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0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Lst>
  <p:sldSz cx="9144000" cy="6858000" type="screen4x3"/>
  <p:notesSz cx="7315200" cy="9601200"/>
  <p:defaultTextStyle>
    <a:defPPr>
      <a:defRPr lang="en-GB"/>
    </a:defPPr>
    <a:lvl1pPr algn="l" defTabSz="457200" rtl="0" fontAlgn="base">
      <a:lnSpc>
        <a:spcPct val="104000"/>
      </a:lnSpc>
      <a:spcBef>
        <a:spcPct val="0"/>
      </a:spcBef>
      <a:spcAft>
        <a:spcPct val="0"/>
      </a:spcAft>
      <a:buClr>
        <a:srgbClr val="000000"/>
      </a:buClr>
      <a:buSzPct val="100000"/>
      <a:buFont typeface="Arial" charset="0"/>
      <a:defRPr kern="1200">
        <a:solidFill>
          <a:schemeClr val="bg1"/>
        </a:solidFill>
        <a:latin typeface="Arial" charset="0"/>
        <a:ea typeface="+mn-ea"/>
        <a:cs typeface="+mn-cs"/>
      </a:defRPr>
    </a:lvl1pPr>
    <a:lvl2pPr marL="457200" algn="l" defTabSz="457200" rtl="0" fontAlgn="base">
      <a:lnSpc>
        <a:spcPct val="104000"/>
      </a:lnSpc>
      <a:spcBef>
        <a:spcPct val="0"/>
      </a:spcBef>
      <a:spcAft>
        <a:spcPct val="0"/>
      </a:spcAft>
      <a:buClr>
        <a:srgbClr val="000000"/>
      </a:buClr>
      <a:buSzPct val="100000"/>
      <a:buFont typeface="Arial" charset="0"/>
      <a:defRPr kern="1200">
        <a:solidFill>
          <a:schemeClr val="bg1"/>
        </a:solidFill>
        <a:latin typeface="Arial" charset="0"/>
        <a:ea typeface="+mn-ea"/>
        <a:cs typeface="+mn-cs"/>
      </a:defRPr>
    </a:lvl2pPr>
    <a:lvl3pPr marL="914400" algn="l" defTabSz="457200" rtl="0" fontAlgn="base">
      <a:lnSpc>
        <a:spcPct val="104000"/>
      </a:lnSpc>
      <a:spcBef>
        <a:spcPct val="0"/>
      </a:spcBef>
      <a:spcAft>
        <a:spcPct val="0"/>
      </a:spcAft>
      <a:buClr>
        <a:srgbClr val="000000"/>
      </a:buClr>
      <a:buSzPct val="100000"/>
      <a:buFont typeface="Arial" charset="0"/>
      <a:defRPr kern="1200">
        <a:solidFill>
          <a:schemeClr val="bg1"/>
        </a:solidFill>
        <a:latin typeface="Arial" charset="0"/>
        <a:ea typeface="+mn-ea"/>
        <a:cs typeface="+mn-cs"/>
      </a:defRPr>
    </a:lvl3pPr>
    <a:lvl4pPr marL="1371600" algn="l" defTabSz="457200" rtl="0" fontAlgn="base">
      <a:lnSpc>
        <a:spcPct val="104000"/>
      </a:lnSpc>
      <a:spcBef>
        <a:spcPct val="0"/>
      </a:spcBef>
      <a:spcAft>
        <a:spcPct val="0"/>
      </a:spcAft>
      <a:buClr>
        <a:srgbClr val="000000"/>
      </a:buClr>
      <a:buSzPct val="100000"/>
      <a:buFont typeface="Arial" charset="0"/>
      <a:defRPr kern="1200">
        <a:solidFill>
          <a:schemeClr val="bg1"/>
        </a:solidFill>
        <a:latin typeface="Arial" charset="0"/>
        <a:ea typeface="+mn-ea"/>
        <a:cs typeface="+mn-cs"/>
      </a:defRPr>
    </a:lvl4pPr>
    <a:lvl5pPr marL="1828800" algn="l" defTabSz="457200" rtl="0" fontAlgn="base">
      <a:lnSpc>
        <a:spcPct val="104000"/>
      </a:lnSpc>
      <a:spcBef>
        <a:spcPct val="0"/>
      </a:spcBef>
      <a:spcAft>
        <a:spcPct val="0"/>
      </a:spcAft>
      <a:buClr>
        <a:srgbClr val="000000"/>
      </a:buClr>
      <a:buSzPct val="100000"/>
      <a:buFont typeface="Arial"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1278" y="96"/>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7315200" cy="96012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2050" name="Rectangle 2"/>
          <p:cNvSpPr>
            <a:spLocks noGrp="1" noChangeArrowheads="1"/>
          </p:cNvSpPr>
          <p:nvPr>
            <p:ph type="hdr"/>
          </p:nvPr>
        </p:nvSpPr>
        <p:spPr bwMode="auto">
          <a:xfrm>
            <a:off x="0" y="0"/>
            <a:ext cx="3168650"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ea typeface="DejaVu Sans" charset="0"/>
                <a:cs typeface="DejaVu Sans" charset="0"/>
              </a:defRPr>
            </a:lvl1pPr>
          </a:lstStyle>
          <a:p>
            <a:endParaRPr lang="en-GB"/>
          </a:p>
        </p:txBody>
      </p:sp>
      <p:sp>
        <p:nvSpPr>
          <p:cNvPr id="2051" name="Rectangle 3"/>
          <p:cNvSpPr>
            <a:spLocks noGrp="1" noChangeArrowheads="1"/>
          </p:cNvSpPr>
          <p:nvPr>
            <p:ph type="dt"/>
          </p:nvPr>
        </p:nvSpPr>
        <p:spPr bwMode="auto">
          <a:xfrm>
            <a:off x="4143375" y="0"/>
            <a:ext cx="3168650"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ea typeface="DejaVu Sans" charset="0"/>
                <a:cs typeface="DejaVu Sans" charset="0"/>
              </a:defRPr>
            </a:lvl1pPr>
          </a:lstStyle>
          <a:p>
            <a:endParaRPr lang="en-GB"/>
          </a:p>
        </p:txBody>
      </p:sp>
      <p:sp>
        <p:nvSpPr>
          <p:cNvPr id="2052" name="Rectangle 4"/>
          <p:cNvSpPr>
            <a:spLocks noGrp="1" noChangeArrowheads="1"/>
          </p:cNvSpPr>
          <p:nvPr>
            <p:ph type="sldImg"/>
          </p:nvPr>
        </p:nvSpPr>
        <p:spPr bwMode="auto">
          <a:xfrm>
            <a:off x="1257300" y="720725"/>
            <a:ext cx="4799013" cy="359886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3" name="Rectangle 5"/>
          <p:cNvSpPr>
            <a:spLocks noGrp="1" noChangeArrowheads="1"/>
          </p:cNvSpPr>
          <p:nvPr>
            <p:ph type="body"/>
          </p:nvPr>
        </p:nvSpPr>
        <p:spPr bwMode="auto">
          <a:xfrm>
            <a:off x="731838" y="4560888"/>
            <a:ext cx="5849937" cy="431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endParaRPr lang="sv-SE" smtClean="0"/>
          </a:p>
        </p:txBody>
      </p:sp>
      <p:sp>
        <p:nvSpPr>
          <p:cNvPr id="2054" name="Rectangle 6"/>
          <p:cNvSpPr>
            <a:spLocks noGrp="1" noChangeArrowheads="1"/>
          </p:cNvSpPr>
          <p:nvPr>
            <p:ph type="ftr"/>
          </p:nvPr>
        </p:nvSpPr>
        <p:spPr bwMode="auto">
          <a:xfrm>
            <a:off x="0" y="9120188"/>
            <a:ext cx="3168650"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ea typeface="DejaVu Sans" charset="0"/>
                <a:cs typeface="DejaVu Sans" charset="0"/>
              </a:defRPr>
            </a:lvl1pPr>
          </a:lstStyle>
          <a:p>
            <a:endParaRPr lang="en-GB"/>
          </a:p>
        </p:txBody>
      </p:sp>
      <p:sp>
        <p:nvSpPr>
          <p:cNvPr id="2055" name="Rectangle 7"/>
          <p:cNvSpPr>
            <a:spLocks noGrp="1" noChangeArrowheads="1"/>
          </p:cNvSpPr>
          <p:nvPr>
            <p:ph type="sldNum"/>
          </p:nvPr>
        </p:nvSpPr>
        <p:spPr bwMode="auto">
          <a:xfrm>
            <a:off x="4143375" y="9120188"/>
            <a:ext cx="3168650"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ea typeface="DejaVu Sans" charset="0"/>
                <a:cs typeface="DejaVu Sans" charset="0"/>
              </a:defRPr>
            </a:lvl1pPr>
          </a:lstStyle>
          <a:p>
            <a:fld id="{8D596FC0-7828-401A-8CF0-74B58D96E655}" type="slidenum">
              <a:rPr lang="en-GB"/>
              <a:pPr/>
              <a:t>‹#›</a:t>
            </a:fld>
            <a:endParaRPr lang="en-GB"/>
          </a:p>
        </p:txBody>
      </p:sp>
    </p:spTree>
    <p:extLst>
      <p:ext uri="{BB962C8B-B14F-4D97-AF65-F5344CB8AC3E}">
        <p14:creationId xmlns:p14="http://schemas.microsoft.com/office/powerpoint/2010/main" val="277844865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F640A1D6-A546-4B8C-BB13-A78A9DAB0349}" type="slidenum">
              <a:rPr lang="en-GB"/>
              <a:pPr/>
              <a:t>1</a:t>
            </a:fld>
            <a:endParaRPr lang="en-GB"/>
          </a:p>
        </p:txBody>
      </p:sp>
      <p:sp>
        <p:nvSpPr>
          <p:cNvPr id="105473" name="Rectangle 1"/>
          <p:cNvSpPr txBox="1">
            <a:spLocks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5474" name="Rectangle 2"/>
          <p:cNvSpPr txBox="1">
            <a:spLocks noChangeArrowheads="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62D98B0E-0403-4E88-883D-E341C27948D4}" type="slidenum">
              <a:rPr lang="en-GB"/>
              <a:pPr/>
              <a:t>11</a:t>
            </a:fld>
            <a:endParaRPr lang="en-GB"/>
          </a:p>
        </p:txBody>
      </p:sp>
      <p:sp>
        <p:nvSpPr>
          <p:cNvPr id="115713" name="Text Box 1"/>
          <p:cNvSpPr txBox="1">
            <a:spLocks noChangeArrowheads="1"/>
          </p:cNvSpPr>
          <p:nvPr/>
        </p:nvSpPr>
        <p:spPr bwMode="auto">
          <a:xfrm>
            <a:off x="1257300" y="720725"/>
            <a:ext cx="4800600" cy="36004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115714" name="Rectangle 2"/>
          <p:cNvSpPr txBox="1">
            <a:spLocks noChangeArrowheads="1"/>
          </p:cNvSpPr>
          <p:nvPr>
            <p:ph type="body"/>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3EFBB29E-6DDC-4F28-A529-468D5F6421C5}" type="slidenum">
              <a:rPr lang="en-GB"/>
              <a:pPr/>
              <a:t>12</a:t>
            </a:fld>
            <a:endParaRPr lang="en-GB"/>
          </a:p>
        </p:txBody>
      </p:sp>
      <p:sp>
        <p:nvSpPr>
          <p:cNvPr id="116737" name="Rectangle 1"/>
          <p:cNvSpPr txBox="1">
            <a:spLocks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6738" name="Rectangle 2"/>
          <p:cNvSpPr txBox="1">
            <a:spLocks noChangeArrowheads="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9CB12223-931F-4342-9594-8E4F58AEA46B}" type="slidenum">
              <a:rPr lang="en-GB"/>
              <a:pPr/>
              <a:t>13</a:t>
            </a:fld>
            <a:endParaRPr lang="en-GB"/>
          </a:p>
        </p:txBody>
      </p:sp>
      <p:sp>
        <p:nvSpPr>
          <p:cNvPr id="117761" name="Rectangle 1"/>
          <p:cNvSpPr txBox="1">
            <a:spLocks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7762" name="Rectangle 2"/>
          <p:cNvSpPr txBox="1">
            <a:spLocks noChangeArrowheads="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4BA4AB68-BC0D-4848-B69E-C48E84E59CC2}" type="slidenum">
              <a:rPr lang="en-GB"/>
              <a:pPr/>
              <a:t>14</a:t>
            </a:fld>
            <a:endParaRPr lang="en-GB"/>
          </a:p>
        </p:txBody>
      </p:sp>
      <p:sp>
        <p:nvSpPr>
          <p:cNvPr id="118785" name="Rectangle 1"/>
          <p:cNvSpPr txBox="1">
            <a:spLocks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8786" name="Rectangle 2"/>
          <p:cNvSpPr txBox="1">
            <a:spLocks noChangeArrowheads="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CFD441C3-6A92-4932-9215-00CAA03F8F73}" type="slidenum">
              <a:rPr lang="en-GB"/>
              <a:pPr/>
              <a:t>15</a:t>
            </a:fld>
            <a:endParaRPr lang="en-GB"/>
          </a:p>
        </p:txBody>
      </p:sp>
      <p:sp>
        <p:nvSpPr>
          <p:cNvPr id="119809" name="Rectangle 1"/>
          <p:cNvSpPr txBox="1">
            <a:spLocks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9810" name="Rectangle 2"/>
          <p:cNvSpPr txBox="1">
            <a:spLocks noChangeArrowheads="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35E15643-5DC7-4C2A-8DB6-47593F04A40C}" type="slidenum">
              <a:rPr lang="en-GB"/>
              <a:pPr/>
              <a:t>16</a:t>
            </a:fld>
            <a:endParaRPr lang="en-GB"/>
          </a:p>
        </p:txBody>
      </p:sp>
      <p:sp>
        <p:nvSpPr>
          <p:cNvPr id="120833" name="Text Box 1"/>
          <p:cNvSpPr txBox="1">
            <a:spLocks noChangeArrowheads="1"/>
          </p:cNvSpPr>
          <p:nvPr/>
        </p:nvSpPr>
        <p:spPr bwMode="auto">
          <a:xfrm>
            <a:off x="1257300" y="720725"/>
            <a:ext cx="4800600" cy="36004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120834" name="Rectangle 2"/>
          <p:cNvSpPr txBox="1">
            <a:spLocks noChangeArrowheads="1"/>
          </p:cNvSpPr>
          <p:nvPr>
            <p:ph type="body"/>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15A6E30C-DE58-4920-A86E-8E5AB45E54EF}" type="slidenum">
              <a:rPr lang="en-GB"/>
              <a:pPr/>
              <a:t>17</a:t>
            </a:fld>
            <a:endParaRPr lang="en-GB"/>
          </a:p>
        </p:txBody>
      </p:sp>
      <p:sp>
        <p:nvSpPr>
          <p:cNvPr id="121857" name="Rectangle 1"/>
          <p:cNvSpPr txBox="1">
            <a:spLocks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1858" name="Rectangle 2"/>
          <p:cNvSpPr txBox="1">
            <a:spLocks noChangeArrowheads="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FE0ED066-86FB-4A81-A9B3-B49D491AB60C}" type="slidenum">
              <a:rPr lang="en-GB"/>
              <a:pPr/>
              <a:t>18</a:t>
            </a:fld>
            <a:endParaRPr lang="en-GB"/>
          </a:p>
        </p:txBody>
      </p:sp>
      <p:sp>
        <p:nvSpPr>
          <p:cNvPr id="122881" name="Text Box 1"/>
          <p:cNvSpPr txBox="1">
            <a:spLocks noChangeArrowheads="1"/>
          </p:cNvSpPr>
          <p:nvPr/>
        </p:nvSpPr>
        <p:spPr bwMode="auto">
          <a:xfrm>
            <a:off x="1257300" y="720725"/>
            <a:ext cx="4800600" cy="36004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122882" name="Rectangle 2"/>
          <p:cNvSpPr txBox="1">
            <a:spLocks noChangeArrowheads="1"/>
          </p:cNvSpPr>
          <p:nvPr>
            <p:ph type="body"/>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9109966F-B02B-4BD6-BEC0-62EEFAB8A539}" type="slidenum">
              <a:rPr lang="en-GB"/>
              <a:pPr/>
              <a:t>19</a:t>
            </a:fld>
            <a:endParaRPr lang="en-GB"/>
          </a:p>
        </p:txBody>
      </p:sp>
      <p:sp>
        <p:nvSpPr>
          <p:cNvPr id="123905" name="Rectangle 1"/>
          <p:cNvSpPr txBox="1">
            <a:spLocks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3906" name="Rectangle 2"/>
          <p:cNvSpPr txBox="1">
            <a:spLocks noChangeArrowheads="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0F8E3DE7-696D-427A-97E3-121493AAB9D0}" type="slidenum">
              <a:rPr lang="en-GB"/>
              <a:pPr/>
              <a:t>20</a:t>
            </a:fld>
            <a:endParaRPr lang="en-GB"/>
          </a:p>
        </p:txBody>
      </p:sp>
      <p:sp>
        <p:nvSpPr>
          <p:cNvPr id="124929" name="Rectangle 1"/>
          <p:cNvSpPr txBox="1">
            <a:spLocks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4930" name="Rectangle 2"/>
          <p:cNvSpPr txBox="1">
            <a:spLocks noChangeArrowheads="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C289AC3C-9607-43CA-8087-96C55819BE87}" type="slidenum">
              <a:rPr lang="en-GB"/>
              <a:pPr/>
              <a:t>2</a:t>
            </a:fld>
            <a:endParaRPr lang="en-GB"/>
          </a:p>
        </p:txBody>
      </p:sp>
      <p:sp>
        <p:nvSpPr>
          <p:cNvPr id="106497" name="Rectangle 1"/>
          <p:cNvSpPr txBox="1">
            <a:spLocks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6498" name="Rectangle 2"/>
          <p:cNvSpPr txBox="1">
            <a:spLocks noChangeArrowheads="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06013D23-9BB0-4144-9F2D-B7FED03735C1}" type="slidenum">
              <a:rPr lang="en-GB"/>
              <a:pPr/>
              <a:t>21</a:t>
            </a:fld>
            <a:endParaRPr lang="en-GB"/>
          </a:p>
        </p:txBody>
      </p:sp>
      <p:sp>
        <p:nvSpPr>
          <p:cNvPr id="125953" name="Rectangle 1"/>
          <p:cNvSpPr txBox="1">
            <a:spLocks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5954" name="Rectangle 2"/>
          <p:cNvSpPr txBox="1">
            <a:spLocks noChangeArrowheads="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99D80E6E-F2F8-4428-A5E5-7EF6F7FEB6AA}" type="slidenum">
              <a:rPr lang="en-GB"/>
              <a:pPr/>
              <a:t>22</a:t>
            </a:fld>
            <a:endParaRPr lang="en-GB"/>
          </a:p>
        </p:txBody>
      </p:sp>
      <p:sp>
        <p:nvSpPr>
          <p:cNvPr id="126977" name="Text Box 1"/>
          <p:cNvSpPr txBox="1">
            <a:spLocks noChangeArrowheads="1"/>
          </p:cNvSpPr>
          <p:nvPr/>
        </p:nvSpPr>
        <p:spPr bwMode="auto">
          <a:xfrm>
            <a:off x="1257300" y="720725"/>
            <a:ext cx="4800600" cy="36004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126978" name="Rectangle 2"/>
          <p:cNvSpPr txBox="1">
            <a:spLocks noChangeArrowheads="1"/>
          </p:cNvSpPr>
          <p:nvPr>
            <p:ph type="body"/>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9BABEE57-CFE1-4C3C-9E04-61AF9E8720E5}" type="slidenum">
              <a:rPr lang="en-GB"/>
              <a:pPr/>
              <a:t>23</a:t>
            </a:fld>
            <a:endParaRPr lang="en-GB"/>
          </a:p>
        </p:txBody>
      </p:sp>
      <p:sp>
        <p:nvSpPr>
          <p:cNvPr id="128001" name="Text Box 1"/>
          <p:cNvSpPr txBox="1">
            <a:spLocks noChangeArrowheads="1"/>
          </p:cNvSpPr>
          <p:nvPr/>
        </p:nvSpPr>
        <p:spPr bwMode="auto">
          <a:xfrm>
            <a:off x="1257300" y="720725"/>
            <a:ext cx="4800600" cy="36004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128002" name="Rectangle 2"/>
          <p:cNvSpPr txBox="1">
            <a:spLocks noChangeArrowheads="1"/>
          </p:cNvSpPr>
          <p:nvPr>
            <p:ph type="body"/>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6C604CCE-A2FA-4695-ADB6-B4E95241A128}" type="slidenum">
              <a:rPr lang="en-GB"/>
              <a:pPr/>
              <a:t>24</a:t>
            </a:fld>
            <a:endParaRPr lang="en-GB"/>
          </a:p>
        </p:txBody>
      </p:sp>
      <p:sp>
        <p:nvSpPr>
          <p:cNvPr id="129025" name="Rectangle 1"/>
          <p:cNvSpPr txBox="1">
            <a:spLocks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9026" name="Rectangle 2"/>
          <p:cNvSpPr txBox="1">
            <a:spLocks noChangeArrowheads="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E04A3891-DADD-4D0F-8BD1-AF21D3C5A64A}" type="slidenum">
              <a:rPr lang="en-GB"/>
              <a:pPr/>
              <a:t>25</a:t>
            </a:fld>
            <a:endParaRPr lang="en-GB"/>
          </a:p>
        </p:txBody>
      </p:sp>
      <p:sp>
        <p:nvSpPr>
          <p:cNvPr id="130049" name="Text Box 1"/>
          <p:cNvSpPr txBox="1">
            <a:spLocks noChangeArrowheads="1"/>
          </p:cNvSpPr>
          <p:nvPr/>
        </p:nvSpPr>
        <p:spPr bwMode="auto">
          <a:xfrm>
            <a:off x="1257300" y="720725"/>
            <a:ext cx="4800600" cy="36004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130050" name="Rectangle 2"/>
          <p:cNvSpPr txBox="1">
            <a:spLocks noChangeArrowheads="1"/>
          </p:cNvSpPr>
          <p:nvPr>
            <p:ph type="body"/>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23AFE477-85DB-41C3-891D-8FAB2B507385}" type="slidenum">
              <a:rPr lang="en-GB"/>
              <a:pPr/>
              <a:t>26</a:t>
            </a:fld>
            <a:endParaRPr lang="en-GB"/>
          </a:p>
        </p:txBody>
      </p:sp>
      <p:sp>
        <p:nvSpPr>
          <p:cNvPr id="131073" name="Rectangle 1"/>
          <p:cNvSpPr txBox="1">
            <a:spLocks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1074" name="Rectangle 2"/>
          <p:cNvSpPr txBox="1">
            <a:spLocks noChangeArrowheads="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B28FBE80-38BA-463C-A36A-5260C85BD3F8}" type="slidenum">
              <a:rPr lang="en-GB"/>
              <a:pPr/>
              <a:t>27</a:t>
            </a:fld>
            <a:endParaRPr lang="en-GB"/>
          </a:p>
        </p:txBody>
      </p:sp>
      <p:sp>
        <p:nvSpPr>
          <p:cNvPr id="132097" name="Rectangle 1"/>
          <p:cNvSpPr txBox="1">
            <a:spLocks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2098" name="Rectangle 2"/>
          <p:cNvSpPr txBox="1">
            <a:spLocks noChangeArrowheads="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77511E4F-360C-479B-8CD1-0FC697329E04}" type="slidenum">
              <a:rPr lang="en-GB"/>
              <a:pPr/>
              <a:t>28</a:t>
            </a:fld>
            <a:endParaRPr lang="en-GB"/>
          </a:p>
        </p:txBody>
      </p:sp>
      <p:sp>
        <p:nvSpPr>
          <p:cNvPr id="133121" name="Rectangle 1"/>
          <p:cNvSpPr txBox="1">
            <a:spLocks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22" name="Rectangle 2"/>
          <p:cNvSpPr txBox="1">
            <a:spLocks noChangeArrowheads="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5ECF996A-C2DF-4604-8A75-3363150D6DCC}" type="slidenum">
              <a:rPr lang="en-GB"/>
              <a:pPr/>
              <a:t>29</a:t>
            </a:fld>
            <a:endParaRPr lang="en-GB"/>
          </a:p>
        </p:txBody>
      </p:sp>
      <p:sp>
        <p:nvSpPr>
          <p:cNvPr id="134145" name="Text Box 1"/>
          <p:cNvSpPr txBox="1">
            <a:spLocks noChangeArrowheads="1"/>
          </p:cNvSpPr>
          <p:nvPr/>
        </p:nvSpPr>
        <p:spPr bwMode="auto">
          <a:xfrm>
            <a:off x="1257300" y="720725"/>
            <a:ext cx="4800600" cy="36004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134146" name="Rectangle 2"/>
          <p:cNvSpPr txBox="1">
            <a:spLocks noChangeArrowheads="1"/>
          </p:cNvSpPr>
          <p:nvPr>
            <p:ph type="body"/>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9EF29333-102B-4098-AA73-D8AFCBEF6C2C}" type="slidenum">
              <a:rPr lang="en-GB"/>
              <a:pPr/>
              <a:t>30</a:t>
            </a:fld>
            <a:endParaRPr lang="en-GB"/>
          </a:p>
        </p:txBody>
      </p:sp>
      <p:sp>
        <p:nvSpPr>
          <p:cNvPr id="135169" name="Rectangle 1"/>
          <p:cNvSpPr txBox="1">
            <a:spLocks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5170" name="Rectangle 2"/>
          <p:cNvSpPr txBox="1">
            <a:spLocks noChangeArrowheads="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E311B910-5147-4A07-8314-757D05700A9A}" type="slidenum">
              <a:rPr lang="en-GB"/>
              <a:pPr/>
              <a:t>3</a:t>
            </a:fld>
            <a:endParaRPr lang="en-GB"/>
          </a:p>
        </p:txBody>
      </p:sp>
      <p:sp>
        <p:nvSpPr>
          <p:cNvPr id="107521" name="Text Box 1"/>
          <p:cNvSpPr txBox="1">
            <a:spLocks noChangeArrowheads="1"/>
          </p:cNvSpPr>
          <p:nvPr/>
        </p:nvSpPr>
        <p:spPr bwMode="auto">
          <a:xfrm>
            <a:off x="1257300" y="720725"/>
            <a:ext cx="4800600" cy="36004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107522" name="Rectangle 2"/>
          <p:cNvSpPr txBox="1">
            <a:spLocks noChangeArrowheads="1"/>
          </p:cNvSpPr>
          <p:nvPr>
            <p:ph type="body"/>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170D86C9-B4F1-479E-AE19-51BC6D1886CD}" type="slidenum">
              <a:rPr lang="en-GB"/>
              <a:pPr/>
              <a:t>31</a:t>
            </a:fld>
            <a:endParaRPr lang="en-GB"/>
          </a:p>
        </p:txBody>
      </p:sp>
      <p:sp>
        <p:nvSpPr>
          <p:cNvPr id="136193" name="Rectangle 1"/>
          <p:cNvSpPr txBox="1">
            <a:spLocks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6194" name="Rectangle 2"/>
          <p:cNvSpPr txBox="1">
            <a:spLocks noChangeArrowheads="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8462E270-D762-4627-9E60-4BEA37C7E186}" type="slidenum">
              <a:rPr lang="en-GB"/>
              <a:pPr/>
              <a:t>32</a:t>
            </a:fld>
            <a:endParaRPr lang="en-GB"/>
          </a:p>
        </p:txBody>
      </p:sp>
      <p:sp>
        <p:nvSpPr>
          <p:cNvPr id="137217" name="Text Box 1"/>
          <p:cNvSpPr txBox="1">
            <a:spLocks noChangeArrowheads="1"/>
          </p:cNvSpPr>
          <p:nvPr/>
        </p:nvSpPr>
        <p:spPr bwMode="auto">
          <a:xfrm>
            <a:off x="1257300" y="720725"/>
            <a:ext cx="4800600" cy="36004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137218" name="Rectangle 2"/>
          <p:cNvSpPr txBox="1">
            <a:spLocks noChangeArrowheads="1"/>
          </p:cNvSpPr>
          <p:nvPr>
            <p:ph type="body"/>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6DC524D1-ED5B-4A1B-B1A7-E8E9A1D57476}" type="slidenum">
              <a:rPr lang="en-GB"/>
              <a:pPr/>
              <a:t>33</a:t>
            </a:fld>
            <a:endParaRPr lang="en-GB"/>
          </a:p>
        </p:txBody>
      </p:sp>
      <p:sp>
        <p:nvSpPr>
          <p:cNvPr id="138241" name="Rectangle 1"/>
          <p:cNvSpPr txBox="1">
            <a:spLocks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8242" name="Rectangle 2"/>
          <p:cNvSpPr txBox="1">
            <a:spLocks noChangeArrowheads="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E9E98C78-11B0-421A-8438-B048F22ABBFF}" type="slidenum">
              <a:rPr lang="en-GB"/>
              <a:pPr/>
              <a:t>34</a:t>
            </a:fld>
            <a:endParaRPr lang="en-GB"/>
          </a:p>
        </p:txBody>
      </p:sp>
      <p:sp>
        <p:nvSpPr>
          <p:cNvPr id="139265" name="Rectangle 1"/>
          <p:cNvSpPr txBox="1">
            <a:spLocks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9266" name="Rectangle 2"/>
          <p:cNvSpPr txBox="1">
            <a:spLocks noChangeArrowheads="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87654C92-03A9-4A4A-829F-25FAF7F2551F}" type="slidenum">
              <a:rPr lang="en-GB"/>
              <a:pPr/>
              <a:t>35</a:t>
            </a:fld>
            <a:endParaRPr lang="en-GB"/>
          </a:p>
        </p:txBody>
      </p:sp>
      <p:sp>
        <p:nvSpPr>
          <p:cNvPr id="140289" name="Rectangle 1"/>
          <p:cNvSpPr txBox="1">
            <a:spLocks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0290" name="Rectangle 2"/>
          <p:cNvSpPr txBox="1">
            <a:spLocks noChangeArrowheads="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AD573729-F7C4-4AC3-845C-079CC01FD557}" type="slidenum">
              <a:rPr lang="en-GB"/>
              <a:pPr/>
              <a:t>36</a:t>
            </a:fld>
            <a:endParaRPr lang="en-GB"/>
          </a:p>
        </p:txBody>
      </p:sp>
      <p:sp>
        <p:nvSpPr>
          <p:cNvPr id="141313" name="Text Box 1"/>
          <p:cNvSpPr txBox="1">
            <a:spLocks noChangeArrowheads="1"/>
          </p:cNvSpPr>
          <p:nvPr/>
        </p:nvSpPr>
        <p:spPr bwMode="auto">
          <a:xfrm>
            <a:off x="1257300" y="720725"/>
            <a:ext cx="4800600" cy="36004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141314" name="Rectangle 2"/>
          <p:cNvSpPr txBox="1">
            <a:spLocks noChangeArrowheads="1"/>
          </p:cNvSpPr>
          <p:nvPr>
            <p:ph type="body"/>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8926FE79-6625-44EB-9D45-57BC6C222D24}" type="slidenum">
              <a:rPr lang="en-GB"/>
              <a:pPr/>
              <a:t>37</a:t>
            </a:fld>
            <a:endParaRPr lang="en-GB"/>
          </a:p>
        </p:txBody>
      </p:sp>
      <p:sp>
        <p:nvSpPr>
          <p:cNvPr id="142337" name="Rectangle 1"/>
          <p:cNvSpPr txBox="1">
            <a:spLocks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2338" name="Rectangle 2"/>
          <p:cNvSpPr txBox="1">
            <a:spLocks noChangeArrowheads="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E9F45909-C229-478B-9075-F8AA004F8B1B}" type="slidenum">
              <a:rPr lang="en-GB"/>
              <a:pPr/>
              <a:t>38</a:t>
            </a:fld>
            <a:endParaRPr lang="en-GB"/>
          </a:p>
        </p:txBody>
      </p:sp>
      <p:sp>
        <p:nvSpPr>
          <p:cNvPr id="143361" name="Rectangle 1"/>
          <p:cNvSpPr txBox="1">
            <a:spLocks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362" name="Rectangle 2"/>
          <p:cNvSpPr txBox="1">
            <a:spLocks noChangeArrowheads="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54312ACA-950C-4FCB-9FBD-4DF300FC1566}" type="slidenum">
              <a:rPr lang="en-GB"/>
              <a:pPr/>
              <a:t>39</a:t>
            </a:fld>
            <a:endParaRPr lang="en-GB"/>
          </a:p>
        </p:txBody>
      </p:sp>
      <p:sp>
        <p:nvSpPr>
          <p:cNvPr id="144385" name="Rectangle 1"/>
          <p:cNvSpPr txBox="1">
            <a:spLocks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4386" name="Rectangle 2"/>
          <p:cNvSpPr txBox="1">
            <a:spLocks noChangeArrowheads="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DB884F7E-7700-4CE9-AC0F-C01083E10D41}" type="slidenum">
              <a:rPr lang="en-GB"/>
              <a:pPr/>
              <a:t>40</a:t>
            </a:fld>
            <a:endParaRPr lang="en-GB"/>
          </a:p>
        </p:txBody>
      </p:sp>
      <p:sp>
        <p:nvSpPr>
          <p:cNvPr id="145409" name="Rectangle 1"/>
          <p:cNvSpPr txBox="1">
            <a:spLocks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5410" name="Rectangle 2"/>
          <p:cNvSpPr txBox="1">
            <a:spLocks noChangeArrowheads="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0E058E50-35A0-41A5-9C48-174B33704ECE}" type="slidenum">
              <a:rPr lang="en-GB"/>
              <a:pPr/>
              <a:t>4</a:t>
            </a:fld>
            <a:endParaRPr lang="en-GB"/>
          </a:p>
        </p:txBody>
      </p:sp>
      <p:sp>
        <p:nvSpPr>
          <p:cNvPr id="108545" name="Rectangle 1"/>
          <p:cNvSpPr txBox="1">
            <a:spLocks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8546" name="Rectangle 2"/>
          <p:cNvSpPr txBox="1">
            <a:spLocks noChangeArrowheads="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CB804183-F58D-41C4-99D3-67F73E3ECE11}" type="slidenum">
              <a:rPr lang="en-GB"/>
              <a:pPr/>
              <a:t>41</a:t>
            </a:fld>
            <a:endParaRPr lang="en-GB"/>
          </a:p>
        </p:txBody>
      </p:sp>
      <p:sp>
        <p:nvSpPr>
          <p:cNvPr id="146433" name="Rectangle 1"/>
          <p:cNvSpPr txBox="1">
            <a:spLocks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6434" name="Rectangle 2"/>
          <p:cNvSpPr txBox="1">
            <a:spLocks noChangeArrowheads="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38E2CD80-8861-42C8-A6AE-C9ADF68E193C}" type="slidenum">
              <a:rPr lang="en-GB"/>
              <a:pPr/>
              <a:t>42</a:t>
            </a:fld>
            <a:endParaRPr lang="en-GB"/>
          </a:p>
        </p:txBody>
      </p:sp>
      <p:sp>
        <p:nvSpPr>
          <p:cNvPr id="147457" name="Rectangle 1"/>
          <p:cNvSpPr txBox="1">
            <a:spLocks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7458" name="Rectangle 2"/>
          <p:cNvSpPr txBox="1">
            <a:spLocks noChangeArrowheads="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65C27B69-BD0E-4E4E-A209-507E18ABA721}" type="slidenum">
              <a:rPr lang="en-GB"/>
              <a:pPr/>
              <a:t>43</a:t>
            </a:fld>
            <a:endParaRPr lang="en-GB"/>
          </a:p>
        </p:txBody>
      </p:sp>
      <p:sp>
        <p:nvSpPr>
          <p:cNvPr id="148481" name="Text Box 1"/>
          <p:cNvSpPr txBox="1">
            <a:spLocks noChangeArrowheads="1"/>
          </p:cNvSpPr>
          <p:nvPr/>
        </p:nvSpPr>
        <p:spPr bwMode="auto">
          <a:xfrm>
            <a:off x="1257300" y="720725"/>
            <a:ext cx="4800600" cy="36004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148482" name="Rectangle 2"/>
          <p:cNvSpPr txBox="1">
            <a:spLocks noChangeArrowheads="1"/>
          </p:cNvSpPr>
          <p:nvPr>
            <p:ph type="body"/>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B78574A6-35CF-4913-8E6F-8144499C672C}" type="slidenum">
              <a:rPr lang="en-GB"/>
              <a:pPr/>
              <a:t>44</a:t>
            </a:fld>
            <a:endParaRPr lang="en-GB"/>
          </a:p>
        </p:txBody>
      </p:sp>
      <p:sp>
        <p:nvSpPr>
          <p:cNvPr id="149505" name="Rectangle 1"/>
          <p:cNvSpPr txBox="1">
            <a:spLocks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9506" name="Rectangle 2"/>
          <p:cNvSpPr txBox="1">
            <a:spLocks noChangeArrowheads="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9A47865F-C6CF-4B8C-B8C5-3EC91BD6D0EE}" type="slidenum">
              <a:rPr lang="en-GB"/>
              <a:pPr/>
              <a:t>45</a:t>
            </a:fld>
            <a:endParaRPr lang="en-GB"/>
          </a:p>
        </p:txBody>
      </p:sp>
      <p:sp>
        <p:nvSpPr>
          <p:cNvPr id="150529" name="Text Box 1"/>
          <p:cNvSpPr txBox="1">
            <a:spLocks noChangeArrowheads="1"/>
          </p:cNvSpPr>
          <p:nvPr/>
        </p:nvSpPr>
        <p:spPr bwMode="auto">
          <a:xfrm>
            <a:off x="1257300" y="720725"/>
            <a:ext cx="4800600" cy="36004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150530" name="Rectangle 2"/>
          <p:cNvSpPr txBox="1">
            <a:spLocks noChangeArrowheads="1"/>
          </p:cNvSpPr>
          <p:nvPr>
            <p:ph type="body"/>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E88BDA29-E515-4A5C-A2F0-3E6FB1521494}" type="slidenum">
              <a:rPr lang="en-GB"/>
              <a:pPr/>
              <a:t>46</a:t>
            </a:fld>
            <a:endParaRPr lang="en-GB"/>
          </a:p>
        </p:txBody>
      </p:sp>
      <p:sp>
        <p:nvSpPr>
          <p:cNvPr id="151553" name="Rectangle 1"/>
          <p:cNvSpPr txBox="1">
            <a:spLocks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1554" name="Rectangle 2"/>
          <p:cNvSpPr txBox="1">
            <a:spLocks noChangeArrowheads="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F4CFFBA1-7081-4522-96C4-09730BE9FCF1}" type="slidenum">
              <a:rPr lang="en-GB"/>
              <a:pPr/>
              <a:t>47</a:t>
            </a:fld>
            <a:endParaRPr lang="en-GB"/>
          </a:p>
        </p:txBody>
      </p:sp>
      <p:sp>
        <p:nvSpPr>
          <p:cNvPr id="152577" name="Text Box 1"/>
          <p:cNvSpPr txBox="1">
            <a:spLocks noChangeArrowheads="1"/>
          </p:cNvSpPr>
          <p:nvPr/>
        </p:nvSpPr>
        <p:spPr bwMode="auto">
          <a:xfrm>
            <a:off x="1257300" y="720725"/>
            <a:ext cx="4800600" cy="36004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152578" name="Rectangle 2"/>
          <p:cNvSpPr txBox="1">
            <a:spLocks noChangeArrowheads="1"/>
          </p:cNvSpPr>
          <p:nvPr>
            <p:ph type="body"/>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CA3E928A-6C43-4FDE-8418-C0F24B1C4AE8}" type="slidenum">
              <a:rPr lang="en-GB"/>
              <a:pPr/>
              <a:t>48</a:t>
            </a:fld>
            <a:endParaRPr lang="en-GB"/>
          </a:p>
        </p:txBody>
      </p:sp>
      <p:sp>
        <p:nvSpPr>
          <p:cNvPr id="153601" name="Text Box 1"/>
          <p:cNvSpPr txBox="1">
            <a:spLocks noChangeArrowheads="1"/>
          </p:cNvSpPr>
          <p:nvPr/>
        </p:nvSpPr>
        <p:spPr bwMode="auto">
          <a:xfrm>
            <a:off x="1257300" y="720725"/>
            <a:ext cx="4800600" cy="36004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153602" name="Rectangle 2"/>
          <p:cNvSpPr txBox="1">
            <a:spLocks noChangeArrowheads="1"/>
          </p:cNvSpPr>
          <p:nvPr>
            <p:ph type="body"/>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0744FDF2-12CE-4B7E-8A2B-7A41C5F397FF}" type="slidenum">
              <a:rPr lang="en-GB"/>
              <a:pPr/>
              <a:t>49</a:t>
            </a:fld>
            <a:endParaRPr lang="en-GB"/>
          </a:p>
        </p:txBody>
      </p:sp>
      <p:sp>
        <p:nvSpPr>
          <p:cNvPr id="154625" name="Rectangle 1"/>
          <p:cNvSpPr txBox="1">
            <a:spLocks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4626" name="Rectangle 2"/>
          <p:cNvSpPr txBox="1">
            <a:spLocks noChangeArrowheads="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49EB84EB-A9CD-4132-9B68-FF1152A80C67}" type="slidenum">
              <a:rPr lang="en-GB"/>
              <a:pPr/>
              <a:t>50</a:t>
            </a:fld>
            <a:endParaRPr lang="en-GB"/>
          </a:p>
        </p:txBody>
      </p:sp>
      <p:sp>
        <p:nvSpPr>
          <p:cNvPr id="155649" name="Rectangle 1"/>
          <p:cNvSpPr txBox="1">
            <a:spLocks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5650" name="Rectangle 2"/>
          <p:cNvSpPr txBox="1">
            <a:spLocks noChangeArrowheads="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06C3D9FD-091B-4A0F-A224-9B706C20FCBD}" type="slidenum">
              <a:rPr lang="en-GB"/>
              <a:pPr/>
              <a:t>5</a:t>
            </a:fld>
            <a:endParaRPr lang="en-GB"/>
          </a:p>
        </p:txBody>
      </p:sp>
      <p:sp>
        <p:nvSpPr>
          <p:cNvPr id="109569" name="Rectangle 1"/>
          <p:cNvSpPr txBox="1">
            <a:spLocks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9570" name="Rectangle 2"/>
          <p:cNvSpPr txBox="1">
            <a:spLocks noChangeArrowheads="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AC65B4B0-C880-4533-A99F-A7E485A53D96}" type="slidenum">
              <a:rPr lang="en-GB"/>
              <a:pPr/>
              <a:t>51</a:t>
            </a:fld>
            <a:endParaRPr lang="en-GB"/>
          </a:p>
        </p:txBody>
      </p:sp>
      <p:sp>
        <p:nvSpPr>
          <p:cNvPr id="156673" name="Rectangle 1"/>
          <p:cNvSpPr txBox="1">
            <a:spLocks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6674" name="Rectangle 2"/>
          <p:cNvSpPr txBox="1">
            <a:spLocks noChangeArrowheads="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4782C2BB-1BF5-4BED-9328-EF2E0B004B59}" type="slidenum">
              <a:rPr lang="en-GB"/>
              <a:pPr/>
              <a:t>52</a:t>
            </a:fld>
            <a:endParaRPr lang="en-GB"/>
          </a:p>
        </p:txBody>
      </p:sp>
      <p:sp>
        <p:nvSpPr>
          <p:cNvPr id="157697" name="Text Box 1"/>
          <p:cNvSpPr txBox="1">
            <a:spLocks noChangeArrowheads="1"/>
          </p:cNvSpPr>
          <p:nvPr/>
        </p:nvSpPr>
        <p:spPr bwMode="auto">
          <a:xfrm>
            <a:off x="1257300" y="720725"/>
            <a:ext cx="4800600" cy="36004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157698" name="Rectangle 2"/>
          <p:cNvSpPr txBox="1">
            <a:spLocks noChangeArrowheads="1"/>
          </p:cNvSpPr>
          <p:nvPr>
            <p:ph type="body"/>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19388485-629D-447C-A43A-D8DA927AB383}" type="slidenum">
              <a:rPr lang="en-GB"/>
              <a:pPr/>
              <a:t>53</a:t>
            </a:fld>
            <a:endParaRPr lang="en-GB"/>
          </a:p>
        </p:txBody>
      </p:sp>
      <p:sp>
        <p:nvSpPr>
          <p:cNvPr id="158721" name="Text Box 1"/>
          <p:cNvSpPr txBox="1">
            <a:spLocks noChangeArrowheads="1"/>
          </p:cNvSpPr>
          <p:nvPr/>
        </p:nvSpPr>
        <p:spPr bwMode="auto">
          <a:xfrm>
            <a:off x="1257300" y="720725"/>
            <a:ext cx="4800600" cy="36004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158722" name="Rectangle 2"/>
          <p:cNvSpPr txBox="1">
            <a:spLocks noChangeArrowheads="1"/>
          </p:cNvSpPr>
          <p:nvPr>
            <p:ph type="body"/>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8E216FEA-B9E2-4B9A-BF4B-D605B4FAB81A}" type="slidenum">
              <a:rPr lang="en-GB"/>
              <a:pPr/>
              <a:t>54</a:t>
            </a:fld>
            <a:endParaRPr lang="en-GB"/>
          </a:p>
        </p:txBody>
      </p:sp>
      <p:sp>
        <p:nvSpPr>
          <p:cNvPr id="159745" name="Rectangle 1"/>
          <p:cNvSpPr txBox="1">
            <a:spLocks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9746" name="Rectangle 2"/>
          <p:cNvSpPr txBox="1">
            <a:spLocks noChangeArrowheads="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349F8E1E-9661-4B37-807A-D54A063EFA48}" type="slidenum">
              <a:rPr lang="en-GB"/>
              <a:pPr/>
              <a:t>55</a:t>
            </a:fld>
            <a:endParaRPr lang="en-GB"/>
          </a:p>
        </p:txBody>
      </p:sp>
      <p:sp>
        <p:nvSpPr>
          <p:cNvPr id="160769" name="Rectangle 1"/>
          <p:cNvSpPr txBox="1">
            <a:spLocks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0770" name="Rectangle 2"/>
          <p:cNvSpPr txBox="1">
            <a:spLocks noChangeArrowheads="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6FA7C8B6-E693-4A6B-9519-26AEBDF8FACA}" type="slidenum">
              <a:rPr lang="en-GB"/>
              <a:pPr/>
              <a:t>56</a:t>
            </a:fld>
            <a:endParaRPr lang="en-GB"/>
          </a:p>
        </p:txBody>
      </p:sp>
      <p:sp>
        <p:nvSpPr>
          <p:cNvPr id="161793" name="Rectangle 1"/>
          <p:cNvSpPr txBox="1">
            <a:spLocks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1794" name="Rectangle 2"/>
          <p:cNvSpPr txBox="1">
            <a:spLocks noChangeArrowheads="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933A9E9E-3D66-4035-A8C8-F170042650B7}" type="slidenum">
              <a:rPr lang="en-GB"/>
              <a:pPr/>
              <a:t>57</a:t>
            </a:fld>
            <a:endParaRPr lang="en-GB"/>
          </a:p>
        </p:txBody>
      </p:sp>
      <p:sp>
        <p:nvSpPr>
          <p:cNvPr id="162817" name="Rectangle 1"/>
          <p:cNvSpPr txBox="1">
            <a:spLocks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2818" name="Rectangle 2"/>
          <p:cNvSpPr txBox="1">
            <a:spLocks noChangeArrowheads="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90C3CFE0-9352-4C86-91B2-59DE9C58A4A0}" type="slidenum">
              <a:rPr lang="en-GB"/>
              <a:pPr/>
              <a:t>58</a:t>
            </a:fld>
            <a:endParaRPr lang="en-GB"/>
          </a:p>
        </p:txBody>
      </p:sp>
      <p:sp>
        <p:nvSpPr>
          <p:cNvPr id="163841" name="Rectangle 1"/>
          <p:cNvSpPr txBox="1">
            <a:spLocks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42" name="Rectangle 2"/>
          <p:cNvSpPr txBox="1">
            <a:spLocks noChangeArrowheads="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5644DF0B-2A26-45E7-A807-005CE473BED1}" type="slidenum">
              <a:rPr lang="en-GB"/>
              <a:pPr/>
              <a:t>59</a:t>
            </a:fld>
            <a:endParaRPr lang="en-GB"/>
          </a:p>
        </p:txBody>
      </p:sp>
      <p:sp>
        <p:nvSpPr>
          <p:cNvPr id="164865" name="Text Box 1"/>
          <p:cNvSpPr txBox="1">
            <a:spLocks noChangeArrowheads="1"/>
          </p:cNvSpPr>
          <p:nvPr/>
        </p:nvSpPr>
        <p:spPr bwMode="auto">
          <a:xfrm>
            <a:off x="1257300" y="720725"/>
            <a:ext cx="4800600" cy="36004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164866" name="Rectangle 2"/>
          <p:cNvSpPr txBox="1">
            <a:spLocks noChangeArrowheads="1"/>
          </p:cNvSpPr>
          <p:nvPr>
            <p:ph type="body"/>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19AC2E86-4943-461B-A0EF-AFA66EB86880}" type="slidenum">
              <a:rPr lang="en-GB"/>
              <a:pPr/>
              <a:t>60</a:t>
            </a:fld>
            <a:endParaRPr lang="en-GB"/>
          </a:p>
        </p:txBody>
      </p:sp>
      <p:sp>
        <p:nvSpPr>
          <p:cNvPr id="165889" name="Text Box 1"/>
          <p:cNvSpPr txBox="1">
            <a:spLocks noChangeArrowheads="1"/>
          </p:cNvSpPr>
          <p:nvPr/>
        </p:nvSpPr>
        <p:spPr bwMode="auto">
          <a:xfrm>
            <a:off x="1257300" y="720725"/>
            <a:ext cx="4800600" cy="36004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165890" name="Rectangle 2"/>
          <p:cNvSpPr txBox="1">
            <a:spLocks noChangeArrowheads="1"/>
          </p:cNvSpPr>
          <p:nvPr>
            <p:ph type="body"/>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DA583727-3DFC-435D-BCFD-EE95A086C382}" type="slidenum">
              <a:rPr lang="en-GB"/>
              <a:pPr/>
              <a:t>6</a:t>
            </a:fld>
            <a:endParaRPr lang="en-GB"/>
          </a:p>
        </p:txBody>
      </p:sp>
      <p:sp>
        <p:nvSpPr>
          <p:cNvPr id="110593" name="Rectangle 1"/>
          <p:cNvSpPr txBox="1">
            <a:spLocks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0594" name="Rectangle 2"/>
          <p:cNvSpPr txBox="1">
            <a:spLocks noChangeArrowheads="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BF5DA740-6EC2-4706-AEDB-00468B80A770}" type="slidenum">
              <a:rPr lang="en-GB"/>
              <a:pPr/>
              <a:t>61</a:t>
            </a:fld>
            <a:endParaRPr lang="en-GB"/>
          </a:p>
        </p:txBody>
      </p:sp>
      <p:sp>
        <p:nvSpPr>
          <p:cNvPr id="166913" name="Rectangle 1"/>
          <p:cNvSpPr txBox="1">
            <a:spLocks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6914" name="Rectangle 2"/>
          <p:cNvSpPr txBox="1">
            <a:spLocks noChangeArrowheads="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8A1A2917-04BF-44BF-B113-1217FE5E2871}" type="slidenum">
              <a:rPr lang="en-GB"/>
              <a:pPr/>
              <a:t>62</a:t>
            </a:fld>
            <a:endParaRPr lang="en-GB"/>
          </a:p>
        </p:txBody>
      </p:sp>
      <p:sp>
        <p:nvSpPr>
          <p:cNvPr id="167937" name="Rectangle 1"/>
          <p:cNvSpPr txBox="1">
            <a:spLocks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7938" name="Rectangle 2"/>
          <p:cNvSpPr txBox="1">
            <a:spLocks noChangeArrowheads="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DB4A99EF-D0E5-41AC-9AEB-51F4220B71D4}" type="slidenum">
              <a:rPr lang="en-GB"/>
              <a:pPr/>
              <a:t>63</a:t>
            </a:fld>
            <a:endParaRPr lang="en-GB"/>
          </a:p>
        </p:txBody>
      </p:sp>
      <p:sp>
        <p:nvSpPr>
          <p:cNvPr id="168961" name="Text Box 1"/>
          <p:cNvSpPr txBox="1">
            <a:spLocks noChangeArrowheads="1"/>
          </p:cNvSpPr>
          <p:nvPr/>
        </p:nvSpPr>
        <p:spPr bwMode="auto">
          <a:xfrm>
            <a:off x="1257300" y="720725"/>
            <a:ext cx="4800600" cy="36004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168962" name="Rectangle 2"/>
          <p:cNvSpPr txBox="1">
            <a:spLocks noChangeArrowheads="1"/>
          </p:cNvSpPr>
          <p:nvPr>
            <p:ph type="body"/>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000D8C9A-B70A-4F0A-84E8-51729021CDDE}" type="slidenum">
              <a:rPr lang="en-GB"/>
              <a:pPr/>
              <a:t>64</a:t>
            </a:fld>
            <a:endParaRPr lang="en-GB"/>
          </a:p>
        </p:txBody>
      </p:sp>
      <p:sp>
        <p:nvSpPr>
          <p:cNvPr id="169985" name="Rectangle 1"/>
          <p:cNvSpPr txBox="1">
            <a:spLocks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9986" name="Rectangle 2"/>
          <p:cNvSpPr txBox="1">
            <a:spLocks noChangeArrowheads="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2B43C417-689B-4624-BEB0-A9488AED064C}" type="slidenum">
              <a:rPr lang="en-GB"/>
              <a:pPr/>
              <a:t>65</a:t>
            </a:fld>
            <a:endParaRPr lang="en-GB"/>
          </a:p>
        </p:txBody>
      </p:sp>
      <p:sp>
        <p:nvSpPr>
          <p:cNvPr id="171009" name="Rectangle 1"/>
          <p:cNvSpPr txBox="1">
            <a:spLocks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1010" name="Rectangle 2"/>
          <p:cNvSpPr txBox="1">
            <a:spLocks noChangeArrowheads="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AF367C8B-5344-404C-8918-02213FF0CFA8}" type="slidenum">
              <a:rPr lang="en-GB"/>
              <a:pPr/>
              <a:t>66</a:t>
            </a:fld>
            <a:endParaRPr lang="en-GB"/>
          </a:p>
        </p:txBody>
      </p:sp>
      <p:sp>
        <p:nvSpPr>
          <p:cNvPr id="172033" name="Rectangle 1"/>
          <p:cNvSpPr txBox="1">
            <a:spLocks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2034" name="Rectangle 2"/>
          <p:cNvSpPr txBox="1">
            <a:spLocks noChangeArrowheads="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E4C5BAFF-A495-4809-9D19-DDEC8FA88991}" type="slidenum">
              <a:rPr lang="en-GB"/>
              <a:pPr/>
              <a:t>67</a:t>
            </a:fld>
            <a:endParaRPr lang="en-GB"/>
          </a:p>
        </p:txBody>
      </p:sp>
      <p:sp>
        <p:nvSpPr>
          <p:cNvPr id="173057" name="Text Box 1"/>
          <p:cNvSpPr txBox="1">
            <a:spLocks noChangeArrowheads="1"/>
          </p:cNvSpPr>
          <p:nvPr/>
        </p:nvSpPr>
        <p:spPr bwMode="auto">
          <a:xfrm>
            <a:off x="1257300" y="720725"/>
            <a:ext cx="4800600" cy="36004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173058" name="Rectangle 2"/>
          <p:cNvSpPr txBox="1">
            <a:spLocks noChangeArrowheads="1"/>
          </p:cNvSpPr>
          <p:nvPr>
            <p:ph type="body"/>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75E4957D-DD5E-4AFE-BEFA-37CED84B5C97}" type="slidenum">
              <a:rPr lang="en-GB"/>
              <a:pPr/>
              <a:t>68</a:t>
            </a:fld>
            <a:endParaRPr lang="en-GB"/>
          </a:p>
        </p:txBody>
      </p:sp>
      <p:sp>
        <p:nvSpPr>
          <p:cNvPr id="174081" name="Rectangle 1"/>
          <p:cNvSpPr txBox="1">
            <a:spLocks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082" name="Rectangle 2"/>
          <p:cNvSpPr txBox="1">
            <a:spLocks noChangeArrowheads="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67E0565D-31EB-407F-90D7-FB98FBCEE853}" type="slidenum">
              <a:rPr lang="en-GB"/>
              <a:pPr/>
              <a:t>69</a:t>
            </a:fld>
            <a:endParaRPr lang="en-GB"/>
          </a:p>
        </p:txBody>
      </p:sp>
      <p:sp>
        <p:nvSpPr>
          <p:cNvPr id="175105" name="Rectangle 1"/>
          <p:cNvSpPr txBox="1">
            <a:spLocks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5106" name="Rectangle 2"/>
          <p:cNvSpPr txBox="1">
            <a:spLocks noChangeArrowheads="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9F415CD0-09CB-4509-8C87-EAB6E3DBE8C4}" type="slidenum">
              <a:rPr lang="en-GB"/>
              <a:pPr/>
              <a:t>70</a:t>
            </a:fld>
            <a:endParaRPr lang="en-GB"/>
          </a:p>
        </p:txBody>
      </p:sp>
      <p:sp>
        <p:nvSpPr>
          <p:cNvPr id="176129" name="Text Box 1"/>
          <p:cNvSpPr txBox="1">
            <a:spLocks noChangeArrowheads="1"/>
          </p:cNvSpPr>
          <p:nvPr/>
        </p:nvSpPr>
        <p:spPr bwMode="auto">
          <a:xfrm>
            <a:off x="1257300" y="720725"/>
            <a:ext cx="4800600" cy="36004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176130" name="Rectangle 2"/>
          <p:cNvSpPr txBox="1">
            <a:spLocks noChangeArrowheads="1"/>
          </p:cNvSpPr>
          <p:nvPr>
            <p:ph type="body"/>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D9157AEE-AF25-4ABC-B295-1700A05714F7}" type="slidenum">
              <a:rPr lang="en-GB"/>
              <a:pPr/>
              <a:t>8</a:t>
            </a:fld>
            <a:endParaRPr lang="en-GB"/>
          </a:p>
        </p:txBody>
      </p:sp>
      <p:sp>
        <p:nvSpPr>
          <p:cNvPr id="112641" name="Rectangle 1"/>
          <p:cNvSpPr txBox="1">
            <a:spLocks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42" name="Rectangle 2"/>
          <p:cNvSpPr txBox="1">
            <a:spLocks noChangeArrowheads="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D25B23C6-9DDF-4427-91D4-E49C1F69514A}" type="slidenum">
              <a:rPr lang="en-GB"/>
              <a:pPr/>
              <a:t>71</a:t>
            </a:fld>
            <a:endParaRPr lang="en-GB"/>
          </a:p>
        </p:txBody>
      </p:sp>
      <p:sp>
        <p:nvSpPr>
          <p:cNvPr id="177153" name="Rectangle 1"/>
          <p:cNvSpPr txBox="1">
            <a:spLocks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7154" name="Rectangle 2"/>
          <p:cNvSpPr txBox="1">
            <a:spLocks noChangeArrowheads="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AEE8AC17-1B2E-4B3B-A78B-09D9E72E8B03}" type="slidenum">
              <a:rPr lang="en-GB"/>
              <a:pPr/>
              <a:t>72</a:t>
            </a:fld>
            <a:endParaRPr lang="en-GB"/>
          </a:p>
        </p:txBody>
      </p:sp>
      <p:sp>
        <p:nvSpPr>
          <p:cNvPr id="178177" name="Rectangle 1"/>
          <p:cNvSpPr txBox="1">
            <a:spLocks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8178" name="Rectangle 2"/>
          <p:cNvSpPr txBox="1">
            <a:spLocks noChangeArrowheads="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0E14939F-1A64-435B-B94C-05330A21795D}" type="slidenum">
              <a:rPr lang="en-GB"/>
              <a:pPr/>
              <a:t>73</a:t>
            </a:fld>
            <a:endParaRPr lang="en-GB"/>
          </a:p>
        </p:txBody>
      </p:sp>
      <p:sp>
        <p:nvSpPr>
          <p:cNvPr id="179201" name="Text Box 1"/>
          <p:cNvSpPr txBox="1">
            <a:spLocks noChangeArrowheads="1"/>
          </p:cNvSpPr>
          <p:nvPr/>
        </p:nvSpPr>
        <p:spPr bwMode="auto">
          <a:xfrm>
            <a:off x="1257300" y="720725"/>
            <a:ext cx="4800600" cy="36004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179202" name="Rectangle 2"/>
          <p:cNvSpPr txBox="1">
            <a:spLocks noChangeArrowheads="1"/>
          </p:cNvSpPr>
          <p:nvPr>
            <p:ph type="body"/>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C0F19648-42FD-4695-9B75-CD698FDDDC5A}" type="slidenum">
              <a:rPr lang="en-GB"/>
              <a:pPr/>
              <a:t>74</a:t>
            </a:fld>
            <a:endParaRPr lang="en-GB"/>
          </a:p>
        </p:txBody>
      </p:sp>
      <p:sp>
        <p:nvSpPr>
          <p:cNvPr id="180225" name="Text Box 1"/>
          <p:cNvSpPr txBox="1">
            <a:spLocks noChangeArrowheads="1"/>
          </p:cNvSpPr>
          <p:nvPr/>
        </p:nvSpPr>
        <p:spPr bwMode="auto">
          <a:xfrm>
            <a:off x="1257300" y="720725"/>
            <a:ext cx="4800600" cy="36004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180226" name="Rectangle 2"/>
          <p:cNvSpPr txBox="1">
            <a:spLocks noChangeArrowheads="1"/>
          </p:cNvSpPr>
          <p:nvPr>
            <p:ph type="body"/>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C0E2B36B-44DB-4586-8F38-AB3F3E9D6F4C}" type="slidenum">
              <a:rPr lang="en-GB"/>
              <a:pPr/>
              <a:t>75</a:t>
            </a:fld>
            <a:endParaRPr lang="en-GB"/>
          </a:p>
        </p:txBody>
      </p:sp>
      <p:sp>
        <p:nvSpPr>
          <p:cNvPr id="181249" name="Rectangle 1"/>
          <p:cNvSpPr txBox="1">
            <a:spLocks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1250" name="Rectangle 2"/>
          <p:cNvSpPr txBox="1">
            <a:spLocks noChangeArrowheads="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03054403-619B-4807-9ABA-A8DDB115BF6E}" type="slidenum">
              <a:rPr lang="en-GB"/>
              <a:pPr/>
              <a:t>76</a:t>
            </a:fld>
            <a:endParaRPr lang="en-GB"/>
          </a:p>
        </p:txBody>
      </p:sp>
      <p:sp>
        <p:nvSpPr>
          <p:cNvPr id="182273" name="Rectangle 1"/>
          <p:cNvSpPr txBox="1">
            <a:spLocks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2274" name="Rectangle 2"/>
          <p:cNvSpPr txBox="1">
            <a:spLocks noChangeArrowheads="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343E366D-27D4-43DD-8D5C-ABC84CFA4D70}" type="slidenum">
              <a:rPr lang="en-GB"/>
              <a:pPr/>
              <a:t>77</a:t>
            </a:fld>
            <a:endParaRPr lang="en-GB"/>
          </a:p>
        </p:txBody>
      </p:sp>
      <p:sp>
        <p:nvSpPr>
          <p:cNvPr id="183297" name="Text Box 1"/>
          <p:cNvSpPr txBox="1">
            <a:spLocks noChangeArrowheads="1"/>
          </p:cNvSpPr>
          <p:nvPr/>
        </p:nvSpPr>
        <p:spPr bwMode="auto">
          <a:xfrm>
            <a:off x="1257300" y="720725"/>
            <a:ext cx="4800600" cy="36004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183298" name="Rectangle 2"/>
          <p:cNvSpPr txBox="1">
            <a:spLocks noChangeArrowheads="1"/>
          </p:cNvSpPr>
          <p:nvPr>
            <p:ph type="body"/>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754848FF-FF80-4487-B448-6B7BD2E5D5BD}" type="slidenum">
              <a:rPr lang="en-GB"/>
              <a:pPr/>
              <a:t>78</a:t>
            </a:fld>
            <a:endParaRPr lang="en-GB"/>
          </a:p>
        </p:txBody>
      </p:sp>
      <p:sp>
        <p:nvSpPr>
          <p:cNvPr id="184321" name="Rectangle 1"/>
          <p:cNvSpPr txBox="1">
            <a:spLocks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22" name="Rectangle 2"/>
          <p:cNvSpPr txBox="1">
            <a:spLocks noChangeArrowheads="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C775314E-481E-427F-B932-66D3B4DA39F4}" type="slidenum">
              <a:rPr lang="en-GB"/>
              <a:pPr/>
              <a:t>79</a:t>
            </a:fld>
            <a:endParaRPr lang="en-GB"/>
          </a:p>
        </p:txBody>
      </p:sp>
      <p:sp>
        <p:nvSpPr>
          <p:cNvPr id="185345" name="Rectangle 1"/>
          <p:cNvSpPr txBox="1">
            <a:spLocks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5346" name="Rectangle 2"/>
          <p:cNvSpPr txBox="1">
            <a:spLocks noChangeArrowheads="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1341298D-A36C-426E-BFA6-EF8ACEC2A6CB}" type="slidenum">
              <a:rPr lang="en-GB"/>
              <a:pPr/>
              <a:t>80</a:t>
            </a:fld>
            <a:endParaRPr lang="en-GB"/>
          </a:p>
        </p:txBody>
      </p:sp>
      <p:sp>
        <p:nvSpPr>
          <p:cNvPr id="186369" name="Rectangle 1"/>
          <p:cNvSpPr txBox="1">
            <a:spLocks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6370" name="Rectangle 2"/>
          <p:cNvSpPr txBox="1">
            <a:spLocks noChangeArrowheads="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748F29B6-D9E9-4912-AE8B-2199622BAC5E}" type="slidenum">
              <a:rPr lang="en-GB"/>
              <a:pPr/>
              <a:t>9</a:t>
            </a:fld>
            <a:endParaRPr lang="en-GB"/>
          </a:p>
        </p:txBody>
      </p:sp>
      <p:sp>
        <p:nvSpPr>
          <p:cNvPr id="113665" name="Rectangle 1"/>
          <p:cNvSpPr txBox="1">
            <a:spLocks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3666" name="Rectangle 2"/>
          <p:cNvSpPr txBox="1">
            <a:spLocks noChangeArrowheads="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C0C1AD36-F44E-499B-A2C8-13C253CA8CDB}" type="slidenum">
              <a:rPr lang="en-GB"/>
              <a:pPr/>
              <a:t>81</a:t>
            </a:fld>
            <a:endParaRPr lang="en-GB"/>
          </a:p>
        </p:txBody>
      </p:sp>
      <p:sp>
        <p:nvSpPr>
          <p:cNvPr id="187393" name="Rectangle 1"/>
          <p:cNvSpPr txBox="1">
            <a:spLocks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7394" name="Rectangle 2"/>
          <p:cNvSpPr txBox="1">
            <a:spLocks noChangeArrowheads="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3091C7B5-3DF1-4616-9C60-EBA7B8095A6C}" type="slidenum">
              <a:rPr lang="en-GB"/>
              <a:pPr/>
              <a:t>82</a:t>
            </a:fld>
            <a:endParaRPr lang="en-GB"/>
          </a:p>
        </p:txBody>
      </p:sp>
      <p:sp>
        <p:nvSpPr>
          <p:cNvPr id="188417" name="Rectangle 1"/>
          <p:cNvSpPr txBox="1">
            <a:spLocks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8418" name="Rectangle 2"/>
          <p:cNvSpPr txBox="1">
            <a:spLocks noChangeArrowheads="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EB098621-FEED-4D4A-959E-0B1A5CCA1187}" type="slidenum">
              <a:rPr lang="en-GB"/>
              <a:pPr/>
              <a:t>83</a:t>
            </a:fld>
            <a:endParaRPr lang="en-GB"/>
          </a:p>
        </p:txBody>
      </p:sp>
      <p:sp>
        <p:nvSpPr>
          <p:cNvPr id="189441" name="Rectangle 1"/>
          <p:cNvSpPr txBox="1">
            <a:spLocks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9442" name="Rectangle 2"/>
          <p:cNvSpPr txBox="1">
            <a:spLocks noChangeArrowheads="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38F77877-3361-4208-A229-CB7302A9A080}" type="slidenum">
              <a:rPr lang="en-GB"/>
              <a:pPr/>
              <a:t>84</a:t>
            </a:fld>
            <a:endParaRPr lang="en-GB"/>
          </a:p>
        </p:txBody>
      </p:sp>
      <p:sp>
        <p:nvSpPr>
          <p:cNvPr id="190465" name="Rectangle 1"/>
          <p:cNvSpPr txBox="1">
            <a:spLocks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0466" name="Rectangle 2"/>
          <p:cNvSpPr txBox="1">
            <a:spLocks noChangeArrowheads="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96C3CA86-0234-4979-9E30-256084BC01AD}" type="slidenum">
              <a:rPr lang="en-GB"/>
              <a:pPr/>
              <a:t>85</a:t>
            </a:fld>
            <a:endParaRPr lang="en-GB"/>
          </a:p>
        </p:txBody>
      </p:sp>
      <p:sp>
        <p:nvSpPr>
          <p:cNvPr id="191489" name="Text Box 1"/>
          <p:cNvSpPr txBox="1">
            <a:spLocks noChangeArrowheads="1"/>
          </p:cNvSpPr>
          <p:nvPr/>
        </p:nvSpPr>
        <p:spPr bwMode="auto">
          <a:xfrm>
            <a:off x="1257300" y="720725"/>
            <a:ext cx="4800600" cy="36004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191490" name="Rectangle 2"/>
          <p:cNvSpPr txBox="1">
            <a:spLocks noChangeArrowheads="1"/>
          </p:cNvSpPr>
          <p:nvPr>
            <p:ph type="body"/>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70D0ABF8-F8F2-4F38-8B99-682F3BAF54A6}" type="slidenum">
              <a:rPr lang="en-GB"/>
              <a:pPr/>
              <a:t>86</a:t>
            </a:fld>
            <a:endParaRPr lang="en-GB"/>
          </a:p>
        </p:txBody>
      </p:sp>
      <p:sp>
        <p:nvSpPr>
          <p:cNvPr id="192513" name="Rectangle 1"/>
          <p:cNvSpPr txBox="1">
            <a:spLocks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2514" name="Rectangle 2"/>
          <p:cNvSpPr txBox="1">
            <a:spLocks noChangeArrowheads="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901AB0B3-4BA3-41E9-9375-34CBDEA2E9CE}" type="slidenum">
              <a:rPr lang="en-GB"/>
              <a:pPr/>
              <a:t>87</a:t>
            </a:fld>
            <a:endParaRPr lang="en-GB"/>
          </a:p>
        </p:txBody>
      </p:sp>
      <p:sp>
        <p:nvSpPr>
          <p:cNvPr id="193537" name="Text Box 1"/>
          <p:cNvSpPr txBox="1">
            <a:spLocks noChangeArrowheads="1"/>
          </p:cNvSpPr>
          <p:nvPr/>
        </p:nvSpPr>
        <p:spPr bwMode="auto">
          <a:xfrm>
            <a:off x="1257300" y="720725"/>
            <a:ext cx="4800600" cy="36004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193538" name="Rectangle 2"/>
          <p:cNvSpPr txBox="1">
            <a:spLocks noChangeArrowheads="1"/>
          </p:cNvSpPr>
          <p:nvPr>
            <p:ph type="body"/>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E6AD87E9-F568-4B17-BC20-57607E394A19}" type="slidenum">
              <a:rPr lang="en-GB"/>
              <a:pPr/>
              <a:t>88</a:t>
            </a:fld>
            <a:endParaRPr lang="en-GB"/>
          </a:p>
        </p:txBody>
      </p:sp>
      <p:sp>
        <p:nvSpPr>
          <p:cNvPr id="194561" name="Rectangle 1"/>
          <p:cNvSpPr txBox="1">
            <a:spLocks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562" name="Rectangle 2"/>
          <p:cNvSpPr txBox="1">
            <a:spLocks noChangeArrowheads="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7B490482-AF91-4029-A415-75B5DD8F67A8}" type="slidenum">
              <a:rPr lang="en-GB"/>
              <a:pPr/>
              <a:t>89</a:t>
            </a:fld>
            <a:endParaRPr lang="en-GB"/>
          </a:p>
        </p:txBody>
      </p:sp>
      <p:sp>
        <p:nvSpPr>
          <p:cNvPr id="195585" name="Rectangle 1"/>
          <p:cNvSpPr txBox="1">
            <a:spLocks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5586" name="Rectangle 2"/>
          <p:cNvSpPr txBox="1">
            <a:spLocks noChangeArrowheads="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CFDF7A0C-AEC6-4BF4-B0B5-16518ADA3D0B}" type="slidenum">
              <a:rPr lang="en-GB"/>
              <a:pPr/>
              <a:t>90</a:t>
            </a:fld>
            <a:endParaRPr lang="en-GB"/>
          </a:p>
        </p:txBody>
      </p:sp>
      <p:sp>
        <p:nvSpPr>
          <p:cNvPr id="196609" name="Text Box 1"/>
          <p:cNvSpPr txBox="1">
            <a:spLocks noChangeArrowheads="1"/>
          </p:cNvSpPr>
          <p:nvPr/>
        </p:nvSpPr>
        <p:spPr bwMode="auto">
          <a:xfrm>
            <a:off x="1257300" y="720725"/>
            <a:ext cx="4800600" cy="36004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196610" name="Rectangle 2"/>
          <p:cNvSpPr txBox="1">
            <a:spLocks noChangeArrowheads="1"/>
          </p:cNvSpPr>
          <p:nvPr>
            <p:ph type="body"/>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9B6C8673-0463-4847-BB56-655B9F34AB00}" type="slidenum">
              <a:rPr lang="en-GB"/>
              <a:pPr/>
              <a:t>10</a:t>
            </a:fld>
            <a:endParaRPr lang="en-GB"/>
          </a:p>
        </p:txBody>
      </p:sp>
      <p:sp>
        <p:nvSpPr>
          <p:cNvPr id="114689" name="Text Box 1"/>
          <p:cNvSpPr txBox="1">
            <a:spLocks noChangeArrowheads="1"/>
          </p:cNvSpPr>
          <p:nvPr/>
        </p:nvSpPr>
        <p:spPr bwMode="auto">
          <a:xfrm>
            <a:off x="1257300" y="720725"/>
            <a:ext cx="4800600" cy="36004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114690" name="Rectangle 2"/>
          <p:cNvSpPr txBox="1">
            <a:spLocks noChangeArrowheads="1"/>
          </p:cNvSpPr>
          <p:nvPr>
            <p:ph type="body"/>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E646FFB8-BD2F-40CF-9587-894B469868BC}" type="slidenum">
              <a:rPr lang="en-GB"/>
              <a:pPr/>
              <a:t>91</a:t>
            </a:fld>
            <a:endParaRPr lang="en-GB"/>
          </a:p>
        </p:txBody>
      </p:sp>
      <p:sp>
        <p:nvSpPr>
          <p:cNvPr id="197633" name="Text Box 1"/>
          <p:cNvSpPr txBox="1">
            <a:spLocks noChangeArrowheads="1"/>
          </p:cNvSpPr>
          <p:nvPr/>
        </p:nvSpPr>
        <p:spPr bwMode="auto">
          <a:xfrm>
            <a:off x="1257300" y="720725"/>
            <a:ext cx="4800600" cy="36004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197634" name="Rectangle 2"/>
          <p:cNvSpPr txBox="1">
            <a:spLocks noChangeArrowheads="1"/>
          </p:cNvSpPr>
          <p:nvPr>
            <p:ph type="body"/>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55B48AD5-9FB0-4691-8B8C-4652C4BA693E}" type="slidenum">
              <a:rPr lang="en-GB"/>
              <a:pPr/>
              <a:t>92</a:t>
            </a:fld>
            <a:endParaRPr lang="en-GB"/>
          </a:p>
        </p:txBody>
      </p:sp>
      <p:sp>
        <p:nvSpPr>
          <p:cNvPr id="198657" name="Rectangle 1"/>
          <p:cNvSpPr txBox="1">
            <a:spLocks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8658" name="Rectangle 2"/>
          <p:cNvSpPr txBox="1">
            <a:spLocks noChangeArrowheads="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6E16D6FB-4D96-4917-AD48-D5099AD69577}" type="slidenum">
              <a:rPr lang="en-GB"/>
              <a:pPr/>
              <a:t>93</a:t>
            </a:fld>
            <a:endParaRPr lang="en-GB"/>
          </a:p>
        </p:txBody>
      </p:sp>
      <p:sp>
        <p:nvSpPr>
          <p:cNvPr id="199681" name="Text Box 1"/>
          <p:cNvSpPr txBox="1">
            <a:spLocks noChangeArrowheads="1"/>
          </p:cNvSpPr>
          <p:nvPr/>
        </p:nvSpPr>
        <p:spPr bwMode="auto">
          <a:xfrm>
            <a:off x="1257300" y="720725"/>
            <a:ext cx="4800600" cy="36004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199682" name="Rectangle 2"/>
          <p:cNvSpPr txBox="1">
            <a:spLocks noChangeArrowheads="1"/>
          </p:cNvSpPr>
          <p:nvPr>
            <p:ph type="body"/>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8452BFD0-A699-4137-862B-D9DE9B1F4321}" type="slidenum">
              <a:rPr lang="en-GB"/>
              <a:pPr/>
              <a:t>94</a:t>
            </a:fld>
            <a:endParaRPr lang="en-GB"/>
          </a:p>
        </p:txBody>
      </p:sp>
      <p:sp>
        <p:nvSpPr>
          <p:cNvPr id="200705" name="Rectangle 1"/>
          <p:cNvSpPr txBox="1">
            <a:spLocks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0706" name="Rectangle 2"/>
          <p:cNvSpPr txBox="1">
            <a:spLocks noChangeArrowheads="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ABE9E7AF-4844-4D2E-A8EC-B5C83F8DA7EA}" type="slidenum">
              <a:rPr lang="en-GB"/>
              <a:pPr/>
              <a:t>95</a:t>
            </a:fld>
            <a:endParaRPr lang="en-GB"/>
          </a:p>
        </p:txBody>
      </p:sp>
      <p:sp>
        <p:nvSpPr>
          <p:cNvPr id="201729" name="Rectangle 1"/>
          <p:cNvSpPr txBox="1">
            <a:spLocks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1730" name="Rectangle 2"/>
          <p:cNvSpPr txBox="1">
            <a:spLocks noChangeArrowheads="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8EFE48CA-062B-41EB-BF06-7AB3A506A8A4}" type="slidenum">
              <a:rPr lang="en-GB"/>
              <a:pPr/>
              <a:t>96</a:t>
            </a:fld>
            <a:endParaRPr lang="en-GB"/>
          </a:p>
        </p:txBody>
      </p:sp>
      <p:sp>
        <p:nvSpPr>
          <p:cNvPr id="202753" name="Rectangle 1"/>
          <p:cNvSpPr txBox="1">
            <a:spLocks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2754" name="Rectangle 2"/>
          <p:cNvSpPr txBox="1">
            <a:spLocks noChangeArrowheads="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B8C91858-7AAA-4985-A7F4-D0A024B87F7B}" type="slidenum">
              <a:rPr lang="en-GB"/>
              <a:pPr/>
              <a:t>97</a:t>
            </a:fld>
            <a:endParaRPr lang="en-GB"/>
          </a:p>
        </p:txBody>
      </p:sp>
      <p:sp>
        <p:nvSpPr>
          <p:cNvPr id="203777" name="Text Box 1"/>
          <p:cNvSpPr txBox="1">
            <a:spLocks noChangeArrowheads="1"/>
          </p:cNvSpPr>
          <p:nvPr/>
        </p:nvSpPr>
        <p:spPr bwMode="auto">
          <a:xfrm>
            <a:off x="1257300" y="720725"/>
            <a:ext cx="4800600" cy="36004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203778" name="Rectangle 2"/>
          <p:cNvSpPr txBox="1">
            <a:spLocks noChangeArrowheads="1"/>
          </p:cNvSpPr>
          <p:nvPr>
            <p:ph type="body"/>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6EC4D7E4-F673-480E-B41E-48832221A9C2}" type="slidenum">
              <a:rPr lang="en-GB"/>
              <a:pPr/>
              <a:t>98</a:t>
            </a:fld>
            <a:endParaRPr lang="en-GB"/>
          </a:p>
        </p:txBody>
      </p:sp>
      <p:sp>
        <p:nvSpPr>
          <p:cNvPr id="204801" name="Text Box 1"/>
          <p:cNvSpPr txBox="1">
            <a:spLocks noChangeArrowheads="1"/>
          </p:cNvSpPr>
          <p:nvPr/>
        </p:nvSpPr>
        <p:spPr bwMode="auto">
          <a:xfrm>
            <a:off x="1257300" y="720725"/>
            <a:ext cx="4800600" cy="36004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204802" name="Rectangle 2"/>
          <p:cNvSpPr txBox="1">
            <a:spLocks noChangeArrowheads="1"/>
          </p:cNvSpPr>
          <p:nvPr>
            <p:ph type="body"/>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2F8B9236-8302-4D3A-9ECB-847E0B85C29A}" type="slidenum">
              <a:rPr lang="en-GB"/>
              <a:pPr/>
              <a:t>99</a:t>
            </a:fld>
            <a:endParaRPr lang="en-GB"/>
          </a:p>
        </p:txBody>
      </p:sp>
      <p:sp>
        <p:nvSpPr>
          <p:cNvPr id="205825" name="Rectangle 1"/>
          <p:cNvSpPr txBox="1">
            <a:spLocks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5826" name="Rectangle 2"/>
          <p:cNvSpPr txBox="1">
            <a:spLocks noChangeArrowheads="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1003EED8-D6E9-4DEA-AF3B-3652C5E7F559}" type="slidenum">
              <a:rPr lang="en-GB"/>
              <a:pPr/>
              <a:t>100</a:t>
            </a:fld>
            <a:endParaRPr lang="en-GB"/>
          </a:p>
        </p:txBody>
      </p:sp>
      <p:sp>
        <p:nvSpPr>
          <p:cNvPr id="206849" name="Rectangle 1"/>
          <p:cNvSpPr txBox="1">
            <a:spLocks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6850" name="Rectangle 2"/>
          <p:cNvSpPr txBox="1">
            <a:spLocks noChangeArrowheads="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sv-SE"/>
          </a:p>
        </p:txBody>
      </p:sp>
      <p:sp>
        <p:nvSpPr>
          <p:cNvPr id="4" name="Date Placeholder 3"/>
          <p:cNvSpPr>
            <a:spLocks noGrp="1"/>
          </p:cNvSpPr>
          <p:nvPr>
            <p:ph type="dt" idx="10"/>
          </p:nvPr>
        </p:nvSpPr>
        <p:spPr/>
        <p:txBody>
          <a:bodyPr/>
          <a:lstStyle>
            <a:lvl1pPr>
              <a:defRPr/>
            </a:lvl1pPr>
          </a:lstStyle>
          <a:p>
            <a:endParaRPr lang="en-GB"/>
          </a:p>
        </p:txBody>
      </p:sp>
      <p:sp>
        <p:nvSpPr>
          <p:cNvPr id="5" name="Footer Placeholder 4"/>
          <p:cNvSpPr>
            <a:spLocks noGrp="1"/>
          </p:cNvSpPr>
          <p:nvPr>
            <p:ph type="ftr" idx="11"/>
          </p:nvPr>
        </p:nvSpPr>
        <p:spPr/>
        <p:txBody>
          <a:bodyPr/>
          <a:lstStyle>
            <a:lvl1pPr>
              <a:defRPr/>
            </a:lvl1pPr>
          </a:lstStyle>
          <a:p>
            <a:endParaRPr lang="en-GB"/>
          </a:p>
        </p:txBody>
      </p:sp>
      <p:sp>
        <p:nvSpPr>
          <p:cNvPr id="6" name="Slide Number Placeholder 5"/>
          <p:cNvSpPr>
            <a:spLocks noGrp="1"/>
          </p:cNvSpPr>
          <p:nvPr>
            <p:ph type="sldNum" idx="12"/>
          </p:nvPr>
        </p:nvSpPr>
        <p:spPr/>
        <p:txBody>
          <a:bodyPr/>
          <a:lstStyle>
            <a:lvl1pPr>
              <a:defRPr/>
            </a:lvl1pPr>
          </a:lstStyle>
          <a:p>
            <a:fld id="{268A21CA-1225-4E6C-8196-6B9F9E080557}" type="slidenum">
              <a:rPr lang="en-GB"/>
              <a:pPr/>
              <a:t>‹#›</a:t>
            </a:fld>
            <a:endParaRPr lang="en-GB"/>
          </a:p>
        </p:txBody>
      </p:sp>
    </p:spTree>
    <p:extLst>
      <p:ext uri="{BB962C8B-B14F-4D97-AF65-F5344CB8AC3E}">
        <p14:creationId xmlns:p14="http://schemas.microsoft.com/office/powerpoint/2010/main" val="806152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idx="10"/>
          </p:nvPr>
        </p:nvSpPr>
        <p:spPr/>
        <p:txBody>
          <a:bodyPr/>
          <a:lstStyle>
            <a:lvl1pPr>
              <a:defRPr/>
            </a:lvl1pPr>
          </a:lstStyle>
          <a:p>
            <a:endParaRPr lang="en-GB"/>
          </a:p>
        </p:txBody>
      </p:sp>
      <p:sp>
        <p:nvSpPr>
          <p:cNvPr id="5" name="Footer Placeholder 4"/>
          <p:cNvSpPr>
            <a:spLocks noGrp="1"/>
          </p:cNvSpPr>
          <p:nvPr>
            <p:ph type="ftr" idx="11"/>
          </p:nvPr>
        </p:nvSpPr>
        <p:spPr/>
        <p:txBody>
          <a:bodyPr/>
          <a:lstStyle>
            <a:lvl1pPr>
              <a:defRPr/>
            </a:lvl1pPr>
          </a:lstStyle>
          <a:p>
            <a:endParaRPr lang="en-GB"/>
          </a:p>
        </p:txBody>
      </p:sp>
      <p:sp>
        <p:nvSpPr>
          <p:cNvPr id="6" name="Slide Number Placeholder 5"/>
          <p:cNvSpPr>
            <a:spLocks noGrp="1"/>
          </p:cNvSpPr>
          <p:nvPr>
            <p:ph type="sldNum" idx="12"/>
          </p:nvPr>
        </p:nvSpPr>
        <p:spPr/>
        <p:txBody>
          <a:bodyPr/>
          <a:lstStyle>
            <a:lvl1pPr>
              <a:defRPr/>
            </a:lvl1pPr>
          </a:lstStyle>
          <a:p>
            <a:fld id="{4238061E-B4E8-449D-8AA4-AA517BD058DC}" type="slidenum">
              <a:rPr lang="en-GB"/>
              <a:pPr/>
              <a:t>‹#›</a:t>
            </a:fld>
            <a:endParaRPr lang="en-GB"/>
          </a:p>
        </p:txBody>
      </p:sp>
    </p:spTree>
    <p:extLst>
      <p:ext uri="{BB962C8B-B14F-4D97-AF65-F5344CB8AC3E}">
        <p14:creationId xmlns:p14="http://schemas.microsoft.com/office/powerpoint/2010/main" val="3694036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sv-SE"/>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idx="10"/>
          </p:nvPr>
        </p:nvSpPr>
        <p:spPr/>
        <p:txBody>
          <a:bodyPr/>
          <a:lstStyle>
            <a:lvl1pPr>
              <a:defRPr/>
            </a:lvl1pPr>
          </a:lstStyle>
          <a:p>
            <a:endParaRPr lang="en-GB"/>
          </a:p>
        </p:txBody>
      </p:sp>
      <p:sp>
        <p:nvSpPr>
          <p:cNvPr id="5" name="Footer Placeholder 4"/>
          <p:cNvSpPr>
            <a:spLocks noGrp="1"/>
          </p:cNvSpPr>
          <p:nvPr>
            <p:ph type="ftr" idx="11"/>
          </p:nvPr>
        </p:nvSpPr>
        <p:spPr/>
        <p:txBody>
          <a:bodyPr/>
          <a:lstStyle>
            <a:lvl1pPr>
              <a:defRPr/>
            </a:lvl1pPr>
          </a:lstStyle>
          <a:p>
            <a:endParaRPr lang="en-GB"/>
          </a:p>
        </p:txBody>
      </p:sp>
      <p:sp>
        <p:nvSpPr>
          <p:cNvPr id="6" name="Slide Number Placeholder 5"/>
          <p:cNvSpPr>
            <a:spLocks noGrp="1"/>
          </p:cNvSpPr>
          <p:nvPr>
            <p:ph type="sldNum" idx="12"/>
          </p:nvPr>
        </p:nvSpPr>
        <p:spPr/>
        <p:txBody>
          <a:bodyPr/>
          <a:lstStyle>
            <a:lvl1pPr>
              <a:defRPr/>
            </a:lvl1pPr>
          </a:lstStyle>
          <a:p>
            <a:fld id="{4E18B84C-65AF-40A5-A281-9CD80E548435}" type="slidenum">
              <a:rPr lang="en-GB"/>
              <a:pPr/>
              <a:t>‹#›</a:t>
            </a:fld>
            <a:endParaRPr lang="en-GB"/>
          </a:p>
        </p:txBody>
      </p:sp>
    </p:spTree>
    <p:extLst>
      <p:ext uri="{BB962C8B-B14F-4D97-AF65-F5344CB8AC3E}">
        <p14:creationId xmlns:p14="http://schemas.microsoft.com/office/powerpoint/2010/main" val="10565343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smtClean="0"/>
              <a:t>Click to edit Master title style</a:t>
            </a:r>
            <a:endParaRPr lang="sv-SE"/>
          </a:p>
        </p:txBody>
      </p:sp>
      <p:sp>
        <p:nvSpPr>
          <p:cNvPr id="3" name="Date Placeholder 2"/>
          <p:cNvSpPr>
            <a:spLocks noGrp="1"/>
          </p:cNvSpPr>
          <p:nvPr>
            <p:ph type="dt" idx="10"/>
          </p:nvPr>
        </p:nvSpPr>
        <p:spPr>
          <a:xfrm>
            <a:off x="457200" y="6245225"/>
            <a:ext cx="2132013" cy="474663"/>
          </a:xfrm>
        </p:spPr>
        <p:txBody>
          <a:bodyPr/>
          <a:lstStyle>
            <a:lvl1pPr>
              <a:defRPr/>
            </a:lvl1pPr>
          </a:lstStyle>
          <a:p>
            <a:endParaRPr lang="en-GB"/>
          </a:p>
        </p:txBody>
      </p:sp>
      <p:sp>
        <p:nvSpPr>
          <p:cNvPr id="4" name="Footer Placeholder 3"/>
          <p:cNvSpPr>
            <a:spLocks noGrp="1"/>
          </p:cNvSpPr>
          <p:nvPr>
            <p:ph type="ftr" idx="11"/>
          </p:nvPr>
        </p:nvSpPr>
        <p:spPr>
          <a:xfrm>
            <a:off x="3124200" y="6245225"/>
            <a:ext cx="2894013" cy="474663"/>
          </a:xfrm>
        </p:spPr>
        <p:txBody>
          <a:bodyPr/>
          <a:lstStyle>
            <a:lvl1pPr>
              <a:defRPr/>
            </a:lvl1pPr>
          </a:lstStyle>
          <a:p>
            <a:endParaRPr lang="en-GB"/>
          </a:p>
        </p:txBody>
      </p:sp>
      <p:sp>
        <p:nvSpPr>
          <p:cNvPr id="5" name="Slide Number Placeholder 4"/>
          <p:cNvSpPr>
            <a:spLocks noGrp="1"/>
          </p:cNvSpPr>
          <p:nvPr>
            <p:ph type="sldNum" idx="12"/>
          </p:nvPr>
        </p:nvSpPr>
        <p:spPr>
          <a:xfrm>
            <a:off x="6553200" y="6245225"/>
            <a:ext cx="2132013" cy="474663"/>
          </a:xfrm>
        </p:spPr>
        <p:txBody>
          <a:bodyPr/>
          <a:lstStyle>
            <a:lvl1pPr>
              <a:defRPr/>
            </a:lvl1pPr>
          </a:lstStyle>
          <a:p>
            <a:fld id="{4D13469F-5A8C-46F0-BE15-8EF14540E654}" type="slidenum">
              <a:rPr lang="en-GB"/>
              <a:pPr/>
              <a:t>‹#›</a:t>
            </a:fld>
            <a:endParaRPr lang="en-GB"/>
          </a:p>
        </p:txBody>
      </p:sp>
    </p:spTree>
    <p:extLst>
      <p:ext uri="{BB962C8B-B14F-4D97-AF65-F5344CB8AC3E}">
        <p14:creationId xmlns:p14="http://schemas.microsoft.com/office/powerpoint/2010/main" val="729076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idx="10"/>
          </p:nvPr>
        </p:nvSpPr>
        <p:spPr/>
        <p:txBody>
          <a:bodyPr/>
          <a:lstStyle>
            <a:lvl1pPr>
              <a:defRPr/>
            </a:lvl1pPr>
          </a:lstStyle>
          <a:p>
            <a:endParaRPr lang="en-GB"/>
          </a:p>
        </p:txBody>
      </p:sp>
      <p:sp>
        <p:nvSpPr>
          <p:cNvPr id="5" name="Footer Placeholder 4"/>
          <p:cNvSpPr>
            <a:spLocks noGrp="1"/>
          </p:cNvSpPr>
          <p:nvPr>
            <p:ph type="ftr" idx="11"/>
          </p:nvPr>
        </p:nvSpPr>
        <p:spPr/>
        <p:txBody>
          <a:bodyPr/>
          <a:lstStyle>
            <a:lvl1pPr>
              <a:defRPr/>
            </a:lvl1pPr>
          </a:lstStyle>
          <a:p>
            <a:endParaRPr lang="en-GB"/>
          </a:p>
        </p:txBody>
      </p:sp>
      <p:sp>
        <p:nvSpPr>
          <p:cNvPr id="6" name="Slide Number Placeholder 5"/>
          <p:cNvSpPr>
            <a:spLocks noGrp="1"/>
          </p:cNvSpPr>
          <p:nvPr>
            <p:ph type="sldNum" idx="12"/>
          </p:nvPr>
        </p:nvSpPr>
        <p:spPr/>
        <p:txBody>
          <a:bodyPr/>
          <a:lstStyle>
            <a:lvl1pPr>
              <a:defRPr/>
            </a:lvl1pPr>
          </a:lstStyle>
          <a:p>
            <a:fld id="{67F11379-B5CF-4D04-A9CF-3111D5B1F49F}" type="slidenum">
              <a:rPr lang="en-GB"/>
              <a:pPr/>
              <a:t>‹#›</a:t>
            </a:fld>
            <a:endParaRPr lang="en-GB"/>
          </a:p>
        </p:txBody>
      </p:sp>
    </p:spTree>
    <p:extLst>
      <p:ext uri="{BB962C8B-B14F-4D97-AF65-F5344CB8AC3E}">
        <p14:creationId xmlns:p14="http://schemas.microsoft.com/office/powerpoint/2010/main" val="708954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v-S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GB"/>
          </a:p>
        </p:txBody>
      </p:sp>
      <p:sp>
        <p:nvSpPr>
          <p:cNvPr id="5" name="Footer Placeholder 4"/>
          <p:cNvSpPr>
            <a:spLocks noGrp="1"/>
          </p:cNvSpPr>
          <p:nvPr>
            <p:ph type="ftr" idx="11"/>
          </p:nvPr>
        </p:nvSpPr>
        <p:spPr/>
        <p:txBody>
          <a:bodyPr/>
          <a:lstStyle>
            <a:lvl1pPr>
              <a:defRPr/>
            </a:lvl1pPr>
          </a:lstStyle>
          <a:p>
            <a:endParaRPr lang="en-GB"/>
          </a:p>
        </p:txBody>
      </p:sp>
      <p:sp>
        <p:nvSpPr>
          <p:cNvPr id="6" name="Slide Number Placeholder 5"/>
          <p:cNvSpPr>
            <a:spLocks noGrp="1"/>
          </p:cNvSpPr>
          <p:nvPr>
            <p:ph type="sldNum" idx="12"/>
          </p:nvPr>
        </p:nvSpPr>
        <p:spPr/>
        <p:txBody>
          <a:bodyPr/>
          <a:lstStyle>
            <a:lvl1pPr>
              <a:defRPr/>
            </a:lvl1pPr>
          </a:lstStyle>
          <a:p>
            <a:fld id="{AA0AEC6D-AEB3-435B-83FD-051D44C83C5F}" type="slidenum">
              <a:rPr lang="en-GB"/>
              <a:pPr/>
              <a:t>‹#›</a:t>
            </a:fld>
            <a:endParaRPr lang="en-GB"/>
          </a:p>
        </p:txBody>
      </p:sp>
    </p:spTree>
    <p:extLst>
      <p:ext uri="{BB962C8B-B14F-4D97-AF65-F5344CB8AC3E}">
        <p14:creationId xmlns:p14="http://schemas.microsoft.com/office/powerpoint/2010/main" val="762079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Date Placeholder 4"/>
          <p:cNvSpPr>
            <a:spLocks noGrp="1"/>
          </p:cNvSpPr>
          <p:nvPr>
            <p:ph type="dt" idx="10"/>
          </p:nvPr>
        </p:nvSpPr>
        <p:spPr/>
        <p:txBody>
          <a:bodyPr/>
          <a:lstStyle>
            <a:lvl1pPr>
              <a:defRPr/>
            </a:lvl1pPr>
          </a:lstStyle>
          <a:p>
            <a:endParaRPr lang="en-GB"/>
          </a:p>
        </p:txBody>
      </p:sp>
      <p:sp>
        <p:nvSpPr>
          <p:cNvPr id="6" name="Footer Placeholder 5"/>
          <p:cNvSpPr>
            <a:spLocks noGrp="1"/>
          </p:cNvSpPr>
          <p:nvPr>
            <p:ph type="ftr" idx="11"/>
          </p:nvPr>
        </p:nvSpPr>
        <p:spPr/>
        <p:txBody>
          <a:bodyPr/>
          <a:lstStyle>
            <a:lvl1pPr>
              <a:defRPr/>
            </a:lvl1pPr>
          </a:lstStyle>
          <a:p>
            <a:endParaRPr lang="en-GB"/>
          </a:p>
        </p:txBody>
      </p:sp>
      <p:sp>
        <p:nvSpPr>
          <p:cNvPr id="7" name="Slide Number Placeholder 6"/>
          <p:cNvSpPr>
            <a:spLocks noGrp="1"/>
          </p:cNvSpPr>
          <p:nvPr>
            <p:ph type="sldNum" idx="12"/>
          </p:nvPr>
        </p:nvSpPr>
        <p:spPr/>
        <p:txBody>
          <a:bodyPr/>
          <a:lstStyle>
            <a:lvl1pPr>
              <a:defRPr/>
            </a:lvl1pPr>
          </a:lstStyle>
          <a:p>
            <a:fld id="{F4FE9169-62CE-4A16-8632-05BEECE0D6C1}" type="slidenum">
              <a:rPr lang="en-GB"/>
              <a:pPr/>
              <a:t>‹#›</a:t>
            </a:fld>
            <a:endParaRPr lang="en-GB"/>
          </a:p>
        </p:txBody>
      </p:sp>
    </p:spTree>
    <p:extLst>
      <p:ext uri="{BB962C8B-B14F-4D97-AF65-F5344CB8AC3E}">
        <p14:creationId xmlns:p14="http://schemas.microsoft.com/office/powerpoint/2010/main" val="1787569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Date Placeholder 6"/>
          <p:cNvSpPr>
            <a:spLocks noGrp="1"/>
          </p:cNvSpPr>
          <p:nvPr>
            <p:ph type="dt" idx="10"/>
          </p:nvPr>
        </p:nvSpPr>
        <p:spPr/>
        <p:txBody>
          <a:bodyPr/>
          <a:lstStyle>
            <a:lvl1pPr>
              <a:defRPr/>
            </a:lvl1pPr>
          </a:lstStyle>
          <a:p>
            <a:endParaRPr lang="en-GB"/>
          </a:p>
        </p:txBody>
      </p:sp>
      <p:sp>
        <p:nvSpPr>
          <p:cNvPr id="8" name="Footer Placeholder 7"/>
          <p:cNvSpPr>
            <a:spLocks noGrp="1"/>
          </p:cNvSpPr>
          <p:nvPr>
            <p:ph type="ftr" idx="11"/>
          </p:nvPr>
        </p:nvSpPr>
        <p:spPr/>
        <p:txBody>
          <a:bodyPr/>
          <a:lstStyle>
            <a:lvl1pPr>
              <a:defRPr/>
            </a:lvl1pPr>
          </a:lstStyle>
          <a:p>
            <a:endParaRPr lang="en-GB"/>
          </a:p>
        </p:txBody>
      </p:sp>
      <p:sp>
        <p:nvSpPr>
          <p:cNvPr id="9" name="Slide Number Placeholder 8"/>
          <p:cNvSpPr>
            <a:spLocks noGrp="1"/>
          </p:cNvSpPr>
          <p:nvPr>
            <p:ph type="sldNum" idx="12"/>
          </p:nvPr>
        </p:nvSpPr>
        <p:spPr/>
        <p:txBody>
          <a:bodyPr/>
          <a:lstStyle>
            <a:lvl1pPr>
              <a:defRPr/>
            </a:lvl1pPr>
          </a:lstStyle>
          <a:p>
            <a:fld id="{23B418A7-C321-4F18-A04E-1901A2795F5F}" type="slidenum">
              <a:rPr lang="en-GB"/>
              <a:pPr/>
              <a:t>‹#›</a:t>
            </a:fld>
            <a:endParaRPr lang="en-GB"/>
          </a:p>
        </p:txBody>
      </p:sp>
    </p:spTree>
    <p:extLst>
      <p:ext uri="{BB962C8B-B14F-4D97-AF65-F5344CB8AC3E}">
        <p14:creationId xmlns:p14="http://schemas.microsoft.com/office/powerpoint/2010/main" val="2475506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Date Placeholder 2"/>
          <p:cNvSpPr>
            <a:spLocks noGrp="1"/>
          </p:cNvSpPr>
          <p:nvPr>
            <p:ph type="dt" idx="10"/>
          </p:nvPr>
        </p:nvSpPr>
        <p:spPr/>
        <p:txBody>
          <a:bodyPr/>
          <a:lstStyle>
            <a:lvl1pPr>
              <a:defRPr/>
            </a:lvl1pPr>
          </a:lstStyle>
          <a:p>
            <a:endParaRPr lang="en-GB"/>
          </a:p>
        </p:txBody>
      </p:sp>
      <p:sp>
        <p:nvSpPr>
          <p:cNvPr id="4" name="Footer Placeholder 3"/>
          <p:cNvSpPr>
            <a:spLocks noGrp="1"/>
          </p:cNvSpPr>
          <p:nvPr>
            <p:ph type="ftr" idx="11"/>
          </p:nvPr>
        </p:nvSpPr>
        <p:spPr/>
        <p:txBody>
          <a:bodyPr/>
          <a:lstStyle>
            <a:lvl1pPr>
              <a:defRPr/>
            </a:lvl1pPr>
          </a:lstStyle>
          <a:p>
            <a:endParaRPr lang="en-GB"/>
          </a:p>
        </p:txBody>
      </p:sp>
      <p:sp>
        <p:nvSpPr>
          <p:cNvPr id="5" name="Slide Number Placeholder 4"/>
          <p:cNvSpPr>
            <a:spLocks noGrp="1"/>
          </p:cNvSpPr>
          <p:nvPr>
            <p:ph type="sldNum" idx="12"/>
          </p:nvPr>
        </p:nvSpPr>
        <p:spPr/>
        <p:txBody>
          <a:bodyPr/>
          <a:lstStyle>
            <a:lvl1pPr>
              <a:defRPr/>
            </a:lvl1pPr>
          </a:lstStyle>
          <a:p>
            <a:fld id="{F3A8ED91-A97A-451F-984B-6A5A14BC8172}" type="slidenum">
              <a:rPr lang="en-GB"/>
              <a:pPr/>
              <a:t>‹#›</a:t>
            </a:fld>
            <a:endParaRPr lang="en-GB"/>
          </a:p>
        </p:txBody>
      </p:sp>
    </p:spTree>
    <p:extLst>
      <p:ext uri="{BB962C8B-B14F-4D97-AF65-F5344CB8AC3E}">
        <p14:creationId xmlns:p14="http://schemas.microsoft.com/office/powerpoint/2010/main" val="2689061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GB"/>
          </a:p>
        </p:txBody>
      </p:sp>
      <p:sp>
        <p:nvSpPr>
          <p:cNvPr id="3" name="Footer Placeholder 2"/>
          <p:cNvSpPr>
            <a:spLocks noGrp="1"/>
          </p:cNvSpPr>
          <p:nvPr>
            <p:ph type="ftr" idx="11"/>
          </p:nvPr>
        </p:nvSpPr>
        <p:spPr/>
        <p:txBody>
          <a:bodyPr/>
          <a:lstStyle>
            <a:lvl1pPr>
              <a:defRPr/>
            </a:lvl1pPr>
          </a:lstStyle>
          <a:p>
            <a:endParaRPr lang="en-GB"/>
          </a:p>
        </p:txBody>
      </p:sp>
      <p:sp>
        <p:nvSpPr>
          <p:cNvPr id="4" name="Slide Number Placeholder 3"/>
          <p:cNvSpPr>
            <a:spLocks noGrp="1"/>
          </p:cNvSpPr>
          <p:nvPr>
            <p:ph type="sldNum" idx="12"/>
          </p:nvPr>
        </p:nvSpPr>
        <p:spPr/>
        <p:txBody>
          <a:bodyPr/>
          <a:lstStyle>
            <a:lvl1pPr>
              <a:defRPr/>
            </a:lvl1pPr>
          </a:lstStyle>
          <a:p>
            <a:fld id="{AAF0DCC2-84B6-4C33-8397-BE0F41C72216}" type="slidenum">
              <a:rPr lang="en-GB"/>
              <a:pPr/>
              <a:t>‹#›</a:t>
            </a:fld>
            <a:endParaRPr lang="en-GB"/>
          </a:p>
        </p:txBody>
      </p:sp>
    </p:spTree>
    <p:extLst>
      <p:ext uri="{BB962C8B-B14F-4D97-AF65-F5344CB8AC3E}">
        <p14:creationId xmlns:p14="http://schemas.microsoft.com/office/powerpoint/2010/main" val="3956918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v-S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GB"/>
          </a:p>
        </p:txBody>
      </p:sp>
      <p:sp>
        <p:nvSpPr>
          <p:cNvPr id="6" name="Footer Placeholder 5"/>
          <p:cNvSpPr>
            <a:spLocks noGrp="1"/>
          </p:cNvSpPr>
          <p:nvPr>
            <p:ph type="ftr" idx="11"/>
          </p:nvPr>
        </p:nvSpPr>
        <p:spPr/>
        <p:txBody>
          <a:bodyPr/>
          <a:lstStyle>
            <a:lvl1pPr>
              <a:defRPr/>
            </a:lvl1pPr>
          </a:lstStyle>
          <a:p>
            <a:endParaRPr lang="en-GB"/>
          </a:p>
        </p:txBody>
      </p:sp>
      <p:sp>
        <p:nvSpPr>
          <p:cNvPr id="7" name="Slide Number Placeholder 6"/>
          <p:cNvSpPr>
            <a:spLocks noGrp="1"/>
          </p:cNvSpPr>
          <p:nvPr>
            <p:ph type="sldNum" idx="12"/>
          </p:nvPr>
        </p:nvSpPr>
        <p:spPr/>
        <p:txBody>
          <a:bodyPr/>
          <a:lstStyle>
            <a:lvl1pPr>
              <a:defRPr/>
            </a:lvl1pPr>
          </a:lstStyle>
          <a:p>
            <a:fld id="{B8A597F5-2B1F-456B-9BE3-4F46350A3E18}" type="slidenum">
              <a:rPr lang="en-GB"/>
              <a:pPr/>
              <a:t>‹#›</a:t>
            </a:fld>
            <a:endParaRPr lang="en-GB"/>
          </a:p>
        </p:txBody>
      </p:sp>
    </p:spTree>
    <p:extLst>
      <p:ext uri="{BB962C8B-B14F-4D97-AF65-F5344CB8AC3E}">
        <p14:creationId xmlns:p14="http://schemas.microsoft.com/office/powerpoint/2010/main" val="364841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v-S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GB"/>
          </a:p>
        </p:txBody>
      </p:sp>
      <p:sp>
        <p:nvSpPr>
          <p:cNvPr id="6" name="Footer Placeholder 5"/>
          <p:cNvSpPr>
            <a:spLocks noGrp="1"/>
          </p:cNvSpPr>
          <p:nvPr>
            <p:ph type="ftr" idx="11"/>
          </p:nvPr>
        </p:nvSpPr>
        <p:spPr/>
        <p:txBody>
          <a:bodyPr/>
          <a:lstStyle>
            <a:lvl1pPr>
              <a:defRPr/>
            </a:lvl1pPr>
          </a:lstStyle>
          <a:p>
            <a:endParaRPr lang="en-GB"/>
          </a:p>
        </p:txBody>
      </p:sp>
      <p:sp>
        <p:nvSpPr>
          <p:cNvPr id="7" name="Slide Number Placeholder 6"/>
          <p:cNvSpPr>
            <a:spLocks noGrp="1"/>
          </p:cNvSpPr>
          <p:nvPr>
            <p:ph type="sldNum" idx="12"/>
          </p:nvPr>
        </p:nvSpPr>
        <p:spPr/>
        <p:txBody>
          <a:bodyPr/>
          <a:lstStyle>
            <a:lvl1pPr>
              <a:defRPr/>
            </a:lvl1pPr>
          </a:lstStyle>
          <a:p>
            <a:fld id="{0D6977B3-86EA-43FB-A1EE-5E6556C6791F}" type="slidenum">
              <a:rPr lang="en-GB"/>
              <a:pPr/>
              <a:t>‹#›</a:t>
            </a:fld>
            <a:endParaRPr lang="en-GB"/>
          </a:p>
        </p:txBody>
      </p:sp>
    </p:spTree>
    <p:extLst>
      <p:ext uri="{BB962C8B-B14F-4D97-AF65-F5344CB8AC3E}">
        <p14:creationId xmlns:p14="http://schemas.microsoft.com/office/powerpoint/2010/main" val="1452697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457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cs typeface="+mn-cs"/>
              </a:defRPr>
            </a:lvl1pPr>
          </a:lstStyle>
          <a:p>
            <a:endParaRPr lang="en-GB"/>
          </a:p>
        </p:txBody>
      </p:sp>
      <p:sp>
        <p:nvSpPr>
          <p:cNvPr id="1028" name="Rectangle 4"/>
          <p:cNvSpPr>
            <a:spLocks noGrp="1" noChangeArrowheads="1"/>
          </p:cNvSpPr>
          <p:nvPr>
            <p:ph type="ftr"/>
          </p:nvPr>
        </p:nvSpPr>
        <p:spPr bwMode="auto">
          <a:xfrm>
            <a:off x="3124200" y="6245225"/>
            <a:ext cx="2894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ct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cs typeface="+mn-cs"/>
              </a:defRPr>
            </a:lvl1pPr>
          </a:lstStyle>
          <a:p>
            <a:endParaRPr lang="en-GB"/>
          </a:p>
        </p:txBody>
      </p:sp>
      <p:sp>
        <p:nvSpPr>
          <p:cNvPr id="1029"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cs typeface="+mn-cs"/>
              </a:defRPr>
            </a:lvl1pPr>
          </a:lstStyle>
          <a:p>
            <a:fld id="{14EF72D5-D575-4825-947F-6CD979300B91}"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fontAlgn="base">
        <a:lnSpc>
          <a:spcPct val="104000"/>
        </a:lnSpc>
        <a:spcBef>
          <a:spcPct val="0"/>
        </a:spcBef>
        <a:spcAft>
          <a:spcPct val="0"/>
        </a:spcAft>
        <a:buClr>
          <a:srgbClr val="000000"/>
        </a:buClr>
        <a:buSzPct val="100000"/>
        <a:buFont typeface="Arial" charset="0"/>
        <a:defRPr sz="4400">
          <a:solidFill>
            <a:srgbClr val="000000"/>
          </a:solidFill>
          <a:latin typeface="+mj-lt"/>
          <a:ea typeface="+mj-ea"/>
          <a:cs typeface="+mj-cs"/>
        </a:defRPr>
      </a:lvl1pPr>
      <a:lvl2pPr algn="ctr" defTabSz="457200" rtl="0" fontAlgn="base">
        <a:lnSpc>
          <a:spcPct val="104000"/>
        </a:lnSpc>
        <a:spcBef>
          <a:spcPct val="0"/>
        </a:spcBef>
        <a:spcAft>
          <a:spcPct val="0"/>
        </a:spcAft>
        <a:buClr>
          <a:srgbClr val="000000"/>
        </a:buClr>
        <a:buSzPct val="100000"/>
        <a:buFont typeface="Arial" charset="0"/>
        <a:defRPr sz="4400">
          <a:solidFill>
            <a:srgbClr val="000000"/>
          </a:solidFill>
          <a:latin typeface="Arial" charset="0"/>
          <a:cs typeface="Arial" charset="0"/>
        </a:defRPr>
      </a:lvl2pPr>
      <a:lvl3pPr algn="ctr" defTabSz="457200" rtl="0" fontAlgn="base">
        <a:lnSpc>
          <a:spcPct val="104000"/>
        </a:lnSpc>
        <a:spcBef>
          <a:spcPct val="0"/>
        </a:spcBef>
        <a:spcAft>
          <a:spcPct val="0"/>
        </a:spcAft>
        <a:buClr>
          <a:srgbClr val="000000"/>
        </a:buClr>
        <a:buSzPct val="100000"/>
        <a:buFont typeface="Arial" charset="0"/>
        <a:defRPr sz="4400">
          <a:solidFill>
            <a:srgbClr val="000000"/>
          </a:solidFill>
          <a:latin typeface="Arial" charset="0"/>
          <a:cs typeface="Arial" charset="0"/>
        </a:defRPr>
      </a:lvl3pPr>
      <a:lvl4pPr algn="ctr" defTabSz="457200" rtl="0" fontAlgn="base">
        <a:lnSpc>
          <a:spcPct val="104000"/>
        </a:lnSpc>
        <a:spcBef>
          <a:spcPct val="0"/>
        </a:spcBef>
        <a:spcAft>
          <a:spcPct val="0"/>
        </a:spcAft>
        <a:buClr>
          <a:srgbClr val="000000"/>
        </a:buClr>
        <a:buSzPct val="100000"/>
        <a:buFont typeface="Arial" charset="0"/>
        <a:defRPr sz="4400">
          <a:solidFill>
            <a:srgbClr val="000000"/>
          </a:solidFill>
          <a:latin typeface="Arial" charset="0"/>
          <a:cs typeface="Arial" charset="0"/>
        </a:defRPr>
      </a:lvl4pPr>
      <a:lvl5pPr algn="ctr" defTabSz="457200" rtl="0" fontAlgn="base">
        <a:lnSpc>
          <a:spcPct val="104000"/>
        </a:lnSpc>
        <a:spcBef>
          <a:spcPct val="0"/>
        </a:spcBef>
        <a:spcAft>
          <a:spcPct val="0"/>
        </a:spcAft>
        <a:buClr>
          <a:srgbClr val="000000"/>
        </a:buClr>
        <a:buSzPct val="100000"/>
        <a:buFont typeface="Arial" charset="0"/>
        <a:defRPr sz="4400">
          <a:solidFill>
            <a:srgbClr val="000000"/>
          </a:solidFill>
          <a:latin typeface="Arial" charset="0"/>
          <a:cs typeface="Arial" charset="0"/>
        </a:defRPr>
      </a:lvl5pPr>
      <a:lvl6pPr marL="457200" algn="ctr" defTabSz="457200" rtl="0" fontAlgn="base">
        <a:lnSpc>
          <a:spcPct val="104000"/>
        </a:lnSpc>
        <a:spcBef>
          <a:spcPct val="0"/>
        </a:spcBef>
        <a:spcAft>
          <a:spcPct val="0"/>
        </a:spcAft>
        <a:buClr>
          <a:srgbClr val="000000"/>
        </a:buClr>
        <a:buSzPct val="100000"/>
        <a:buFont typeface="Arial" charset="0"/>
        <a:defRPr sz="4400">
          <a:solidFill>
            <a:srgbClr val="000000"/>
          </a:solidFill>
          <a:latin typeface="Arial" charset="0"/>
          <a:cs typeface="Arial" charset="0"/>
        </a:defRPr>
      </a:lvl6pPr>
      <a:lvl7pPr marL="914400" algn="ctr" defTabSz="457200" rtl="0" fontAlgn="base">
        <a:lnSpc>
          <a:spcPct val="104000"/>
        </a:lnSpc>
        <a:spcBef>
          <a:spcPct val="0"/>
        </a:spcBef>
        <a:spcAft>
          <a:spcPct val="0"/>
        </a:spcAft>
        <a:buClr>
          <a:srgbClr val="000000"/>
        </a:buClr>
        <a:buSzPct val="100000"/>
        <a:buFont typeface="Arial" charset="0"/>
        <a:defRPr sz="4400">
          <a:solidFill>
            <a:srgbClr val="000000"/>
          </a:solidFill>
          <a:latin typeface="Arial" charset="0"/>
          <a:cs typeface="Arial" charset="0"/>
        </a:defRPr>
      </a:lvl7pPr>
      <a:lvl8pPr marL="1371600" algn="ctr" defTabSz="457200" rtl="0" fontAlgn="base">
        <a:lnSpc>
          <a:spcPct val="104000"/>
        </a:lnSpc>
        <a:spcBef>
          <a:spcPct val="0"/>
        </a:spcBef>
        <a:spcAft>
          <a:spcPct val="0"/>
        </a:spcAft>
        <a:buClr>
          <a:srgbClr val="000000"/>
        </a:buClr>
        <a:buSzPct val="100000"/>
        <a:buFont typeface="Arial" charset="0"/>
        <a:defRPr sz="4400">
          <a:solidFill>
            <a:srgbClr val="000000"/>
          </a:solidFill>
          <a:latin typeface="Arial" charset="0"/>
          <a:cs typeface="Arial" charset="0"/>
        </a:defRPr>
      </a:lvl8pPr>
      <a:lvl9pPr marL="1828800" algn="ctr" defTabSz="457200" rtl="0" fontAlgn="base">
        <a:lnSpc>
          <a:spcPct val="104000"/>
        </a:lnSpc>
        <a:spcBef>
          <a:spcPct val="0"/>
        </a:spcBef>
        <a:spcAft>
          <a:spcPct val="0"/>
        </a:spcAft>
        <a:buClr>
          <a:srgbClr val="000000"/>
        </a:buClr>
        <a:buSzPct val="100000"/>
        <a:buFont typeface="Arial" charset="0"/>
        <a:defRPr sz="4400">
          <a:solidFill>
            <a:srgbClr val="000000"/>
          </a:solidFill>
          <a:latin typeface="Arial" charset="0"/>
          <a:cs typeface="Arial" charset="0"/>
        </a:defRPr>
      </a:lvl9pPr>
    </p:titleStyle>
    <p:bodyStyle>
      <a:lvl1pPr marL="341313" indent="-341313" algn="l" defTabSz="457200" rtl="0" fontAlgn="base">
        <a:lnSpc>
          <a:spcPct val="104000"/>
        </a:lnSpc>
        <a:spcBef>
          <a:spcPts val="800"/>
        </a:spcBef>
        <a:spcAft>
          <a:spcPct val="0"/>
        </a:spcAft>
        <a:buClr>
          <a:srgbClr val="000000"/>
        </a:buClr>
        <a:buSzPct val="100000"/>
        <a:buFont typeface="Arial" charset="0"/>
        <a:buChar char="•"/>
        <a:defRPr sz="3200">
          <a:solidFill>
            <a:srgbClr val="000000"/>
          </a:solidFill>
          <a:latin typeface="+mn-lt"/>
          <a:ea typeface="+mn-ea"/>
          <a:cs typeface="+mn-cs"/>
        </a:defRPr>
      </a:lvl1pPr>
      <a:lvl2pPr marL="741363" indent="-284163" algn="l" defTabSz="457200" rtl="0" fontAlgn="base">
        <a:lnSpc>
          <a:spcPct val="104000"/>
        </a:lnSpc>
        <a:spcBef>
          <a:spcPts val="700"/>
        </a:spcBef>
        <a:spcAft>
          <a:spcPct val="0"/>
        </a:spcAft>
        <a:buClr>
          <a:srgbClr val="000000"/>
        </a:buClr>
        <a:buSzPct val="100000"/>
        <a:buFont typeface="Arial" charset="0"/>
        <a:buChar char="–"/>
        <a:defRPr sz="2800">
          <a:solidFill>
            <a:srgbClr val="000000"/>
          </a:solidFill>
          <a:latin typeface="+mn-lt"/>
          <a:cs typeface="+mn-cs"/>
        </a:defRPr>
      </a:lvl2pPr>
      <a:lvl3pPr marL="1143000" indent="-228600" algn="l" defTabSz="457200" rtl="0" fontAlgn="base">
        <a:lnSpc>
          <a:spcPct val="104000"/>
        </a:lnSpc>
        <a:spcBef>
          <a:spcPts val="600"/>
        </a:spcBef>
        <a:spcAft>
          <a:spcPct val="0"/>
        </a:spcAft>
        <a:buClr>
          <a:srgbClr val="000000"/>
        </a:buClr>
        <a:buSzPct val="100000"/>
        <a:buFont typeface="Arial" charset="0"/>
        <a:buChar char="•"/>
        <a:defRPr sz="2400">
          <a:solidFill>
            <a:srgbClr val="000000"/>
          </a:solidFill>
          <a:latin typeface="+mn-lt"/>
          <a:cs typeface="+mn-cs"/>
        </a:defRPr>
      </a:lvl3pPr>
      <a:lvl4pPr marL="1600200" indent="-228600" algn="l" defTabSz="457200" rtl="0" fontAlgn="base">
        <a:lnSpc>
          <a:spcPct val="104000"/>
        </a:lnSpc>
        <a:spcBef>
          <a:spcPts val="500"/>
        </a:spcBef>
        <a:spcAft>
          <a:spcPct val="0"/>
        </a:spcAft>
        <a:buClr>
          <a:srgbClr val="000000"/>
        </a:buClr>
        <a:buSzPct val="100000"/>
        <a:buFont typeface="Arial" charset="0"/>
        <a:buChar char="–"/>
        <a:defRPr sz="2000">
          <a:solidFill>
            <a:srgbClr val="000000"/>
          </a:solidFill>
          <a:latin typeface="+mn-lt"/>
          <a:cs typeface="+mn-cs"/>
        </a:defRPr>
      </a:lvl4pPr>
      <a:lvl5pPr marL="2057400" indent="-228600" algn="l" defTabSz="457200" rtl="0" fontAlgn="base">
        <a:lnSpc>
          <a:spcPct val="104000"/>
        </a:lnSpc>
        <a:spcBef>
          <a:spcPts val="500"/>
        </a:spcBef>
        <a:spcAft>
          <a:spcPct val="0"/>
        </a:spcAft>
        <a:buClr>
          <a:srgbClr val="000000"/>
        </a:buClr>
        <a:buSzPct val="100000"/>
        <a:buFont typeface="Arial" charset="0"/>
        <a:buChar char="»"/>
        <a:defRPr sz="2000">
          <a:solidFill>
            <a:srgbClr val="000000"/>
          </a:solidFill>
          <a:latin typeface="+mn-lt"/>
          <a:cs typeface="+mn-cs"/>
        </a:defRPr>
      </a:lvl5pPr>
      <a:lvl6pPr marL="2514600" indent="-228600" algn="l" defTabSz="457200" rtl="0" fontAlgn="base">
        <a:lnSpc>
          <a:spcPct val="104000"/>
        </a:lnSpc>
        <a:spcBef>
          <a:spcPts val="500"/>
        </a:spcBef>
        <a:spcAft>
          <a:spcPct val="0"/>
        </a:spcAft>
        <a:buClr>
          <a:srgbClr val="000000"/>
        </a:buClr>
        <a:buSzPct val="100000"/>
        <a:buFont typeface="Arial" charset="0"/>
        <a:buChar char="»"/>
        <a:defRPr sz="2000">
          <a:solidFill>
            <a:srgbClr val="000000"/>
          </a:solidFill>
          <a:latin typeface="+mn-lt"/>
          <a:cs typeface="+mn-cs"/>
        </a:defRPr>
      </a:lvl6pPr>
      <a:lvl7pPr marL="2971800" indent="-228600" algn="l" defTabSz="457200" rtl="0" fontAlgn="base">
        <a:lnSpc>
          <a:spcPct val="104000"/>
        </a:lnSpc>
        <a:spcBef>
          <a:spcPts val="500"/>
        </a:spcBef>
        <a:spcAft>
          <a:spcPct val="0"/>
        </a:spcAft>
        <a:buClr>
          <a:srgbClr val="000000"/>
        </a:buClr>
        <a:buSzPct val="100000"/>
        <a:buFont typeface="Arial" charset="0"/>
        <a:buChar char="»"/>
        <a:defRPr sz="2000">
          <a:solidFill>
            <a:srgbClr val="000000"/>
          </a:solidFill>
          <a:latin typeface="+mn-lt"/>
          <a:cs typeface="+mn-cs"/>
        </a:defRPr>
      </a:lvl7pPr>
      <a:lvl8pPr marL="3429000" indent="-228600" algn="l" defTabSz="457200" rtl="0" fontAlgn="base">
        <a:lnSpc>
          <a:spcPct val="104000"/>
        </a:lnSpc>
        <a:spcBef>
          <a:spcPts val="500"/>
        </a:spcBef>
        <a:spcAft>
          <a:spcPct val="0"/>
        </a:spcAft>
        <a:buClr>
          <a:srgbClr val="000000"/>
        </a:buClr>
        <a:buSzPct val="100000"/>
        <a:buFont typeface="Arial" charset="0"/>
        <a:buChar char="»"/>
        <a:defRPr sz="2000">
          <a:solidFill>
            <a:srgbClr val="000000"/>
          </a:solidFill>
          <a:latin typeface="+mn-lt"/>
          <a:cs typeface="+mn-cs"/>
        </a:defRPr>
      </a:lvl8pPr>
      <a:lvl9pPr marL="3886200" indent="-228600" algn="l" defTabSz="457200" rtl="0" fontAlgn="base">
        <a:lnSpc>
          <a:spcPct val="104000"/>
        </a:lnSpc>
        <a:spcBef>
          <a:spcPts val="500"/>
        </a:spcBef>
        <a:spcAft>
          <a:spcPct val="0"/>
        </a:spcAft>
        <a:buClr>
          <a:srgbClr val="000000"/>
        </a:buClr>
        <a:buSzPct val="100000"/>
        <a:buFont typeface="Arial" charset="0"/>
        <a:buChar char="»"/>
        <a:defRPr sz="2000">
          <a:solidFill>
            <a:srgbClr val="000000"/>
          </a:solidFill>
          <a:latin typeface="+mn-lt"/>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0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mailto:munawar.hafiz@gmail.com" TargetMode="External"/><Relationship Id="rId5" Type="http://schemas.openxmlformats.org/officeDocument/2006/relationships/hyperlink" Target="http://munawar.livejournal.com/" TargetMode="External"/><Relationship Id="rId4" Type="http://schemas.openxmlformats.org/officeDocument/2006/relationships/hyperlink" Target="https://netfiles.uiuc.edu/mhafiz/www/"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hyperlink" Target="http://www.scrypt.net/~celer/securitypatterns/" TargetMode="External"/><Relationship Id="rId3" Type="http://schemas.openxmlformats.org/officeDocument/2006/relationships/image" Target="../media/image7.png"/><Relationship Id="rId7" Type="http://schemas.openxmlformats.org/officeDocument/2006/relationships/hyperlink" Target="http://citeseer.ist.psu.edu/romanosky02enterprise.html" TargetMode="External"/><Relationship Id="rId12" Type="http://schemas.openxmlformats.org/officeDocument/2006/relationships/hyperlink" Target="http://hillside.net/plop/2005/proceedings/PLoP2005_mhafiz0_2.pdf"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citeseer.ist.psu.edu/575199.html" TargetMode="External"/><Relationship Id="rId11" Type="http://schemas.openxmlformats.org/officeDocument/2006/relationships/hyperlink" Target="http://hillside.net/plop/2004/papers/mhafiz0/PLoP2004_mhafiz0_0.doc" TargetMode="External"/><Relationship Id="rId5" Type="http://schemas.openxmlformats.org/officeDocument/2006/relationships/hyperlink" Target="http://citeseer.ist.psu.edu/schumacher02security.html" TargetMode="External"/><Relationship Id="rId10" Type="http://schemas.openxmlformats.org/officeDocument/2006/relationships/hyperlink" Target="http://hillside.net/plop/2004/papers/mhafiz1/PLoP2004_mhafiz1_0.pdf" TargetMode="External"/><Relationship Id="rId4" Type="http://schemas.openxmlformats.org/officeDocument/2006/relationships/hyperlink" Target="http://citeseer.ist.psu.edu/yoder98architectural.html" TargetMode="External"/><Relationship Id="rId9" Type="http://schemas.openxmlformats.org/officeDocument/2006/relationships/hyperlink" Target="http://www.opengroup.org/security/gsp.htm"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6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6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6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7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7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2.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7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3.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7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7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6.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7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8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8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8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8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7.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8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9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9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9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9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9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6.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9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8.xml"/><Relationship Id="rId1" Type="http://schemas.openxmlformats.org/officeDocument/2006/relationships/slideLayout" Target="../slideLayouts/slideLayout7.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763588" y="3025775"/>
            <a:ext cx="7772400" cy="1470025"/>
          </a:xfrm>
          <a:ln/>
        </p:spPr>
        <p:txBody>
          <a:bodyPr>
            <a:spAutoFit/>
          </a:bodyPr>
          <a:lstStyle/>
          <a:p>
            <a:pPr algn="r">
              <a:lnSpc>
                <a:spcPct val="100000"/>
              </a:lnSpc>
              <a:buClr>
                <a:srgbClr val="9933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993300"/>
                </a:solidFill>
              </a:rPr>
              <a:t>Security Patterns and Secure Software Architecture</a:t>
            </a:r>
          </a:p>
        </p:txBody>
      </p:sp>
      <p:sp>
        <p:nvSpPr>
          <p:cNvPr id="3074" name="Rectangle 2"/>
          <p:cNvSpPr>
            <a:spLocks noGrp="1" noChangeArrowheads="1"/>
          </p:cNvSpPr>
          <p:nvPr>
            <p:ph type="subTitle" idx="4294967295"/>
          </p:nvPr>
        </p:nvSpPr>
        <p:spPr bwMode="auto">
          <a:xfrm>
            <a:off x="5868988" y="5562600"/>
            <a:ext cx="2667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marL="0" indent="0" algn="ctr">
              <a:lnSpc>
                <a:spcPct val="80000"/>
              </a:lnSpc>
              <a:spcBef>
                <a:spcPts val="400"/>
              </a:spcBef>
              <a:buClr>
                <a:srgbClr val="990000"/>
              </a:buCl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990000"/>
                </a:solidFill>
              </a:rPr>
              <a:t>Presenter –</a:t>
            </a:r>
            <a:r>
              <a:rPr lang="en-GB" sz="1600">
                <a:solidFill>
                  <a:srgbClr val="003399"/>
                </a:solidFill>
              </a:rPr>
              <a:t> Munawar Hafiz</a:t>
            </a:r>
          </a:p>
        </p:txBody>
      </p:sp>
      <p:sp>
        <p:nvSpPr>
          <p:cNvPr id="3075" name="Rectangle 3"/>
          <p:cNvSpPr>
            <a:spLocks noChangeArrowheads="1"/>
          </p:cNvSpPr>
          <p:nvPr/>
        </p:nvSpPr>
        <p:spPr bwMode="auto">
          <a:xfrm>
            <a:off x="3887788" y="6019800"/>
            <a:ext cx="48768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algn="ctr">
              <a:lnSpc>
                <a:spcPct val="80000"/>
              </a:lnSpc>
              <a:spcBef>
                <a:spcPts val="400"/>
              </a:spcBef>
              <a:buClr>
                <a:srgbClr val="0033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3399"/>
                </a:solidFill>
                <a:cs typeface="Arial" charset="0"/>
              </a:rPr>
              <a:t>University of Illinois Software Architecture Group</a:t>
            </a:r>
          </a:p>
        </p:txBody>
      </p:sp>
      <p:sp>
        <p:nvSpPr>
          <p:cNvPr id="3076" name="Text Box 4"/>
          <p:cNvSpPr txBox="1">
            <a:spLocks noChangeArrowheads="1"/>
          </p:cNvSpPr>
          <p:nvPr/>
        </p:nvSpPr>
        <p:spPr bwMode="auto">
          <a:xfrm>
            <a:off x="6167438" y="2647950"/>
            <a:ext cx="236855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003399"/>
              </a:buClr>
            </a:pPr>
            <a:r>
              <a:rPr lang="en-GB" b="1">
                <a:solidFill>
                  <a:srgbClr val="003399"/>
                </a:solidFill>
              </a:rPr>
              <a:t>OOPSLA Tutorial 51</a:t>
            </a:r>
          </a:p>
        </p:txBody>
      </p:sp>
      <p:sp>
        <p:nvSpPr>
          <p:cNvPr id="3077" name="Text Box 5"/>
          <p:cNvSpPr txBox="1">
            <a:spLocks noChangeArrowheads="1"/>
          </p:cNvSpPr>
          <p:nvPr/>
        </p:nvSpPr>
        <p:spPr bwMode="auto">
          <a:xfrm>
            <a:off x="528638" y="6019800"/>
            <a:ext cx="2103437"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gn="ctr">
              <a:lnSpc>
                <a:spcPct val="100000"/>
              </a:lnSpc>
              <a:buClr>
                <a:srgbClr val="990000"/>
              </a:buClr>
            </a:pPr>
            <a:r>
              <a:rPr lang="en-GB" sz="1400" b="1">
                <a:solidFill>
                  <a:srgbClr val="990000"/>
                </a:solidFill>
              </a:rPr>
              <a:t>Date:</a:t>
            </a:r>
            <a:r>
              <a:rPr lang="en-GB" sz="1400" b="1">
                <a:solidFill>
                  <a:srgbClr val="003399"/>
                </a:solidFill>
              </a:rPr>
              <a:t> October 26, 2006</a:t>
            </a:r>
          </a:p>
        </p:txBody>
      </p:sp>
      <p:pic>
        <p:nvPicPr>
          <p:cNvPr id="3078" name="Picture 6"/>
          <p:cNvPicPr>
            <a:picLocks noChangeAspect="1" noChangeArrowheads="1"/>
          </p:cNvPicPr>
          <p:nvPr/>
        </p:nvPicPr>
        <p:blipFill>
          <a:blip r:embed="rId3">
            <a:lum bright="46000" contrast="-64000"/>
            <a:grayscl/>
            <a:extLst>
              <a:ext uri="{28A0092B-C50C-407E-A947-70E740481C1C}">
                <a14:useLocalDpi xmlns:a14="http://schemas.microsoft.com/office/drawing/2010/main" val="0"/>
              </a:ext>
            </a:extLst>
          </a:blip>
          <a:srcRect/>
          <a:stretch>
            <a:fillRect/>
          </a:stretch>
        </p:blipFill>
        <p:spPr bwMode="auto">
          <a:xfrm>
            <a:off x="4267200" y="762000"/>
            <a:ext cx="4116388" cy="730250"/>
          </a:xfrm>
          <a:prstGeom prst="rect">
            <a:avLst/>
          </a:prstGeom>
          <a:noFill/>
          <a:ln>
            <a:noFill/>
          </a:ln>
          <a:effectLst/>
          <a:extLst>
            <a:ext uri="{909E8E84-426E-40DD-AFC4-6F175D3DCCD1}">
              <a14:hiddenFill xmlns:a14="http://schemas.microsoft.com/office/drawing/2010/main">
                <a:blipFill dpi="0" rotWithShape="0">
                  <a:blip>
                    <a:lum bright="46000" contrast="-64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9" name="Rectangle 7"/>
          <p:cNvSpPr>
            <a:spLocks noChangeArrowheads="1"/>
          </p:cNvSpPr>
          <p:nvPr/>
        </p:nvSpPr>
        <p:spPr bwMode="auto">
          <a:xfrm>
            <a:off x="5257800" y="303213"/>
            <a:ext cx="31242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800">
                <a:solidFill>
                  <a:srgbClr val="000000"/>
                </a:solidFill>
                <a:cs typeface="Arial" charset="0"/>
              </a:rPr>
              <a:t>Copyright is held by the author/owner(s).</a:t>
            </a:r>
            <a:br>
              <a:rPr lang="en-GB" sz="800">
                <a:solidFill>
                  <a:srgbClr val="000000"/>
                </a:solidFill>
                <a:cs typeface="Arial" charset="0"/>
              </a:rPr>
            </a:br>
            <a:r>
              <a:rPr lang="en-GB" sz="800">
                <a:solidFill>
                  <a:srgbClr val="000000"/>
                </a:solidFill>
                <a:cs typeface="Arial" charset="0"/>
              </a:rPr>
              <a:t>OOPSLA'06, October 22–26, 2005, Portland, Oregon, USA.</a:t>
            </a:r>
          </a:p>
          <a:p>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800">
                <a:solidFill>
                  <a:srgbClr val="000000"/>
                </a:solidFill>
                <a:cs typeface="Arial" charset="0"/>
              </a:rPr>
              <a:t>2006 ACM  06/0010 </a:t>
            </a: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1"/>
          <p:cNvSpPr txBox="1">
            <a:spLocks noChangeArrowheads="1"/>
          </p:cNvSpPr>
          <p:nvPr/>
        </p:nvSpPr>
        <p:spPr bwMode="auto">
          <a:xfrm>
            <a:off x="381000" y="504825"/>
            <a:ext cx="2262188"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993300"/>
              </a:buClr>
            </a:pPr>
            <a:r>
              <a:rPr lang="en-GB" sz="2000" b="1">
                <a:solidFill>
                  <a:srgbClr val="993300"/>
                </a:solidFill>
              </a:rPr>
              <a:t>Account Lockout</a:t>
            </a:r>
          </a:p>
        </p:txBody>
      </p:sp>
      <p:sp>
        <p:nvSpPr>
          <p:cNvPr id="12290" name="Line 2"/>
          <p:cNvSpPr>
            <a:spLocks noChangeShapeType="1"/>
          </p:cNvSpPr>
          <p:nvPr/>
        </p:nvSpPr>
        <p:spPr bwMode="auto">
          <a:xfrm>
            <a:off x="457200" y="914400"/>
            <a:ext cx="8686800" cy="1588"/>
          </a:xfrm>
          <a:prstGeom prst="line">
            <a:avLst/>
          </a:prstGeom>
          <a:noFill/>
          <a:ln w="936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12291" name="Text Box 3"/>
          <p:cNvSpPr txBox="1">
            <a:spLocks noChangeArrowheads="1"/>
          </p:cNvSpPr>
          <p:nvPr/>
        </p:nvSpPr>
        <p:spPr bwMode="auto">
          <a:xfrm>
            <a:off x="609600" y="1143000"/>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Problem</a:t>
            </a:r>
          </a:p>
        </p:txBody>
      </p:sp>
      <p:sp>
        <p:nvSpPr>
          <p:cNvPr id="12292" name="Text Box 4"/>
          <p:cNvSpPr txBox="1">
            <a:spLocks noChangeArrowheads="1"/>
          </p:cNvSpPr>
          <p:nvPr/>
        </p:nvSpPr>
        <p:spPr bwMode="auto">
          <a:xfrm>
            <a:off x="838200" y="1524000"/>
            <a:ext cx="7696200" cy="73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003399"/>
              </a:buClr>
            </a:pPr>
            <a:r>
              <a:rPr lang="en-GB" sz="1400">
                <a:solidFill>
                  <a:srgbClr val="003399"/>
                </a:solidFill>
              </a:rPr>
              <a:t>Passwords are vulnerable to password guessing attacks.</a:t>
            </a:r>
          </a:p>
          <a:p>
            <a:pPr>
              <a:lnSpc>
                <a:spcPct val="100000"/>
              </a:lnSpc>
              <a:buClr>
                <a:srgbClr val="003399"/>
              </a:buClr>
            </a:pPr>
            <a:endParaRPr lang="en-GB" sz="1400">
              <a:solidFill>
                <a:srgbClr val="003399"/>
              </a:solidFill>
            </a:endParaRPr>
          </a:p>
          <a:p>
            <a:pPr>
              <a:lnSpc>
                <a:spcPct val="100000"/>
              </a:lnSpc>
              <a:buClr>
                <a:srgbClr val="003399"/>
              </a:buClr>
            </a:pPr>
            <a:r>
              <a:rPr lang="en-GB" sz="1400">
                <a:solidFill>
                  <a:srgbClr val="003399"/>
                </a:solidFill>
              </a:rPr>
              <a:t>How can the systems login mechanism be protected from password guessing attacks?</a:t>
            </a:r>
          </a:p>
        </p:txBody>
      </p:sp>
      <p:sp>
        <p:nvSpPr>
          <p:cNvPr id="12293" name="Text Box 5"/>
          <p:cNvSpPr txBox="1">
            <a:spLocks noChangeArrowheads="1"/>
          </p:cNvSpPr>
          <p:nvPr/>
        </p:nvSpPr>
        <p:spPr bwMode="auto">
          <a:xfrm>
            <a:off x="381000" y="228600"/>
            <a:ext cx="23241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a:t>Application Architecture Pattern</a:t>
            </a:r>
          </a:p>
        </p:txBody>
      </p:sp>
      <p:sp>
        <p:nvSpPr>
          <p:cNvPr id="12294" name="AutoShape 6"/>
          <p:cNvSpPr>
            <a:spLocks noChangeArrowheads="1"/>
          </p:cNvSpPr>
          <p:nvPr/>
        </p:nvSpPr>
        <p:spPr bwMode="auto">
          <a:xfrm>
            <a:off x="7086600" y="304800"/>
            <a:ext cx="1828800" cy="609600"/>
          </a:xfrm>
          <a:prstGeom prst="rtTriangle">
            <a:avLst/>
          </a:prstGeom>
          <a:blipFill dpi="0" rotWithShape="0">
            <a:blip r:embed="rId3"/>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12295" name="AutoShape 7"/>
          <p:cNvSpPr>
            <a:spLocks noChangeArrowheads="1"/>
          </p:cNvSpPr>
          <p:nvPr/>
        </p:nvSpPr>
        <p:spPr bwMode="auto">
          <a:xfrm rot="10800000">
            <a:off x="7086600" y="306388"/>
            <a:ext cx="1828800" cy="609600"/>
          </a:xfrm>
          <a:prstGeom prst="rtTriangle">
            <a:avLst/>
          </a:prstGeom>
          <a:blipFill dpi="0" rotWithShape="0">
            <a:blip r:embed="rId4"/>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12296" name="Text Box 8"/>
          <p:cNvSpPr txBox="1">
            <a:spLocks noChangeArrowheads="1"/>
          </p:cNvSpPr>
          <p:nvPr/>
        </p:nvSpPr>
        <p:spPr bwMode="auto">
          <a:xfrm>
            <a:off x="7391400" y="304800"/>
            <a:ext cx="15240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gn="r">
              <a:lnSpc>
                <a:spcPct val="100000"/>
              </a:lnSpc>
            </a:pPr>
            <a:r>
              <a:rPr lang="en-GB" sz="1000" b="1"/>
              <a:t>Application Arch. - Design</a:t>
            </a:r>
          </a:p>
        </p:txBody>
      </p:sp>
      <p:sp>
        <p:nvSpPr>
          <p:cNvPr id="12297" name="Text Box 9"/>
          <p:cNvSpPr txBox="1">
            <a:spLocks noChangeArrowheads="1"/>
          </p:cNvSpPr>
          <p:nvPr/>
        </p:nvSpPr>
        <p:spPr bwMode="auto">
          <a:xfrm>
            <a:off x="7162800" y="609600"/>
            <a:ext cx="717550"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Function</a:t>
            </a:r>
          </a:p>
        </p:txBody>
      </p:sp>
      <p:sp>
        <p:nvSpPr>
          <p:cNvPr id="12298" name="Text Box 10"/>
          <p:cNvSpPr txBox="1">
            <a:spLocks noChangeArrowheads="1"/>
          </p:cNvSpPr>
          <p:nvPr/>
        </p:nvSpPr>
        <p:spPr bwMode="auto">
          <a:xfrm>
            <a:off x="609600" y="2514600"/>
            <a:ext cx="10033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Solution</a:t>
            </a:r>
          </a:p>
        </p:txBody>
      </p:sp>
      <p:sp>
        <p:nvSpPr>
          <p:cNvPr id="12299" name="Text Box 11"/>
          <p:cNvSpPr txBox="1">
            <a:spLocks noChangeArrowheads="1"/>
          </p:cNvSpPr>
          <p:nvPr/>
        </p:nvSpPr>
        <p:spPr bwMode="auto">
          <a:xfrm>
            <a:off x="838200" y="2930525"/>
            <a:ext cx="7848600" cy="201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003399"/>
              </a:buClr>
            </a:pPr>
            <a:r>
              <a:rPr lang="en-GB" sz="1400">
                <a:solidFill>
                  <a:srgbClr val="003399"/>
                </a:solidFill>
              </a:rPr>
              <a:t>Limit the number of incorrect password entry attempts. </a:t>
            </a:r>
            <a:r>
              <a:rPr lang="en-GB" sz="1400">
                <a:solidFill>
                  <a:srgbClr val="003399"/>
                </a:solidFill>
                <a:cs typeface="Arial" charset="0"/>
              </a:rPr>
              <a:t>The server keeps an account of the consecutive failed password attempts. When a user successfully logs in this count is cleared. </a:t>
            </a:r>
          </a:p>
          <a:p>
            <a:pPr>
              <a:lnSpc>
                <a:spcPct val="100000"/>
              </a:lnSpc>
              <a:buClr>
                <a:srgbClr val="003399"/>
              </a:buClr>
            </a:pPr>
            <a:endParaRPr lang="en-GB" sz="1400">
              <a:solidFill>
                <a:srgbClr val="003399"/>
              </a:solidFill>
              <a:cs typeface="Arial" charset="0"/>
            </a:endParaRPr>
          </a:p>
          <a:p>
            <a:pPr>
              <a:lnSpc>
                <a:spcPct val="100000"/>
              </a:lnSpc>
              <a:buClr>
                <a:srgbClr val="003399"/>
              </a:buClr>
            </a:pPr>
            <a:r>
              <a:rPr lang="en-GB" sz="1400">
                <a:solidFill>
                  <a:srgbClr val="003399"/>
                </a:solidFill>
                <a:cs typeface="Arial" charset="0"/>
              </a:rPr>
              <a:t>Once a pre-defined threshold value of consecutive failures is reached, the account is locked. The system should function normally and deny every request from that on so that the attacker does not know whether the system is locked or he is not guessing the right password. The account is only unlocked after the correct user makes an explicit request for unlocking the account.</a:t>
            </a:r>
            <a:r>
              <a:rPr lang="en-GB" sz="1400">
                <a:cs typeface="Arial" charset="0"/>
              </a:rPr>
              <a:t> </a:t>
            </a:r>
            <a:r>
              <a:rPr lang="en-GB" sz="1400">
                <a:solidFill>
                  <a:srgbClr val="003399"/>
                </a:solidFill>
              </a:rPr>
              <a:t> </a:t>
            </a:r>
          </a:p>
        </p:txBody>
      </p:sp>
      <p:sp>
        <p:nvSpPr>
          <p:cNvPr id="12300" name="Text Box 12"/>
          <p:cNvSpPr txBox="1">
            <a:spLocks noChangeArrowheads="1"/>
          </p:cNvSpPr>
          <p:nvPr/>
        </p:nvSpPr>
        <p:spPr bwMode="auto">
          <a:xfrm>
            <a:off x="152400" y="6400800"/>
            <a:ext cx="2601913"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b="1"/>
              <a:t>Source: </a:t>
            </a:r>
            <a:r>
              <a:rPr lang="en-GB" sz="1200" b="1">
                <a:solidFill>
                  <a:srgbClr val="FF0066"/>
                </a:solidFill>
              </a:rPr>
              <a:t>Kienzle </a:t>
            </a:r>
            <a:r>
              <a:rPr lang="en-GB" sz="1200" b="1" i="1">
                <a:solidFill>
                  <a:srgbClr val="FF0066"/>
                </a:solidFill>
              </a:rPr>
              <a:t>et. al. </a:t>
            </a:r>
            <a:r>
              <a:rPr lang="en-GB" sz="1200" b="1">
                <a:solidFill>
                  <a:srgbClr val="FF0066"/>
                </a:solidFill>
              </a:rPr>
              <a:t>Repository</a:t>
            </a:r>
          </a:p>
        </p:txBody>
      </p:sp>
      <p:sp>
        <p:nvSpPr>
          <p:cNvPr id="12301" name="Text Box 13"/>
          <p:cNvSpPr txBox="1">
            <a:spLocks noChangeArrowheads="1"/>
          </p:cNvSpPr>
          <p:nvPr/>
        </p:nvSpPr>
        <p:spPr bwMode="auto">
          <a:xfrm>
            <a:off x="609600" y="5119688"/>
            <a:ext cx="7878763"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Known Uses. </a:t>
            </a:r>
            <a:r>
              <a:rPr lang="en-GB" sz="1400">
                <a:solidFill>
                  <a:srgbClr val="333399"/>
                </a:solidFill>
              </a:rPr>
              <a:t>Online banking system login window, traditional password and PIN systems.</a:t>
            </a:r>
            <a:r>
              <a:rPr lang="en-GB"/>
              <a:t>        </a:t>
            </a:r>
          </a:p>
        </p:txBody>
      </p:sp>
      <p:sp>
        <p:nvSpPr>
          <p:cNvPr id="12302" name="Text Box 14"/>
          <p:cNvSpPr txBox="1">
            <a:spLocks noChangeArrowheads="1"/>
          </p:cNvSpPr>
          <p:nvPr/>
        </p:nvSpPr>
        <p:spPr bwMode="auto">
          <a:xfrm>
            <a:off x="609600" y="5689600"/>
            <a:ext cx="7369175"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Related Patterns. </a:t>
            </a:r>
            <a:r>
              <a:rPr lang="en-GB" sz="1400">
                <a:solidFill>
                  <a:srgbClr val="990000"/>
                </a:solidFill>
              </a:rPr>
              <a:t>Hidden Implementation, </a:t>
            </a:r>
            <a:r>
              <a:rPr lang="en-GB" sz="1400">
                <a:solidFill>
                  <a:srgbClr val="990000"/>
                </a:solidFill>
                <a:cs typeface="Arial" charset="0"/>
              </a:rPr>
              <a:t>Encrypted Storage,</a:t>
            </a:r>
            <a:r>
              <a:rPr lang="en-GB" sz="1400">
                <a:cs typeface="Arial" charset="0"/>
              </a:rPr>
              <a:t> </a:t>
            </a:r>
            <a:r>
              <a:rPr lang="en-GB" sz="1400">
                <a:solidFill>
                  <a:srgbClr val="990000"/>
                </a:solidFill>
              </a:rPr>
              <a:t>Network Address Blacklist.</a:t>
            </a:r>
            <a:r>
              <a:rPr lang="en-GB" sz="1400" b="1"/>
              <a:t> </a:t>
            </a:r>
          </a:p>
        </p:txBody>
      </p:sp>
      <p:sp>
        <p:nvSpPr>
          <p:cNvPr id="12303" name="Text Box 15"/>
          <p:cNvSpPr txBox="1">
            <a:spLocks noChangeArrowheads="1"/>
          </p:cNvSpPr>
          <p:nvPr/>
        </p:nvSpPr>
        <p:spPr bwMode="auto">
          <a:xfrm>
            <a:off x="3048000" y="6400800"/>
            <a:ext cx="35052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003399"/>
              </a:buClr>
            </a:pPr>
            <a:r>
              <a:rPr lang="en-GB" sz="1200" b="1">
                <a:solidFill>
                  <a:srgbClr val="003399"/>
                </a:solidFill>
              </a:rPr>
              <a:t>Tags:</a:t>
            </a:r>
            <a:r>
              <a:rPr lang="en-GB" sz="1400" b="1">
                <a:solidFill>
                  <a:srgbClr val="003399"/>
                </a:solidFill>
              </a:rPr>
              <a:t> </a:t>
            </a:r>
            <a:r>
              <a:rPr lang="en-GB" sz="1200" b="1">
                <a:solidFill>
                  <a:srgbClr val="008000"/>
                </a:solidFill>
              </a:rPr>
              <a:t>Authentication, User Interface</a:t>
            </a:r>
          </a:p>
        </p:txBody>
      </p:sp>
      <p:sp>
        <p:nvSpPr>
          <p:cNvPr id="12304" name="Text Box 16"/>
          <p:cNvSpPr txBox="1">
            <a:spLocks noChangeArrowheads="1"/>
          </p:cNvSpPr>
          <p:nvPr/>
        </p:nvSpPr>
        <p:spPr bwMode="auto">
          <a:xfrm>
            <a:off x="5486400" y="990600"/>
            <a:ext cx="35052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pPr>
            <a:r>
              <a:rPr lang="en-GB" sz="1200"/>
              <a:t>Classification Key:</a:t>
            </a:r>
            <a:r>
              <a:rPr lang="en-GB" sz="1200">
                <a:solidFill>
                  <a:srgbClr val="990000"/>
                </a:solidFill>
              </a:rPr>
              <a:t> Perimeter Security, Spoofing</a:t>
            </a:r>
          </a:p>
        </p:txBody>
      </p:sp>
      <p:sp>
        <p:nvSpPr>
          <p:cNvPr id="12305" name="Text Box 17"/>
          <p:cNvSpPr txBox="1">
            <a:spLocks noChangeArrowheads="1"/>
          </p:cNvSpPr>
          <p:nvPr/>
        </p:nvSpPr>
        <p:spPr bwMode="auto">
          <a:xfrm>
            <a:off x="8001000" y="6477000"/>
            <a:ext cx="72231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Pattern 1</a:t>
            </a: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ext Box 1"/>
          <p:cNvSpPr txBox="1">
            <a:spLocks noChangeArrowheads="1"/>
          </p:cNvSpPr>
          <p:nvPr/>
        </p:nvSpPr>
        <p:spPr bwMode="auto">
          <a:xfrm>
            <a:off x="381000" y="457200"/>
            <a:ext cx="2871788"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993300"/>
              </a:buClr>
            </a:pPr>
            <a:r>
              <a:rPr lang="en-GB" sz="2400" b="1">
                <a:solidFill>
                  <a:srgbClr val="993300"/>
                </a:solidFill>
              </a:rPr>
              <a:t>Acknowledgement</a:t>
            </a:r>
          </a:p>
        </p:txBody>
      </p:sp>
      <p:sp>
        <p:nvSpPr>
          <p:cNvPr id="104450" name="Line 2"/>
          <p:cNvSpPr>
            <a:spLocks noChangeShapeType="1"/>
          </p:cNvSpPr>
          <p:nvPr/>
        </p:nvSpPr>
        <p:spPr bwMode="auto">
          <a:xfrm>
            <a:off x="457200" y="914400"/>
            <a:ext cx="8686800" cy="1588"/>
          </a:xfrm>
          <a:prstGeom prst="line">
            <a:avLst/>
          </a:prstGeom>
          <a:noFill/>
          <a:ln w="936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104451" name="Text Box 3"/>
          <p:cNvSpPr txBox="1">
            <a:spLocks noChangeArrowheads="1"/>
          </p:cNvSpPr>
          <p:nvPr/>
        </p:nvSpPr>
        <p:spPr bwMode="auto">
          <a:xfrm>
            <a:off x="3122613" y="1916113"/>
            <a:ext cx="2741612" cy="311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gn="ctr">
              <a:lnSpc>
                <a:spcPct val="100000"/>
              </a:lnSpc>
            </a:pPr>
            <a:r>
              <a:rPr lang="en-GB">
                <a:cs typeface="Arial" charset="0"/>
              </a:rPr>
              <a:t>Professor Ralph Johnson</a:t>
            </a:r>
          </a:p>
          <a:p>
            <a:pPr algn="ctr">
              <a:lnSpc>
                <a:spcPct val="100000"/>
              </a:lnSpc>
            </a:pPr>
            <a:endParaRPr lang="en-GB">
              <a:cs typeface="Arial" charset="0"/>
            </a:endParaRPr>
          </a:p>
          <a:p>
            <a:pPr algn="ctr">
              <a:lnSpc>
                <a:spcPct val="100000"/>
              </a:lnSpc>
            </a:pPr>
            <a:r>
              <a:rPr lang="en-GB">
                <a:cs typeface="Arial" charset="0"/>
              </a:rPr>
              <a:t>Brian Foote</a:t>
            </a:r>
          </a:p>
          <a:p>
            <a:pPr algn="ctr">
              <a:lnSpc>
                <a:spcPct val="100000"/>
              </a:lnSpc>
            </a:pPr>
            <a:endParaRPr lang="en-GB">
              <a:cs typeface="Arial" charset="0"/>
            </a:endParaRPr>
          </a:p>
          <a:p>
            <a:pPr algn="ctr">
              <a:lnSpc>
                <a:spcPct val="100000"/>
              </a:lnSpc>
            </a:pPr>
            <a:r>
              <a:rPr lang="en-GB">
                <a:cs typeface="Arial" charset="0"/>
              </a:rPr>
              <a:t>Paul Adamczyk</a:t>
            </a:r>
          </a:p>
          <a:p>
            <a:pPr algn="ctr">
              <a:lnSpc>
                <a:spcPct val="100000"/>
              </a:lnSpc>
            </a:pPr>
            <a:endParaRPr lang="en-GB">
              <a:cs typeface="Arial" charset="0"/>
            </a:endParaRPr>
          </a:p>
          <a:p>
            <a:pPr algn="ctr">
              <a:lnSpc>
                <a:spcPct val="100000"/>
              </a:lnSpc>
            </a:pPr>
            <a:r>
              <a:rPr lang="en-GB">
                <a:cs typeface="Arial" charset="0"/>
              </a:rPr>
              <a:t>Jeffrey Overbey</a:t>
            </a:r>
          </a:p>
          <a:p>
            <a:pPr algn="ctr">
              <a:lnSpc>
                <a:spcPct val="100000"/>
              </a:lnSpc>
            </a:pPr>
            <a:endParaRPr lang="en-GB">
              <a:cs typeface="Arial" charset="0"/>
            </a:endParaRPr>
          </a:p>
          <a:p>
            <a:pPr algn="ctr">
              <a:lnSpc>
                <a:spcPct val="100000"/>
              </a:lnSpc>
            </a:pPr>
            <a:r>
              <a:rPr lang="en-GB">
                <a:cs typeface="Arial" charset="0"/>
              </a:rPr>
              <a:t>Tankut Baris Aktemur</a:t>
            </a:r>
          </a:p>
          <a:p>
            <a:pPr algn="ctr">
              <a:lnSpc>
                <a:spcPct val="100000"/>
              </a:lnSpc>
            </a:pPr>
            <a:endParaRPr lang="en-GB">
              <a:cs typeface="Arial" charset="0"/>
            </a:endParaRPr>
          </a:p>
          <a:p>
            <a:pPr algn="ctr">
              <a:lnSpc>
                <a:spcPct val="100000"/>
              </a:lnSpc>
            </a:pPr>
            <a:r>
              <a:rPr lang="en-GB">
                <a:cs typeface="Arial" charset="0"/>
              </a:rPr>
              <a:t>Farhana Ashraf</a:t>
            </a:r>
          </a:p>
        </p:txBody>
      </p:sp>
      <p:pic>
        <p:nvPicPr>
          <p:cNvPr id="1044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228600"/>
            <a:ext cx="781050" cy="5476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AutoShape 1"/>
          <p:cNvSpPr>
            <a:spLocks noChangeArrowheads="1"/>
          </p:cNvSpPr>
          <p:nvPr/>
        </p:nvSpPr>
        <p:spPr bwMode="auto">
          <a:xfrm>
            <a:off x="7086600" y="304800"/>
            <a:ext cx="1828800" cy="609600"/>
          </a:xfrm>
          <a:prstGeom prst="rtTriangle">
            <a:avLst/>
          </a:prstGeom>
          <a:blipFill dpi="0" rotWithShape="0">
            <a:blip r:embed="rId3"/>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13314" name="AutoShape 2"/>
          <p:cNvSpPr>
            <a:spLocks noChangeArrowheads="1"/>
          </p:cNvSpPr>
          <p:nvPr/>
        </p:nvSpPr>
        <p:spPr bwMode="auto">
          <a:xfrm rot="10800000">
            <a:off x="7086600" y="306388"/>
            <a:ext cx="1828800" cy="609600"/>
          </a:xfrm>
          <a:prstGeom prst="rtTriangle">
            <a:avLst/>
          </a:prstGeom>
          <a:blipFill dpi="0" rotWithShape="0">
            <a:blip r:embed="rId4"/>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13315" name="Text Box 3"/>
          <p:cNvSpPr txBox="1">
            <a:spLocks noChangeArrowheads="1"/>
          </p:cNvSpPr>
          <p:nvPr/>
        </p:nvSpPr>
        <p:spPr bwMode="auto">
          <a:xfrm>
            <a:off x="7391400" y="304800"/>
            <a:ext cx="15240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gn="r">
              <a:lnSpc>
                <a:spcPct val="100000"/>
              </a:lnSpc>
            </a:pPr>
            <a:r>
              <a:rPr lang="en-GB" sz="1000" b="1"/>
              <a:t>Application Arch. - Design</a:t>
            </a:r>
          </a:p>
        </p:txBody>
      </p:sp>
      <p:sp>
        <p:nvSpPr>
          <p:cNvPr id="13316" name="Text Box 4"/>
          <p:cNvSpPr txBox="1">
            <a:spLocks noChangeArrowheads="1"/>
          </p:cNvSpPr>
          <p:nvPr/>
        </p:nvSpPr>
        <p:spPr bwMode="auto">
          <a:xfrm>
            <a:off x="7162800" y="609600"/>
            <a:ext cx="45561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Data</a:t>
            </a:r>
          </a:p>
        </p:txBody>
      </p:sp>
      <p:sp>
        <p:nvSpPr>
          <p:cNvPr id="13317" name="Text Box 5"/>
          <p:cNvSpPr txBox="1">
            <a:spLocks noChangeArrowheads="1"/>
          </p:cNvSpPr>
          <p:nvPr/>
        </p:nvSpPr>
        <p:spPr bwMode="auto">
          <a:xfrm>
            <a:off x="381000" y="504825"/>
            <a:ext cx="196215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993300"/>
              </a:buClr>
            </a:pPr>
            <a:r>
              <a:rPr lang="en-GB" sz="2000" b="1">
                <a:solidFill>
                  <a:srgbClr val="993300"/>
                </a:solidFill>
              </a:rPr>
              <a:t>Anonymity Set</a:t>
            </a:r>
          </a:p>
        </p:txBody>
      </p:sp>
      <p:sp>
        <p:nvSpPr>
          <p:cNvPr id="13318" name="Line 6"/>
          <p:cNvSpPr>
            <a:spLocks noChangeShapeType="1"/>
          </p:cNvSpPr>
          <p:nvPr/>
        </p:nvSpPr>
        <p:spPr bwMode="auto">
          <a:xfrm>
            <a:off x="457200" y="914400"/>
            <a:ext cx="8686800" cy="1588"/>
          </a:xfrm>
          <a:prstGeom prst="line">
            <a:avLst/>
          </a:prstGeom>
          <a:noFill/>
          <a:ln w="936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13319" name="Text Box 7"/>
          <p:cNvSpPr txBox="1">
            <a:spLocks noChangeArrowheads="1"/>
          </p:cNvSpPr>
          <p:nvPr/>
        </p:nvSpPr>
        <p:spPr bwMode="auto">
          <a:xfrm>
            <a:off x="609600" y="1066800"/>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Problem</a:t>
            </a:r>
          </a:p>
        </p:txBody>
      </p:sp>
      <p:sp>
        <p:nvSpPr>
          <p:cNvPr id="13320" name="Text Box 8"/>
          <p:cNvSpPr txBox="1">
            <a:spLocks noChangeArrowheads="1"/>
          </p:cNvSpPr>
          <p:nvPr/>
        </p:nvSpPr>
        <p:spPr bwMode="auto">
          <a:xfrm>
            <a:off x="838200" y="1524000"/>
            <a:ext cx="7696200" cy="201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It is difficult to ensure sender and recipient anonymity during message communication. The only </a:t>
            </a:r>
          </a:p>
          <a:p>
            <a:pPr>
              <a:lnSpc>
                <a:spcPct val="100000"/>
              </a:lnSpc>
              <a:buClr>
                <a:srgbClr val="333399"/>
              </a:buClr>
            </a:pPr>
            <a:r>
              <a:rPr lang="en-GB" sz="1400">
                <a:solidFill>
                  <a:srgbClr val="333399"/>
                </a:solidFill>
                <a:cs typeface="Arial" charset="0"/>
              </a:rPr>
              <a:t>        concern of traditional security approaches is to protect data content. This does not hide the </a:t>
            </a:r>
          </a:p>
          <a:p>
            <a:pPr>
              <a:lnSpc>
                <a:spcPct val="100000"/>
              </a:lnSpc>
              <a:buClr>
                <a:srgbClr val="333399"/>
              </a:buClr>
            </a:pPr>
            <a:r>
              <a:rPr lang="en-GB" sz="1400">
                <a:solidFill>
                  <a:srgbClr val="333399"/>
                </a:solidFill>
                <a:cs typeface="Arial" charset="0"/>
              </a:rPr>
              <a:t>        message path from the sender to the receiver and thus the anonymity is compromised. </a:t>
            </a:r>
          </a:p>
          <a:p>
            <a:pPr>
              <a:lnSpc>
                <a:spcPct val="100000"/>
              </a:lnSpc>
              <a:buClr>
                <a:srgbClr val="333399"/>
              </a:buClr>
            </a:pPr>
            <a:r>
              <a:rPr lang="en-GB" sz="1400">
                <a:solidFill>
                  <a:srgbClr val="333399"/>
                </a:solidFill>
                <a:cs typeface="Arial" charset="0"/>
              </a:rPr>
              <a:t>        The general problem is to ensure the anonymity. </a:t>
            </a:r>
          </a:p>
          <a:p>
            <a:pPr>
              <a:lnSpc>
                <a:spcPct val="100000"/>
              </a:lnSpc>
              <a:buClr>
                <a:srgbClr val="333399"/>
              </a:buClr>
            </a:pPr>
            <a:endParaRPr lang="en-GB" sz="1400">
              <a:solidFill>
                <a:srgbClr val="333399"/>
              </a:solidFill>
              <a:cs typeface="Arial" charset="0"/>
            </a:endParaRPr>
          </a:p>
          <a:p>
            <a:pPr>
              <a:lnSpc>
                <a:spcPct val="100000"/>
              </a:lnSpc>
              <a:buClr>
                <a:srgbClr val="333399"/>
              </a:buClr>
            </a:pPr>
            <a:r>
              <a:rPr lang="en-GB" sz="1400">
                <a:solidFill>
                  <a:srgbClr val="333399"/>
                </a:solidFill>
                <a:cs typeface="Arial" charset="0"/>
              </a:rPr>
              <a:t>How can the anonymity of an entity or a personal information be retained?</a:t>
            </a:r>
          </a:p>
          <a:p>
            <a:pPr>
              <a:lnSpc>
                <a:spcPct val="100000"/>
              </a:lnSpc>
              <a:buClr>
                <a:srgbClr val="333399"/>
              </a:buClr>
            </a:pPr>
            <a:endParaRPr lang="en-GB" sz="1400">
              <a:solidFill>
                <a:srgbClr val="333399"/>
              </a:solidFill>
              <a:cs typeface="Arial" charset="0"/>
            </a:endParaRPr>
          </a:p>
        </p:txBody>
      </p:sp>
      <p:sp>
        <p:nvSpPr>
          <p:cNvPr id="13321" name="Text Box 9"/>
          <p:cNvSpPr txBox="1">
            <a:spLocks noChangeArrowheads="1"/>
          </p:cNvSpPr>
          <p:nvPr/>
        </p:nvSpPr>
        <p:spPr bwMode="auto">
          <a:xfrm>
            <a:off x="381000" y="228600"/>
            <a:ext cx="23241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a:t>Application Architecture Pattern</a:t>
            </a:r>
          </a:p>
        </p:txBody>
      </p:sp>
      <p:sp>
        <p:nvSpPr>
          <p:cNvPr id="13322" name="Text Box 10"/>
          <p:cNvSpPr txBox="1">
            <a:spLocks noChangeArrowheads="1"/>
          </p:cNvSpPr>
          <p:nvPr/>
        </p:nvSpPr>
        <p:spPr bwMode="auto">
          <a:xfrm>
            <a:off x="609600" y="2895600"/>
            <a:ext cx="10033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Solution</a:t>
            </a:r>
          </a:p>
        </p:txBody>
      </p:sp>
      <p:sp>
        <p:nvSpPr>
          <p:cNvPr id="13323" name="Text Box 11"/>
          <p:cNvSpPr txBox="1">
            <a:spLocks noChangeArrowheads="1"/>
          </p:cNvSpPr>
          <p:nvPr/>
        </p:nvSpPr>
        <p:spPr bwMode="auto">
          <a:xfrm>
            <a:off x="838200" y="3384550"/>
            <a:ext cx="8305800"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Mix the private information with other information so that the private information is not distinguishable </a:t>
            </a:r>
          </a:p>
          <a:p>
            <a:pPr>
              <a:lnSpc>
                <a:spcPct val="100000"/>
              </a:lnSpc>
              <a:buClr>
                <a:srgbClr val="333399"/>
              </a:buClr>
            </a:pPr>
            <a:r>
              <a:rPr lang="en-GB" sz="1400">
                <a:solidFill>
                  <a:srgbClr val="333399"/>
                </a:solidFill>
                <a:cs typeface="Arial" charset="0"/>
              </a:rPr>
              <a:t>        from other information. Create a set of equally probable information and hide the user information </a:t>
            </a:r>
          </a:p>
          <a:p>
            <a:pPr>
              <a:lnSpc>
                <a:spcPct val="100000"/>
              </a:lnSpc>
              <a:buClr>
                <a:srgbClr val="333399"/>
              </a:buClr>
            </a:pPr>
            <a:r>
              <a:rPr lang="en-GB" sz="1400">
                <a:solidFill>
                  <a:srgbClr val="333399"/>
                </a:solidFill>
                <a:cs typeface="Arial" charset="0"/>
              </a:rPr>
              <a:t>        by making it a part of the set. This set is called the anonymity set. If the size of the anonymity set </a:t>
            </a:r>
          </a:p>
          <a:p>
            <a:pPr>
              <a:lnSpc>
                <a:spcPct val="100000"/>
              </a:lnSpc>
              <a:buClr>
                <a:srgbClr val="333399"/>
              </a:buClr>
            </a:pPr>
            <a:r>
              <a:rPr lang="en-GB" sz="1400">
                <a:solidFill>
                  <a:srgbClr val="333399"/>
                </a:solidFill>
                <a:cs typeface="Arial" charset="0"/>
              </a:rPr>
              <a:t>        is large, it will ensure stronger privacy.</a:t>
            </a:r>
          </a:p>
        </p:txBody>
      </p:sp>
      <p:sp>
        <p:nvSpPr>
          <p:cNvPr id="13324" name="Text Box 12"/>
          <p:cNvSpPr txBox="1">
            <a:spLocks noChangeArrowheads="1"/>
          </p:cNvSpPr>
          <p:nvPr/>
        </p:nvSpPr>
        <p:spPr bwMode="auto">
          <a:xfrm>
            <a:off x="152400" y="6400800"/>
            <a:ext cx="2398713"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b="1"/>
              <a:t>Source: </a:t>
            </a:r>
            <a:r>
              <a:rPr lang="en-GB" sz="1200" b="1">
                <a:solidFill>
                  <a:srgbClr val="6600CC"/>
                </a:solidFill>
              </a:rPr>
              <a:t>Hafiz Privacy Patterns</a:t>
            </a:r>
          </a:p>
        </p:txBody>
      </p:sp>
      <p:sp>
        <p:nvSpPr>
          <p:cNvPr id="13325" name="Text Box 13"/>
          <p:cNvSpPr txBox="1">
            <a:spLocks noChangeArrowheads="1"/>
          </p:cNvSpPr>
          <p:nvPr/>
        </p:nvSpPr>
        <p:spPr bwMode="auto">
          <a:xfrm>
            <a:off x="685800" y="5181600"/>
            <a:ext cx="82296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Known Uses. </a:t>
            </a:r>
            <a:r>
              <a:rPr lang="en-GB" sz="1400">
                <a:solidFill>
                  <a:srgbClr val="333399"/>
                </a:solidFill>
              </a:rPr>
              <a:t>A mix-based system mixes input data of one user with data of other users to create the </a:t>
            </a:r>
          </a:p>
          <a:p>
            <a:pPr>
              <a:lnSpc>
                <a:spcPct val="100000"/>
              </a:lnSpc>
              <a:buClr>
                <a:srgbClr val="333399"/>
              </a:buClr>
            </a:pPr>
            <a:r>
              <a:rPr lang="en-GB" sz="1400">
                <a:solidFill>
                  <a:srgbClr val="333399"/>
                </a:solidFill>
              </a:rPr>
              <a:t>                        anonymity set.</a:t>
            </a:r>
          </a:p>
        </p:txBody>
      </p:sp>
      <p:sp>
        <p:nvSpPr>
          <p:cNvPr id="13326" name="Text Box 14"/>
          <p:cNvSpPr txBox="1">
            <a:spLocks noChangeArrowheads="1"/>
          </p:cNvSpPr>
          <p:nvPr/>
        </p:nvSpPr>
        <p:spPr bwMode="auto">
          <a:xfrm>
            <a:off x="2895600" y="6400800"/>
            <a:ext cx="35052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ctr">
              <a:lnSpc>
                <a:spcPct val="100000"/>
              </a:lnSpc>
              <a:buClr>
                <a:srgbClr val="003399"/>
              </a:buClr>
            </a:pPr>
            <a:r>
              <a:rPr lang="en-GB" sz="1200" b="1">
                <a:solidFill>
                  <a:srgbClr val="003399"/>
                </a:solidFill>
              </a:rPr>
              <a:t>Tags:</a:t>
            </a:r>
            <a:r>
              <a:rPr lang="en-GB" sz="1400" b="1">
                <a:solidFill>
                  <a:srgbClr val="003399"/>
                </a:solidFill>
              </a:rPr>
              <a:t> </a:t>
            </a:r>
            <a:r>
              <a:rPr lang="en-GB" sz="1200" b="1">
                <a:solidFill>
                  <a:srgbClr val="008000"/>
                </a:solidFill>
              </a:rPr>
              <a:t>Anonymity, Privacy</a:t>
            </a:r>
          </a:p>
        </p:txBody>
      </p:sp>
      <p:sp>
        <p:nvSpPr>
          <p:cNvPr id="13327" name="Text Box 15"/>
          <p:cNvSpPr txBox="1">
            <a:spLocks noChangeArrowheads="1"/>
          </p:cNvSpPr>
          <p:nvPr/>
        </p:nvSpPr>
        <p:spPr bwMode="auto">
          <a:xfrm>
            <a:off x="4495800" y="990600"/>
            <a:ext cx="449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pPr>
            <a:r>
              <a:rPr lang="en-GB" sz="1200"/>
              <a:t>Classification Key:</a:t>
            </a:r>
            <a:r>
              <a:rPr lang="en-GB" sz="1200">
                <a:solidFill>
                  <a:srgbClr val="990000"/>
                </a:solidFill>
              </a:rPr>
              <a:t> Exterior Security, Information Disclosure</a:t>
            </a:r>
          </a:p>
        </p:txBody>
      </p:sp>
      <p:sp>
        <p:nvSpPr>
          <p:cNvPr id="13328" name="Text Box 16"/>
          <p:cNvSpPr txBox="1">
            <a:spLocks noChangeArrowheads="1"/>
          </p:cNvSpPr>
          <p:nvPr/>
        </p:nvSpPr>
        <p:spPr bwMode="auto">
          <a:xfrm>
            <a:off x="609600" y="5715000"/>
            <a:ext cx="370205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Related Patterns. </a:t>
            </a:r>
            <a:r>
              <a:rPr lang="en-GB" sz="1400">
                <a:solidFill>
                  <a:srgbClr val="990000"/>
                </a:solidFill>
              </a:rPr>
              <a:t>Morphed Representation.</a:t>
            </a:r>
          </a:p>
        </p:txBody>
      </p:sp>
      <p:sp>
        <p:nvSpPr>
          <p:cNvPr id="13329" name="Text Box 17"/>
          <p:cNvSpPr txBox="1">
            <a:spLocks noChangeArrowheads="1"/>
          </p:cNvSpPr>
          <p:nvPr/>
        </p:nvSpPr>
        <p:spPr bwMode="auto">
          <a:xfrm>
            <a:off x="8001000" y="6477000"/>
            <a:ext cx="72231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Pattern 2</a:t>
            </a: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381000" y="504825"/>
            <a:ext cx="2301875"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993300"/>
              </a:buClr>
            </a:pPr>
            <a:r>
              <a:rPr lang="en-GB" sz="2000" b="1">
                <a:solidFill>
                  <a:srgbClr val="993300"/>
                </a:solidFill>
              </a:rPr>
              <a:t>Assertion Builder</a:t>
            </a:r>
          </a:p>
        </p:txBody>
      </p:sp>
      <p:sp>
        <p:nvSpPr>
          <p:cNvPr id="14338" name="Line 2"/>
          <p:cNvSpPr>
            <a:spLocks noChangeShapeType="1"/>
          </p:cNvSpPr>
          <p:nvPr/>
        </p:nvSpPr>
        <p:spPr bwMode="auto">
          <a:xfrm>
            <a:off x="457200" y="914400"/>
            <a:ext cx="8686800" cy="1588"/>
          </a:xfrm>
          <a:prstGeom prst="line">
            <a:avLst/>
          </a:prstGeom>
          <a:noFill/>
          <a:ln w="936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14339" name="Text Box 3"/>
          <p:cNvSpPr txBox="1">
            <a:spLocks noChangeArrowheads="1"/>
          </p:cNvSpPr>
          <p:nvPr/>
        </p:nvSpPr>
        <p:spPr bwMode="auto">
          <a:xfrm>
            <a:off x="609600" y="1066800"/>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Problem</a:t>
            </a:r>
          </a:p>
        </p:txBody>
      </p:sp>
      <p:sp>
        <p:nvSpPr>
          <p:cNvPr id="14340" name="Text Box 4"/>
          <p:cNvSpPr txBox="1">
            <a:spLocks noChangeArrowheads="1"/>
          </p:cNvSpPr>
          <p:nvPr/>
        </p:nvSpPr>
        <p:spPr bwMode="auto">
          <a:xfrm>
            <a:off x="838200" y="1447800"/>
            <a:ext cx="7696200" cy="158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buClr>
                <a:srgbClr val="333399"/>
              </a:buClr>
            </a:pPr>
            <a:r>
              <a:rPr lang="en-GB" sz="1400">
                <a:solidFill>
                  <a:srgbClr val="333399"/>
                </a:solidFill>
                <a:cs typeface="Arial" charset="0"/>
              </a:rPr>
              <a:t>Security assertions are authentication and authorization related information exchanged between trusted service providers and requesters, and are used as a common mechanism for enabling applications to support SSO. To enable a trusted environment, we need to address the requirements of SSO with heterogeneous applications, discrete authentication schemes, authorization policies, and other related attributes in use. </a:t>
            </a:r>
          </a:p>
          <a:p>
            <a:pPr algn="r">
              <a:lnSpc>
                <a:spcPct val="100000"/>
              </a:lnSpc>
              <a:buClr>
                <a:srgbClr val="333399"/>
              </a:buClr>
            </a:pPr>
            <a:endParaRPr lang="en-GB" sz="1400">
              <a:solidFill>
                <a:srgbClr val="333399"/>
              </a:solidFill>
              <a:cs typeface="Arial" charset="0"/>
            </a:endParaRPr>
          </a:p>
          <a:p>
            <a:pPr algn="r">
              <a:lnSpc>
                <a:spcPct val="100000"/>
              </a:lnSpc>
              <a:buClr>
                <a:srgbClr val="333399"/>
              </a:buClr>
            </a:pPr>
            <a:r>
              <a:rPr lang="en-GB" sz="1400">
                <a:solidFill>
                  <a:srgbClr val="333399"/>
                </a:solidFill>
                <a:cs typeface="Arial" charset="0"/>
              </a:rPr>
              <a:t>How can we keep the security information about a subject and use it for SSO?</a:t>
            </a:r>
          </a:p>
        </p:txBody>
      </p:sp>
      <p:sp>
        <p:nvSpPr>
          <p:cNvPr id="14341" name="Text Box 5"/>
          <p:cNvSpPr txBox="1">
            <a:spLocks noChangeArrowheads="1"/>
          </p:cNvSpPr>
          <p:nvPr/>
        </p:nvSpPr>
        <p:spPr bwMode="auto">
          <a:xfrm>
            <a:off x="381000" y="228600"/>
            <a:ext cx="23241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a:t>Application Architecture Pattern</a:t>
            </a:r>
          </a:p>
        </p:txBody>
      </p:sp>
      <p:sp>
        <p:nvSpPr>
          <p:cNvPr id="14342" name="AutoShape 6"/>
          <p:cNvSpPr>
            <a:spLocks noChangeArrowheads="1"/>
          </p:cNvSpPr>
          <p:nvPr/>
        </p:nvSpPr>
        <p:spPr bwMode="auto">
          <a:xfrm>
            <a:off x="7086600" y="304800"/>
            <a:ext cx="1828800" cy="609600"/>
          </a:xfrm>
          <a:prstGeom prst="rtTriangle">
            <a:avLst/>
          </a:prstGeom>
          <a:blipFill dpi="0" rotWithShape="0">
            <a:blip r:embed="rId3"/>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14343" name="AutoShape 7"/>
          <p:cNvSpPr>
            <a:spLocks noChangeArrowheads="1"/>
          </p:cNvSpPr>
          <p:nvPr/>
        </p:nvSpPr>
        <p:spPr bwMode="auto">
          <a:xfrm rot="10800000">
            <a:off x="7086600" y="306388"/>
            <a:ext cx="1828800" cy="609600"/>
          </a:xfrm>
          <a:prstGeom prst="rtTriangle">
            <a:avLst/>
          </a:prstGeom>
          <a:blipFill dpi="0" rotWithShape="0">
            <a:blip r:embed="rId4"/>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14344" name="Text Box 8"/>
          <p:cNvSpPr txBox="1">
            <a:spLocks noChangeArrowheads="1"/>
          </p:cNvSpPr>
          <p:nvPr/>
        </p:nvSpPr>
        <p:spPr bwMode="auto">
          <a:xfrm>
            <a:off x="7391400" y="304800"/>
            <a:ext cx="15240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gn="r">
              <a:lnSpc>
                <a:spcPct val="100000"/>
              </a:lnSpc>
            </a:pPr>
            <a:r>
              <a:rPr lang="en-GB" sz="1000" b="1"/>
              <a:t>Application Arch. – Design</a:t>
            </a:r>
          </a:p>
        </p:txBody>
      </p:sp>
      <p:sp>
        <p:nvSpPr>
          <p:cNvPr id="14345" name="Text Box 9"/>
          <p:cNvSpPr txBox="1">
            <a:spLocks noChangeArrowheads="1"/>
          </p:cNvSpPr>
          <p:nvPr/>
        </p:nvSpPr>
        <p:spPr bwMode="auto">
          <a:xfrm>
            <a:off x="7162800" y="609600"/>
            <a:ext cx="717550"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Function</a:t>
            </a:r>
          </a:p>
        </p:txBody>
      </p:sp>
      <p:sp>
        <p:nvSpPr>
          <p:cNvPr id="14346" name="Text Box 10"/>
          <p:cNvSpPr txBox="1">
            <a:spLocks noChangeArrowheads="1"/>
          </p:cNvSpPr>
          <p:nvPr/>
        </p:nvSpPr>
        <p:spPr bwMode="auto">
          <a:xfrm>
            <a:off x="609600" y="3273425"/>
            <a:ext cx="10033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Solution</a:t>
            </a:r>
          </a:p>
        </p:txBody>
      </p:sp>
      <p:sp>
        <p:nvSpPr>
          <p:cNvPr id="14347" name="Text Box 11"/>
          <p:cNvSpPr txBox="1">
            <a:spLocks noChangeArrowheads="1"/>
          </p:cNvSpPr>
          <p:nvPr/>
        </p:nvSpPr>
        <p:spPr bwMode="auto">
          <a:xfrm>
            <a:off x="838200" y="3689350"/>
            <a:ext cx="7848600" cy="73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Encapsulate the processing control logic in order to create SAML authentication statements, authorization decision statements and attribute statements as a service. Create appropriate SAML header. Expose the assertion builder as a service. </a:t>
            </a:r>
          </a:p>
        </p:txBody>
      </p:sp>
      <p:sp>
        <p:nvSpPr>
          <p:cNvPr id="14348" name="Text Box 12"/>
          <p:cNvSpPr txBox="1">
            <a:spLocks noChangeArrowheads="1"/>
          </p:cNvSpPr>
          <p:nvPr/>
        </p:nvSpPr>
        <p:spPr bwMode="auto">
          <a:xfrm>
            <a:off x="152400" y="6400800"/>
            <a:ext cx="1503363"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b="1"/>
              <a:t>Source: </a:t>
            </a:r>
            <a:r>
              <a:rPr lang="en-GB" sz="1200" b="1">
                <a:solidFill>
                  <a:srgbClr val="3333FF"/>
                </a:solidFill>
              </a:rPr>
              <a:t>Sun Book</a:t>
            </a:r>
          </a:p>
        </p:txBody>
      </p:sp>
      <p:sp>
        <p:nvSpPr>
          <p:cNvPr id="14349" name="Text Box 13"/>
          <p:cNvSpPr txBox="1">
            <a:spLocks noChangeArrowheads="1"/>
          </p:cNvSpPr>
          <p:nvPr/>
        </p:nvSpPr>
        <p:spPr bwMode="auto">
          <a:xfrm>
            <a:off x="609600" y="5410200"/>
            <a:ext cx="81534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Known Uses. </a:t>
            </a:r>
            <a:r>
              <a:rPr lang="en-GB" sz="1400">
                <a:solidFill>
                  <a:srgbClr val="333399"/>
                </a:solidFill>
              </a:rPr>
              <a:t>Web service using SAML.</a:t>
            </a:r>
          </a:p>
        </p:txBody>
      </p:sp>
      <p:sp>
        <p:nvSpPr>
          <p:cNvPr id="14350" name="Text Box 14"/>
          <p:cNvSpPr txBox="1">
            <a:spLocks noChangeArrowheads="1"/>
          </p:cNvSpPr>
          <p:nvPr/>
        </p:nvSpPr>
        <p:spPr bwMode="auto">
          <a:xfrm>
            <a:off x="2743200" y="6400800"/>
            <a:ext cx="40386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ctr">
              <a:lnSpc>
                <a:spcPct val="100000"/>
              </a:lnSpc>
              <a:buClr>
                <a:srgbClr val="003399"/>
              </a:buClr>
            </a:pPr>
            <a:r>
              <a:rPr lang="en-GB" sz="1200" b="1">
                <a:solidFill>
                  <a:srgbClr val="003399"/>
                </a:solidFill>
              </a:rPr>
              <a:t>Tags:</a:t>
            </a:r>
            <a:r>
              <a:rPr lang="en-GB" sz="1400" b="1">
                <a:solidFill>
                  <a:srgbClr val="003399"/>
                </a:solidFill>
              </a:rPr>
              <a:t> </a:t>
            </a:r>
            <a:r>
              <a:rPr lang="en-GB" sz="1200" b="1">
                <a:solidFill>
                  <a:srgbClr val="008000"/>
                </a:solidFill>
              </a:rPr>
              <a:t>Single Sign On, Identity</a:t>
            </a:r>
          </a:p>
        </p:txBody>
      </p:sp>
      <p:sp>
        <p:nvSpPr>
          <p:cNvPr id="14351" name="Text Box 15"/>
          <p:cNvSpPr txBox="1">
            <a:spLocks noChangeArrowheads="1"/>
          </p:cNvSpPr>
          <p:nvPr/>
        </p:nvSpPr>
        <p:spPr bwMode="auto">
          <a:xfrm>
            <a:off x="4495800" y="990600"/>
            <a:ext cx="449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pPr>
            <a:r>
              <a:rPr lang="en-GB" sz="1200"/>
              <a:t>Classification Key:</a:t>
            </a:r>
            <a:r>
              <a:rPr lang="en-GB" sz="1200">
                <a:solidFill>
                  <a:srgbClr val="990000"/>
                </a:solidFill>
              </a:rPr>
              <a:t> Perimeter Security, Information Disclosure</a:t>
            </a:r>
          </a:p>
        </p:txBody>
      </p:sp>
      <p:sp>
        <p:nvSpPr>
          <p:cNvPr id="14352" name="Text Box 16"/>
          <p:cNvSpPr txBox="1">
            <a:spLocks noChangeArrowheads="1"/>
          </p:cNvSpPr>
          <p:nvPr/>
        </p:nvSpPr>
        <p:spPr bwMode="auto">
          <a:xfrm>
            <a:off x="609600" y="5715000"/>
            <a:ext cx="2928938"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Related Patterns. </a:t>
            </a:r>
            <a:r>
              <a:rPr lang="en-GB" sz="1400">
                <a:solidFill>
                  <a:srgbClr val="990000"/>
                </a:solidFill>
              </a:rPr>
              <a:t>Single Sign On.</a:t>
            </a:r>
          </a:p>
        </p:txBody>
      </p:sp>
      <p:sp>
        <p:nvSpPr>
          <p:cNvPr id="14353" name="Text Box 17"/>
          <p:cNvSpPr txBox="1">
            <a:spLocks noChangeArrowheads="1"/>
          </p:cNvSpPr>
          <p:nvPr/>
        </p:nvSpPr>
        <p:spPr bwMode="auto">
          <a:xfrm>
            <a:off x="8001000" y="6477000"/>
            <a:ext cx="72231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Pattern 3</a:t>
            </a: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
          <p:cNvSpPr txBox="1">
            <a:spLocks noChangeArrowheads="1"/>
          </p:cNvSpPr>
          <p:nvPr/>
        </p:nvSpPr>
        <p:spPr bwMode="auto">
          <a:xfrm>
            <a:off x="381000" y="504825"/>
            <a:ext cx="2232025"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993300"/>
              </a:buClr>
            </a:pPr>
            <a:r>
              <a:rPr lang="en-GB" sz="2000" b="1">
                <a:solidFill>
                  <a:srgbClr val="993300"/>
                </a:solidFill>
              </a:rPr>
              <a:t>Audit Interceptor</a:t>
            </a:r>
          </a:p>
        </p:txBody>
      </p:sp>
      <p:sp>
        <p:nvSpPr>
          <p:cNvPr id="15362" name="Line 2"/>
          <p:cNvSpPr>
            <a:spLocks noChangeShapeType="1"/>
          </p:cNvSpPr>
          <p:nvPr/>
        </p:nvSpPr>
        <p:spPr bwMode="auto">
          <a:xfrm>
            <a:off x="457200" y="914400"/>
            <a:ext cx="8686800" cy="1588"/>
          </a:xfrm>
          <a:prstGeom prst="line">
            <a:avLst/>
          </a:prstGeom>
          <a:noFill/>
          <a:ln w="936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15363" name="Text Box 3"/>
          <p:cNvSpPr txBox="1">
            <a:spLocks noChangeArrowheads="1"/>
          </p:cNvSpPr>
          <p:nvPr/>
        </p:nvSpPr>
        <p:spPr bwMode="auto">
          <a:xfrm>
            <a:off x="609600" y="990600"/>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Problem</a:t>
            </a:r>
          </a:p>
        </p:txBody>
      </p:sp>
      <p:sp>
        <p:nvSpPr>
          <p:cNvPr id="15364" name="Text Box 4"/>
          <p:cNvSpPr txBox="1">
            <a:spLocks noChangeArrowheads="1"/>
          </p:cNvSpPr>
          <p:nvPr/>
        </p:nvSpPr>
        <p:spPr bwMode="auto">
          <a:xfrm>
            <a:off x="838200" y="1371600"/>
            <a:ext cx="76962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buClr>
                <a:srgbClr val="333399"/>
              </a:buClr>
            </a:pPr>
            <a:r>
              <a:rPr lang="en-GB" sz="1400">
                <a:solidFill>
                  <a:srgbClr val="333399"/>
                </a:solidFill>
                <a:cs typeface="Arial" charset="0"/>
              </a:rPr>
              <a:t>A security audit allows auditors to reconcile actions or events that have taken place in the application with the policies that govern those actions. The audit logs have to be checked periodically to ensure that the actions that users have taken are in accordance with the actions allowed by the user’s privileges. The most important part is to record an audit trail and making sure that the audit trail helps proper auditing of appropriate events and user actions associated. Deviations must be identified from the audit reports and corrective actions have to be taken so that the deviations do not recur, either through code fixes or policy changes. </a:t>
            </a:r>
          </a:p>
          <a:p>
            <a:pPr algn="r">
              <a:lnSpc>
                <a:spcPct val="100000"/>
              </a:lnSpc>
              <a:buClr>
                <a:srgbClr val="333399"/>
              </a:buClr>
            </a:pPr>
            <a:endParaRPr lang="en-GB" sz="1400">
              <a:solidFill>
                <a:srgbClr val="333399"/>
              </a:solidFill>
              <a:cs typeface="Arial" charset="0"/>
            </a:endParaRPr>
          </a:p>
          <a:p>
            <a:pPr algn="r">
              <a:lnSpc>
                <a:spcPct val="100000"/>
              </a:lnSpc>
              <a:buClr>
                <a:srgbClr val="333399"/>
              </a:buClr>
            </a:pPr>
            <a:r>
              <a:rPr lang="en-GB" sz="1400">
                <a:solidFill>
                  <a:srgbClr val="333399"/>
                </a:solidFill>
                <a:cs typeface="Arial" charset="0"/>
              </a:rPr>
              <a:t>How can you make an auditing framework to easily support additions or changes to the auditing events?</a:t>
            </a:r>
          </a:p>
        </p:txBody>
      </p:sp>
      <p:sp>
        <p:nvSpPr>
          <p:cNvPr id="15365" name="Text Box 5"/>
          <p:cNvSpPr txBox="1">
            <a:spLocks noChangeArrowheads="1"/>
          </p:cNvSpPr>
          <p:nvPr/>
        </p:nvSpPr>
        <p:spPr bwMode="auto">
          <a:xfrm>
            <a:off x="381000" y="228600"/>
            <a:ext cx="23241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a:t>Application Architecture Pattern</a:t>
            </a:r>
          </a:p>
        </p:txBody>
      </p:sp>
      <p:sp>
        <p:nvSpPr>
          <p:cNvPr id="15366" name="AutoShape 6"/>
          <p:cNvSpPr>
            <a:spLocks noChangeArrowheads="1"/>
          </p:cNvSpPr>
          <p:nvPr/>
        </p:nvSpPr>
        <p:spPr bwMode="auto">
          <a:xfrm>
            <a:off x="7086600" y="304800"/>
            <a:ext cx="1828800" cy="609600"/>
          </a:xfrm>
          <a:prstGeom prst="rtTriangle">
            <a:avLst/>
          </a:prstGeom>
          <a:blipFill dpi="0" rotWithShape="0">
            <a:blip r:embed="rId3"/>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15367" name="AutoShape 7"/>
          <p:cNvSpPr>
            <a:spLocks noChangeArrowheads="1"/>
          </p:cNvSpPr>
          <p:nvPr/>
        </p:nvSpPr>
        <p:spPr bwMode="auto">
          <a:xfrm rot="10800000">
            <a:off x="7086600" y="306388"/>
            <a:ext cx="1828800" cy="609600"/>
          </a:xfrm>
          <a:prstGeom prst="rtTriangle">
            <a:avLst/>
          </a:prstGeom>
          <a:blipFill dpi="0" rotWithShape="0">
            <a:blip r:embed="rId4"/>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15368" name="Text Box 8"/>
          <p:cNvSpPr txBox="1">
            <a:spLocks noChangeArrowheads="1"/>
          </p:cNvSpPr>
          <p:nvPr/>
        </p:nvSpPr>
        <p:spPr bwMode="auto">
          <a:xfrm>
            <a:off x="7391400" y="304800"/>
            <a:ext cx="15240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gn="r">
              <a:lnSpc>
                <a:spcPct val="100000"/>
              </a:lnSpc>
            </a:pPr>
            <a:r>
              <a:rPr lang="en-GB" sz="1000" b="1"/>
              <a:t>Application Arch. – Design</a:t>
            </a:r>
          </a:p>
        </p:txBody>
      </p:sp>
      <p:sp>
        <p:nvSpPr>
          <p:cNvPr id="15369" name="Text Box 9"/>
          <p:cNvSpPr txBox="1">
            <a:spLocks noChangeArrowheads="1"/>
          </p:cNvSpPr>
          <p:nvPr/>
        </p:nvSpPr>
        <p:spPr bwMode="auto">
          <a:xfrm>
            <a:off x="7162800" y="609600"/>
            <a:ext cx="45561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Data</a:t>
            </a:r>
          </a:p>
        </p:txBody>
      </p:sp>
      <p:sp>
        <p:nvSpPr>
          <p:cNvPr id="15370" name="Text Box 10"/>
          <p:cNvSpPr txBox="1">
            <a:spLocks noChangeArrowheads="1"/>
          </p:cNvSpPr>
          <p:nvPr/>
        </p:nvSpPr>
        <p:spPr bwMode="auto">
          <a:xfrm>
            <a:off x="609600" y="4051300"/>
            <a:ext cx="10033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Solution</a:t>
            </a:r>
          </a:p>
        </p:txBody>
      </p:sp>
      <p:sp>
        <p:nvSpPr>
          <p:cNvPr id="15371" name="Text Box 11"/>
          <p:cNvSpPr txBox="1">
            <a:spLocks noChangeArrowheads="1"/>
          </p:cNvSpPr>
          <p:nvPr/>
        </p:nvSpPr>
        <p:spPr bwMode="auto">
          <a:xfrm>
            <a:off x="838200" y="4467225"/>
            <a:ext cx="7848600"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Intercept business tier requests and responses. Create audit events based on the information in the request response pair using declarative mechanisms defined externally to the application. The declarative approach is crucial to maintainability of the application. This makes it easy to  keep up with the changed corporate policies. </a:t>
            </a:r>
          </a:p>
        </p:txBody>
      </p:sp>
      <p:sp>
        <p:nvSpPr>
          <p:cNvPr id="15372" name="Text Box 12"/>
          <p:cNvSpPr txBox="1">
            <a:spLocks noChangeArrowheads="1"/>
          </p:cNvSpPr>
          <p:nvPr/>
        </p:nvSpPr>
        <p:spPr bwMode="auto">
          <a:xfrm>
            <a:off x="152400" y="6400800"/>
            <a:ext cx="1503363"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b="1"/>
              <a:t>Source: </a:t>
            </a:r>
            <a:r>
              <a:rPr lang="en-GB" sz="1200" b="1">
                <a:solidFill>
                  <a:srgbClr val="3333FF"/>
                </a:solidFill>
              </a:rPr>
              <a:t>Sun Book</a:t>
            </a:r>
          </a:p>
        </p:txBody>
      </p:sp>
      <p:sp>
        <p:nvSpPr>
          <p:cNvPr id="15373" name="Text Box 13"/>
          <p:cNvSpPr txBox="1">
            <a:spLocks noChangeArrowheads="1"/>
          </p:cNvSpPr>
          <p:nvPr/>
        </p:nvSpPr>
        <p:spPr bwMode="auto">
          <a:xfrm>
            <a:off x="609600" y="5638800"/>
            <a:ext cx="614045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Known Uses. </a:t>
            </a:r>
            <a:r>
              <a:rPr lang="en-GB" sz="1400">
                <a:solidFill>
                  <a:srgbClr val="333399"/>
                </a:solidFill>
              </a:rPr>
              <a:t>Audit interceptor with a JMS store to store audit information. </a:t>
            </a:r>
          </a:p>
        </p:txBody>
      </p:sp>
      <p:sp>
        <p:nvSpPr>
          <p:cNvPr id="15374" name="Text Box 14"/>
          <p:cNvSpPr txBox="1">
            <a:spLocks noChangeArrowheads="1"/>
          </p:cNvSpPr>
          <p:nvPr/>
        </p:nvSpPr>
        <p:spPr bwMode="auto">
          <a:xfrm>
            <a:off x="2743200" y="6400800"/>
            <a:ext cx="40386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ctr">
              <a:lnSpc>
                <a:spcPct val="100000"/>
              </a:lnSpc>
              <a:buClr>
                <a:srgbClr val="003399"/>
              </a:buClr>
            </a:pPr>
            <a:r>
              <a:rPr lang="en-GB" sz="1200" b="1">
                <a:solidFill>
                  <a:srgbClr val="003399"/>
                </a:solidFill>
              </a:rPr>
              <a:t>Tags:</a:t>
            </a:r>
            <a:r>
              <a:rPr lang="en-GB" sz="1400" b="1">
                <a:solidFill>
                  <a:srgbClr val="003399"/>
                </a:solidFill>
              </a:rPr>
              <a:t> </a:t>
            </a:r>
            <a:r>
              <a:rPr lang="en-GB" sz="1200" b="1">
                <a:solidFill>
                  <a:srgbClr val="008000"/>
                </a:solidFill>
              </a:rPr>
              <a:t>Audit</a:t>
            </a:r>
          </a:p>
        </p:txBody>
      </p:sp>
      <p:sp>
        <p:nvSpPr>
          <p:cNvPr id="15375" name="Text Box 15"/>
          <p:cNvSpPr txBox="1">
            <a:spLocks noChangeArrowheads="1"/>
          </p:cNvSpPr>
          <p:nvPr/>
        </p:nvSpPr>
        <p:spPr bwMode="auto">
          <a:xfrm>
            <a:off x="4495800" y="990600"/>
            <a:ext cx="449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pPr>
            <a:r>
              <a:rPr lang="en-GB" sz="1200"/>
              <a:t>Classification Key:</a:t>
            </a:r>
            <a:r>
              <a:rPr lang="en-GB" sz="1200">
                <a:solidFill>
                  <a:srgbClr val="990000"/>
                </a:solidFill>
              </a:rPr>
              <a:t> Core Security, Repudiation</a:t>
            </a:r>
          </a:p>
        </p:txBody>
      </p:sp>
      <p:sp>
        <p:nvSpPr>
          <p:cNvPr id="15376" name="Text Box 16"/>
          <p:cNvSpPr txBox="1">
            <a:spLocks noChangeArrowheads="1"/>
          </p:cNvSpPr>
          <p:nvPr/>
        </p:nvSpPr>
        <p:spPr bwMode="auto">
          <a:xfrm>
            <a:off x="8001000" y="6477000"/>
            <a:ext cx="72231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Pattern 4</a:t>
            </a: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381000" y="504825"/>
            <a:ext cx="1838325"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993300"/>
              </a:buClr>
            </a:pPr>
            <a:r>
              <a:rPr lang="en-GB" sz="2000" b="1">
                <a:solidFill>
                  <a:srgbClr val="993300"/>
                </a:solidFill>
              </a:rPr>
              <a:t>Authenticator</a:t>
            </a:r>
          </a:p>
        </p:txBody>
      </p:sp>
      <p:sp>
        <p:nvSpPr>
          <p:cNvPr id="16386" name="Line 2"/>
          <p:cNvSpPr>
            <a:spLocks noChangeShapeType="1"/>
          </p:cNvSpPr>
          <p:nvPr/>
        </p:nvSpPr>
        <p:spPr bwMode="auto">
          <a:xfrm>
            <a:off x="457200" y="914400"/>
            <a:ext cx="8686800" cy="1588"/>
          </a:xfrm>
          <a:prstGeom prst="line">
            <a:avLst/>
          </a:prstGeom>
          <a:noFill/>
          <a:ln w="936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16387" name="Text Box 3"/>
          <p:cNvSpPr txBox="1">
            <a:spLocks noChangeArrowheads="1"/>
          </p:cNvSpPr>
          <p:nvPr/>
        </p:nvSpPr>
        <p:spPr bwMode="auto">
          <a:xfrm>
            <a:off x="609600" y="1143000"/>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Problem</a:t>
            </a:r>
          </a:p>
        </p:txBody>
      </p:sp>
      <p:sp>
        <p:nvSpPr>
          <p:cNvPr id="16388" name="Text Box 4"/>
          <p:cNvSpPr txBox="1">
            <a:spLocks noChangeArrowheads="1"/>
          </p:cNvSpPr>
          <p:nvPr/>
        </p:nvSpPr>
        <p:spPr bwMode="auto">
          <a:xfrm>
            <a:off x="838200" y="1524000"/>
            <a:ext cx="7696200" cy="1160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A malicious attacker might try to impersonate a legitimate user to have access to the user's resources. This could be even more serious if the impersonated user has a high level of privilege.</a:t>
            </a:r>
          </a:p>
          <a:p>
            <a:pPr>
              <a:lnSpc>
                <a:spcPct val="100000"/>
              </a:lnSpc>
              <a:buClr>
                <a:srgbClr val="333399"/>
              </a:buClr>
            </a:pPr>
            <a:endParaRPr lang="en-GB" sz="1400">
              <a:solidFill>
                <a:srgbClr val="333399"/>
              </a:solidFill>
              <a:cs typeface="Arial" charset="0"/>
            </a:endParaRPr>
          </a:p>
          <a:p>
            <a:pPr>
              <a:lnSpc>
                <a:spcPct val="100000"/>
              </a:lnSpc>
              <a:buClr>
                <a:srgbClr val="333399"/>
              </a:buClr>
            </a:pPr>
            <a:r>
              <a:rPr lang="en-GB" sz="1400">
                <a:solidFill>
                  <a:srgbClr val="333399"/>
                </a:solidFill>
                <a:cs typeface="Arial" charset="0"/>
              </a:rPr>
              <a:t>How to prevent agents who are not allowed from entering the system?</a:t>
            </a:r>
          </a:p>
        </p:txBody>
      </p:sp>
      <p:sp>
        <p:nvSpPr>
          <p:cNvPr id="16389" name="Text Box 5"/>
          <p:cNvSpPr txBox="1">
            <a:spLocks noChangeArrowheads="1"/>
          </p:cNvSpPr>
          <p:nvPr/>
        </p:nvSpPr>
        <p:spPr bwMode="auto">
          <a:xfrm>
            <a:off x="381000" y="228600"/>
            <a:ext cx="23241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a:t>Application Architecture Pattern</a:t>
            </a:r>
          </a:p>
        </p:txBody>
      </p:sp>
      <p:sp>
        <p:nvSpPr>
          <p:cNvPr id="16390" name="AutoShape 6"/>
          <p:cNvSpPr>
            <a:spLocks noChangeArrowheads="1"/>
          </p:cNvSpPr>
          <p:nvPr/>
        </p:nvSpPr>
        <p:spPr bwMode="auto">
          <a:xfrm>
            <a:off x="7086600" y="304800"/>
            <a:ext cx="1828800" cy="609600"/>
          </a:xfrm>
          <a:prstGeom prst="rtTriangle">
            <a:avLst/>
          </a:prstGeom>
          <a:blipFill dpi="0" rotWithShape="0">
            <a:blip r:embed="rId3"/>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16391" name="AutoShape 7"/>
          <p:cNvSpPr>
            <a:spLocks noChangeArrowheads="1"/>
          </p:cNvSpPr>
          <p:nvPr/>
        </p:nvSpPr>
        <p:spPr bwMode="auto">
          <a:xfrm rot="10800000">
            <a:off x="7086600" y="306388"/>
            <a:ext cx="1828800" cy="609600"/>
          </a:xfrm>
          <a:prstGeom prst="rtTriangle">
            <a:avLst/>
          </a:prstGeom>
          <a:blipFill dpi="0" rotWithShape="0">
            <a:blip r:embed="rId4"/>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16392" name="Text Box 8"/>
          <p:cNvSpPr txBox="1">
            <a:spLocks noChangeArrowheads="1"/>
          </p:cNvSpPr>
          <p:nvPr/>
        </p:nvSpPr>
        <p:spPr bwMode="auto">
          <a:xfrm>
            <a:off x="7391400" y="304800"/>
            <a:ext cx="15240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gn="r">
              <a:lnSpc>
                <a:spcPct val="100000"/>
              </a:lnSpc>
            </a:pPr>
            <a:r>
              <a:rPr lang="en-GB" sz="1000" b="1"/>
              <a:t>Application Arch. - Design</a:t>
            </a:r>
          </a:p>
        </p:txBody>
      </p:sp>
      <p:sp>
        <p:nvSpPr>
          <p:cNvPr id="16393" name="Text Box 9"/>
          <p:cNvSpPr txBox="1">
            <a:spLocks noChangeArrowheads="1"/>
          </p:cNvSpPr>
          <p:nvPr/>
        </p:nvSpPr>
        <p:spPr bwMode="auto">
          <a:xfrm>
            <a:off x="7162800" y="609600"/>
            <a:ext cx="717550"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Function</a:t>
            </a:r>
          </a:p>
        </p:txBody>
      </p:sp>
      <p:sp>
        <p:nvSpPr>
          <p:cNvPr id="16394" name="Text Box 10"/>
          <p:cNvSpPr txBox="1">
            <a:spLocks noChangeArrowheads="1"/>
          </p:cNvSpPr>
          <p:nvPr/>
        </p:nvSpPr>
        <p:spPr bwMode="auto">
          <a:xfrm>
            <a:off x="609600" y="3121025"/>
            <a:ext cx="10033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Solution</a:t>
            </a:r>
          </a:p>
        </p:txBody>
      </p:sp>
      <p:sp>
        <p:nvSpPr>
          <p:cNvPr id="16395" name="Text Box 11"/>
          <p:cNvSpPr txBox="1">
            <a:spLocks noChangeArrowheads="1"/>
          </p:cNvSpPr>
          <p:nvPr/>
        </p:nvSpPr>
        <p:spPr bwMode="auto">
          <a:xfrm>
            <a:off x="838200" y="3536950"/>
            <a:ext cx="7848600" cy="73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Create a single point of access to receive the interactions of a subject and apply a protocol to verify the identity of the subject. Create a proof of identity if subject is successfully authenticated. </a:t>
            </a:r>
          </a:p>
        </p:txBody>
      </p:sp>
      <p:sp>
        <p:nvSpPr>
          <p:cNvPr id="16396" name="Text Box 12"/>
          <p:cNvSpPr txBox="1">
            <a:spLocks noChangeArrowheads="1"/>
          </p:cNvSpPr>
          <p:nvPr/>
        </p:nvSpPr>
        <p:spPr bwMode="auto">
          <a:xfrm>
            <a:off x="152400" y="6400800"/>
            <a:ext cx="16160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b="1"/>
              <a:t>Source: </a:t>
            </a:r>
            <a:r>
              <a:rPr lang="en-GB" sz="1200" b="1">
                <a:solidFill>
                  <a:srgbClr val="669900"/>
                </a:solidFill>
              </a:rPr>
              <a:t>Wiley Book</a:t>
            </a:r>
          </a:p>
        </p:txBody>
      </p:sp>
      <p:sp>
        <p:nvSpPr>
          <p:cNvPr id="16397" name="Text Box 13"/>
          <p:cNvSpPr txBox="1">
            <a:spLocks noChangeArrowheads="1"/>
          </p:cNvSpPr>
          <p:nvPr/>
        </p:nvSpPr>
        <p:spPr bwMode="auto">
          <a:xfrm>
            <a:off x="609600" y="5195888"/>
            <a:ext cx="4992688"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Known Uses. </a:t>
            </a:r>
            <a:r>
              <a:rPr lang="en-GB" sz="1400">
                <a:solidFill>
                  <a:srgbClr val="333399"/>
                </a:solidFill>
              </a:rPr>
              <a:t>Centralized authentication service in RADIUS.</a:t>
            </a:r>
          </a:p>
        </p:txBody>
      </p:sp>
      <p:sp>
        <p:nvSpPr>
          <p:cNvPr id="16398" name="Text Box 14"/>
          <p:cNvSpPr txBox="1">
            <a:spLocks noChangeArrowheads="1"/>
          </p:cNvSpPr>
          <p:nvPr/>
        </p:nvSpPr>
        <p:spPr bwMode="auto">
          <a:xfrm>
            <a:off x="609600" y="5715000"/>
            <a:ext cx="541655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Related Patterns. </a:t>
            </a:r>
            <a:r>
              <a:rPr lang="en-GB" sz="1400">
                <a:solidFill>
                  <a:srgbClr val="990000"/>
                </a:solidFill>
              </a:rPr>
              <a:t>Single Access Point, Policy Enforcement Point.</a:t>
            </a:r>
          </a:p>
        </p:txBody>
      </p:sp>
      <p:sp>
        <p:nvSpPr>
          <p:cNvPr id="16399" name="Text Box 15"/>
          <p:cNvSpPr txBox="1">
            <a:spLocks noChangeArrowheads="1"/>
          </p:cNvSpPr>
          <p:nvPr/>
        </p:nvSpPr>
        <p:spPr bwMode="auto">
          <a:xfrm>
            <a:off x="3048000" y="6400800"/>
            <a:ext cx="35052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003399"/>
              </a:buClr>
            </a:pPr>
            <a:r>
              <a:rPr lang="en-GB" sz="1200" b="1">
                <a:solidFill>
                  <a:srgbClr val="003399"/>
                </a:solidFill>
              </a:rPr>
              <a:t>Tags:</a:t>
            </a:r>
            <a:r>
              <a:rPr lang="en-GB" sz="1400" b="1">
                <a:solidFill>
                  <a:srgbClr val="003399"/>
                </a:solidFill>
              </a:rPr>
              <a:t> </a:t>
            </a:r>
            <a:r>
              <a:rPr lang="en-GB" sz="1200" b="1">
                <a:solidFill>
                  <a:srgbClr val="008000"/>
                </a:solidFill>
              </a:rPr>
              <a:t>Authentication, Component</a:t>
            </a:r>
          </a:p>
        </p:txBody>
      </p:sp>
      <p:sp>
        <p:nvSpPr>
          <p:cNvPr id="16400" name="Text Box 16"/>
          <p:cNvSpPr txBox="1">
            <a:spLocks noChangeArrowheads="1"/>
          </p:cNvSpPr>
          <p:nvPr/>
        </p:nvSpPr>
        <p:spPr bwMode="auto">
          <a:xfrm>
            <a:off x="5486400" y="990600"/>
            <a:ext cx="35052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pPr>
            <a:r>
              <a:rPr lang="en-GB" sz="1200"/>
              <a:t>Classification Key:</a:t>
            </a:r>
            <a:r>
              <a:rPr lang="en-GB" sz="1200">
                <a:solidFill>
                  <a:srgbClr val="990000"/>
                </a:solidFill>
              </a:rPr>
              <a:t> Perimeter Security, Spoofing</a:t>
            </a:r>
          </a:p>
        </p:txBody>
      </p:sp>
      <p:sp>
        <p:nvSpPr>
          <p:cNvPr id="16401" name="Text Box 17"/>
          <p:cNvSpPr txBox="1">
            <a:spLocks noChangeArrowheads="1"/>
          </p:cNvSpPr>
          <p:nvPr/>
        </p:nvSpPr>
        <p:spPr bwMode="auto">
          <a:xfrm>
            <a:off x="8001000" y="6477000"/>
            <a:ext cx="72231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Pattern 5</a:t>
            </a: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381000" y="504825"/>
            <a:ext cx="182245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993300"/>
              </a:buClr>
            </a:pPr>
            <a:r>
              <a:rPr lang="en-GB" sz="2000" b="1">
                <a:solidFill>
                  <a:srgbClr val="993300"/>
                </a:solidFill>
              </a:rPr>
              <a:t>Authorization</a:t>
            </a:r>
          </a:p>
        </p:txBody>
      </p:sp>
      <p:sp>
        <p:nvSpPr>
          <p:cNvPr id="17410" name="Line 2"/>
          <p:cNvSpPr>
            <a:spLocks noChangeShapeType="1"/>
          </p:cNvSpPr>
          <p:nvPr/>
        </p:nvSpPr>
        <p:spPr bwMode="auto">
          <a:xfrm>
            <a:off x="457200" y="914400"/>
            <a:ext cx="8686800" cy="1588"/>
          </a:xfrm>
          <a:prstGeom prst="line">
            <a:avLst/>
          </a:prstGeom>
          <a:noFill/>
          <a:ln w="936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17411" name="Text Box 3"/>
          <p:cNvSpPr txBox="1">
            <a:spLocks noChangeArrowheads="1"/>
          </p:cNvSpPr>
          <p:nvPr/>
        </p:nvSpPr>
        <p:spPr bwMode="auto">
          <a:xfrm>
            <a:off x="609600" y="1143000"/>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Problem</a:t>
            </a:r>
          </a:p>
        </p:txBody>
      </p:sp>
      <p:sp>
        <p:nvSpPr>
          <p:cNvPr id="17412" name="Text Box 4"/>
          <p:cNvSpPr txBox="1">
            <a:spLocks noChangeArrowheads="1"/>
          </p:cNvSpPr>
          <p:nvPr/>
        </p:nvSpPr>
        <p:spPr bwMode="auto">
          <a:xfrm>
            <a:off x="838200" y="1524000"/>
            <a:ext cx="7696200" cy="1433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Authentication is the process to verify the digital identity of the sender. Authorization is the </a:t>
            </a:r>
          </a:p>
          <a:p>
            <a:pPr>
              <a:lnSpc>
                <a:spcPct val="100000"/>
              </a:lnSpc>
              <a:buClr>
                <a:srgbClr val="333399"/>
              </a:buClr>
            </a:pPr>
            <a:r>
              <a:rPr lang="en-GB" sz="1400">
                <a:solidFill>
                  <a:srgbClr val="333399"/>
                </a:solidFill>
                <a:cs typeface="Arial" charset="0"/>
              </a:rPr>
              <a:t>       process that performs access control by deciding whether a program or a person has the </a:t>
            </a:r>
          </a:p>
          <a:p>
            <a:pPr>
              <a:lnSpc>
                <a:spcPct val="100000"/>
              </a:lnSpc>
              <a:buClr>
                <a:srgbClr val="333399"/>
              </a:buClr>
            </a:pPr>
            <a:r>
              <a:rPr lang="en-GB" sz="1400">
                <a:solidFill>
                  <a:srgbClr val="333399"/>
                </a:solidFill>
                <a:cs typeface="Arial" charset="0"/>
              </a:rPr>
              <a:t>       privilege to access some data, functionality or service. Controlling access to the system </a:t>
            </a:r>
          </a:p>
          <a:p>
            <a:pPr>
              <a:lnSpc>
                <a:spcPct val="100000"/>
              </a:lnSpc>
              <a:buClr>
                <a:srgbClr val="333399"/>
              </a:buClr>
            </a:pPr>
            <a:r>
              <a:rPr lang="en-GB" sz="1400">
                <a:solidFill>
                  <a:srgbClr val="333399"/>
                </a:solidFill>
                <a:cs typeface="Arial" charset="0"/>
              </a:rPr>
              <a:t>       resources and especially data is a key requirement for an application security. </a:t>
            </a:r>
          </a:p>
          <a:p>
            <a:pPr>
              <a:lnSpc>
                <a:spcPct val="100000"/>
              </a:lnSpc>
              <a:buClr>
                <a:srgbClr val="333399"/>
              </a:buClr>
            </a:pPr>
            <a:endParaRPr lang="en-GB" sz="1400">
              <a:solidFill>
                <a:srgbClr val="333399"/>
              </a:solidFill>
              <a:cs typeface="Arial" charset="0"/>
            </a:endParaRPr>
          </a:p>
          <a:p>
            <a:pPr>
              <a:lnSpc>
                <a:spcPct val="100000"/>
              </a:lnSpc>
              <a:buClr>
                <a:srgbClr val="333399"/>
              </a:buClr>
            </a:pPr>
            <a:r>
              <a:rPr lang="en-GB" sz="1400">
                <a:solidFill>
                  <a:srgbClr val="333399"/>
                </a:solidFill>
                <a:cs typeface="Arial" charset="0"/>
              </a:rPr>
              <a:t>How do we specify who is authorized to access specific resources in a system?</a:t>
            </a:r>
            <a:r>
              <a:rPr lang="en-GB">
                <a:solidFill>
                  <a:srgbClr val="333399"/>
                </a:solidFill>
                <a:cs typeface="Arial" charset="0"/>
              </a:rPr>
              <a:t> </a:t>
            </a:r>
          </a:p>
        </p:txBody>
      </p:sp>
      <p:sp>
        <p:nvSpPr>
          <p:cNvPr id="17413" name="Text Box 5"/>
          <p:cNvSpPr txBox="1">
            <a:spLocks noChangeArrowheads="1"/>
          </p:cNvSpPr>
          <p:nvPr/>
        </p:nvSpPr>
        <p:spPr bwMode="auto">
          <a:xfrm>
            <a:off x="381000" y="228600"/>
            <a:ext cx="23241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a:t>Application Architecture Pattern</a:t>
            </a:r>
          </a:p>
        </p:txBody>
      </p:sp>
      <p:sp>
        <p:nvSpPr>
          <p:cNvPr id="17414" name="AutoShape 6"/>
          <p:cNvSpPr>
            <a:spLocks noChangeArrowheads="1"/>
          </p:cNvSpPr>
          <p:nvPr/>
        </p:nvSpPr>
        <p:spPr bwMode="auto">
          <a:xfrm>
            <a:off x="7086600" y="304800"/>
            <a:ext cx="1828800" cy="609600"/>
          </a:xfrm>
          <a:prstGeom prst="rtTriangle">
            <a:avLst/>
          </a:prstGeom>
          <a:blipFill dpi="0" rotWithShape="0">
            <a:blip r:embed="rId3"/>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17415" name="AutoShape 7"/>
          <p:cNvSpPr>
            <a:spLocks noChangeArrowheads="1"/>
          </p:cNvSpPr>
          <p:nvPr/>
        </p:nvSpPr>
        <p:spPr bwMode="auto">
          <a:xfrm rot="10800000">
            <a:off x="7086600" y="306388"/>
            <a:ext cx="1828800" cy="609600"/>
          </a:xfrm>
          <a:prstGeom prst="rtTriangle">
            <a:avLst/>
          </a:prstGeom>
          <a:blipFill dpi="0" rotWithShape="0">
            <a:blip r:embed="rId4"/>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17416" name="Text Box 8"/>
          <p:cNvSpPr txBox="1">
            <a:spLocks noChangeArrowheads="1"/>
          </p:cNvSpPr>
          <p:nvPr/>
        </p:nvSpPr>
        <p:spPr bwMode="auto">
          <a:xfrm>
            <a:off x="7391400" y="304800"/>
            <a:ext cx="15240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gn="r">
              <a:lnSpc>
                <a:spcPct val="100000"/>
              </a:lnSpc>
            </a:pPr>
            <a:r>
              <a:rPr lang="en-GB" sz="1000" b="1"/>
              <a:t>Application Arch. – Arch.</a:t>
            </a:r>
          </a:p>
        </p:txBody>
      </p:sp>
      <p:sp>
        <p:nvSpPr>
          <p:cNvPr id="17417" name="Text Box 9"/>
          <p:cNvSpPr txBox="1">
            <a:spLocks noChangeArrowheads="1"/>
          </p:cNvSpPr>
          <p:nvPr/>
        </p:nvSpPr>
        <p:spPr bwMode="auto">
          <a:xfrm>
            <a:off x="7162800" y="609600"/>
            <a:ext cx="717550"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Function</a:t>
            </a:r>
          </a:p>
        </p:txBody>
      </p:sp>
      <p:sp>
        <p:nvSpPr>
          <p:cNvPr id="17418" name="Text Box 10"/>
          <p:cNvSpPr txBox="1">
            <a:spLocks noChangeArrowheads="1"/>
          </p:cNvSpPr>
          <p:nvPr/>
        </p:nvSpPr>
        <p:spPr bwMode="auto">
          <a:xfrm>
            <a:off x="609600" y="3121025"/>
            <a:ext cx="10033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Solution</a:t>
            </a:r>
          </a:p>
        </p:txBody>
      </p:sp>
      <p:sp>
        <p:nvSpPr>
          <p:cNvPr id="17419" name="Text Box 11"/>
          <p:cNvSpPr txBox="1">
            <a:spLocks noChangeArrowheads="1"/>
          </p:cNvSpPr>
          <p:nvPr/>
        </p:nvSpPr>
        <p:spPr bwMode="auto">
          <a:xfrm>
            <a:off x="838200" y="3536950"/>
            <a:ext cx="78486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Indicate, in a suitable representation, who is authorized to access what and in what way. Specify policies to define all the needed access to resources. </a:t>
            </a:r>
          </a:p>
        </p:txBody>
      </p:sp>
      <p:sp>
        <p:nvSpPr>
          <p:cNvPr id="17420" name="Text Box 12"/>
          <p:cNvSpPr txBox="1">
            <a:spLocks noChangeArrowheads="1"/>
          </p:cNvSpPr>
          <p:nvPr/>
        </p:nvSpPr>
        <p:spPr bwMode="auto">
          <a:xfrm>
            <a:off x="152400" y="6400800"/>
            <a:ext cx="16160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b="1"/>
              <a:t>Source: </a:t>
            </a:r>
            <a:r>
              <a:rPr lang="en-GB" sz="1200" b="1">
                <a:solidFill>
                  <a:srgbClr val="669900"/>
                </a:solidFill>
              </a:rPr>
              <a:t>Wiley Book</a:t>
            </a:r>
          </a:p>
        </p:txBody>
      </p:sp>
      <p:sp>
        <p:nvSpPr>
          <p:cNvPr id="17421" name="Text Box 13"/>
          <p:cNvSpPr txBox="1">
            <a:spLocks noChangeArrowheads="1"/>
          </p:cNvSpPr>
          <p:nvPr/>
        </p:nvSpPr>
        <p:spPr bwMode="auto">
          <a:xfrm>
            <a:off x="609600" y="5195888"/>
            <a:ext cx="6519863"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Known Uses. </a:t>
            </a:r>
            <a:r>
              <a:rPr lang="en-GB" sz="1400">
                <a:solidFill>
                  <a:srgbClr val="333399"/>
                </a:solidFill>
              </a:rPr>
              <a:t>Access control system for Unix, Windows, Amazon storefront etc.</a:t>
            </a:r>
          </a:p>
        </p:txBody>
      </p:sp>
      <p:sp>
        <p:nvSpPr>
          <p:cNvPr id="17422" name="Text Box 14"/>
          <p:cNvSpPr txBox="1">
            <a:spLocks noChangeArrowheads="1"/>
          </p:cNvSpPr>
          <p:nvPr/>
        </p:nvSpPr>
        <p:spPr bwMode="auto">
          <a:xfrm>
            <a:off x="609600" y="5715000"/>
            <a:ext cx="5481638"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Related Patterns. </a:t>
            </a:r>
            <a:r>
              <a:rPr lang="en-GB" sz="1400">
                <a:solidFill>
                  <a:srgbClr val="990000"/>
                </a:solidFill>
              </a:rPr>
              <a:t>Role Based Access Control, Reference Monitor.</a:t>
            </a:r>
          </a:p>
        </p:txBody>
      </p:sp>
      <p:sp>
        <p:nvSpPr>
          <p:cNvPr id="17423" name="Text Box 15"/>
          <p:cNvSpPr txBox="1">
            <a:spLocks noChangeArrowheads="1"/>
          </p:cNvSpPr>
          <p:nvPr/>
        </p:nvSpPr>
        <p:spPr bwMode="auto">
          <a:xfrm>
            <a:off x="2895600" y="6400800"/>
            <a:ext cx="35052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ctr">
              <a:lnSpc>
                <a:spcPct val="100000"/>
              </a:lnSpc>
              <a:buClr>
                <a:srgbClr val="003399"/>
              </a:buClr>
            </a:pPr>
            <a:r>
              <a:rPr lang="en-GB" sz="1200" b="1">
                <a:solidFill>
                  <a:srgbClr val="003399"/>
                </a:solidFill>
              </a:rPr>
              <a:t>Tags:</a:t>
            </a:r>
            <a:r>
              <a:rPr lang="en-GB" sz="1400" b="1">
                <a:solidFill>
                  <a:srgbClr val="003399"/>
                </a:solidFill>
              </a:rPr>
              <a:t> </a:t>
            </a:r>
            <a:r>
              <a:rPr lang="en-GB" sz="1200" b="1">
                <a:solidFill>
                  <a:srgbClr val="008000"/>
                </a:solidFill>
              </a:rPr>
              <a:t>Access Control</a:t>
            </a:r>
          </a:p>
        </p:txBody>
      </p:sp>
      <p:sp>
        <p:nvSpPr>
          <p:cNvPr id="17424" name="Text Box 16"/>
          <p:cNvSpPr txBox="1">
            <a:spLocks noChangeArrowheads="1"/>
          </p:cNvSpPr>
          <p:nvPr/>
        </p:nvSpPr>
        <p:spPr bwMode="auto">
          <a:xfrm>
            <a:off x="4495800" y="990600"/>
            <a:ext cx="449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pPr>
            <a:r>
              <a:rPr lang="en-GB" sz="1200"/>
              <a:t>Classification Key:</a:t>
            </a:r>
            <a:r>
              <a:rPr lang="en-GB" sz="1200">
                <a:solidFill>
                  <a:srgbClr val="990000"/>
                </a:solidFill>
              </a:rPr>
              <a:t> Perimeter Security, Information Disclosure</a:t>
            </a:r>
          </a:p>
        </p:txBody>
      </p:sp>
      <p:sp>
        <p:nvSpPr>
          <p:cNvPr id="17425" name="Text Box 17"/>
          <p:cNvSpPr txBox="1">
            <a:spLocks noChangeArrowheads="1"/>
          </p:cNvSpPr>
          <p:nvPr/>
        </p:nvSpPr>
        <p:spPr bwMode="auto">
          <a:xfrm>
            <a:off x="8001000" y="6477000"/>
            <a:ext cx="72231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Pattern 6</a:t>
            </a: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AutoShape 1"/>
          <p:cNvSpPr>
            <a:spLocks noChangeArrowheads="1"/>
          </p:cNvSpPr>
          <p:nvPr/>
        </p:nvSpPr>
        <p:spPr bwMode="auto">
          <a:xfrm>
            <a:off x="7086600" y="304800"/>
            <a:ext cx="1828800" cy="609600"/>
          </a:xfrm>
          <a:prstGeom prst="rtTriangle">
            <a:avLst/>
          </a:prstGeom>
          <a:blipFill dpi="0" rotWithShape="0">
            <a:blip r:embed="rId3"/>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18434" name="AutoShape 2"/>
          <p:cNvSpPr>
            <a:spLocks noChangeArrowheads="1"/>
          </p:cNvSpPr>
          <p:nvPr/>
        </p:nvSpPr>
        <p:spPr bwMode="auto">
          <a:xfrm rot="10800000">
            <a:off x="7086600" y="306388"/>
            <a:ext cx="1828800" cy="609600"/>
          </a:xfrm>
          <a:prstGeom prst="rtTriangle">
            <a:avLst/>
          </a:prstGeom>
          <a:blipFill dpi="0" rotWithShape="0">
            <a:blip r:embed="rId4"/>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18435" name="Text Box 3"/>
          <p:cNvSpPr txBox="1">
            <a:spLocks noChangeArrowheads="1"/>
          </p:cNvSpPr>
          <p:nvPr/>
        </p:nvSpPr>
        <p:spPr bwMode="auto">
          <a:xfrm>
            <a:off x="7391400" y="304800"/>
            <a:ext cx="15240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gn="r">
              <a:lnSpc>
                <a:spcPct val="100000"/>
              </a:lnSpc>
            </a:pPr>
            <a:r>
              <a:rPr lang="en-GB" sz="1000" b="1"/>
              <a:t>Application Arch. - Design</a:t>
            </a:r>
          </a:p>
        </p:txBody>
      </p:sp>
      <p:sp>
        <p:nvSpPr>
          <p:cNvPr id="18436" name="Text Box 4"/>
          <p:cNvSpPr txBox="1">
            <a:spLocks noChangeArrowheads="1"/>
          </p:cNvSpPr>
          <p:nvPr/>
        </p:nvSpPr>
        <p:spPr bwMode="auto">
          <a:xfrm>
            <a:off x="7162800" y="609600"/>
            <a:ext cx="717550"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Function</a:t>
            </a:r>
          </a:p>
        </p:txBody>
      </p:sp>
      <p:sp>
        <p:nvSpPr>
          <p:cNvPr id="18437" name="Text Box 5"/>
          <p:cNvSpPr txBox="1">
            <a:spLocks noChangeArrowheads="1"/>
          </p:cNvSpPr>
          <p:nvPr/>
        </p:nvSpPr>
        <p:spPr bwMode="auto">
          <a:xfrm>
            <a:off x="381000" y="504825"/>
            <a:ext cx="2219325"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993300"/>
              </a:buClr>
            </a:pPr>
            <a:r>
              <a:rPr lang="en-GB" sz="2000" b="1">
                <a:solidFill>
                  <a:srgbClr val="993300"/>
                </a:solidFill>
              </a:rPr>
              <a:t>Batched Routing</a:t>
            </a:r>
          </a:p>
        </p:txBody>
      </p:sp>
      <p:sp>
        <p:nvSpPr>
          <p:cNvPr id="18438" name="Line 6"/>
          <p:cNvSpPr>
            <a:spLocks noChangeShapeType="1"/>
          </p:cNvSpPr>
          <p:nvPr/>
        </p:nvSpPr>
        <p:spPr bwMode="auto">
          <a:xfrm>
            <a:off x="457200" y="914400"/>
            <a:ext cx="8686800" cy="1588"/>
          </a:xfrm>
          <a:prstGeom prst="line">
            <a:avLst/>
          </a:prstGeom>
          <a:noFill/>
          <a:ln w="936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18439" name="Text Box 7"/>
          <p:cNvSpPr txBox="1">
            <a:spLocks noChangeArrowheads="1"/>
          </p:cNvSpPr>
          <p:nvPr/>
        </p:nvSpPr>
        <p:spPr bwMode="auto">
          <a:xfrm>
            <a:off x="609600" y="1066800"/>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Problem</a:t>
            </a:r>
          </a:p>
        </p:txBody>
      </p:sp>
      <p:sp>
        <p:nvSpPr>
          <p:cNvPr id="18440" name="Text Box 8"/>
          <p:cNvSpPr txBox="1">
            <a:spLocks noChangeArrowheads="1"/>
          </p:cNvSpPr>
          <p:nvPr/>
        </p:nvSpPr>
        <p:spPr bwMode="auto">
          <a:xfrm>
            <a:off x="381000" y="228600"/>
            <a:ext cx="23241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a:t>Application Architecture Pattern</a:t>
            </a:r>
          </a:p>
        </p:txBody>
      </p:sp>
      <p:sp>
        <p:nvSpPr>
          <p:cNvPr id="18441" name="Text Box 9"/>
          <p:cNvSpPr txBox="1">
            <a:spLocks noChangeArrowheads="1"/>
          </p:cNvSpPr>
          <p:nvPr/>
        </p:nvSpPr>
        <p:spPr bwMode="auto">
          <a:xfrm>
            <a:off x="609600" y="3276600"/>
            <a:ext cx="10033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Solution</a:t>
            </a:r>
          </a:p>
        </p:txBody>
      </p:sp>
      <p:sp>
        <p:nvSpPr>
          <p:cNvPr id="18442" name="Text Box 10"/>
          <p:cNvSpPr txBox="1">
            <a:spLocks noChangeArrowheads="1"/>
          </p:cNvSpPr>
          <p:nvPr/>
        </p:nvSpPr>
        <p:spPr bwMode="auto">
          <a:xfrm>
            <a:off x="838200" y="3765550"/>
            <a:ext cx="8153400"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In a mix based system, collect the input data packets and when the collection reaches a threshold </a:t>
            </a:r>
          </a:p>
          <a:p>
            <a:pPr>
              <a:lnSpc>
                <a:spcPct val="100000"/>
              </a:lnSpc>
              <a:buClr>
                <a:srgbClr val="333399"/>
              </a:buClr>
            </a:pPr>
            <a:r>
              <a:rPr lang="en-GB" sz="1400">
                <a:solidFill>
                  <a:srgbClr val="333399"/>
                </a:solidFill>
                <a:cs typeface="Arial" charset="0"/>
              </a:rPr>
              <a:t>         output all the data packets together in a batch.</a:t>
            </a:r>
          </a:p>
          <a:p>
            <a:pPr>
              <a:lnSpc>
                <a:spcPct val="100000"/>
              </a:lnSpc>
              <a:buClr>
                <a:srgbClr val="333399"/>
              </a:buClr>
            </a:pPr>
            <a:endParaRPr lang="en-GB" sz="1400">
              <a:solidFill>
                <a:srgbClr val="333399"/>
              </a:solidFill>
              <a:cs typeface="Arial" charset="0"/>
            </a:endParaRPr>
          </a:p>
          <a:p>
            <a:pPr>
              <a:lnSpc>
                <a:spcPct val="100000"/>
              </a:lnSpc>
              <a:buClr>
                <a:srgbClr val="333399"/>
              </a:buClr>
            </a:pPr>
            <a:endParaRPr lang="en-GB" sz="1400">
              <a:solidFill>
                <a:srgbClr val="333399"/>
              </a:solidFill>
              <a:cs typeface="Arial" charset="0"/>
            </a:endParaRPr>
          </a:p>
        </p:txBody>
      </p:sp>
      <p:sp>
        <p:nvSpPr>
          <p:cNvPr id="18443" name="Text Box 11"/>
          <p:cNvSpPr txBox="1">
            <a:spLocks noChangeArrowheads="1"/>
          </p:cNvSpPr>
          <p:nvPr/>
        </p:nvSpPr>
        <p:spPr bwMode="auto">
          <a:xfrm>
            <a:off x="152400" y="6400800"/>
            <a:ext cx="2398713"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b="1"/>
              <a:t>Source: </a:t>
            </a:r>
            <a:r>
              <a:rPr lang="en-GB" sz="1200" b="1">
                <a:solidFill>
                  <a:srgbClr val="6600CC"/>
                </a:solidFill>
              </a:rPr>
              <a:t>Hafiz Privacy Patterns</a:t>
            </a:r>
          </a:p>
        </p:txBody>
      </p:sp>
      <p:sp>
        <p:nvSpPr>
          <p:cNvPr id="18444" name="Text Box 12"/>
          <p:cNvSpPr txBox="1">
            <a:spLocks noChangeArrowheads="1"/>
          </p:cNvSpPr>
          <p:nvPr/>
        </p:nvSpPr>
        <p:spPr bwMode="auto">
          <a:xfrm>
            <a:off x="609600" y="5334000"/>
            <a:ext cx="82296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Known Uses. </a:t>
            </a:r>
            <a:r>
              <a:rPr lang="en-GB" sz="1400">
                <a:solidFill>
                  <a:srgbClr val="333399"/>
                </a:solidFill>
              </a:rPr>
              <a:t>Mix network implementing batched routing.</a:t>
            </a:r>
          </a:p>
        </p:txBody>
      </p:sp>
      <p:sp>
        <p:nvSpPr>
          <p:cNvPr id="18445" name="Text Box 13"/>
          <p:cNvSpPr txBox="1">
            <a:spLocks noChangeArrowheads="1"/>
          </p:cNvSpPr>
          <p:nvPr/>
        </p:nvSpPr>
        <p:spPr bwMode="auto">
          <a:xfrm>
            <a:off x="2895600" y="6400800"/>
            <a:ext cx="35052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ctr">
              <a:lnSpc>
                <a:spcPct val="100000"/>
              </a:lnSpc>
              <a:buClr>
                <a:srgbClr val="003399"/>
              </a:buClr>
            </a:pPr>
            <a:r>
              <a:rPr lang="en-GB" sz="1200" b="1">
                <a:solidFill>
                  <a:srgbClr val="003399"/>
                </a:solidFill>
              </a:rPr>
              <a:t>Tags:</a:t>
            </a:r>
            <a:r>
              <a:rPr lang="en-GB" sz="1400" b="1">
                <a:solidFill>
                  <a:srgbClr val="003399"/>
                </a:solidFill>
              </a:rPr>
              <a:t> </a:t>
            </a:r>
            <a:r>
              <a:rPr lang="en-GB" sz="1200" b="1">
                <a:solidFill>
                  <a:srgbClr val="008000"/>
                </a:solidFill>
              </a:rPr>
              <a:t>Anonymity, Privacy, Routing</a:t>
            </a:r>
          </a:p>
        </p:txBody>
      </p:sp>
      <p:sp>
        <p:nvSpPr>
          <p:cNvPr id="18446" name="Text Box 14"/>
          <p:cNvSpPr txBox="1">
            <a:spLocks noChangeArrowheads="1"/>
          </p:cNvSpPr>
          <p:nvPr/>
        </p:nvSpPr>
        <p:spPr bwMode="auto">
          <a:xfrm>
            <a:off x="4495800" y="990600"/>
            <a:ext cx="449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pPr>
            <a:r>
              <a:rPr lang="en-GB" sz="1200"/>
              <a:t>Classification Key:</a:t>
            </a:r>
            <a:r>
              <a:rPr lang="en-GB" sz="1200">
                <a:solidFill>
                  <a:srgbClr val="990000"/>
                </a:solidFill>
              </a:rPr>
              <a:t> Exterior Security, Information Disclosure</a:t>
            </a:r>
          </a:p>
        </p:txBody>
      </p:sp>
      <p:sp>
        <p:nvSpPr>
          <p:cNvPr id="18447" name="Text Box 15"/>
          <p:cNvSpPr txBox="1">
            <a:spLocks noChangeArrowheads="1"/>
          </p:cNvSpPr>
          <p:nvPr/>
        </p:nvSpPr>
        <p:spPr bwMode="auto">
          <a:xfrm>
            <a:off x="609600" y="5715000"/>
            <a:ext cx="3057525"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Related Patterns. </a:t>
            </a:r>
            <a:r>
              <a:rPr lang="en-GB" sz="1400">
                <a:solidFill>
                  <a:srgbClr val="990000"/>
                </a:solidFill>
              </a:rPr>
              <a:t>Delayed Routing.</a:t>
            </a:r>
          </a:p>
        </p:txBody>
      </p:sp>
      <p:sp>
        <p:nvSpPr>
          <p:cNvPr id="18448" name="Text Box 16"/>
          <p:cNvSpPr txBox="1">
            <a:spLocks noChangeArrowheads="1"/>
          </p:cNvSpPr>
          <p:nvPr/>
        </p:nvSpPr>
        <p:spPr bwMode="auto">
          <a:xfrm>
            <a:off x="838200" y="1524000"/>
            <a:ext cx="7696200" cy="1160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A mix node has to receive packets from many different nodes to create the anonymity set. The </a:t>
            </a:r>
          </a:p>
          <a:p>
            <a:pPr>
              <a:lnSpc>
                <a:spcPct val="100000"/>
              </a:lnSpc>
              <a:buClr>
                <a:srgbClr val="333399"/>
              </a:buClr>
            </a:pPr>
            <a:r>
              <a:rPr lang="en-GB" sz="1400">
                <a:solidFill>
                  <a:srgbClr val="333399"/>
                </a:solidFill>
                <a:cs typeface="Arial" charset="0"/>
              </a:rPr>
              <a:t>         output from the mix network should not have any information that the user can exploit by </a:t>
            </a:r>
          </a:p>
          <a:p>
            <a:pPr>
              <a:lnSpc>
                <a:spcPct val="100000"/>
              </a:lnSpc>
              <a:buClr>
                <a:srgbClr val="333399"/>
              </a:buClr>
            </a:pPr>
            <a:r>
              <a:rPr lang="en-GB" sz="1400">
                <a:solidFill>
                  <a:srgbClr val="333399"/>
                </a:solidFill>
                <a:cs typeface="Arial" charset="0"/>
              </a:rPr>
              <a:t>         doing timing analysis.</a:t>
            </a:r>
          </a:p>
          <a:p>
            <a:pPr>
              <a:lnSpc>
                <a:spcPct val="100000"/>
              </a:lnSpc>
              <a:buClr>
                <a:srgbClr val="333399"/>
              </a:buClr>
            </a:pPr>
            <a:endParaRPr lang="en-GB" sz="1400">
              <a:solidFill>
                <a:srgbClr val="333399"/>
              </a:solidFill>
              <a:cs typeface="Arial" charset="0"/>
            </a:endParaRPr>
          </a:p>
          <a:p>
            <a:pPr>
              <a:lnSpc>
                <a:spcPct val="100000"/>
              </a:lnSpc>
              <a:buClr>
                <a:srgbClr val="333399"/>
              </a:buClr>
            </a:pPr>
            <a:r>
              <a:rPr lang="en-GB" sz="1400">
                <a:solidFill>
                  <a:srgbClr val="333399"/>
                </a:solidFill>
                <a:cs typeface="Arial" charset="0"/>
              </a:rPr>
              <a:t>How can the output of a mix node hide the timing information?</a:t>
            </a:r>
          </a:p>
        </p:txBody>
      </p:sp>
      <p:sp>
        <p:nvSpPr>
          <p:cNvPr id="18449" name="Text Box 17"/>
          <p:cNvSpPr txBox="1">
            <a:spLocks noChangeArrowheads="1"/>
          </p:cNvSpPr>
          <p:nvPr/>
        </p:nvSpPr>
        <p:spPr bwMode="auto">
          <a:xfrm>
            <a:off x="8001000" y="6477000"/>
            <a:ext cx="72231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Pattern 7</a:t>
            </a: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1"/>
          <p:cNvSpPr txBox="1">
            <a:spLocks noChangeArrowheads="1"/>
          </p:cNvSpPr>
          <p:nvPr/>
        </p:nvSpPr>
        <p:spPr bwMode="auto">
          <a:xfrm>
            <a:off x="381000" y="504825"/>
            <a:ext cx="2840038"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993300"/>
              </a:buClr>
            </a:pPr>
            <a:r>
              <a:rPr lang="en-GB" sz="2000" b="1">
                <a:solidFill>
                  <a:srgbClr val="993300"/>
                </a:solidFill>
              </a:rPr>
              <a:t>Checkpointed System</a:t>
            </a:r>
          </a:p>
        </p:txBody>
      </p:sp>
      <p:sp>
        <p:nvSpPr>
          <p:cNvPr id="19458" name="Line 2"/>
          <p:cNvSpPr>
            <a:spLocks noChangeShapeType="1"/>
          </p:cNvSpPr>
          <p:nvPr/>
        </p:nvSpPr>
        <p:spPr bwMode="auto">
          <a:xfrm>
            <a:off x="457200" y="914400"/>
            <a:ext cx="8686800" cy="1588"/>
          </a:xfrm>
          <a:prstGeom prst="line">
            <a:avLst/>
          </a:prstGeom>
          <a:noFill/>
          <a:ln w="936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19459" name="Text Box 3"/>
          <p:cNvSpPr txBox="1">
            <a:spLocks noChangeArrowheads="1"/>
          </p:cNvSpPr>
          <p:nvPr/>
        </p:nvSpPr>
        <p:spPr bwMode="auto">
          <a:xfrm>
            <a:off x="609600" y="1143000"/>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Problem</a:t>
            </a:r>
          </a:p>
        </p:txBody>
      </p:sp>
      <p:sp>
        <p:nvSpPr>
          <p:cNvPr id="19460" name="Text Box 4"/>
          <p:cNvSpPr txBox="1">
            <a:spLocks noChangeArrowheads="1"/>
          </p:cNvSpPr>
          <p:nvPr/>
        </p:nvSpPr>
        <p:spPr bwMode="auto">
          <a:xfrm>
            <a:off x="838200" y="1524000"/>
            <a:ext cx="7696200" cy="164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A component failure can result in loss or corruption of state information maintained by the failed </a:t>
            </a:r>
          </a:p>
          <a:p>
            <a:pPr>
              <a:lnSpc>
                <a:spcPct val="100000"/>
              </a:lnSpc>
              <a:buClr>
                <a:srgbClr val="333399"/>
              </a:buClr>
            </a:pPr>
            <a:r>
              <a:rPr lang="en-GB" sz="1400">
                <a:solidFill>
                  <a:srgbClr val="333399"/>
                </a:solidFill>
                <a:cs typeface="Arial" charset="0"/>
              </a:rPr>
              <a:t>        component. Systems which rely on retained state for correct operation must be able to </a:t>
            </a:r>
          </a:p>
          <a:p>
            <a:pPr>
              <a:lnSpc>
                <a:spcPct val="100000"/>
              </a:lnSpc>
              <a:buClr>
                <a:srgbClr val="333399"/>
              </a:buClr>
            </a:pPr>
            <a:r>
              <a:rPr lang="en-GB" sz="1400">
                <a:solidFill>
                  <a:srgbClr val="333399"/>
                </a:solidFill>
                <a:cs typeface="Arial" charset="0"/>
              </a:rPr>
              <a:t>        recover from loss or corruption of state information. </a:t>
            </a:r>
          </a:p>
          <a:p>
            <a:pPr>
              <a:lnSpc>
                <a:spcPct val="100000"/>
              </a:lnSpc>
              <a:buClr>
                <a:srgbClr val="333399"/>
              </a:buClr>
            </a:pPr>
            <a:endParaRPr lang="en-GB" sz="1400">
              <a:solidFill>
                <a:srgbClr val="333399"/>
              </a:solidFill>
              <a:cs typeface="Arial" charset="0"/>
            </a:endParaRPr>
          </a:p>
          <a:p>
            <a:pPr>
              <a:lnSpc>
                <a:spcPct val="100000"/>
              </a:lnSpc>
              <a:buClr>
                <a:srgbClr val="333399"/>
              </a:buClr>
            </a:pPr>
            <a:r>
              <a:rPr lang="en-GB" sz="1400">
                <a:solidFill>
                  <a:srgbClr val="333399"/>
                </a:solidFill>
                <a:cs typeface="Arial" charset="0"/>
              </a:rPr>
              <a:t>How can we design a system so that its state can be recovered and restored to a known valid </a:t>
            </a:r>
          </a:p>
          <a:p>
            <a:pPr>
              <a:lnSpc>
                <a:spcPct val="100000"/>
              </a:lnSpc>
              <a:buClr>
                <a:srgbClr val="333399"/>
              </a:buClr>
            </a:pPr>
            <a:r>
              <a:rPr lang="en-GB" sz="1400">
                <a:solidFill>
                  <a:srgbClr val="333399"/>
                </a:solidFill>
                <a:cs typeface="Arial" charset="0"/>
              </a:rPr>
              <a:t>        state in case a component fails?</a:t>
            </a:r>
            <a:r>
              <a:rPr lang="en-GB">
                <a:cs typeface="Arial" charset="0"/>
              </a:rPr>
              <a:t> </a:t>
            </a:r>
          </a:p>
        </p:txBody>
      </p:sp>
      <p:sp>
        <p:nvSpPr>
          <p:cNvPr id="19461" name="Text Box 5"/>
          <p:cNvSpPr txBox="1">
            <a:spLocks noChangeArrowheads="1"/>
          </p:cNvSpPr>
          <p:nvPr/>
        </p:nvSpPr>
        <p:spPr bwMode="auto">
          <a:xfrm>
            <a:off x="381000" y="228600"/>
            <a:ext cx="23241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a:t>Application Architecture Pattern</a:t>
            </a:r>
          </a:p>
        </p:txBody>
      </p:sp>
      <p:sp>
        <p:nvSpPr>
          <p:cNvPr id="19462" name="AutoShape 6"/>
          <p:cNvSpPr>
            <a:spLocks noChangeArrowheads="1"/>
          </p:cNvSpPr>
          <p:nvPr/>
        </p:nvSpPr>
        <p:spPr bwMode="auto">
          <a:xfrm>
            <a:off x="7086600" y="304800"/>
            <a:ext cx="1828800" cy="609600"/>
          </a:xfrm>
          <a:prstGeom prst="rtTriangle">
            <a:avLst/>
          </a:prstGeom>
          <a:blipFill dpi="0" rotWithShape="0">
            <a:blip r:embed="rId3"/>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19463" name="AutoShape 7"/>
          <p:cNvSpPr>
            <a:spLocks noChangeArrowheads="1"/>
          </p:cNvSpPr>
          <p:nvPr/>
        </p:nvSpPr>
        <p:spPr bwMode="auto">
          <a:xfrm rot="10800000">
            <a:off x="7086600" y="306388"/>
            <a:ext cx="1828800" cy="609600"/>
          </a:xfrm>
          <a:prstGeom prst="rtTriangle">
            <a:avLst/>
          </a:prstGeom>
          <a:blipFill dpi="0" rotWithShape="0">
            <a:blip r:embed="rId4"/>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19464" name="Text Box 8"/>
          <p:cNvSpPr txBox="1">
            <a:spLocks noChangeArrowheads="1"/>
          </p:cNvSpPr>
          <p:nvPr/>
        </p:nvSpPr>
        <p:spPr bwMode="auto">
          <a:xfrm>
            <a:off x="7391400" y="304800"/>
            <a:ext cx="15240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gn="r">
              <a:lnSpc>
                <a:spcPct val="100000"/>
              </a:lnSpc>
            </a:pPr>
            <a:r>
              <a:rPr lang="en-GB" sz="1000" b="1"/>
              <a:t>Application Arch. – Arch.</a:t>
            </a:r>
          </a:p>
        </p:txBody>
      </p:sp>
      <p:sp>
        <p:nvSpPr>
          <p:cNvPr id="19465" name="Text Box 9"/>
          <p:cNvSpPr txBox="1">
            <a:spLocks noChangeArrowheads="1"/>
          </p:cNvSpPr>
          <p:nvPr/>
        </p:nvSpPr>
        <p:spPr bwMode="auto">
          <a:xfrm>
            <a:off x="7162800" y="609600"/>
            <a:ext cx="717550"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Function</a:t>
            </a:r>
          </a:p>
        </p:txBody>
      </p:sp>
      <p:sp>
        <p:nvSpPr>
          <p:cNvPr id="19466" name="Text Box 10"/>
          <p:cNvSpPr txBox="1">
            <a:spLocks noChangeArrowheads="1"/>
          </p:cNvSpPr>
          <p:nvPr/>
        </p:nvSpPr>
        <p:spPr bwMode="auto">
          <a:xfrm>
            <a:off x="609600" y="3136900"/>
            <a:ext cx="10033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Solution</a:t>
            </a:r>
          </a:p>
        </p:txBody>
      </p:sp>
      <p:sp>
        <p:nvSpPr>
          <p:cNvPr id="19467" name="Text Box 11"/>
          <p:cNvSpPr txBox="1">
            <a:spLocks noChangeArrowheads="1"/>
          </p:cNvSpPr>
          <p:nvPr/>
        </p:nvSpPr>
        <p:spPr bwMode="auto">
          <a:xfrm>
            <a:off x="838200" y="3552825"/>
            <a:ext cx="7848600"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Create a set of states and make the system follow the state sequences in its life cycle. Store persistent state information all the time. Use a wide variety of configurations that provide the ability to restart the system from a known valid state (i.e. the checkpoint), either on the same platform or on different platforms. </a:t>
            </a:r>
          </a:p>
        </p:txBody>
      </p:sp>
      <p:sp>
        <p:nvSpPr>
          <p:cNvPr id="19468" name="Text Box 12"/>
          <p:cNvSpPr txBox="1">
            <a:spLocks noChangeArrowheads="1"/>
          </p:cNvSpPr>
          <p:nvPr/>
        </p:nvSpPr>
        <p:spPr bwMode="auto">
          <a:xfrm>
            <a:off x="152400" y="6400800"/>
            <a:ext cx="2284413"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b="1"/>
              <a:t>Source: </a:t>
            </a:r>
            <a:r>
              <a:rPr lang="en-GB" sz="1200" b="1">
                <a:solidFill>
                  <a:srgbClr val="666699"/>
                </a:solidFill>
              </a:rPr>
              <a:t>Open Group Catalog</a:t>
            </a:r>
          </a:p>
        </p:txBody>
      </p:sp>
      <p:sp>
        <p:nvSpPr>
          <p:cNvPr id="19469" name="Text Box 13"/>
          <p:cNvSpPr txBox="1">
            <a:spLocks noChangeArrowheads="1"/>
          </p:cNvSpPr>
          <p:nvPr/>
        </p:nvSpPr>
        <p:spPr bwMode="auto">
          <a:xfrm>
            <a:off x="609600" y="5195888"/>
            <a:ext cx="4926013"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Known Uses. </a:t>
            </a:r>
            <a:r>
              <a:rPr lang="en-GB" sz="1400">
                <a:solidFill>
                  <a:srgbClr val="333399"/>
                </a:solidFill>
              </a:rPr>
              <a:t>Periodic auto-save feature in Microsoft Word.</a:t>
            </a:r>
          </a:p>
        </p:txBody>
      </p:sp>
      <p:sp>
        <p:nvSpPr>
          <p:cNvPr id="19470" name="Text Box 14"/>
          <p:cNvSpPr txBox="1">
            <a:spLocks noChangeArrowheads="1"/>
          </p:cNvSpPr>
          <p:nvPr/>
        </p:nvSpPr>
        <p:spPr bwMode="auto">
          <a:xfrm>
            <a:off x="2895600" y="6400800"/>
            <a:ext cx="35052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ctr">
              <a:lnSpc>
                <a:spcPct val="100000"/>
              </a:lnSpc>
              <a:buClr>
                <a:srgbClr val="003399"/>
              </a:buClr>
            </a:pPr>
            <a:r>
              <a:rPr lang="en-GB" sz="1200" b="1">
                <a:solidFill>
                  <a:srgbClr val="003399"/>
                </a:solidFill>
              </a:rPr>
              <a:t>Tags:</a:t>
            </a:r>
            <a:r>
              <a:rPr lang="en-GB" sz="1400" b="1">
                <a:solidFill>
                  <a:srgbClr val="003399"/>
                </a:solidFill>
              </a:rPr>
              <a:t> </a:t>
            </a:r>
            <a:r>
              <a:rPr lang="en-GB" sz="1200" b="1">
                <a:solidFill>
                  <a:srgbClr val="008000"/>
                </a:solidFill>
              </a:rPr>
              <a:t>State Machine, Graceful Restart </a:t>
            </a:r>
          </a:p>
        </p:txBody>
      </p:sp>
      <p:sp>
        <p:nvSpPr>
          <p:cNvPr id="19471" name="Text Box 15"/>
          <p:cNvSpPr txBox="1">
            <a:spLocks noChangeArrowheads="1"/>
          </p:cNvSpPr>
          <p:nvPr/>
        </p:nvSpPr>
        <p:spPr bwMode="auto">
          <a:xfrm>
            <a:off x="4495800" y="990600"/>
            <a:ext cx="449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pPr>
            <a:r>
              <a:rPr lang="en-GB" sz="1200"/>
              <a:t>Classification Key:</a:t>
            </a:r>
            <a:r>
              <a:rPr lang="en-GB" sz="1200">
                <a:solidFill>
                  <a:srgbClr val="990000"/>
                </a:solidFill>
              </a:rPr>
              <a:t> Core Security, Tampering</a:t>
            </a:r>
          </a:p>
        </p:txBody>
      </p:sp>
      <p:sp>
        <p:nvSpPr>
          <p:cNvPr id="19472" name="Text Box 16"/>
          <p:cNvSpPr txBox="1">
            <a:spLocks noChangeArrowheads="1"/>
          </p:cNvSpPr>
          <p:nvPr/>
        </p:nvSpPr>
        <p:spPr bwMode="auto">
          <a:xfrm>
            <a:off x="8001000" y="6477000"/>
            <a:ext cx="72231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Pattern 8</a:t>
            </a: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1"/>
          <p:cNvSpPr txBox="1">
            <a:spLocks noChangeArrowheads="1"/>
          </p:cNvSpPr>
          <p:nvPr/>
        </p:nvSpPr>
        <p:spPr bwMode="auto">
          <a:xfrm>
            <a:off x="381000" y="504825"/>
            <a:ext cx="146685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993300"/>
              </a:buClr>
            </a:pPr>
            <a:r>
              <a:rPr lang="en-GB" sz="2000" b="1">
                <a:solidFill>
                  <a:srgbClr val="993300"/>
                </a:solidFill>
              </a:rPr>
              <a:t>chroot Jail</a:t>
            </a:r>
          </a:p>
        </p:txBody>
      </p:sp>
      <p:sp>
        <p:nvSpPr>
          <p:cNvPr id="20482" name="Line 2"/>
          <p:cNvSpPr>
            <a:spLocks noChangeShapeType="1"/>
          </p:cNvSpPr>
          <p:nvPr/>
        </p:nvSpPr>
        <p:spPr bwMode="auto">
          <a:xfrm>
            <a:off x="457200" y="914400"/>
            <a:ext cx="8686800" cy="1588"/>
          </a:xfrm>
          <a:prstGeom prst="line">
            <a:avLst/>
          </a:prstGeom>
          <a:noFill/>
          <a:ln w="936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20483" name="Text Box 3"/>
          <p:cNvSpPr txBox="1">
            <a:spLocks noChangeArrowheads="1"/>
          </p:cNvSpPr>
          <p:nvPr/>
        </p:nvSpPr>
        <p:spPr bwMode="auto">
          <a:xfrm>
            <a:off x="609600" y="1295400"/>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Problem</a:t>
            </a:r>
          </a:p>
        </p:txBody>
      </p:sp>
      <p:sp>
        <p:nvSpPr>
          <p:cNvPr id="20484" name="Text Box 4"/>
          <p:cNvSpPr txBox="1">
            <a:spLocks noChangeArrowheads="1"/>
          </p:cNvSpPr>
          <p:nvPr/>
        </p:nvSpPr>
        <p:spPr bwMode="auto">
          <a:xfrm>
            <a:off x="838200" y="1600200"/>
            <a:ext cx="7696200" cy="1798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Compartmentalization is a high level pattern that suggests breaking up the task into smaller processes. It does not eliminate the problem of compromise in one process affecting other processes because processes communicate. Distributing responsibility among processes reduce this vulnerability. However, processes having shared resources are still not secure from attack. </a:t>
            </a:r>
          </a:p>
          <a:p>
            <a:pPr>
              <a:lnSpc>
                <a:spcPct val="100000"/>
              </a:lnSpc>
              <a:buClr>
                <a:srgbClr val="333399"/>
              </a:buClr>
            </a:pPr>
            <a:endParaRPr lang="en-GB" sz="1400">
              <a:solidFill>
                <a:srgbClr val="333399"/>
              </a:solidFill>
              <a:cs typeface="Arial" charset="0"/>
            </a:endParaRPr>
          </a:p>
          <a:p>
            <a:pPr>
              <a:lnSpc>
                <a:spcPct val="100000"/>
              </a:lnSpc>
              <a:buClr>
                <a:srgbClr val="333399"/>
              </a:buClr>
            </a:pPr>
            <a:r>
              <a:rPr lang="en-GB" sz="1400">
                <a:solidFill>
                  <a:srgbClr val="333399"/>
                </a:solidFill>
                <a:cs typeface="Arial" charset="0"/>
              </a:rPr>
              <a:t>How can we design a system that is secure in a manner that compromise in one process does not affect another?</a:t>
            </a:r>
          </a:p>
        </p:txBody>
      </p:sp>
      <p:sp>
        <p:nvSpPr>
          <p:cNvPr id="20485" name="Text Box 5"/>
          <p:cNvSpPr txBox="1">
            <a:spLocks noChangeArrowheads="1"/>
          </p:cNvSpPr>
          <p:nvPr/>
        </p:nvSpPr>
        <p:spPr bwMode="auto">
          <a:xfrm>
            <a:off x="381000" y="228600"/>
            <a:ext cx="23241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a:t>Application Architecture Pattern</a:t>
            </a:r>
          </a:p>
        </p:txBody>
      </p:sp>
      <p:sp>
        <p:nvSpPr>
          <p:cNvPr id="20486" name="AutoShape 6"/>
          <p:cNvSpPr>
            <a:spLocks noChangeArrowheads="1"/>
          </p:cNvSpPr>
          <p:nvPr/>
        </p:nvSpPr>
        <p:spPr bwMode="auto">
          <a:xfrm>
            <a:off x="7086600" y="304800"/>
            <a:ext cx="1828800" cy="609600"/>
          </a:xfrm>
          <a:prstGeom prst="rtTriangle">
            <a:avLst/>
          </a:prstGeom>
          <a:blipFill dpi="0" rotWithShape="0">
            <a:blip r:embed="rId3"/>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20487" name="AutoShape 7"/>
          <p:cNvSpPr>
            <a:spLocks noChangeArrowheads="1"/>
          </p:cNvSpPr>
          <p:nvPr/>
        </p:nvSpPr>
        <p:spPr bwMode="auto">
          <a:xfrm rot="10800000">
            <a:off x="7086600" y="306388"/>
            <a:ext cx="1828800" cy="609600"/>
          </a:xfrm>
          <a:prstGeom prst="rtTriangle">
            <a:avLst/>
          </a:prstGeom>
          <a:blipFill dpi="0" rotWithShape="0">
            <a:blip r:embed="rId4"/>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20488" name="Text Box 8"/>
          <p:cNvSpPr txBox="1">
            <a:spLocks noChangeArrowheads="1"/>
          </p:cNvSpPr>
          <p:nvPr/>
        </p:nvSpPr>
        <p:spPr bwMode="auto">
          <a:xfrm>
            <a:off x="7391400" y="304800"/>
            <a:ext cx="15240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gn="r">
              <a:lnSpc>
                <a:spcPct val="100000"/>
              </a:lnSpc>
            </a:pPr>
            <a:r>
              <a:rPr lang="en-GB" sz="1000" b="1"/>
              <a:t>Application Arch. - Design</a:t>
            </a:r>
          </a:p>
        </p:txBody>
      </p:sp>
      <p:sp>
        <p:nvSpPr>
          <p:cNvPr id="20489" name="Text Box 9"/>
          <p:cNvSpPr txBox="1">
            <a:spLocks noChangeArrowheads="1"/>
          </p:cNvSpPr>
          <p:nvPr/>
        </p:nvSpPr>
        <p:spPr bwMode="auto">
          <a:xfrm>
            <a:off x="7162800" y="609600"/>
            <a:ext cx="717550"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Function</a:t>
            </a:r>
          </a:p>
        </p:txBody>
      </p:sp>
      <p:sp>
        <p:nvSpPr>
          <p:cNvPr id="20490" name="Text Box 10"/>
          <p:cNvSpPr txBox="1">
            <a:spLocks noChangeArrowheads="1"/>
          </p:cNvSpPr>
          <p:nvPr/>
        </p:nvSpPr>
        <p:spPr bwMode="auto">
          <a:xfrm>
            <a:off x="609600" y="3551238"/>
            <a:ext cx="10033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Solution</a:t>
            </a:r>
          </a:p>
        </p:txBody>
      </p:sp>
      <p:sp>
        <p:nvSpPr>
          <p:cNvPr id="20491" name="Text Box 11"/>
          <p:cNvSpPr txBox="1">
            <a:spLocks noChangeArrowheads="1"/>
          </p:cNvSpPr>
          <p:nvPr/>
        </p:nvSpPr>
        <p:spPr bwMode="auto">
          <a:xfrm>
            <a:off x="838200" y="3841750"/>
            <a:ext cx="7772400"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Run the processes under separate least privilege user ids. Also, the programs/processes should be run in a controlled environment with limited access to system files. This will limit the exploits of an attacker. In UNIX, this is achieved by running the processes in a chroot jail.</a:t>
            </a:r>
          </a:p>
        </p:txBody>
      </p:sp>
      <p:sp>
        <p:nvSpPr>
          <p:cNvPr id="20492" name="Text Box 12"/>
          <p:cNvSpPr txBox="1">
            <a:spLocks noChangeArrowheads="1"/>
          </p:cNvSpPr>
          <p:nvPr/>
        </p:nvSpPr>
        <p:spPr bwMode="auto">
          <a:xfrm>
            <a:off x="152400" y="6400800"/>
            <a:ext cx="15906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b="1"/>
              <a:t>Source: </a:t>
            </a:r>
            <a:r>
              <a:rPr lang="en-GB" sz="1200" b="1">
                <a:solidFill>
                  <a:srgbClr val="6600CC"/>
                </a:solidFill>
              </a:rPr>
              <a:t>Hafiz </a:t>
            </a:r>
            <a:r>
              <a:rPr lang="en-GB" sz="1200" b="1" i="1">
                <a:solidFill>
                  <a:srgbClr val="6600CC"/>
                </a:solidFill>
              </a:rPr>
              <a:t>et. al.</a:t>
            </a:r>
          </a:p>
        </p:txBody>
      </p:sp>
      <p:sp>
        <p:nvSpPr>
          <p:cNvPr id="20493" name="Text Box 13"/>
          <p:cNvSpPr txBox="1">
            <a:spLocks noChangeArrowheads="1"/>
          </p:cNvSpPr>
          <p:nvPr/>
        </p:nvSpPr>
        <p:spPr bwMode="auto">
          <a:xfrm>
            <a:off x="4495800" y="990600"/>
            <a:ext cx="449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pPr>
            <a:r>
              <a:rPr lang="en-GB" sz="1200"/>
              <a:t>Classification Key:</a:t>
            </a:r>
            <a:r>
              <a:rPr lang="en-GB" sz="1200">
                <a:solidFill>
                  <a:srgbClr val="990000"/>
                </a:solidFill>
              </a:rPr>
              <a:t> Core Security, Tampering</a:t>
            </a:r>
          </a:p>
        </p:txBody>
      </p:sp>
      <p:sp>
        <p:nvSpPr>
          <p:cNvPr id="20494" name="Text Box 14"/>
          <p:cNvSpPr txBox="1">
            <a:spLocks noChangeArrowheads="1"/>
          </p:cNvSpPr>
          <p:nvPr/>
        </p:nvSpPr>
        <p:spPr bwMode="auto">
          <a:xfrm>
            <a:off x="609600" y="5195888"/>
            <a:ext cx="541655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Known Uses. </a:t>
            </a:r>
            <a:r>
              <a:rPr lang="en-GB" sz="1400">
                <a:solidFill>
                  <a:srgbClr val="333399"/>
                </a:solidFill>
              </a:rPr>
              <a:t>Almost all</a:t>
            </a:r>
            <a:r>
              <a:rPr lang="en-GB" sz="1400" b="1"/>
              <a:t> </a:t>
            </a:r>
            <a:r>
              <a:rPr lang="en-GB" sz="1400">
                <a:solidFill>
                  <a:srgbClr val="333399"/>
                </a:solidFill>
              </a:rPr>
              <a:t>Postfix processes run inside a chroot jail.</a:t>
            </a:r>
          </a:p>
        </p:txBody>
      </p:sp>
      <p:sp>
        <p:nvSpPr>
          <p:cNvPr id="20495" name="Text Box 15"/>
          <p:cNvSpPr txBox="1">
            <a:spLocks noChangeArrowheads="1"/>
          </p:cNvSpPr>
          <p:nvPr/>
        </p:nvSpPr>
        <p:spPr bwMode="auto">
          <a:xfrm>
            <a:off x="609600" y="5715000"/>
            <a:ext cx="3019425"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Related Patterns. </a:t>
            </a:r>
            <a:r>
              <a:rPr lang="en-GB" sz="1400">
                <a:solidFill>
                  <a:srgbClr val="990000"/>
                </a:solidFill>
              </a:rPr>
              <a:t>Server Sandbox.</a:t>
            </a:r>
          </a:p>
        </p:txBody>
      </p:sp>
      <p:sp>
        <p:nvSpPr>
          <p:cNvPr id="20496" name="Text Box 16"/>
          <p:cNvSpPr txBox="1">
            <a:spLocks noChangeArrowheads="1"/>
          </p:cNvSpPr>
          <p:nvPr/>
        </p:nvSpPr>
        <p:spPr bwMode="auto">
          <a:xfrm>
            <a:off x="2895600" y="6400800"/>
            <a:ext cx="35052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ctr">
              <a:lnSpc>
                <a:spcPct val="100000"/>
              </a:lnSpc>
              <a:buClr>
                <a:srgbClr val="003399"/>
              </a:buClr>
            </a:pPr>
            <a:r>
              <a:rPr lang="en-GB" sz="1200" b="1">
                <a:solidFill>
                  <a:srgbClr val="003399"/>
                </a:solidFill>
              </a:rPr>
              <a:t>Tags:</a:t>
            </a:r>
            <a:r>
              <a:rPr lang="en-GB" sz="1400" b="1">
                <a:solidFill>
                  <a:srgbClr val="003399"/>
                </a:solidFill>
              </a:rPr>
              <a:t> </a:t>
            </a:r>
            <a:r>
              <a:rPr lang="en-GB" sz="1200" b="1">
                <a:solidFill>
                  <a:srgbClr val="008000"/>
                </a:solidFill>
              </a:rPr>
              <a:t>Sandboxing, chroot</a:t>
            </a:r>
          </a:p>
        </p:txBody>
      </p:sp>
      <p:sp>
        <p:nvSpPr>
          <p:cNvPr id="20497" name="Text Box 17"/>
          <p:cNvSpPr txBox="1">
            <a:spLocks noChangeArrowheads="1"/>
          </p:cNvSpPr>
          <p:nvPr/>
        </p:nvSpPr>
        <p:spPr bwMode="auto">
          <a:xfrm>
            <a:off x="8001000" y="6477000"/>
            <a:ext cx="72231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Pattern 9</a:t>
            </a: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
          <p:cNvSpPr txBox="1">
            <a:spLocks noChangeArrowheads="1"/>
          </p:cNvSpPr>
          <p:nvPr/>
        </p:nvSpPr>
        <p:spPr bwMode="auto">
          <a:xfrm>
            <a:off x="381000" y="504825"/>
            <a:ext cx="2530475"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993300"/>
              </a:buClr>
            </a:pPr>
            <a:r>
              <a:rPr lang="en-GB" sz="2000" b="1">
                <a:solidFill>
                  <a:srgbClr val="993300"/>
                </a:solidFill>
              </a:rPr>
              <a:t>Client Data Storage</a:t>
            </a:r>
          </a:p>
        </p:txBody>
      </p:sp>
      <p:sp>
        <p:nvSpPr>
          <p:cNvPr id="21506" name="Line 2"/>
          <p:cNvSpPr>
            <a:spLocks noChangeShapeType="1"/>
          </p:cNvSpPr>
          <p:nvPr/>
        </p:nvSpPr>
        <p:spPr bwMode="auto">
          <a:xfrm>
            <a:off x="457200" y="914400"/>
            <a:ext cx="8686800" cy="1588"/>
          </a:xfrm>
          <a:prstGeom prst="line">
            <a:avLst/>
          </a:prstGeom>
          <a:noFill/>
          <a:ln w="936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21507" name="Text Box 3"/>
          <p:cNvSpPr txBox="1">
            <a:spLocks noChangeArrowheads="1"/>
          </p:cNvSpPr>
          <p:nvPr/>
        </p:nvSpPr>
        <p:spPr bwMode="auto">
          <a:xfrm>
            <a:off x="609600" y="1143000"/>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Problem</a:t>
            </a:r>
          </a:p>
        </p:txBody>
      </p:sp>
      <p:sp>
        <p:nvSpPr>
          <p:cNvPr id="21508" name="Text Box 4"/>
          <p:cNvSpPr txBox="1">
            <a:spLocks noChangeArrowheads="1"/>
          </p:cNvSpPr>
          <p:nvPr/>
        </p:nvSpPr>
        <p:spPr bwMode="auto">
          <a:xfrm>
            <a:off x="838200" y="1600200"/>
            <a:ext cx="7696200" cy="1160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003399"/>
              </a:buClr>
            </a:pPr>
            <a:r>
              <a:rPr lang="en-GB" sz="1400">
                <a:solidFill>
                  <a:srgbClr val="003399"/>
                </a:solidFill>
              </a:rPr>
              <a:t>In a client server system, there may be necessity to store data on the client. This data storage is necessitated for load-balancing, session management, single sign on etc. The client should not have access to view the data. </a:t>
            </a:r>
          </a:p>
          <a:p>
            <a:pPr>
              <a:lnSpc>
                <a:spcPct val="100000"/>
              </a:lnSpc>
              <a:buClr>
                <a:srgbClr val="003399"/>
              </a:buClr>
            </a:pPr>
            <a:endParaRPr lang="en-GB" sz="1400">
              <a:solidFill>
                <a:srgbClr val="003399"/>
              </a:solidFill>
            </a:endParaRPr>
          </a:p>
          <a:p>
            <a:pPr>
              <a:lnSpc>
                <a:spcPct val="100000"/>
              </a:lnSpc>
              <a:buClr>
                <a:srgbClr val="003399"/>
              </a:buClr>
            </a:pPr>
            <a:r>
              <a:rPr lang="en-GB" sz="1400">
                <a:solidFill>
                  <a:srgbClr val="003399"/>
                </a:solidFill>
              </a:rPr>
              <a:t>How can the data be protected from unauthorized access of the client? </a:t>
            </a:r>
          </a:p>
        </p:txBody>
      </p:sp>
      <p:sp>
        <p:nvSpPr>
          <p:cNvPr id="21509" name="Text Box 5"/>
          <p:cNvSpPr txBox="1">
            <a:spLocks noChangeArrowheads="1"/>
          </p:cNvSpPr>
          <p:nvPr/>
        </p:nvSpPr>
        <p:spPr bwMode="auto">
          <a:xfrm>
            <a:off x="381000" y="228600"/>
            <a:ext cx="23241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a:t>Application Architecture Pattern</a:t>
            </a:r>
          </a:p>
        </p:txBody>
      </p:sp>
      <p:sp>
        <p:nvSpPr>
          <p:cNvPr id="21510" name="AutoShape 6"/>
          <p:cNvSpPr>
            <a:spLocks noChangeArrowheads="1"/>
          </p:cNvSpPr>
          <p:nvPr/>
        </p:nvSpPr>
        <p:spPr bwMode="auto">
          <a:xfrm>
            <a:off x="7086600" y="304800"/>
            <a:ext cx="1828800" cy="609600"/>
          </a:xfrm>
          <a:prstGeom prst="rtTriangle">
            <a:avLst/>
          </a:prstGeom>
          <a:blipFill dpi="0" rotWithShape="0">
            <a:blip r:embed="rId3"/>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21511" name="AutoShape 7"/>
          <p:cNvSpPr>
            <a:spLocks noChangeArrowheads="1"/>
          </p:cNvSpPr>
          <p:nvPr/>
        </p:nvSpPr>
        <p:spPr bwMode="auto">
          <a:xfrm rot="10800000">
            <a:off x="7086600" y="306388"/>
            <a:ext cx="1828800" cy="609600"/>
          </a:xfrm>
          <a:prstGeom prst="rtTriangle">
            <a:avLst/>
          </a:prstGeom>
          <a:blipFill dpi="0" rotWithShape="0">
            <a:blip r:embed="rId4"/>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21512" name="Text Box 8"/>
          <p:cNvSpPr txBox="1">
            <a:spLocks noChangeArrowheads="1"/>
          </p:cNvSpPr>
          <p:nvPr/>
        </p:nvSpPr>
        <p:spPr bwMode="auto">
          <a:xfrm>
            <a:off x="7543800" y="304800"/>
            <a:ext cx="13716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gn="r">
              <a:lnSpc>
                <a:spcPct val="100000"/>
              </a:lnSpc>
            </a:pPr>
            <a:r>
              <a:rPr lang="en-GB" sz="1000" b="1"/>
              <a:t>Application Arch. - Design</a:t>
            </a:r>
          </a:p>
        </p:txBody>
      </p:sp>
      <p:sp>
        <p:nvSpPr>
          <p:cNvPr id="21513" name="Text Box 9"/>
          <p:cNvSpPr txBox="1">
            <a:spLocks noChangeArrowheads="1"/>
          </p:cNvSpPr>
          <p:nvPr/>
        </p:nvSpPr>
        <p:spPr bwMode="auto">
          <a:xfrm>
            <a:off x="7162800" y="609600"/>
            <a:ext cx="45561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Data</a:t>
            </a:r>
          </a:p>
        </p:txBody>
      </p:sp>
      <p:sp>
        <p:nvSpPr>
          <p:cNvPr id="21514" name="Text Box 10"/>
          <p:cNvSpPr txBox="1">
            <a:spLocks noChangeArrowheads="1"/>
          </p:cNvSpPr>
          <p:nvPr/>
        </p:nvSpPr>
        <p:spPr bwMode="auto">
          <a:xfrm>
            <a:off x="609600" y="3048000"/>
            <a:ext cx="10033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Solution</a:t>
            </a:r>
          </a:p>
        </p:txBody>
      </p:sp>
      <p:sp>
        <p:nvSpPr>
          <p:cNvPr id="21515" name="Text Box 11"/>
          <p:cNvSpPr txBox="1">
            <a:spLocks noChangeArrowheads="1"/>
          </p:cNvSpPr>
          <p:nvPr/>
        </p:nvSpPr>
        <p:spPr bwMode="auto">
          <a:xfrm>
            <a:off x="838200" y="3581400"/>
            <a:ext cx="7924800" cy="795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003399"/>
              </a:buClr>
            </a:pPr>
            <a:r>
              <a:rPr lang="en-GB" sz="1400">
                <a:solidFill>
                  <a:srgbClr val="003399"/>
                </a:solidFill>
              </a:rPr>
              <a:t>Use encryption to protect the data that is stored on the client. Keep a hash value of the data to detect that the content is not tampered with. Use lightweight symmetric key to protect the data. Change the session key often to protect against guessing attacks.</a:t>
            </a:r>
            <a:r>
              <a:rPr lang="en-GB"/>
              <a:t> </a:t>
            </a:r>
          </a:p>
        </p:txBody>
      </p:sp>
      <p:sp>
        <p:nvSpPr>
          <p:cNvPr id="21516" name="Text Box 12"/>
          <p:cNvSpPr txBox="1">
            <a:spLocks noChangeArrowheads="1"/>
          </p:cNvSpPr>
          <p:nvPr/>
        </p:nvSpPr>
        <p:spPr bwMode="auto">
          <a:xfrm>
            <a:off x="3505200" y="6400800"/>
            <a:ext cx="28194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003399"/>
              </a:buClr>
            </a:pPr>
            <a:r>
              <a:rPr lang="en-GB" sz="1200" b="1">
                <a:solidFill>
                  <a:srgbClr val="003399"/>
                </a:solidFill>
              </a:rPr>
              <a:t>Tags:</a:t>
            </a:r>
            <a:r>
              <a:rPr lang="en-GB" sz="1400" b="1">
                <a:solidFill>
                  <a:srgbClr val="003399"/>
                </a:solidFill>
              </a:rPr>
              <a:t> </a:t>
            </a:r>
            <a:r>
              <a:rPr lang="en-GB" sz="1200" b="1">
                <a:solidFill>
                  <a:srgbClr val="008000"/>
                </a:solidFill>
              </a:rPr>
              <a:t>Client Server, Access Control</a:t>
            </a:r>
          </a:p>
        </p:txBody>
      </p:sp>
      <p:sp>
        <p:nvSpPr>
          <p:cNvPr id="21517" name="Text Box 13"/>
          <p:cNvSpPr txBox="1">
            <a:spLocks noChangeArrowheads="1"/>
          </p:cNvSpPr>
          <p:nvPr/>
        </p:nvSpPr>
        <p:spPr bwMode="auto">
          <a:xfrm>
            <a:off x="152400" y="6400800"/>
            <a:ext cx="2601913"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b="1"/>
              <a:t>Source: </a:t>
            </a:r>
            <a:r>
              <a:rPr lang="en-GB" sz="1200" b="1">
                <a:solidFill>
                  <a:srgbClr val="FF0066"/>
                </a:solidFill>
              </a:rPr>
              <a:t>Kienzle </a:t>
            </a:r>
            <a:r>
              <a:rPr lang="en-GB" sz="1200" b="1" i="1">
                <a:solidFill>
                  <a:srgbClr val="FF0066"/>
                </a:solidFill>
              </a:rPr>
              <a:t>et. al.</a:t>
            </a:r>
            <a:r>
              <a:rPr lang="en-GB" sz="1200" b="1">
                <a:solidFill>
                  <a:srgbClr val="FF0066"/>
                </a:solidFill>
              </a:rPr>
              <a:t> Repository</a:t>
            </a:r>
          </a:p>
        </p:txBody>
      </p:sp>
      <p:sp>
        <p:nvSpPr>
          <p:cNvPr id="21518" name="Text Box 14"/>
          <p:cNvSpPr txBox="1">
            <a:spLocks noChangeArrowheads="1"/>
          </p:cNvSpPr>
          <p:nvPr/>
        </p:nvSpPr>
        <p:spPr bwMode="auto">
          <a:xfrm>
            <a:off x="4495800" y="990600"/>
            <a:ext cx="449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pPr>
            <a:r>
              <a:rPr lang="en-GB" sz="1200"/>
              <a:t>Classification Key:</a:t>
            </a:r>
            <a:r>
              <a:rPr lang="en-GB" sz="1200">
                <a:solidFill>
                  <a:srgbClr val="990000"/>
                </a:solidFill>
              </a:rPr>
              <a:t> Core Security, Tampering</a:t>
            </a:r>
          </a:p>
        </p:txBody>
      </p:sp>
      <p:sp>
        <p:nvSpPr>
          <p:cNvPr id="21519" name="Text Box 15"/>
          <p:cNvSpPr txBox="1">
            <a:spLocks noChangeArrowheads="1"/>
          </p:cNvSpPr>
          <p:nvPr/>
        </p:nvSpPr>
        <p:spPr bwMode="auto">
          <a:xfrm>
            <a:off x="609600" y="5195888"/>
            <a:ext cx="633095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Known Uses. </a:t>
            </a:r>
            <a:r>
              <a:rPr lang="en-GB" sz="1400">
                <a:solidFill>
                  <a:srgbClr val="333399"/>
                </a:solidFill>
              </a:rPr>
              <a:t>Amazon.com, Buy.com etc store encrypted cookie in the client.</a:t>
            </a:r>
          </a:p>
        </p:txBody>
      </p:sp>
      <p:sp>
        <p:nvSpPr>
          <p:cNvPr id="21520" name="Text Box 16"/>
          <p:cNvSpPr txBox="1">
            <a:spLocks noChangeArrowheads="1"/>
          </p:cNvSpPr>
          <p:nvPr/>
        </p:nvSpPr>
        <p:spPr bwMode="auto">
          <a:xfrm>
            <a:off x="609600" y="5715000"/>
            <a:ext cx="3217863"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Related Patterns. </a:t>
            </a:r>
            <a:r>
              <a:rPr lang="en-GB" sz="1400">
                <a:solidFill>
                  <a:srgbClr val="990000"/>
                </a:solidFill>
              </a:rPr>
              <a:t>Encrypted Storage.</a:t>
            </a:r>
          </a:p>
        </p:txBody>
      </p:sp>
      <p:sp>
        <p:nvSpPr>
          <p:cNvPr id="21521" name="Text Box 17"/>
          <p:cNvSpPr txBox="1">
            <a:spLocks noChangeArrowheads="1"/>
          </p:cNvSpPr>
          <p:nvPr/>
        </p:nvSpPr>
        <p:spPr bwMode="auto">
          <a:xfrm>
            <a:off x="8001000" y="6477000"/>
            <a:ext cx="79216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Pattern 10</a:t>
            </a: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7315200" y="0"/>
            <a:ext cx="1828800" cy="914400"/>
          </a:xfrm>
          <a:prstGeom prst="rect">
            <a:avLst/>
          </a:prstGeom>
          <a:noFill/>
          <a:ln>
            <a:noFill/>
          </a:ln>
          <a:effectLst/>
          <a:extLst>
            <a:ext uri="{909E8E84-426E-40DD-AFC4-6F175D3DCCD1}">
              <a14:hiddenFill xmlns:a14="http://schemas.microsoft.com/office/drawing/2010/main">
                <a:blipFill dpi="0" rotWithShape="0">
                  <a:blip>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8" name="Text Box 2"/>
          <p:cNvSpPr txBox="1">
            <a:spLocks noChangeArrowheads="1"/>
          </p:cNvSpPr>
          <p:nvPr/>
        </p:nvSpPr>
        <p:spPr bwMode="auto">
          <a:xfrm>
            <a:off x="381000" y="457200"/>
            <a:ext cx="556895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993300"/>
              </a:buClr>
            </a:pPr>
            <a:r>
              <a:rPr lang="en-GB" sz="2400" b="1">
                <a:solidFill>
                  <a:srgbClr val="993300"/>
                </a:solidFill>
              </a:rPr>
              <a:t>About the Presenter – Munawar Hafiz</a:t>
            </a:r>
          </a:p>
        </p:txBody>
      </p:sp>
      <p:sp>
        <p:nvSpPr>
          <p:cNvPr id="4099" name="Line 3"/>
          <p:cNvSpPr>
            <a:spLocks noChangeShapeType="1"/>
          </p:cNvSpPr>
          <p:nvPr/>
        </p:nvSpPr>
        <p:spPr bwMode="auto">
          <a:xfrm>
            <a:off x="457200" y="914400"/>
            <a:ext cx="8686800" cy="1588"/>
          </a:xfrm>
          <a:prstGeom prst="line">
            <a:avLst/>
          </a:prstGeom>
          <a:noFill/>
          <a:ln w="936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4100" name="Text Box 4"/>
          <p:cNvSpPr txBox="1">
            <a:spLocks noChangeArrowheads="1"/>
          </p:cNvSpPr>
          <p:nvPr/>
        </p:nvSpPr>
        <p:spPr bwMode="auto">
          <a:xfrm>
            <a:off x="914400" y="1177925"/>
            <a:ext cx="7924800" cy="5024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Font typeface="Arial" charset="0"/>
              <a:buChar char="-"/>
            </a:pPr>
            <a:r>
              <a:rPr lang="en-GB" sz="1400"/>
              <a:t> Fourth year graduate student at University of Illinois at Urbana-Champaign working with  </a:t>
            </a:r>
          </a:p>
          <a:p>
            <a:pPr>
              <a:lnSpc>
                <a:spcPct val="100000"/>
              </a:lnSpc>
            </a:pPr>
            <a:r>
              <a:rPr lang="en-GB" sz="1400"/>
              <a:t>  Professor Ralph Johnson on security and software architecture.</a:t>
            </a:r>
          </a:p>
          <a:p>
            <a:pPr>
              <a:lnSpc>
                <a:spcPct val="100000"/>
              </a:lnSpc>
            </a:pPr>
            <a:endParaRPr lang="en-GB" sz="1400"/>
          </a:p>
          <a:p>
            <a:pPr>
              <a:lnSpc>
                <a:spcPct val="100000"/>
              </a:lnSpc>
            </a:pPr>
            <a:endParaRPr lang="en-GB" sz="1400"/>
          </a:p>
          <a:p>
            <a:pPr>
              <a:lnSpc>
                <a:spcPct val="100000"/>
              </a:lnSpc>
              <a:buFont typeface="Arial" charset="0"/>
              <a:buChar char="-"/>
            </a:pPr>
            <a:r>
              <a:rPr lang="en-GB" sz="1400"/>
              <a:t> Working with Microsoft’s Patterns and Practices group to create a security patterns catalog  </a:t>
            </a:r>
          </a:p>
          <a:p>
            <a:pPr>
              <a:lnSpc>
                <a:spcPct val="100000"/>
              </a:lnSpc>
            </a:pPr>
            <a:r>
              <a:rPr lang="en-GB" sz="1400"/>
              <a:t>  and a classification scheme.</a:t>
            </a:r>
          </a:p>
          <a:p>
            <a:pPr>
              <a:lnSpc>
                <a:spcPct val="100000"/>
              </a:lnSpc>
            </a:pPr>
            <a:endParaRPr lang="en-GB" sz="1400">
              <a:solidFill>
                <a:srgbClr val="009999"/>
              </a:solidFill>
            </a:endParaRPr>
          </a:p>
          <a:p>
            <a:pPr>
              <a:lnSpc>
                <a:spcPct val="100000"/>
              </a:lnSpc>
            </a:pPr>
            <a:endParaRPr lang="en-GB" sz="1400"/>
          </a:p>
          <a:p>
            <a:pPr>
              <a:lnSpc>
                <a:spcPct val="100000"/>
              </a:lnSpc>
              <a:buFont typeface="Arial" charset="0"/>
              <a:buChar char="-"/>
            </a:pPr>
            <a:r>
              <a:rPr lang="en-GB" sz="1400"/>
              <a:t> Worked closely with the authors of the three published security patterns book as a reviewer.</a:t>
            </a:r>
          </a:p>
          <a:p>
            <a:pPr>
              <a:lnSpc>
                <a:spcPct val="100000"/>
              </a:lnSpc>
            </a:pPr>
            <a:endParaRPr lang="en-GB" sz="1400"/>
          </a:p>
          <a:p>
            <a:pPr>
              <a:lnSpc>
                <a:spcPct val="100000"/>
              </a:lnSpc>
            </a:pPr>
            <a:endParaRPr lang="en-GB" sz="1400"/>
          </a:p>
          <a:p>
            <a:pPr>
              <a:lnSpc>
                <a:spcPct val="100000"/>
              </a:lnSpc>
              <a:buFont typeface="Arial" charset="0"/>
              <a:buChar char="-"/>
            </a:pPr>
            <a:r>
              <a:rPr lang="en-GB" sz="1400"/>
              <a:t> OOPSLA Poster on impact of security patterns on software architecture in 2005.</a:t>
            </a:r>
          </a:p>
          <a:p>
            <a:pPr>
              <a:lnSpc>
                <a:spcPct val="100000"/>
              </a:lnSpc>
            </a:pPr>
            <a:endParaRPr lang="en-GB" sz="1400"/>
          </a:p>
          <a:p>
            <a:pPr>
              <a:lnSpc>
                <a:spcPct val="100000"/>
              </a:lnSpc>
            </a:pPr>
            <a:endParaRPr lang="en-GB" sz="1400"/>
          </a:p>
          <a:p>
            <a:pPr>
              <a:lnSpc>
                <a:spcPct val="100000"/>
              </a:lnSpc>
              <a:buFont typeface="Arial" charset="0"/>
              <a:buChar char="-"/>
            </a:pPr>
            <a:r>
              <a:rPr lang="en-GB" sz="1400"/>
              <a:t> Security patterns paper in the last three years in PLoP conference.</a:t>
            </a:r>
          </a:p>
          <a:p>
            <a:pPr>
              <a:lnSpc>
                <a:spcPct val="100000"/>
              </a:lnSpc>
            </a:pPr>
            <a:endParaRPr lang="en-GB" sz="1400"/>
          </a:p>
          <a:p>
            <a:pPr>
              <a:lnSpc>
                <a:spcPct val="100000"/>
              </a:lnSpc>
            </a:pPr>
            <a:endParaRPr lang="en-GB" sz="1400"/>
          </a:p>
          <a:p>
            <a:pPr>
              <a:lnSpc>
                <a:spcPct val="100000"/>
              </a:lnSpc>
              <a:buFont typeface="Arial" charset="0"/>
              <a:buChar char="-"/>
            </a:pPr>
            <a:r>
              <a:rPr lang="en-GB" sz="1400"/>
              <a:t> Link to my website.   </a:t>
            </a:r>
          </a:p>
          <a:p>
            <a:pPr>
              <a:lnSpc>
                <a:spcPct val="100000"/>
              </a:lnSpc>
            </a:pPr>
            <a:r>
              <a:rPr lang="en-GB" sz="1400"/>
              <a:t>            </a:t>
            </a:r>
            <a:r>
              <a:rPr lang="en-GB" sz="1400">
                <a:solidFill>
                  <a:srgbClr val="009999"/>
                </a:solidFill>
                <a:hlinkClick r:id="rId4"/>
              </a:rPr>
              <a:t>https://netfiles.uiuc.edu/mhafiz/www/</a:t>
            </a:r>
          </a:p>
          <a:p>
            <a:pPr>
              <a:lnSpc>
                <a:spcPct val="100000"/>
              </a:lnSpc>
            </a:pPr>
            <a:r>
              <a:rPr lang="en-GB" sz="1400"/>
              <a:t>  And my blog (on the non-serious aspects of life). </a:t>
            </a:r>
          </a:p>
          <a:p>
            <a:pPr>
              <a:lnSpc>
                <a:spcPct val="100000"/>
              </a:lnSpc>
            </a:pPr>
            <a:r>
              <a:rPr lang="en-GB" sz="1400"/>
              <a:t>           The Space Between – </a:t>
            </a:r>
            <a:r>
              <a:rPr lang="en-GB" sz="1400">
                <a:solidFill>
                  <a:srgbClr val="009999"/>
                </a:solidFill>
                <a:hlinkClick r:id="rId5"/>
              </a:rPr>
              <a:t>http://munawar.livejournal.com/</a:t>
            </a:r>
          </a:p>
          <a:p>
            <a:pPr>
              <a:lnSpc>
                <a:spcPct val="100000"/>
              </a:lnSpc>
            </a:pPr>
            <a:r>
              <a:rPr lang="en-GB" sz="1400"/>
              <a:t>  And email contact. </a:t>
            </a:r>
          </a:p>
          <a:p>
            <a:pPr>
              <a:lnSpc>
                <a:spcPct val="100000"/>
              </a:lnSpc>
            </a:pPr>
            <a:r>
              <a:rPr lang="en-GB" sz="1400"/>
              <a:t>           </a:t>
            </a:r>
            <a:r>
              <a:rPr lang="en-GB" sz="1400">
                <a:solidFill>
                  <a:srgbClr val="009999"/>
                </a:solidFill>
                <a:hlinkClick r:id="rId6"/>
              </a:rPr>
              <a:t>munawar.hafiz@gmail.com</a:t>
            </a: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p:cNvSpPr txBox="1">
            <a:spLocks noChangeArrowheads="1"/>
          </p:cNvSpPr>
          <p:nvPr/>
        </p:nvSpPr>
        <p:spPr bwMode="auto">
          <a:xfrm>
            <a:off x="381000" y="504825"/>
            <a:ext cx="5484813"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993300"/>
              </a:buClr>
            </a:pPr>
            <a:r>
              <a:rPr lang="en-GB" sz="2000" b="1">
                <a:solidFill>
                  <a:srgbClr val="993300"/>
                </a:solidFill>
              </a:rPr>
              <a:t>Comparator Checked Fault Tolerant System</a:t>
            </a:r>
          </a:p>
        </p:txBody>
      </p:sp>
      <p:sp>
        <p:nvSpPr>
          <p:cNvPr id="22530" name="Line 2"/>
          <p:cNvSpPr>
            <a:spLocks noChangeShapeType="1"/>
          </p:cNvSpPr>
          <p:nvPr/>
        </p:nvSpPr>
        <p:spPr bwMode="auto">
          <a:xfrm>
            <a:off x="457200" y="914400"/>
            <a:ext cx="8686800" cy="1588"/>
          </a:xfrm>
          <a:prstGeom prst="line">
            <a:avLst/>
          </a:prstGeom>
          <a:noFill/>
          <a:ln w="936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22531" name="Text Box 3"/>
          <p:cNvSpPr txBox="1">
            <a:spLocks noChangeArrowheads="1"/>
          </p:cNvSpPr>
          <p:nvPr/>
        </p:nvSpPr>
        <p:spPr bwMode="auto">
          <a:xfrm>
            <a:off x="609600" y="1143000"/>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Problem</a:t>
            </a:r>
          </a:p>
        </p:txBody>
      </p:sp>
      <p:sp>
        <p:nvSpPr>
          <p:cNvPr id="22532" name="Text Box 4"/>
          <p:cNvSpPr txBox="1">
            <a:spLocks noChangeArrowheads="1"/>
          </p:cNvSpPr>
          <p:nvPr/>
        </p:nvSpPr>
        <p:spPr bwMode="auto">
          <a:xfrm>
            <a:off x="838200" y="1524000"/>
            <a:ext cx="7696200"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Failure in one component often starts the domino-effect and the failure is propagated to bring </a:t>
            </a:r>
          </a:p>
          <a:p>
            <a:pPr>
              <a:lnSpc>
                <a:spcPct val="100000"/>
              </a:lnSpc>
              <a:buClr>
                <a:srgbClr val="333399"/>
              </a:buClr>
            </a:pPr>
            <a:r>
              <a:rPr lang="en-GB" sz="1400">
                <a:solidFill>
                  <a:srgbClr val="333399"/>
                </a:solidFill>
                <a:cs typeface="Arial" charset="0"/>
              </a:rPr>
              <a:t>          about the entire system failure. </a:t>
            </a:r>
          </a:p>
          <a:p>
            <a:pPr>
              <a:lnSpc>
                <a:spcPct val="100000"/>
              </a:lnSpc>
              <a:buClr>
                <a:srgbClr val="333399"/>
              </a:buClr>
            </a:pPr>
            <a:endParaRPr lang="en-GB" sz="1400">
              <a:solidFill>
                <a:srgbClr val="333399"/>
              </a:solidFill>
              <a:cs typeface="Arial" charset="0"/>
            </a:endParaRPr>
          </a:p>
          <a:p>
            <a:pPr>
              <a:lnSpc>
                <a:spcPct val="100000"/>
              </a:lnSpc>
              <a:buClr>
                <a:srgbClr val="333399"/>
              </a:buClr>
            </a:pPr>
            <a:r>
              <a:rPr lang="en-GB" sz="1400">
                <a:solidFill>
                  <a:srgbClr val="333399"/>
                </a:solidFill>
                <a:cs typeface="Arial" charset="0"/>
              </a:rPr>
              <a:t>How can the system be made tolerant to this fault?</a:t>
            </a:r>
          </a:p>
        </p:txBody>
      </p:sp>
      <p:sp>
        <p:nvSpPr>
          <p:cNvPr id="22533" name="Text Box 5"/>
          <p:cNvSpPr txBox="1">
            <a:spLocks noChangeArrowheads="1"/>
          </p:cNvSpPr>
          <p:nvPr/>
        </p:nvSpPr>
        <p:spPr bwMode="auto">
          <a:xfrm>
            <a:off x="381000" y="228600"/>
            <a:ext cx="23241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a:t>Application Architecture Pattern</a:t>
            </a:r>
          </a:p>
        </p:txBody>
      </p:sp>
      <p:sp>
        <p:nvSpPr>
          <p:cNvPr id="22534" name="AutoShape 6"/>
          <p:cNvSpPr>
            <a:spLocks noChangeArrowheads="1"/>
          </p:cNvSpPr>
          <p:nvPr/>
        </p:nvSpPr>
        <p:spPr bwMode="auto">
          <a:xfrm>
            <a:off x="7086600" y="304800"/>
            <a:ext cx="1828800" cy="609600"/>
          </a:xfrm>
          <a:prstGeom prst="rtTriangle">
            <a:avLst/>
          </a:prstGeom>
          <a:blipFill dpi="0" rotWithShape="0">
            <a:blip r:embed="rId3"/>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22535" name="AutoShape 7"/>
          <p:cNvSpPr>
            <a:spLocks noChangeArrowheads="1"/>
          </p:cNvSpPr>
          <p:nvPr/>
        </p:nvSpPr>
        <p:spPr bwMode="auto">
          <a:xfrm rot="10800000">
            <a:off x="7086600" y="306388"/>
            <a:ext cx="1828800" cy="609600"/>
          </a:xfrm>
          <a:prstGeom prst="rtTriangle">
            <a:avLst/>
          </a:prstGeom>
          <a:blipFill dpi="0" rotWithShape="0">
            <a:blip r:embed="rId4"/>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22536" name="Text Box 8"/>
          <p:cNvSpPr txBox="1">
            <a:spLocks noChangeArrowheads="1"/>
          </p:cNvSpPr>
          <p:nvPr/>
        </p:nvSpPr>
        <p:spPr bwMode="auto">
          <a:xfrm>
            <a:off x="7391400" y="304800"/>
            <a:ext cx="15240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gn="r">
              <a:lnSpc>
                <a:spcPct val="100000"/>
              </a:lnSpc>
            </a:pPr>
            <a:r>
              <a:rPr lang="en-GB" sz="1000" b="1"/>
              <a:t>Application Arch. – Arch.</a:t>
            </a:r>
          </a:p>
        </p:txBody>
      </p:sp>
      <p:sp>
        <p:nvSpPr>
          <p:cNvPr id="22537" name="Text Box 9"/>
          <p:cNvSpPr txBox="1">
            <a:spLocks noChangeArrowheads="1"/>
          </p:cNvSpPr>
          <p:nvPr/>
        </p:nvSpPr>
        <p:spPr bwMode="auto">
          <a:xfrm>
            <a:off x="7162800" y="609600"/>
            <a:ext cx="717550"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Function</a:t>
            </a:r>
          </a:p>
        </p:txBody>
      </p:sp>
      <p:sp>
        <p:nvSpPr>
          <p:cNvPr id="22538" name="Text Box 10"/>
          <p:cNvSpPr txBox="1">
            <a:spLocks noChangeArrowheads="1"/>
          </p:cNvSpPr>
          <p:nvPr/>
        </p:nvSpPr>
        <p:spPr bwMode="auto">
          <a:xfrm>
            <a:off x="609600" y="3136900"/>
            <a:ext cx="10033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Solution</a:t>
            </a:r>
          </a:p>
        </p:txBody>
      </p:sp>
      <p:sp>
        <p:nvSpPr>
          <p:cNvPr id="22539" name="Text Box 11"/>
          <p:cNvSpPr txBox="1">
            <a:spLocks noChangeArrowheads="1"/>
          </p:cNvSpPr>
          <p:nvPr/>
        </p:nvSpPr>
        <p:spPr bwMode="auto">
          <a:xfrm>
            <a:off x="838200" y="3552825"/>
            <a:ext cx="7848600"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Structure a system so that an independent failure of one component will be detected quickly and so that an independent single-component failure will not cause system failure. Use multiple components to perform the tasks and report the result only if the result is similar for both the components. </a:t>
            </a:r>
          </a:p>
        </p:txBody>
      </p:sp>
      <p:sp>
        <p:nvSpPr>
          <p:cNvPr id="22540" name="Text Box 12"/>
          <p:cNvSpPr txBox="1">
            <a:spLocks noChangeArrowheads="1"/>
          </p:cNvSpPr>
          <p:nvPr/>
        </p:nvSpPr>
        <p:spPr bwMode="auto">
          <a:xfrm>
            <a:off x="152400" y="6400800"/>
            <a:ext cx="2284413"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b="1"/>
              <a:t>Source: </a:t>
            </a:r>
            <a:r>
              <a:rPr lang="en-GB" sz="1200" b="1">
                <a:solidFill>
                  <a:srgbClr val="666699"/>
                </a:solidFill>
              </a:rPr>
              <a:t>Open Group Catalog</a:t>
            </a:r>
          </a:p>
        </p:txBody>
      </p:sp>
      <p:sp>
        <p:nvSpPr>
          <p:cNvPr id="22541" name="Text Box 13"/>
          <p:cNvSpPr txBox="1">
            <a:spLocks noChangeArrowheads="1"/>
          </p:cNvSpPr>
          <p:nvPr/>
        </p:nvSpPr>
        <p:spPr bwMode="auto">
          <a:xfrm>
            <a:off x="609600" y="5195888"/>
            <a:ext cx="4176713"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Known Uses. </a:t>
            </a:r>
            <a:r>
              <a:rPr lang="en-GB" sz="1400">
                <a:solidFill>
                  <a:srgbClr val="333399"/>
                </a:solidFill>
              </a:rPr>
              <a:t>Tandem Nonstop operating system.</a:t>
            </a:r>
          </a:p>
        </p:txBody>
      </p:sp>
      <p:sp>
        <p:nvSpPr>
          <p:cNvPr id="22542" name="Text Box 14"/>
          <p:cNvSpPr txBox="1">
            <a:spLocks noChangeArrowheads="1"/>
          </p:cNvSpPr>
          <p:nvPr/>
        </p:nvSpPr>
        <p:spPr bwMode="auto">
          <a:xfrm>
            <a:off x="2895600" y="6400800"/>
            <a:ext cx="35052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ctr">
              <a:lnSpc>
                <a:spcPct val="100000"/>
              </a:lnSpc>
              <a:buClr>
                <a:srgbClr val="003399"/>
              </a:buClr>
            </a:pPr>
            <a:r>
              <a:rPr lang="en-GB" sz="1200" b="1">
                <a:solidFill>
                  <a:srgbClr val="003399"/>
                </a:solidFill>
              </a:rPr>
              <a:t>Tags:</a:t>
            </a:r>
            <a:r>
              <a:rPr lang="en-GB" sz="1400" b="1">
                <a:solidFill>
                  <a:srgbClr val="003399"/>
                </a:solidFill>
              </a:rPr>
              <a:t> </a:t>
            </a:r>
            <a:r>
              <a:rPr lang="en-GB" sz="1200" b="1">
                <a:solidFill>
                  <a:srgbClr val="008000"/>
                </a:solidFill>
              </a:rPr>
              <a:t>Tandem System, Comparator</a:t>
            </a:r>
          </a:p>
        </p:txBody>
      </p:sp>
      <p:sp>
        <p:nvSpPr>
          <p:cNvPr id="22543" name="Text Box 15"/>
          <p:cNvSpPr txBox="1">
            <a:spLocks noChangeArrowheads="1"/>
          </p:cNvSpPr>
          <p:nvPr/>
        </p:nvSpPr>
        <p:spPr bwMode="auto">
          <a:xfrm>
            <a:off x="4495800" y="990600"/>
            <a:ext cx="449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pPr>
            <a:r>
              <a:rPr lang="en-GB" sz="1200"/>
              <a:t>Classification Key:</a:t>
            </a:r>
            <a:r>
              <a:rPr lang="en-GB" sz="1200">
                <a:solidFill>
                  <a:srgbClr val="990000"/>
                </a:solidFill>
              </a:rPr>
              <a:t> Exterior Security, Tampering</a:t>
            </a:r>
          </a:p>
        </p:txBody>
      </p:sp>
      <p:sp>
        <p:nvSpPr>
          <p:cNvPr id="22544" name="Text Box 16"/>
          <p:cNvSpPr txBox="1">
            <a:spLocks noChangeArrowheads="1"/>
          </p:cNvSpPr>
          <p:nvPr/>
        </p:nvSpPr>
        <p:spPr bwMode="auto">
          <a:xfrm>
            <a:off x="609600" y="5715000"/>
            <a:ext cx="3217863"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Related Patterns. </a:t>
            </a:r>
            <a:r>
              <a:rPr lang="en-GB" sz="1400">
                <a:solidFill>
                  <a:srgbClr val="990000"/>
                </a:solidFill>
              </a:rPr>
              <a:t>Encrypted Storage.</a:t>
            </a:r>
          </a:p>
        </p:txBody>
      </p:sp>
      <p:sp>
        <p:nvSpPr>
          <p:cNvPr id="22545" name="Text Box 17"/>
          <p:cNvSpPr txBox="1">
            <a:spLocks noChangeArrowheads="1"/>
          </p:cNvSpPr>
          <p:nvPr/>
        </p:nvSpPr>
        <p:spPr bwMode="auto">
          <a:xfrm>
            <a:off x="8001000" y="6477000"/>
            <a:ext cx="79216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Pattern 11</a:t>
            </a: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1"/>
          <p:cNvSpPr txBox="1">
            <a:spLocks noChangeArrowheads="1"/>
          </p:cNvSpPr>
          <p:nvPr/>
        </p:nvSpPr>
        <p:spPr bwMode="auto">
          <a:xfrm>
            <a:off x="381000" y="504825"/>
            <a:ext cx="2854325"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993300"/>
              </a:buClr>
            </a:pPr>
            <a:r>
              <a:rPr lang="en-GB" sz="2000" b="1">
                <a:solidFill>
                  <a:srgbClr val="993300"/>
                </a:solidFill>
              </a:rPr>
              <a:t>Compartmentalization</a:t>
            </a:r>
          </a:p>
        </p:txBody>
      </p:sp>
      <p:sp>
        <p:nvSpPr>
          <p:cNvPr id="23554" name="Line 2"/>
          <p:cNvSpPr>
            <a:spLocks noChangeShapeType="1"/>
          </p:cNvSpPr>
          <p:nvPr/>
        </p:nvSpPr>
        <p:spPr bwMode="auto">
          <a:xfrm>
            <a:off x="457200" y="914400"/>
            <a:ext cx="8686800" cy="1588"/>
          </a:xfrm>
          <a:prstGeom prst="line">
            <a:avLst/>
          </a:prstGeom>
          <a:noFill/>
          <a:ln w="936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23555" name="Text Box 3"/>
          <p:cNvSpPr txBox="1">
            <a:spLocks noChangeArrowheads="1"/>
          </p:cNvSpPr>
          <p:nvPr/>
        </p:nvSpPr>
        <p:spPr bwMode="auto">
          <a:xfrm>
            <a:off x="609600" y="1250950"/>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Problem</a:t>
            </a:r>
          </a:p>
        </p:txBody>
      </p:sp>
      <p:sp>
        <p:nvSpPr>
          <p:cNvPr id="23556" name="Text Box 4"/>
          <p:cNvSpPr txBox="1">
            <a:spLocks noChangeArrowheads="1"/>
          </p:cNvSpPr>
          <p:nvPr/>
        </p:nvSpPr>
        <p:spPr bwMode="auto">
          <a:xfrm>
            <a:off x="838200" y="1708150"/>
            <a:ext cx="7696200" cy="73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rPr>
              <a:t>A security failure in one part of the system allows another part of the system to be exploited.</a:t>
            </a:r>
          </a:p>
          <a:p>
            <a:pPr>
              <a:lnSpc>
                <a:spcPct val="100000"/>
              </a:lnSpc>
              <a:buClr>
                <a:srgbClr val="333399"/>
              </a:buClr>
            </a:pPr>
            <a:endParaRPr lang="en-GB" sz="1400">
              <a:solidFill>
                <a:srgbClr val="333399"/>
              </a:solidFill>
            </a:endParaRPr>
          </a:p>
          <a:p>
            <a:pPr>
              <a:lnSpc>
                <a:spcPct val="100000"/>
              </a:lnSpc>
              <a:buClr>
                <a:srgbClr val="333399"/>
              </a:buClr>
            </a:pPr>
            <a:r>
              <a:rPr lang="en-GB" sz="1400">
                <a:solidFill>
                  <a:srgbClr val="333399"/>
                </a:solidFill>
              </a:rPr>
              <a:t>How can the system be protected from this?</a:t>
            </a:r>
          </a:p>
        </p:txBody>
      </p:sp>
      <p:sp>
        <p:nvSpPr>
          <p:cNvPr id="23557" name="Text Box 5"/>
          <p:cNvSpPr txBox="1">
            <a:spLocks noChangeArrowheads="1"/>
          </p:cNvSpPr>
          <p:nvPr/>
        </p:nvSpPr>
        <p:spPr bwMode="auto">
          <a:xfrm>
            <a:off x="381000" y="228600"/>
            <a:ext cx="23241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a:t>Application Architecture Pattern</a:t>
            </a:r>
          </a:p>
        </p:txBody>
      </p:sp>
      <p:sp>
        <p:nvSpPr>
          <p:cNvPr id="23558" name="AutoShape 6"/>
          <p:cNvSpPr>
            <a:spLocks noChangeArrowheads="1"/>
          </p:cNvSpPr>
          <p:nvPr/>
        </p:nvSpPr>
        <p:spPr bwMode="auto">
          <a:xfrm>
            <a:off x="7086600" y="304800"/>
            <a:ext cx="1828800" cy="609600"/>
          </a:xfrm>
          <a:prstGeom prst="rtTriangle">
            <a:avLst/>
          </a:prstGeom>
          <a:blipFill dpi="0" rotWithShape="0">
            <a:blip r:embed="rId3"/>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23559" name="AutoShape 7"/>
          <p:cNvSpPr>
            <a:spLocks noChangeArrowheads="1"/>
          </p:cNvSpPr>
          <p:nvPr/>
        </p:nvSpPr>
        <p:spPr bwMode="auto">
          <a:xfrm rot="10800000">
            <a:off x="7086600" y="306388"/>
            <a:ext cx="1828800" cy="609600"/>
          </a:xfrm>
          <a:prstGeom prst="rtTriangle">
            <a:avLst/>
          </a:prstGeom>
          <a:blipFill dpi="0" rotWithShape="0">
            <a:blip r:embed="rId4"/>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23560" name="Text Box 8"/>
          <p:cNvSpPr txBox="1">
            <a:spLocks noChangeArrowheads="1"/>
          </p:cNvSpPr>
          <p:nvPr/>
        </p:nvSpPr>
        <p:spPr bwMode="auto">
          <a:xfrm>
            <a:off x="7391400" y="304800"/>
            <a:ext cx="15240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gn="r">
              <a:lnSpc>
                <a:spcPct val="100000"/>
              </a:lnSpc>
            </a:pPr>
            <a:r>
              <a:rPr lang="en-GB" sz="1000" b="1"/>
              <a:t>Application Arch. – Arch.</a:t>
            </a:r>
          </a:p>
        </p:txBody>
      </p:sp>
      <p:sp>
        <p:nvSpPr>
          <p:cNvPr id="23561" name="Text Box 9"/>
          <p:cNvSpPr txBox="1">
            <a:spLocks noChangeArrowheads="1"/>
          </p:cNvSpPr>
          <p:nvPr/>
        </p:nvSpPr>
        <p:spPr bwMode="auto">
          <a:xfrm>
            <a:off x="7162800" y="609600"/>
            <a:ext cx="717550"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Function</a:t>
            </a:r>
          </a:p>
        </p:txBody>
      </p:sp>
      <p:sp>
        <p:nvSpPr>
          <p:cNvPr id="23562" name="Text Box 10"/>
          <p:cNvSpPr txBox="1">
            <a:spLocks noChangeArrowheads="1"/>
          </p:cNvSpPr>
          <p:nvPr/>
        </p:nvSpPr>
        <p:spPr bwMode="auto">
          <a:xfrm>
            <a:off x="609600" y="2835275"/>
            <a:ext cx="10033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Solution</a:t>
            </a:r>
          </a:p>
        </p:txBody>
      </p:sp>
      <p:sp>
        <p:nvSpPr>
          <p:cNvPr id="23563" name="Text Box 11"/>
          <p:cNvSpPr txBox="1">
            <a:spLocks noChangeArrowheads="1"/>
          </p:cNvSpPr>
          <p:nvPr/>
        </p:nvSpPr>
        <p:spPr bwMode="auto">
          <a:xfrm>
            <a:off x="838200" y="3368675"/>
            <a:ext cx="7772400" cy="73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rPr>
              <a:t>Put each part in a separate security domain. Even when the security of one part is compromised, </a:t>
            </a:r>
          </a:p>
          <a:p>
            <a:pPr>
              <a:lnSpc>
                <a:spcPct val="100000"/>
              </a:lnSpc>
              <a:buClr>
                <a:srgbClr val="333399"/>
              </a:buClr>
            </a:pPr>
            <a:r>
              <a:rPr lang="en-GB" sz="1400">
                <a:solidFill>
                  <a:srgbClr val="333399"/>
                </a:solidFill>
              </a:rPr>
              <a:t>        the other parts remain secure.</a:t>
            </a:r>
            <a:r>
              <a:rPr lang="en-GB" sz="1400">
                <a:solidFill>
                  <a:srgbClr val="333399"/>
                </a:solidFill>
                <a:cs typeface="Arial" charset="0"/>
              </a:rPr>
              <a:t> </a:t>
            </a:r>
            <a:r>
              <a:rPr lang="en-GB" sz="1400" b="1">
                <a:solidFill>
                  <a:srgbClr val="333399"/>
                </a:solidFill>
              </a:rPr>
              <a:t> </a:t>
            </a:r>
          </a:p>
        </p:txBody>
      </p:sp>
      <p:sp>
        <p:nvSpPr>
          <p:cNvPr id="23564" name="Text Box 12"/>
          <p:cNvSpPr txBox="1">
            <a:spLocks noChangeArrowheads="1"/>
          </p:cNvSpPr>
          <p:nvPr/>
        </p:nvSpPr>
        <p:spPr bwMode="auto">
          <a:xfrm>
            <a:off x="152400" y="6400800"/>
            <a:ext cx="1677988"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b="1"/>
              <a:t>Source: </a:t>
            </a:r>
            <a:r>
              <a:rPr lang="en-GB" sz="1200" b="1">
                <a:solidFill>
                  <a:srgbClr val="3399FF"/>
                </a:solidFill>
              </a:rPr>
              <a:t>Viega</a:t>
            </a:r>
            <a:r>
              <a:rPr lang="en-GB" sz="1200" b="1" i="1">
                <a:solidFill>
                  <a:srgbClr val="3399FF"/>
                </a:solidFill>
              </a:rPr>
              <a:t> et. al. </a:t>
            </a:r>
          </a:p>
        </p:txBody>
      </p:sp>
      <p:sp>
        <p:nvSpPr>
          <p:cNvPr id="23565" name="Text Box 13"/>
          <p:cNvSpPr txBox="1">
            <a:spLocks noChangeArrowheads="1"/>
          </p:cNvSpPr>
          <p:nvPr/>
        </p:nvSpPr>
        <p:spPr bwMode="auto">
          <a:xfrm>
            <a:off x="609600" y="5195888"/>
            <a:ext cx="7488238"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Known Uses. </a:t>
            </a:r>
            <a:r>
              <a:rPr lang="en-GB" sz="1400">
                <a:solidFill>
                  <a:srgbClr val="333399"/>
                </a:solidFill>
              </a:rPr>
              <a:t>qmail has multiple processes contrary to the monolithic sendmail architecture.</a:t>
            </a:r>
          </a:p>
        </p:txBody>
      </p:sp>
      <p:sp>
        <p:nvSpPr>
          <p:cNvPr id="23566" name="Text Box 14"/>
          <p:cNvSpPr txBox="1">
            <a:spLocks noChangeArrowheads="1"/>
          </p:cNvSpPr>
          <p:nvPr/>
        </p:nvSpPr>
        <p:spPr bwMode="auto">
          <a:xfrm>
            <a:off x="2819400" y="6400800"/>
            <a:ext cx="40386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ctr">
              <a:lnSpc>
                <a:spcPct val="100000"/>
              </a:lnSpc>
              <a:buClr>
                <a:srgbClr val="003399"/>
              </a:buClr>
            </a:pPr>
            <a:r>
              <a:rPr lang="en-GB" sz="1200" b="1">
                <a:solidFill>
                  <a:srgbClr val="003399"/>
                </a:solidFill>
              </a:rPr>
              <a:t>Tags:</a:t>
            </a:r>
            <a:r>
              <a:rPr lang="en-GB" sz="1400" b="1">
                <a:solidFill>
                  <a:srgbClr val="003399"/>
                </a:solidFill>
              </a:rPr>
              <a:t> </a:t>
            </a:r>
            <a:r>
              <a:rPr lang="en-GB" sz="1200" b="1">
                <a:solidFill>
                  <a:srgbClr val="008000"/>
                </a:solidFill>
              </a:rPr>
              <a:t>Partition, Compartment, Monolithic System</a:t>
            </a:r>
          </a:p>
        </p:txBody>
      </p:sp>
      <p:sp>
        <p:nvSpPr>
          <p:cNvPr id="23567" name="Text Box 15"/>
          <p:cNvSpPr txBox="1">
            <a:spLocks noChangeArrowheads="1"/>
          </p:cNvSpPr>
          <p:nvPr/>
        </p:nvSpPr>
        <p:spPr bwMode="auto">
          <a:xfrm>
            <a:off x="4495800" y="990600"/>
            <a:ext cx="449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pPr>
            <a:r>
              <a:rPr lang="en-GB" sz="1200"/>
              <a:t>Classification Key:</a:t>
            </a:r>
            <a:r>
              <a:rPr lang="en-GB" sz="1200">
                <a:solidFill>
                  <a:srgbClr val="990000"/>
                </a:solidFill>
              </a:rPr>
              <a:t> Core Security, Information Disclosure</a:t>
            </a:r>
          </a:p>
        </p:txBody>
      </p:sp>
      <p:sp>
        <p:nvSpPr>
          <p:cNvPr id="23568" name="Text Box 16"/>
          <p:cNvSpPr txBox="1">
            <a:spLocks noChangeArrowheads="1"/>
          </p:cNvSpPr>
          <p:nvPr/>
        </p:nvSpPr>
        <p:spPr bwMode="auto">
          <a:xfrm>
            <a:off x="609600" y="5638800"/>
            <a:ext cx="3744913"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Related Patterns. </a:t>
            </a:r>
            <a:r>
              <a:rPr lang="en-GB" sz="1400">
                <a:solidFill>
                  <a:srgbClr val="990000"/>
                </a:solidFill>
              </a:rPr>
              <a:t>Distributed Responsibility.</a:t>
            </a:r>
          </a:p>
        </p:txBody>
      </p:sp>
      <p:sp>
        <p:nvSpPr>
          <p:cNvPr id="23569" name="Text Box 17"/>
          <p:cNvSpPr txBox="1">
            <a:spLocks noChangeArrowheads="1"/>
          </p:cNvSpPr>
          <p:nvPr/>
        </p:nvSpPr>
        <p:spPr bwMode="auto">
          <a:xfrm>
            <a:off x="8001000" y="6477000"/>
            <a:ext cx="79216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Pattern 12</a:t>
            </a: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AutoShape 1"/>
          <p:cNvSpPr>
            <a:spLocks noChangeArrowheads="1"/>
          </p:cNvSpPr>
          <p:nvPr/>
        </p:nvSpPr>
        <p:spPr bwMode="auto">
          <a:xfrm>
            <a:off x="7086600" y="304800"/>
            <a:ext cx="1828800" cy="609600"/>
          </a:xfrm>
          <a:prstGeom prst="rtTriangle">
            <a:avLst/>
          </a:prstGeom>
          <a:blipFill dpi="0" rotWithShape="0">
            <a:blip r:embed="rId3"/>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24578" name="AutoShape 2"/>
          <p:cNvSpPr>
            <a:spLocks noChangeArrowheads="1"/>
          </p:cNvSpPr>
          <p:nvPr/>
        </p:nvSpPr>
        <p:spPr bwMode="auto">
          <a:xfrm rot="10800000">
            <a:off x="7086600" y="306388"/>
            <a:ext cx="1828800" cy="609600"/>
          </a:xfrm>
          <a:prstGeom prst="rtTriangle">
            <a:avLst/>
          </a:prstGeom>
          <a:blipFill dpi="0" rotWithShape="0">
            <a:blip r:embed="rId4"/>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24579" name="Text Box 3"/>
          <p:cNvSpPr txBox="1">
            <a:spLocks noChangeArrowheads="1"/>
          </p:cNvSpPr>
          <p:nvPr/>
        </p:nvSpPr>
        <p:spPr bwMode="auto">
          <a:xfrm>
            <a:off x="7391400" y="304800"/>
            <a:ext cx="15240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gn="r">
              <a:lnSpc>
                <a:spcPct val="100000"/>
              </a:lnSpc>
            </a:pPr>
            <a:r>
              <a:rPr lang="en-GB" sz="1000" b="1"/>
              <a:t>Application Arch. - Design</a:t>
            </a:r>
          </a:p>
        </p:txBody>
      </p:sp>
      <p:sp>
        <p:nvSpPr>
          <p:cNvPr id="24580" name="Text Box 4"/>
          <p:cNvSpPr txBox="1">
            <a:spLocks noChangeArrowheads="1"/>
          </p:cNvSpPr>
          <p:nvPr/>
        </p:nvSpPr>
        <p:spPr bwMode="auto">
          <a:xfrm>
            <a:off x="7162800" y="609600"/>
            <a:ext cx="45561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Data</a:t>
            </a:r>
          </a:p>
        </p:txBody>
      </p:sp>
      <p:sp>
        <p:nvSpPr>
          <p:cNvPr id="24581" name="Text Box 5"/>
          <p:cNvSpPr txBox="1">
            <a:spLocks noChangeArrowheads="1"/>
          </p:cNvSpPr>
          <p:nvPr/>
        </p:nvSpPr>
        <p:spPr bwMode="auto">
          <a:xfrm>
            <a:off x="381000" y="504825"/>
            <a:ext cx="3278188"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993300"/>
              </a:buClr>
            </a:pPr>
            <a:r>
              <a:rPr lang="en-GB" sz="2000" b="1">
                <a:solidFill>
                  <a:srgbClr val="993300"/>
                </a:solidFill>
              </a:rPr>
              <a:t>Constant Length Padding</a:t>
            </a:r>
          </a:p>
        </p:txBody>
      </p:sp>
      <p:sp>
        <p:nvSpPr>
          <p:cNvPr id="24582" name="Line 6"/>
          <p:cNvSpPr>
            <a:spLocks noChangeShapeType="1"/>
          </p:cNvSpPr>
          <p:nvPr/>
        </p:nvSpPr>
        <p:spPr bwMode="auto">
          <a:xfrm>
            <a:off x="457200" y="914400"/>
            <a:ext cx="8686800" cy="1588"/>
          </a:xfrm>
          <a:prstGeom prst="line">
            <a:avLst/>
          </a:prstGeom>
          <a:noFill/>
          <a:ln w="936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24583" name="Text Box 7"/>
          <p:cNvSpPr txBox="1">
            <a:spLocks noChangeArrowheads="1"/>
          </p:cNvSpPr>
          <p:nvPr/>
        </p:nvSpPr>
        <p:spPr bwMode="auto">
          <a:xfrm>
            <a:off x="609600" y="1066800"/>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Problem</a:t>
            </a:r>
          </a:p>
        </p:txBody>
      </p:sp>
      <p:sp>
        <p:nvSpPr>
          <p:cNvPr id="24584" name="Text Box 8"/>
          <p:cNvSpPr txBox="1">
            <a:spLocks noChangeArrowheads="1"/>
          </p:cNvSpPr>
          <p:nvPr/>
        </p:nvSpPr>
        <p:spPr bwMode="auto">
          <a:xfrm>
            <a:off x="381000" y="228600"/>
            <a:ext cx="23241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a:t>Application Architecture Pattern</a:t>
            </a:r>
          </a:p>
        </p:txBody>
      </p:sp>
      <p:sp>
        <p:nvSpPr>
          <p:cNvPr id="24585" name="Text Box 9"/>
          <p:cNvSpPr txBox="1">
            <a:spLocks noChangeArrowheads="1"/>
          </p:cNvSpPr>
          <p:nvPr/>
        </p:nvSpPr>
        <p:spPr bwMode="auto">
          <a:xfrm>
            <a:off x="609600" y="3276600"/>
            <a:ext cx="10033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Solution</a:t>
            </a:r>
          </a:p>
        </p:txBody>
      </p:sp>
      <p:sp>
        <p:nvSpPr>
          <p:cNvPr id="24586" name="Text Box 10"/>
          <p:cNvSpPr txBox="1">
            <a:spLocks noChangeArrowheads="1"/>
          </p:cNvSpPr>
          <p:nvPr/>
        </p:nvSpPr>
        <p:spPr bwMode="auto">
          <a:xfrm>
            <a:off x="838200" y="3765550"/>
            <a:ext cx="8153400" cy="73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Make all the data packets to be of same length. After the encoding, add dummy padding at the end of </a:t>
            </a:r>
          </a:p>
          <a:p>
            <a:pPr>
              <a:lnSpc>
                <a:spcPct val="100000"/>
              </a:lnSpc>
              <a:buClr>
                <a:srgbClr val="333399"/>
              </a:buClr>
            </a:pPr>
            <a:r>
              <a:rPr lang="en-GB" sz="1400">
                <a:solidFill>
                  <a:srgbClr val="333399"/>
                </a:solidFill>
                <a:cs typeface="Arial" charset="0"/>
              </a:rPr>
              <a:t>         the packet to make the packet of same size of the input data packet.</a:t>
            </a:r>
          </a:p>
        </p:txBody>
      </p:sp>
      <p:sp>
        <p:nvSpPr>
          <p:cNvPr id="24587" name="Text Box 11"/>
          <p:cNvSpPr txBox="1">
            <a:spLocks noChangeArrowheads="1"/>
          </p:cNvSpPr>
          <p:nvPr/>
        </p:nvSpPr>
        <p:spPr bwMode="auto">
          <a:xfrm>
            <a:off x="152400" y="6400800"/>
            <a:ext cx="2398713"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b="1"/>
              <a:t>Source: </a:t>
            </a:r>
            <a:r>
              <a:rPr lang="en-GB" sz="1200" b="1">
                <a:solidFill>
                  <a:srgbClr val="6600CC"/>
                </a:solidFill>
              </a:rPr>
              <a:t>Hafiz Privacy Patterns</a:t>
            </a:r>
          </a:p>
        </p:txBody>
      </p:sp>
      <p:sp>
        <p:nvSpPr>
          <p:cNvPr id="24588" name="Text Box 12"/>
          <p:cNvSpPr txBox="1">
            <a:spLocks noChangeArrowheads="1"/>
          </p:cNvSpPr>
          <p:nvPr/>
        </p:nvSpPr>
        <p:spPr bwMode="auto">
          <a:xfrm>
            <a:off x="609600" y="5334000"/>
            <a:ext cx="82296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Known Uses. </a:t>
            </a:r>
            <a:r>
              <a:rPr lang="en-GB" sz="1400">
                <a:solidFill>
                  <a:srgbClr val="333399"/>
                </a:solidFill>
              </a:rPr>
              <a:t>Constant length padding in Morphmix.</a:t>
            </a:r>
          </a:p>
        </p:txBody>
      </p:sp>
      <p:sp>
        <p:nvSpPr>
          <p:cNvPr id="24589" name="Text Box 13"/>
          <p:cNvSpPr txBox="1">
            <a:spLocks noChangeArrowheads="1"/>
          </p:cNvSpPr>
          <p:nvPr/>
        </p:nvSpPr>
        <p:spPr bwMode="auto">
          <a:xfrm>
            <a:off x="2895600" y="6400800"/>
            <a:ext cx="35052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ctr">
              <a:lnSpc>
                <a:spcPct val="100000"/>
              </a:lnSpc>
              <a:buClr>
                <a:srgbClr val="003399"/>
              </a:buClr>
            </a:pPr>
            <a:r>
              <a:rPr lang="en-GB" sz="1200" b="1">
                <a:solidFill>
                  <a:srgbClr val="003399"/>
                </a:solidFill>
              </a:rPr>
              <a:t>Tags:</a:t>
            </a:r>
            <a:r>
              <a:rPr lang="en-GB" sz="1400" b="1">
                <a:solidFill>
                  <a:srgbClr val="003399"/>
                </a:solidFill>
              </a:rPr>
              <a:t> </a:t>
            </a:r>
            <a:r>
              <a:rPr lang="en-GB" sz="1200" b="1">
                <a:solidFill>
                  <a:srgbClr val="008000"/>
                </a:solidFill>
              </a:rPr>
              <a:t>Anonymity, Privacy, Packet</a:t>
            </a:r>
          </a:p>
        </p:txBody>
      </p:sp>
      <p:sp>
        <p:nvSpPr>
          <p:cNvPr id="24590" name="Text Box 14"/>
          <p:cNvSpPr txBox="1">
            <a:spLocks noChangeArrowheads="1"/>
          </p:cNvSpPr>
          <p:nvPr/>
        </p:nvSpPr>
        <p:spPr bwMode="auto">
          <a:xfrm>
            <a:off x="4495800" y="990600"/>
            <a:ext cx="449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pPr>
            <a:r>
              <a:rPr lang="en-GB" sz="1200"/>
              <a:t>Classification Key:</a:t>
            </a:r>
            <a:r>
              <a:rPr lang="en-GB" sz="1200">
                <a:solidFill>
                  <a:srgbClr val="990000"/>
                </a:solidFill>
              </a:rPr>
              <a:t> Exterior Security, Information Disclosure</a:t>
            </a:r>
          </a:p>
        </p:txBody>
      </p:sp>
      <p:sp>
        <p:nvSpPr>
          <p:cNvPr id="24591" name="Text Box 15"/>
          <p:cNvSpPr txBox="1">
            <a:spLocks noChangeArrowheads="1"/>
          </p:cNvSpPr>
          <p:nvPr/>
        </p:nvSpPr>
        <p:spPr bwMode="auto">
          <a:xfrm>
            <a:off x="609600" y="5715000"/>
            <a:ext cx="5381625"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Related Patterns. </a:t>
            </a:r>
            <a:r>
              <a:rPr lang="en-GB" sz="1400">
                <a:solidFill>
                  <a:srgbClr val="990000"/>
                </a:solidFill>
              </a:rPr>
              <a:t>Representation Morphing, Layered Encryption.</a:t>
            </a:r>
          </a:p>
        </p:txBody>
      </p:sp>
      <p:sp>
        <p:nvSpPr>
          <p:cNvPr id="24592" name="Text Box 16"/>
          <p:cNvSpPr txBox="1">
            <a:spLocks noChangeArrowheads="1"/>
          </p:cNvSpPr>
          <p:nvPr/>
        </p:nvSpPr>
        <p:spPr bwMode="auto">
          <a:xfrm>
            <a:off x="838200" y="1524000"/>
            <a:ext cx="7696200" cy="158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An anonymity preserving node has to receive packets from many different nodes to create the </a:t>
            </a:r>
          </a:p>
          <a:p>
            <a:pPr>
              <a:lnSpc>
                <a:spcPct val="100000"/>
              </a:lnSpc>
              <a:buClr>
                <a:srgbClr val="333399"/>
              </a:buClr>
            </a:pPr>
            <a:r>
              <a:rPr lang="en-GB" sz="1400">
                <a:solidFill>
                  <a:srgbClr val="333399"/>
                </a:solidFill>
                <a:cs typeface="Arial" charset="0"/>
              </a:rPr>
              <a:t>         anonymity set. If the node implements representation morphing or layered encryption, </a:t>
            </a:r>
          </a:p>
          <a:p>
            <a:pPr>
              <a:lnSpc>
                <a:spcPct val="100000"/>
              </a:lnSpc>
              <a:buClr>
                <a:srgbClr val="333399"/>
              </a:buClr>
            </a:pPr>
            <a:r>
              <a:rPr lang="en-GB" sz="1400">
                <a:solidFill>
                  <a:srgbClr val="333399"/>
                </a:solidFill>
                <a:cs typeface="Arial" charset="0"/>
              </a:rPr>
              <a:t>         then after the encoding change the size of the packet changes. This change can be </a:t>
            </a:r>
          </a:p>
          <a:p>
            <a:pPr>
              <a:lnSpc>
                <a:spcPct val="100000"/>
              </a:lnSpc>
              <a:buClr>
                <a:srgbClr val="333399"/>
              </a:buClr>
            </a:pPr>
            <a:r>
              <a:rPr lang="en-GB" sz="1400">
                <a:solidFill>
                  <a:srgbClr val="333399"/>
                </a:solidFill>
                <a:cs typeface="Arial" charset="0"/>
              </a:rPr>
              <a:t>         traced back to the original packet and by backtracking an attacker can compromise </a:t>
            </a:r>
          </a:p>
          <a:p>
            <a:pPr>
              <a:lnSpc>
                <a:spcPct val="100000"/>
              </a:lnSpc>
              <a:buClr>
                <a:srgbClr val="333399"/>
              </a:buClr>
            </a:pPr>
            <a:r>
              <a:rPr lang="en-GB" sz="1400">
                <a:solidFill>
                  <a:srgbClr val="333399"/>
                </a:solidFill>
                <a:cs typeface="Arial" charset="0"/>
              </a:rPr>
              <a:t>         sender anonymity.</a:t>
            </a:r>
          </a:p>
          <a:p>
            <a:pPr>
              <a:lnSpc>
                <a:spcPct val="100000"/>
              </a:lnSpc>
              <a:buClr>
                <a:srgbClr val="333399"/>
              </a:buClr>
            </a:pPr>
            <a:endParaRPr lang="en-GB" sz="1400">
              <a:solidFill>
                <a:srgbClr val="333399"/>
              </a:solidFill>
              <a:cs typeface="Arial" charset="0"/>
            </a:endParaRPr>
          </a:p>
          <a:p>
            <a:pPr>
              <a:lnSpc>
                <a:spcPct val="100000"/>
              </a:lnSpc>
              <a:buClr>
                <a:srgbClr val="333399"/>
              </a:buClr>
            </a:pPr>
            <a:r>
              <a:rPr lang="en-GB" sz="1400">
                <a:solidFill>
                  <a:srgbClr val="333399"/>
                </a:solidFill>
                <a:cs typeface="Arial" charset="0"/>
              </a:rPr>
              <a:t>How can this be avoided?</a:t>
            </a:r>
          </a:p>
        </p:txBody>
      </p:sp>
      <p:sp>
        <p:nvSpPr>
          <p:cNvPr id="24593" name="Text Box 17"/>
          <p:cNvSpPr txBox="1">
            <a:spLocks noChangeArrowheads="1"/>
          </p:cNvSpPr>
          <p:nvPr/>
        </p:nvSpPr>
        <p:spPr bwMode="auto">
          <a:xfrm>
            <a:off x="8001000" y="6477000"/>
            <a:ext cx="79216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Pattern 13</a:t>
            </a: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AutoShape 1"/>
          <p:cNvSpPr>
            <a:spLocks noChangeArrowheads="1"/>
          </p:cNvSpPr>
          <p:nvPr/>
        </p:nvSpPr>
        <p:spPr bwMode="auto">
          <a:xfrm>
            <a:off x="7086600" y="304800"/>
            <a:ext cx="1828800" cy="609600"/>
          </a:xfrm>
          <a:prstGeom prst="rtTriangle">
            <a:avLst/>
          </a:prstGeom>
          <a:blipFill dpi="0" rotWithShape="0">
            <a:blip r:embed="rId3"/>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25602" name="AutoShape 2"/>
          <p:cNvSpPr>
            <a:spLocks noChangeArrowheads="1"/>
          </p:cNvSpPr>
          <p:nvPr/>
        </p:nvSpPr>
        <p:spPr bwMode="auto">
          <a:xfrm rot="10800000">
            <a:off x="7086600" y="306388"/>
            <a:ext cx="1828800" cy="609600"/>
          </a:xfrm>
          <a:prstGeom prst="rtTriangle">
            <a:avLst/>
          </a:prstGeom>
          <a:blipFill dpi="0" rotWithShape="0">
            <a:blip r:embed="rId4"/>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25603" name="Text Box 3"/>
          <p:cNvSpPr txBox="1">
            <a:spLocks noChangeArrowheads="1"/>
          </p:cNvSpPr>
          <p:nvPr/>
        </p:nvSpPr>
        <p:spPr bwMode="auto">
          <a:xfrm>
            <a:off x="7391400" y="304800"/>
            <a:ext cx="15240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gn="r">
              <a:lnSpc>
                <a:spcPct val="100000"/>
              </a:lnSpc>
            </a:pPr>
            <a:r>
              <a:rPr lang="en-GB" sz="1000" b="1"/>
              <a:t>Application Arch. - Design</a:t>
            </a:r>
          </a:p>
        </p:txBody>
      </p:sp>
      <p:sp>
        <p:nvSpPr>
          <p:cNvPr id="25604" name="Text Box 4"/>
          <p:cNvSpPr txBox="1">
            <a:spLocks noChangeArrowheads="1"/>
          </p:cNvSpPr>
          <p:nvPr/>
        </p:nvSpPr>
        <p:spPr bwMode="auto">
          <a:xfrm>
            <a:off x="7162800" y="609600"/>
            <a:ext cx="717550"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Function</a:t>
            </a:r>
          </a:p>
        </p:txBody>
      </p:sp>
      <p:sp>
        <p:nvSpPr>
          <p:cNvPr id="25605" name="Text Box 5"/>
          <p:cNvSpPr txBox="1">
            <a:spLocks noChangeArrowheads="1"/>
          </p:cNvSpPr>
          <p:nvPr/>
        </p:nvSpPr>
        <p:spPr bwMode="auto">
          <a:xfrm>
            <a:off x="381000" y="504825"/>
            <a:ext cx="2951163"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993300"/>
              </a:buClr>
            </a:pPr>
            <a:r>
              <a:rPr lang="en-GB" sz="2000" b="1">
                <a:solidFill>
                  <a:srgbClr val="993300"/>
                </a:solidFill>
              </a:rPr>
              <a:t>Constant Link Padding</a:t>
            </a:r>
          </a:p>
        </p:txBody>
      </p:sp>
      <p:sp>
        <p:nvSpPr>
          <p:cNvPr id="25606" name="Line 6"/>
          <p:cNvSpPr>
            <a:spLocks noChangeShapeType="1"/>
          </p:cNvSpPr>
          <p:nvPr/>
        </p:nvSpPr>
        <p:spPr bwMode="auto">
          <a:xfrm>
            <a:off x="457200" y="914400"/>
            <a:ext cx="8686800" cy="1588"/>
          </a:xfrm>
          <a:prstGeom prst="line">
            <a:avLst/>
          </a:prstGeom>
          <a:noFill/>
          <a:ln w="936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25607" name="Text Box 7"/>
          <p:cNvSpPr txBox="1">
            <a:spLocks noChangeArrowheads="1"/>
          </p:cNvSpPr>
          <p:nvPr/>
        </p:nvSpPr>
        <p:spPr bwMode="auto">
          <a:xfrm>
            <a:off x="609600" y="1066800"/>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Problem</a:t>
            </a:r>
          </a:p>
        </p:txBody>
      </p:sp>
      <p:sp>
        <p:nvSpPr>
          <p:cNvPr id="25608" name="Text Box 8"/>
          <p:cNvSpPr txBox="1">
            <a:spLocks noChangeArrowheads="1"/>
          </p:cNvSpPr>
          <p:nvPr/>
        </p:nvSpPr>
        <p:spPr bwMode="auto">
          <a:xfrm>
            <a:off x="381000" y="228600"/>
            <a:ext cx="23241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a:t>Application Architecture Pattern</a:t>
            </a:r>
          </a:p>
        </p:txBody>
      </p:sp>
      <p:sp>
        <p:nvSpPr>
          <p:cNvPr id="25609" name="Text Box 9"/>
          <p:cNvSpPr txBox="1">
            <a:spLocks noChangeArrowheads="1"/>
          </p:cNvSpPr>
          <p:nvPr/>
        </p:nvSpPr>
        <p:spPr bwMode="auto">
          <a:xfrm>
            <a:off x="609600" y="3276600"/>
            <a:ext cx="10033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Solution</a:t>
            </a:r>
          </a:p>
        </p:txBody>
      </p:sp>
      <p:sp>
        <p:nvSpPr>
          <p:cNvPr id="25610" name="Text Box 10"/>
          <p:cNvSpPr txBox="1">
            <a:spLocks noChangeArrowheads="1"/>
          </p:cNvSpPr>
          <p:nvPr/>
        </p:nvSpPr>
        <p:spPr bwMode="auto">
          <a:xfrm>
            <a:off x="838200" y="3765550"/>
            <a:ext cx="81534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Distribute data traffic equally among all the outgoing nodes from an anonymity preserving node.</a:t>
            </a:r>
          </a:p>
        </p:txBody>
      </p:sp>
      <p:sp>
        <p:nvSpPr>
          <p:cNvPr id="25611" name="Text Box 11"/>
          <p:cNvSpPr txBox="1">
            <a:spLocks noChangeArrowheads="1"/>
          </p:cNvSpPr>
          <p:nvPr/>
        </p:nvSpPr>
        <p:spPr bwMode="auto">
          <a:xfrm>
            <a:off x="152400" y="6400800"/>
            <a:ext cx="2398713"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b="1"/>
              <a:t>Source: </a:t>
            </a:r>
            <a:r>
              <a:rPr lang="en-GB" sz="1200" b="1">
                <a:solidFill>
                  <a:srgbClr val="6600CC"/>
                </a:solidFill>
              </a:rPr>
              <a:t>Hafiz Privacy Patterns</a:t>
            </a:r>
          </a:p>
        </p:txBody>
      </p:sp>
      <p:sp>
        <p:nvSpPr>
          <p:cNvPr id="25612" name="Text Box 12"/>
          <p:cNvSpPr txBox="1">
            <a:spLocks noChangeArrowheads="1"/>
          </p:cNvSpPr>
          <p:nvPr/>
        </p:nvSpPr>
        <p:spPr bwMode="auto">
          <a:xfrm>
            <a:off x="609600" y="5334000"/>
            <a:ext cx="82296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Known Uses. </a:t>
            </a:r>
            <a:r>
              <a:rPr lang="en-GB" sz="1400">
                <a:solidFill>
                  <a:srgbClr val="333399"/>
                </a:solidFill>
              </a:rPr>
              <a:t>Constant link padding in a mix network with batched routing.</a:t>
            </a:r>
          </a:p>
        </p:txBody>
      </p:sp>
      <p:sp>
        <p:nvSpPr>
          <p:cNvPr id="25613" name="Text Box 13"/>
          <p:cNvSpPr txBox="1">
            <a:spLocks noChangeArrowheads="1"/>
          </p:cNvSpPr>
          <p:nvPr/>
        </p:nvSpPr>
        <p:spPr bwMode="auto">
          <a:xfrm>
            <a:off x="2895600" y="6400800"/>
            <a:ext cx="35052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ctr">
              <a:lnSpc>
                <a:spcPct val="100000"/>
              </a:lnSpc>
              <a:buClr>
                <a:srgbClr val="003399"/>
              </a:buClr>
            </a:pPr>
            <a:r>
              <a:rPr lang="en-GB" sz="1200" b="1">
                <a:solidFill>
                  <a:srgbClr val="003399"/>
                </a:solidFill>
              </a:rPr>
              <a:t>Tags:</a:t>
            </a:r>
            <a:r>
              <a:rPr lang="en-GB" sz="1400" b="1">
                <a:solidFill>
                  <a:srgbClr val="003399"/>
                </a:solidFill>
              </a:rPr>
              <a:t> </a:t>
            </a:r>
            <a:r>
              <a:rPr lang="en-GB" sz="1200" b="1">
                <a:solidFill>
                  <a:srgbClr val="008000"/>
                </a:solidFill>
              </a:rPr>
              <a:t>Anonymity, Privacy, Link, Routing</a:t>
            </a:r>
          </a:p>
        </p:txBody>
      </p:sp>
      <p:sp>
        <p:nvSpPr>
          <p:cNvPr id="25614" name="Text Box 14"/>
          <p:cNvSpPr txBox="1">
            <a:spLocks noChangeArrowheads="1"/>
          </p:cNvSpPr>
          <p:nvPr/>
        </p:nvSpPr>
        <p:spPr bwMode="auto">
          <a:xfrm>
            <a:off x="4495800" y="990600"/>
            <a:ext cx="449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pPr>
            <a:r>
              <a:rPr lang="en-GB" sz="1200"/>
              <a:t>Classification Key:</a:t>
            </a:r>
            <a:r>
              <a:rPr lang="en-GB" sz="1200">
                <a:solidFill>
                  <a:srgbClr val="990000"/>
                </a:solidFill>
              </a:rPr>
              <a:t> Exterior Security, Information Disclosure</a:t>
            </a:r>
          </a:p>
        </p:txBody>
      </p:sp>
      <p:sp>
        <p:nvSpPr>
          <p:cNvPr id="25615" name="Text Box 15"/>
          <p:cNvSpPr txBox="1">
            <a:spLocks noChangeArrowheads="1"/>
          </p:cNvSpPr>
          <p:nvPr/>
        </p:nvSpPr>
        <p:spPr bwMode="auto">
          <a:xfrm>
            <a:off x="609600" y="5715000"/>
            <a:ext cx="3059113"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Related Patterns. </a:t>
            </a:r>
            <a:r>
              <a:rPr lang="en-GB" sz="1400">
                <a:solidFill>
                  <a:srgbClr val="990000"/>
                </a:solidFill>
              </a:rPr>
              <a:t>Batched Routing.</a:t>
            </a:r>
          </a:p>
        </p:txBody>
      </p:sp>
      <p:sp>
        <p:nvSpPr>
          <p:cNvPr id="25616" name="Text Box 16"/>
          <p:cNvSpPr txBox="1">
            <a:spLocks noChangeArrowheads="1"/>
          </p:cNvSpPr>
          <p:nvPr/>
        </p:nvSpPr>
        <p:spPr bwMode="auto">
          <a:xfrm>
            <a:off x="838200" y="1524000"/>
            <a:ext cx="7696200" cy="1160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A global passive adversary may monitor the input and output links of an anonymity preserving node and be able to find the input and output correlation by monitoring the traffic flow variation in outgoing nodes.</a:t>
            </a:r>
          </a:p>
          <a:p>
            <a:pPr>
              <a:lnSpc>
                <a:spcPct val="100000"/>
              </a:lnSpc>
              <a:buClr>
                <a:srgbClr val="333399"/>
              </a:buClr>
            </a:pPr>
            <a:endParaRPr lang="en-GB" sz="1400">
              <a:solidFill>
                <a:srgbClr val="333399"/>
              </a:solidFill>
              <a:cs typeface="Arial" charset="0"/>
            </a:endParaRPr>
          </a:p>
          <a:p>
            <a:pPr>
              <a:lnSpc>
                <a:spcPct val="100000"/>
              </a:lnSpc>
              <a:buClr>
                <a:srgbClr val="333399"/>
              </a:buClr>
            </a:pPr>
            <a:r>
              <a:rPr lang="en-GB" sz="1400">
                <a:solidFill>
                  <a:srgbClr val="333399"/>
                </a:solidFill>
                <a:cs typeface="Arial" charset="0"/>
              </a:rPr>
              <a:t>How can this be avoided?</a:t>
            </a:r>
          </a:p>
        </p:txBody>
      </p:sp>
      <p:sp>
        <p:nvSpPr>
          <p:cNvPr id="25617" name="Text Box 17"/>
          <p:cNvSpPr txBox="1">
            <a:spLocks noChangeArrowheads="1"/>
          </p:cNvSpPr>
          <p:nvPr/>
        </p:nvSpPr>
        <p:spPr bwMode="auto">
          <a:xfrm>
            <a:off x="8001000" y="6477000"/>
            <a:ext cx="79216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Pattern 14</a:t>
            </a: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
          <p:cNvSpPr txBox="1">
            <a:spLocks noChangeArrowheads="1"/>
          </p:cNvSpPr>
          <p:nvPr/>
        </p:nvSpPr>
        <p:spPr bwMode="auto">
          <a:xfrm>
            <a:off x="381000" y="504825"/>
            <a:ext cx="3617913"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993300"/>
              </a:buClr>
            </a:pPr>
            <a:r>
              <a:rPr lang="en-GB" sz="2000" b="1">
                <a:solidFill>
                  <a:srgbClr val="993300"/>
                </a:solidFill>
              </a:rPr>
              <a:t>Container Managed Security</a:t>
            </a:r>
          </a:p>
        </p:txBody>
      </p:sp>
      <p:sp>
        <p:nvSpPr>
          <p:cNvPr id="26626" name="Line 2"/>
          <p:cNvSpPr>
            <a:spLocks noChangeShapeType="1"/>
          </p:cNvSpPr>
          <p:nvPr/>
        </p:nvSpPr>
        <p:spPr bwMode="auto">
          <a:xfrm>
            <a:off x="457200" y="914400"/>
            <a:ext cx="8686800" cy="1588"/>
          </a:xfrm>
          <a:prstGeom prst="line">
            <a:avLst/>
          </a:prstGeom>
          <a:noFill/>
          <a:ln w="936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26627" name="Text Box 3"/>
          <p:cNvSpPr txBox="1">
            <a:spLocks noChangeArrowheads="1"/>
          </p:cNvSpPr>
          <p:nvPr/>
        </p:nvSpPr>
        <p:spPr bwMode="auto">
          <a:xfrm>
            <a:off x="609600" y="1066800"/>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Problem</a:t>
            </a:r>
          </a:p>
        </p:txBody>
      </p:sp>
      <p:sp>
        <p:nvSpPr>
          <p:cNvPr id="26628" name="Text Box 4"/>
          <p:cNvSpPr txBox="1">
            <a:spLocks noChangeArrowheads="1"/>
          </p:cNvSpPr>
          <p:nvPr/>
        </p:nvSpPr>
        <p:spPr bwMode="auto">
          <a:xfrm>
            <a:off x="838200" y="1447800"/>
            <a:ext cx="7696200"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buClr>
                <a:srgbClr val="333399"/>
              </a:buClr>
            </a:pPr>
            <a:r>
              <a:rPr lang="en-GB" sz="1400">
                <a:solidFill>
                  <a:srgbClr val="333399"/>
                </a:solidFill>
                <a:cs typeface="Arial" charset="0"/>
              </a:rPr>
              <a:t>Adding programmatic security solutions to an application involves extra work on development of security libraries and verification of the implementation. For many applications, the choice would be to use declarative security. How can security be added declaratively to an application?</a:t>
            </a:r>
          </a:p>
        </p:txBody>
      </p:sp>
      <p:sp>
        <p:nvSpPr>
          <p:cNvPr id="26629" name="Text Box 5"/>
          <p:cNvSpPr txBox="1">
            <a:spLocks noChangeArrowheads="1"/>
          </p:cNvSpPr>
          <p:nvPr/>
        </p:nvSpPr>
        <p:spPr bwMode="auto">
          <a:xfrm>
            <a:off x="381000" y="228600"/>
            <a:ext cx="23241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a:t>Application Architecture Pattern</a:t>
            </a:r>
          </a:p>
        </p:txBody>
      </p:sp>
      <p:sp>
        <p:nvSpPr>
          <p:cNvPr id="26630" name="AutoShape 6"/>
          <p:cNvSpPr>
            <a:spLocks noChangeArrowheads="1"/>
          </p:cNvSpPr>
          <p:nvPr/>
        </p:nvSpPr>
        <p:spPr bwMode="auto">
          <a:xfrm>
            <a:off x="7086600" y="304800"/>
            <a:ext cx="1828800" cy="609600"/>
          </a:xfrm>
          <a:prstGeom prst="rtTriangle">
            <a:avLst/>
          </a:prstGeom>
          <a:blipFill dpi="0" rotWithShape="0">
            <a:blip r:embed="rId3"/>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26631" name="AutoShape 7"/>
          <p:cNvSpPr>
            <a:spLocks noChangeArrowheads="1"/>
          </p:cNvSpPr>
          <p:nvPr/>
        </p:nvSpPr>
        <p:spPr bwMode="auto">
          <a:xfrm rot="10800000">
            <a:off x="7086600" y="306388"/>
            <a:ext cx="1828800" cy="609600"/>
          </a:xfrm>
          <a:prstGeom prst="rtTriangle">
            <a:avLst/>
          </a:prstGeom>
          <a:blipFill dpi="0" rotWithShape="0">
            <a:blip r:embed="rId4"/>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26632" name="Text Box 8"/>
          <p:cNvSpPr txBox="1">
            <a:spLocks noChangeArrowheads="1"/>
          </p:cNvSpPr>
          <p:nvPr/>
        </p:nvSpPr>
        <p:spPr bwMode="auto">
          <a:xfrm>
            <a:off x="7391400" y="304800"/>
            <a:ext cx="15240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gn="r">
              <a:lnSpc>
                <a:spcPct val="100000"/>
              </a:lnSpc>
            </a:pPr>
            <a:r>
              <a:rPr lang="en-GB" sz="1000" b="1"/>
              <a:t>Application Arch. – Design</a:t>
            </a:r>
          </a:p>
        </p:txBody>
      </p:sp>
      <p:sp>
        <p:nvSpPr>
          <p:cNvPr id="26633" name="Text Box 9"/>
          <p:cNvSpPr txBox="1">
            <a:spLocks noChangeArrowheads="1"/>
          </p:cNvSpPr>
          <p:nvPr/>
        </p:nvSpPr>
        <p:spPr bwMode="auto">
          <a:xfrm>
            <a:off x="7162800" y="609600"/>
            <a:ext cx="717550"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Function</a:t>
            </a:r>
          </a:p>
        </p:txBody>
      </p:sp>
      <p:sp>
        <p:nvSpPr>
          <p:cNvPr id="26634" name="Text Box 10"/>
          <p:cNvSpPr txBox="1">
            <a:spLocks noChangeArrowheads="1"/>
          </p:cNvSpPr>
          <p:nvPr/>
        </p:nvSpPr>
        <p:spPr bwMode="auto">
          <a:xfrm>
            <a:off x="609600" y="3060700"/>
            <a:ext cx="10033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Solution</a:t>
            </a:r>
          </a:p>
        </p:txBody>
      </p:sp>
      <p:sp>
        <p:nvSpPr>
          <p:cNvPr id="26635" name="Text Box 11"/>
          <p:cNvSpPr txBox="1">
            <a:spLocks noChangeArrowheads="1"/>
          </p:cNvSpPr>
          <p:nvPr/>
        </p:nvSpPr>
        <p:spPr bwMode="auto">
          <a:xfrm>
            <a:off x="838200" y="3476625"/>
            <a:ext cx="7848600" cy="73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Use standard security features provided by application container. Define application level roles at development time.  Perform a mapping of these application level logical roles to users in the deployment environment at deployment time or thereafter. </a:t>
            </a:r>
          </a:p>
        </p:txBody>
      </p:sp>
      <p:sp>
        <p:nvSpPr>
          <p:cNvPr id="26636" name="Text Box 12"/>
          <p:cNvSpPr txBox="1">
            <a:spLocks noChangeArrowheads="1"/>
          </p:cNvSpPr>
          <p:nvPr/>
        </p:nvSpPr>
        <p:spPr bwMode="auto">
          <a:xfrm>
            <a:off x="152400" y="6400800"/>
            <a:ext cx="1503363"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b="1"/>
              <a:t>Source: </a:t>
            </a:r>
            <a:r>
              <a:rPr lang="en-GB" sz="1200" b="1">
                <a:solidFill>
                  <a:srgbClr val="3333FF"/>
                </a:solidFill>
              </a:rPr>
              <a:t>Sun Book</a:t>
            </a:r>
          </a:p>
        </p:txBody>
      </p:sp>
      <p:sp>
        <p:nvSpPr>
          <p:cNvPr id="26637" name="Text Box 13"/>
          <p:cNvSpPr txBox="1">
            <a:spLocks noChangeArrowheads="1"/>
          </p:cNvSpPr>
          <p:nvPr/>
        </p:nvSpPr>
        <p:spPr bwMode="auto">
          <a:xfrm>
            <a:off x="609600" y="5181600"/>
            <a:ext cx="81534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Known Uses. </a:t>
            </a:r>
            <a:r>
              <a:rPr lang="en-GB" sz="1400">
                <a:solidFill>
                  <a:srgbClr val="333399"/>
                </a:solidFill>
              </a:rPr>
              <a:t>Runtime authentication and authorization handled by container by configuring user </a:t>
            </a:r>
          </a:p>
          <a:p>
            <a:pPr>
              <a:lnSpc>
                <a:spcPct val="100000"/>
              </a:lnSpc>
              <a:buClr>
                <a:srgbClr val="333399"/>
              </a:buClr>
            </a:pPr>
            <a:r>
              <a:rPr lang="en-GB" sz="1400">
                <a:solidFill>
                  <a:srgbClr val="333399"/>
                </a:solidFill>
              </a:rPr>
              <a:t>                        realms for LDAP.</a:t>
            </a:r>
          </a:p>
        </p:txBody>
      </p:sp>
      <p:sp>
        <p:nvSpPr>
          <p:cNvPr id="26638" name="Text Box 14"/>
          <p:cNvSpPr txBox="1">
            <a:spLocks noChangeArrowheads="1"/>
          </p:cNvSpPr>
          <p:nvPr/>
        </p:nvSpPr>
        <p:spPr bwMode="auto">
          <a:xfrm>
            <a:off x="2743200" y="6400800"/>
            <a:ext cx="40386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ctr">
              <a:lnSpc>
                <a:spcPct val="100000"/>
              </a:lnSpc>
              <a:buClr>
                <a:srgbClr val="003399"/>
              </a:buClr>
            </a:pPr>
            <a:r>
              <a:rPr lang="en-GB" sz="1200" b="1">
                <a:solidFill>
                  <a:srgbClr val="003399"/>
                </a:solidFill>
              </a:rPr>
              <a:t>Tags:</a:t>
            </a:r>
            <a:r>
              <a:rPr lang="en-GB" sz="1400" b="1">
                <a:solidFill>
                  <a:srgbClr val="003399"/>
                </a:solidFill>
              </a:rPr>
              <a:t> </a:t>
            </a:r>
            <a:r>
              <a:rPr lang="en-GB" sz="1200" b="1">
                <a:solidFill>
                  <a:srgbClr val="008000"/>
                </a:solidFill>
              </a:rPr>
              <a:t>Authentication, Authorization, Container</a:t>
            </a:r>
          </a:p>
        </p:txBody>
      </p:sp>
      <p:sp>
        <p:nvSpPr>
          <p:cNvPr id="26639" name="Text Box 15"/>
          <p:cNvSpPr txBox="1">
            <a:spLocks noChangeArrowheads="1"/>
          </p:cNvSpPr>
          <p:nvPr/>
        </p:nvSpPr>
        <p:spPr bwMode="auto">
          <a:xfrm>
            <a:off x="4495800" y="990600"/>
            <a:ext cx="449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pPr>
            <a:r>
              <a:rPr lang="en-GB" sz="1200"/>
              <a:t>Classification Key:</a:t>
            </a:r>
            <a:r>
              <a:rPr lang="en-GB" sz="1200">
                <a:solidFill>
                  <a:srgbClr val="990000"/>
                </a:solidFill>
              </a:rPr>
              <a:t> Core Security, Information Disclosure</a:t>
            </a:r>
          </a:p>
        </p:txBody>
      </p:sp>
      <p:sp>
        <p:nvSpPr>
          <p:cNvPr id="26640" name="Text Box 16"/>
          <p:cNvSpPr txBox="1">
            <a:spLocks noChangeArrowheads="1"/>
          </p:cNvSpPr>
          <p:nvPr/>
        </p:nvSpPr>
        <p:spPr bwMode="auto">
          <a:xfrm>
            <a:off x="609600" y="5791200"/>
            <a:ext cx="3605213"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Related Patterns. </a:t>
            </a:r>
            <a:r>
              <a:rPr lang="en-GB" sz="1400">
                <a:solidFill>
                  <a:srgbClr val="990000"/>
                </a:solidFill>
              </a:rPr>
              <a:t>Intercepting Web Agent.</a:t>
            </a:r>
          </a:p>
        </p:txBody>
      </p:sp>
      <p:sp>
        <p:nvSpPr>
          <p:cNvPr id="26641" name="Text Box 17"/>
          <p:cNvSpPr txBox="1">
            <a:spLocks noChangeArrowheads="1"/>
          </p:cNvSpPr>
          <p:nvPr/>
        </p:nvSpPr>
        <p:spPr bwMode="auto">
          <a:xfrm>
            <a:off x="8001000" y="6477000"/>
            <a:ext cx="79216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Pattern 15</a:t>
            </a: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1"/>
          <p:cNvSpPr txBox="1">
            <a:spLocks noChangeArrowheads="1"/>
          </p:cNvSpPr>
          <p:nvPr/>
        </p:nvSpPr>
        <p:spPr bwMode="auto">
          <a:xfrm>
            <a:off x="381000" y="504825"/>
            <a:ext cx="3973513"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993300"/>
              </a:buClr>
            </a:pPr>
            <a:r>
              <a:rPr lang="en-GB" sz="2000" b="1">
                <a:solidFill>
                  <a:srgbClr val="993300"/>
                </a:solidFill>
              </a:rPr>
              <a:t>Content Dependent Processing</a:t>
            </a:r>
          </a:p>
        </p:txBody>
      </p:sp>
      <p:sp>
        <p:nvSpPr>
          <p:cNvPr id="27650" name="Line 2"/>
          <p:cNvSpPr>
            <a:spLocks noChangeShapeType="1"/>
          </p:cNvSpPr>
          <p:nvPr/>
        </p:nvSpPr>
        <p:spPr bwMode="auto">
          <a:xfrm>
            <a:off x="457200" y="914400"/>
            <a:ext cx="8686800" cy="1588"/>
          </a:xfrm>
          <a:prstGeom prst="line">
            <a:avLst/>
          </a:prstGeom>
          <a:noFill/>
          <a:ln w="936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27651" name="Text Box 3"/>
          <p:cNvSpPr txBox="1">
            <a:spLocks noChangeArrowheads="1"/>
          </p:cNvSpPr>
          <p:nvPr/>
        </p:nvSpPr>
        <p:spPr bwMode="auto">
          <a:xfrm>
            <a:off x="609600" y="1069975"/>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Problem</a:t>
            </a:r>
          </a:p>
        </p:txBody>
      </p:sp>
      <p:sp>
        <p:nvSpPr>
          <p:cNvPr id="27652" name="Text Box 4"/>
          <p:cNvSpPr txBox="1">
            <a:spLocks noChangeArrowheads="1"/>
          </p:cNvSpPr>
          <p:nvPr/>
        </p:nvSpPr>
        <p:spPr bwMode="auto">
          <a:xfrm>
            <a:off x="838200" y="1527175"/>
            <a:ext cx="8077200" cy="1373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In an MTA, the body of a message should not be used for any other purposes. If messages can be sent to files and programs, and the files are overwritten by message content or the programs execute with message content as parameter, then an abuser can send messages with malicious content to utilize this feature for his benefit. </a:t>
            </a:r>
          </a:p>
          <a:p>
            <a:pPr>
              <a:lnSpc>
                <a:spcPct val="100000"/>
              </a:lnSpc>
              <a:buClr>
                <a:srgbClr val="333399"/>
              </a:buClr>
            </a:pPr>
            <a:endParaRPr lang="en-GB" sz="1400">
              <a:solidFill>
                <a:srgbClr val="333399"/>
              </a:solidFill>
              <a:cs typeface="Arial" charset="0"/>
            </a:endParaRPr>
          </a:p>
          <a:p>
            <a:pPr>
              <a:lnSpc>
                <a:spcPct val="100000"/>
              </a:lnSpc>
              <a:buClr>
                <a:srgbClr val="333399"/>
              </a:buClr>
            </a:pPr>
            <a:r>
              <a:rPr lang="en-GB" sz="1400">
                <a:solidFill>
                  <a:srgbClr val="333399"/>
                </a:solidFill>
                <a:cs typeface="Arial" charset="0"/>
              </a:rPr>
              <a:t>How can a mail program be made secure so that the message content cannot be used maliciously?</a:t>
            </a:r>
            <a:r>
              <a:rPr lang="en-GB" sz="1400">
                <a:cs typeface="Arial" charset="0"/>
              </a:rPr>
              <a:t> </a:t>
            </a:r>
          </a:p>
        </p:txBody>
      </p:sp>
      <p:sp>
        <p:nvSpPr>
          <p:cNvPr id="27653" name="Text Box 5"/>
          <p:cNvSpPr txBox="1">
            <a:spLocks noChangeArrowheads="1"/>
          </p:cNvSpPr>
          <p:nvPr/>
        </p:nvSpPr>
        <p:spPr bwMode="auto">
          <a:xfrm>
            <a:off x="381000" y="228600"/>
            <a:ext cx="23241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a:t>Application Architecture Pattern</a:t>
            </a:r>
          </a:p>
        </p:txBody>
      </p:sp>
      <p:sp>
        <p:nvSpPr>
          <p:cNvPr id="27654" name="AutoShape 6"/>
          <p:cNvSpPr>
            <a:spLocks noChangeArrowheads="1"/>
          </p:cNvSpPr>
          <p:nvPr/>
        </p:nvSpPr>
        <p:spPr bwMode="auto">
          <a:xfrm>
            <a:off x="7086600" y="304800"/>
            <a:ext cx="1828800" cy="609600"/>
          </a:xfrm>
          <a:prstGeom prst="rtTriangle">
            <a:avLst/>
          </a:prstGeom>
          <a:blipFill dpi="0" rotWithShape="0">
            <a:blip r:embed="rId3"/>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27655" name="AutoShape 7"/>
          <p:cNvSpPr>
            <a:spLocks noChangeArrowheads="1"/>
          </p:cNvSpPr>
          <p:nvPr/>
        </p:nvSpPr>
        <p:spPr bwMode="auto">
          <a:xfrm rot="10800000">
            <a:off x="7086600" y="306388"/>
            <a:ext cx="1828800" cy="609600"/>
          </a:xfrm>
          <a:prstGeom prst="rtTriangle">
            <a:avLst/>
          </a:prstGeom>
          <a:blipFill dpi="0" rotWithShape="0">
            <a:blip r:embed="rId4"/>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27656" name="Text Box 8"/>
          <p:cNvSpPr txBox="1">
            <a:spLocks noChangeArrowheads="1"/>
          </p:cNvSpPr>
          <p:nvPr/>
        </p:nvSpPr>
        <p:spPr bwMode="auto">
          <a:xfrm>
            <a:off x="7391400" y="304800"/>
            <a:ext cx="15240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gn="r">
              <a:lnSpc>
                <a:spcPct val="100000"/>
              </a:lnSpc>
            </a:pPr>
            <a:r>
              <a:rPr lang="en-GB" sz="1000" b="1"/>
              <a:t>Application Arch. – Arch.</a:t>
            </a:r>
          </a:p>
        </p:txBody>
      </p:sp>
      <p:sp>
        <p:nvSpPr>
          <p:cNvPr id="27657" name="Text Box 9"/>
          <p:cNvSpPr txBox="1">
            <a:spLocks noChangeArrowheads="1"/>
          </p:cNvSpPr>
          <p:nvPr/>
        </p:nvSpPr>
        <p:spPr bwMode="auto">
          <a:xfrm>
            <a:off x="7162800" y="609600"/>
            <a:ext cx="45561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Data</a:t>
            </a:r>
          </a:p>
        </p:txBody>
      </p:sp>
      <p:sp>
        <p:nvSpPr>
          <p:cNvPr id="27658" name="Text Box 10"/>
          <p:cNvSpPr txBox="1">
            <a:spLocks noChangeArrowheads="1"/>
          </p:cNvSpPr>
          <p:nvPr/>
        </p:nvSpPr>
        <p:spPr bwMode="auto">
          <a:xfrm>
            <a:off x="609600" y="3248025"/>
            <a:ext cx="10033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Solution</a:t>
            </a:r>
          </a:p>
        </p:txBody>
      </p:sp>
      <p:sp>
        <p:nvSpPr>
          <p:cNvPr id="27659" name="Text Box 11"/>
          <p:cNvSpPr txBox="1">
            <a:spLocks noChangeArrowheads="1"/>
          </p:cNvSpPr>
          <p:nvPr/>
        </p:nvSpPr>
        <p:spPr bwMode="auto">
          <a:xfrm>
            <a:off x="838200" y="3705225"/>
            <a:ext cx="7848600"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Treat the received contents as mail message only and do not perform any processing on them. Even when treating programs and files as addresses, minimize the impact by using less-privileged user to execute. </a:t>
            </a:r>
          </a:p>
          <a:p>
            <a:pPr>
              <a:lnSpc>
                <a:spcPct val="100000"/>
              </a:lnSpc>
              <a:buClr>
                <a:srgbClr val="333399"/>
              </a:buClr>
            </a:pPr>
            <a:endParaRPr lang="en-GB" sz="1400">
              <a:solidFill>
                <a:srgbClr val="333399"/>
              </a:solidFill>
              <a:cs typeface="Arial" charset="0"/>
            </a:endParaRPr>
          </a:p>
        </p:txBody>
      </p:sp>
      <p:sp>
        <p:nvSpPr>
          <p:cNvPr id="27660" name="Text Box 12"/>
          <p:cNvSpPr txBox="1">
            <a:spLocks noChangeArrowheads="1"/>
          </p:cNvSpPr>
          <p:nvPr/>
        </p:nvSpPr>
        <p:spPr bwMode="auto">
          <a:xfrm>
            <a:off x="152400" y="6400800"/>
            <a:ext cx="15906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b="1"/>
              <a:t>Source: </a:t>
            </a:r>
            <a:r>
              <a:rPr lang="en-GB" sz="1200" b="1">
                <a:solidFill>
                  <a:srgbClr val="6600CC"/>
                </a:solidFill>
              </a:rPr>
              <a:t>Hafiz </a:t>
            </a:r>
            <a:r>
              <a:rPr lang="en-GB" sz="1200" b="1" i="1">
                <a:solidFill>
                  <a:srgbClr val="6600CC"/>
                </a:solidFill>
              </a:rPr>
              <a:t>et. al.</a:t>
            </a:r>
          </a:p>
        </p:txBody>
      </p:sp>
      <p:sp>
        <p:nvSpPr>
          <p:cNvPr id="27661" name="Text Box 13"/>
          <p:cNvSpPr txBox="1">
            <a:spLocks noChangeArrowheads="1"/>
          </p:cNvSpPr>
          <p:nvPr/>
        </p:nvSpPr>
        <p:spPr bwMode="auto">
          <a:xfrm>
            <a:off x="609600" y="5195888"/>
            <a:ext cx="8218488"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Known Uses. </a:t>
            </a:r>
            <a:r>
              <a:rPr lang="en-GB" sz="1400">
                <a:solidFill>
                  <a:srgbClr val="333399"/>
                </a:solidFill>
              </a:rPr>
              <a:t>In qmail, a mail cannot be sent to a program or a file, it only contains message content.</a:t>
            </a:r>
          </a:p>
        </p:txBody>
      </p:sp>
      <p:sp>
        <p:nvSpPr>
          <p:cNvPr id="27662" name="Text Box 14"/>
          <p:cNvSpPr txBox="1">
            <a:spLocks noChangeArrowheads="1"/>
          </p:cNvSpPr>
          <p:nvPr/>
        </p:nvSpPr>
        <p:spPr bwMode="auto">
          <a:xfrm>
            <a:off x="2819400" y="6400800"/>
            <a:ext cx="40386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ctr">
              <a:lnSpc>
                <a:spcPct val="100000"/>
              </a:lnSpc>
              <a:buClr>
                <a:srgbClr val="003399"/>
              </a:buClr>
            </a:pPr>
            <a:r>
              <a:rPr lang="en-GB" sz="1200" b="1">
                <a:solidFill>
                  <a:srgbClr val="003399"/>
                </a:solidFill>
              </a:rPr>
              <a:t>Tags:</a:t>
            </a:r>
            <a:r>
              <a:rPr lang="en-GB" sz="1400" b="1">
                <a:solidFill>
                  <a:srgbClr val="003399"/>
                </a:solidFill>
              </a:rPr>
              <a:t> </a:t>
            </a:r>
            <a:r>
              <a:rPr lang="en-GB" sz="1200" b="1">
                <a:solidFill>
                  <a:srgbClr val="008000"/>
                </a:solidFill>
              </a:rPr>
              <a:t>Mail Address, Mail Message Content</a:t>
            </a:r>
          </a:p>
        </p:txBody>
      </p:sp>
      <p:sp>
        <p:nvSpPr>
          <p:cNvPr id="27663" name="Text Box 15"/>
          <p:cNvSpPr txBox="1">
            <a:spLocks noChangeArrowheads="1"/>
          </p:cNvSpPr>
          <p:nvPr/>
        </p:nvSpPr>
        <p:spPr bwMode="auto">
          <a:xfrm>
            <a:off x="4495800" y="990600"/>
            <a:ext cx="449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pPr>
            <a:r>
              <a:rPr lang="en-GB" sz="1200"/>
              <a:t>Classification Key:</a:t>
            </a:r>
            <a:r>
              <a:rPr lang="en-GB" sz="1200">
                <a:solidFill>
                  <a:srgbClr val="990000"/>
                </a:solidFill>
              </a:rPr>
              <a:t> Core Security, Elevation of Privilege</a:t>
            </a:r>
          </a:p>
        </p:txBody>
      </p:sp>
      <p:sp>
        <p:nvSpPr>
          <p:cNvPr id="27664" name="Text Box 16"/>
          <p:cNvSpPr txBox="1">
            <a:spLocks noChangeArrowheads="1"/>
          </p:cNvSpPr>
          <p:nvPr/>
        </p:nvSpPr>
        <p:spPr bwMode="auto">
          <a:xfrm>
            <a:off x="8001000" y="6477000"/>
            <a:ext cx="79216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Pattern 16</a:t>
            </a: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1"/>
          <p:cNvSpPr txBox="1">
            <a:spLocks noChangeArrowheads="1"/>
          </p:cNvSpPr>
          <p:nvPr/>
        </p:nvSpPr>
        <p:spPr bwMode="auto">
          <a:xfrm>
            <a:off x="381000" y="504825"/>
            <a:ext cx="3306763"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993300"/>
              </a:buClr>
            </a:pPr>
            <a:r>
              <a:rPr lang="en-GB" sz="2000" b="1">
                <a:solidFill>
                  <a:srgbClr val="993300"/>
                </a:solidFill>
              </a:rPr>
              <a:t>Controlled Object Factory</a:t>
            </a:r>
          </a:p>
        </p:txBody>
      </p:sp>
      <p:sp>
        <p:nvSpPr>
          <p:cNvPr id="28674" name="Line 2"/>
          <p:cNvSpPr>
            <a:spLocks noChangeShapeType="1"/>
          </p:cNvSpPr>
          <p:nvPr/>
        </p:nvSpPr>
        <p:spPr bwMode="auto">
          <a:xfrm>
            <a:off x="457200" y="914400"/>
            <a:ext cx="8686800" cy="1588"/>
          </a:xfrm>
          <a:prstGeom prst="line">
            <a:avLst/>
          </a:prstGeom>
          <a:noFill/>
          <a:ln w="936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28675" name="Text Box 3"/>
          <p:cNvSpPr txBox="1">
            <a:spLocks noChangeArrowheads="1"/>
          </p:cNvSpPr>
          <p:nvPr/>
        </p:nvSpPr>
        <p:spPr bwMode="auto">
          <a:xfrm>
            <a:off x="609600" y="1143000"/>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Problem</a:t>
            </a:r>
          </a:p>
        </p:txBody>
      </p:sp>
      <p:sp>
        <p:nvSpPr>
          <p:cNvPr id="28676" name="Text Box 4"/>
          <p:cNvSpPr txBox="1">
            <a:spLocks noChangeArrowheads="1"/>
          </p:cNvSpPr>
          <p:nvPr/>
        </p:nvSpPr>
        <p:spPr bwMode="auto">
          <a:xfrm>
            <a:off x="838200" y="1524000"/>
            <a:ext cx="7696200" cy="1798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Objects are created either at program initialization or dynamically during execution. The access rights of processes with respect to objects must be defined when these objects are created. Applications also use resources that are allocated from resource pools and the applications must have appropriate access rights to them. The access rights are defined by authorization rules or policies that are enforced when a process attempts to access an object. </a:t>
            </a:r>
          </a:p>
          <a:p>
            <a:pPr>
              <a:lnSpc>
                <a:spcPct val="100000"/>
              </a:lnSpc>
              <a:buClr>
                <a:srgbClr val="333399"/>
              </a:buClr>
            </a:pPr>
            <a:endParaRPr lang="en-GB" sz="1400">
              <a:solidFill>
                <a:srgbClr val="333399"/>
              </a:solidFill>
              <a:cs typeface="Arial" charset="0"/>
            </a:endParaRPr>
          </a:p>
          <a:p>
            <a:pPr>
              <a:lnSpc>
                <a:spcPct val="100000"/>
              </a:lnSpc>
              <a:buClr>
                <a:srgbClr val="333399"/>
              </a:buClr>
            </a:pPr>
            <a:r>
              <a:rPr lang="en-GB" sz="1400">
                <a:solidFill>
                  <a:srgbClr val="333399"/>
                </a:solidFill>
                <a:cs typeface="Arial" charset="0"/>
              </a:rPr>
              <a:t>How can this be done? </a:t>
            </a:r>
          </a:p>
        </p:txBody>
      </p:sp>
      <p:sp>
        <p:nvSpPr>
          <p:cNvPr id="28677" name="Text Box 5"/>
          <p:cNvSpPr txBox="1">
            <a:spLocks noChangeArrowheads="1"/>
          </p:cNvSpPr>
          <p:nvPr/>
        </p:nvSpPr>
        <p:spPr bwMode="auto">
          <a:xfrm>
            <a:off x="381000" y="228600"/>
            <a:ext cx="23241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a:t>Application Architecture Pattern</a:t>
            </a:r>
          </a:p>
        </p:txBody>
      </p:sp>
      <p:sp>
        <p:nvSpPr>
          <p:cNvPr id="28678" name="AutoShape 6"/>
          <p:cNvSpPr>
            <a:spLocks noChangeArrowheads="1"/>
          </p:cNvSpPr>
          <p:nvPr/>
        </p:nvSpPr>
        <p:spPr bwMode="auto">
          <a:xfrm>
            <a:off x="7086600" y="304800"/>
            <a:ext cx="1828800" cy="609600"/>
          </a:xfrm>
          <a:prstGeom prst="rtTriangle">
            <a:avLst/>
          </a:prstGeom>
          <a:blipFill dpi="0" rotWithShape="0">
            <a:blip r:embed="rId3"/>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28679" name="AutoShape 7"/>
          <p:cNvSpPr>
            <a:spLocks noChangeArrowheads="1"/>
          </p:cNvSpPr>
          <p:nvPr/>
        </p:nvSpPr>
        <p:spPr bwMode="auto">
          <a:xfrm rot="10800000">
            <a:off x="7086600" y="306388"/>
            <a:ext cx="1828800" cy="609600"/>
          </a:xfrm>
          <a:prstGeom prst="rtTriangle">
            <a:avLst/>
          </a:prstGeom>
          <a:blipFill dpi="0" rotWithShape="0">
            <a:blip r:embed="rId4"/>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28680" name="Text Box 8"/>
          <p:cNvSpPr txBox="1">
            <a:spLocks noChangeArrowheads="1"/>
          </p:cNvSpPr>
          <p:nvPr/>
        </p:nvSpPr>
        <p:spPr bwMode="auto">
          <a:xfrm>
            <a:off x="7391400" y="304800"/>
            <a:ext cx="15240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gn="r">
              <a:lnSpc>
                <a:spcPct val="100000"/>
              </a:lnSpc>
            </a:pPr>
            <a:r>
              <a:rPr lang="en-GB" sz="1000" b="1"/>
              <a:t>Application Arch. - Design</a:t>
            </a:r>
          </a:p>
        </p:txBody>
      </p:sp>
      <p:sp>
        <p:nvSpPr>
          <p:cNvPr id="28681" name="Text Box 9"/>
          <p:cNvSpPr txBox="1">
            <a:spLocks noChangeArrowheads="1"/>
          </p:cNvSpPr>
          <p:nvPr/>
        </p:nvSpPr>
        <p:spPr bwMode="auto">
          <a:xfrm>
            <a:off x="7162800" y="609600"/>
            <a:ext cx="717550"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Function</a:t>
            </a:r>
          </a:p>
        </p:txBody>
      </p:sp>
      <p:sp>
        <p:nvSpPr>
          <p:cNvPr id="28682" name="Text Box 10"/>
          <p:cNvSpPr txBox="1">
            <a:spLocks noChangeArrowheads="1"/>
          </p:cNvSpPr>
          <p:nvPr/>
        </p:nvSpPr>
        <p:spPr bwMode="auto">
          <a:xfrm>
            <a:off x="609600" y="3581400"/>
            <a:ext cx="10033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Solution</a:t>
            </a:r>
          </a:p>
        </p:txBody>
      </p:sp>
      <p:sp>
        <p:nvSpPr>
          <p:cNvPr id="28683" name="Text Box 11"/>
          <p:cNvSpPr txBox="1">
            <a:spLocks noChangeArrowheads="1"/>
          </p:cNvSpPr>
          <p:nvPr/>
        </p:nvSpPr>
        <p:spPr bwMode="auto">
          <a:xfrm>
            <a:off x="838200" y="3997325"/>
            <a:ext cx="8001000"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Create new objects with limited rights. Intercept new object creation requests and get the requester to fully specify the rights to be associated with the new object.</a:t>
            </a:r>
            <a:r>
              <a:rPr lang="en-GB">
                <a:cs typeface="Arial" charset="0"/>
              </a:rPr>
              <a:t> </a:t>
            </a:r>
          </a:p>
        </p:txBody>
      </p:sp>
      <p:sp>
        <p:nvSpPr>
          <p:cNvPr id="28684" name="Text Box 12"/>
          <p:cNvSpPr txBox="1">
            <a:spLocks noChangeArrowheads="1"/>
          </p:cNvSpPr>
          <p:nvPr/>
        </p:nvSpPr>
        <p:spPr bwMode="auto">
          <a:xfrm>
            <a:off x="152400" y="6400800"/>
            <a:ext cx="16160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b="1"/>
              <a:t>Source: </a:t>
            </a:r>
            <a:r>
              <a:rPr lang="en-GB" sz="1200" b="1">
                <a:solidFill>
                  <a:srgbClr val="669900"/>
                </a:solidFill>
              </a:rPr>
              <a:t>Wiley Book</a:t>
            </a:r>
          </a:p>
        </p:txBody>
      </p:sp>
      <p:sp>
        <p:nvSpPr>
          <p:cNvPr id="28685" name="Text Box 13"/>
          <p:cNvSpPr txBox="1">
            <a:spLocks noChangeArrowheads="1"/>
          </p:cNvSpPr>
          <p:nvPr/>
        </p:nvSpPr>
        <p:spPr bwMode="auto">
          <a:xfrm>
            <a:off x="609600" y="5195888"/>
            <a:ext cx="80010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Known Uses. </a:t>
            </a:r>
            <a:r>
              <a:rPr lang="en-GB" sz="1400">
                <a:solidFill>
                  <a:srgbClr val="333399"/>
                </a:solidFill>
              </a:rPr>
              <a:t>Windows processes create objects with various Create system call passing access </a:t>
            </a:r>
          </a:p>
          <a:p>
            <a:pPr>
              <a:lnSpc>
                <a:spcPct val="100000"/>
              </a:lnSpc>
              <a:buClr>
                <a:srgbClr val="333399"/>
              </a:buClr>
            </a:pPr>
            <a:r>
              <a:rPr lang="en-GB" sz="1400">
                <a:solidFill>
                  <a:srgbClr val="333399"/>
                </a:solidFill>
              </a:rPr>
              <a:t>                        control information (DACL) as parameter. </a:t>
            </a:r>
          </a:p>
        </p:txBody>
      </p:sp>
      <p:sp>
        <p:nvSpPr>
          <p:cNvPr id="28686" name="Text Box 14"/>
          <p:cNvSpPr txBox="1">
            <a:spLocks noChangeArrowheads="1"/>
          </p:cNvSpPr>
          <p:nvPr/>
        </p:nvSpPr>
        <p:spPr bwMode="auto">
          <a:xfrm>
            <a:off x="2895600" y="6400800"/>
            <a:ext cx="35052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ctr">
              <a:lnSpc>
                <a:spcPct val="100000"/>
              </a:lnSpc>
              <a:buClr>
                <a:srgbClr val="003399"/>
              </a:buClr>
            </a:pPr>
            <a:r>
              <a:rPr lang="en-GB" sz="1200" b="1">
                <a:solidFill>
                  <a:srgbClr val="003399"/>
                </a:solidFill>
              </a:rPr>
              <a:t>Tags:</a:t>
            </a:r>
            <a:r>
              <a:rPr lang="en-GB" sz="1400" b="1">
                <a:solidFill>
                  <a:srgbClr val="003399"/>
                </a:solidFill>
              </a:rPr>
              <a:t> </a:t>
            </a:r>
            <a:r>
              <a:rPr lang="en-GB" sz="1200" b="1">
                <a:solidFill>
                  <a:srgbClr val="008000"/>
                </a:solidFill>
              </a:rPr>
              <a:t>Object Creation, Access Rights</a:t>
            </a:r>
          </a:p>
        </p:txBody>
      </p:sp>
      <p:sp>
        <p:nvSpPr>
          <p:cNvPr id="28687" name="Text Box 15"/>
          <p:cNvSpPr txBox="1">
            <a:spLocks noChangeArrowheads="1"/>
          </p:cNvSpPr>
          <p:nvPr/>
        </p:nvSpPr>
        <p:spPr bwMode="auto">
          <a:xfrm>
            <a:off x="4648200" y="990600"/>
            <a:ext cx="43434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pPr>
            <a:r>
              <a:rPr lang="en-GB" sz="1200"/>
              <a:t>Classification Key:</a:t>
            </a:r>
            <a:r>
              <a:rPr lang="en-GB" sz="1200">
                <a:solidFill>
                  <a:srgbClr val="990000"/>
                </a:solidFill>
              </a:rPr>
              <a:t> Core Security, Elevation of Privilege</a:t>
            </a:r>
          </a:p>
        </p:txBody>
      </p:sp>
      <p:sp>
        <p:nvSpPr>
          <p:cNvPr id="28688" name="Text Box 16"/>
          <p:cNvSpPr txBox="1">
            <a:spLocks noChangeArrowheads="1"/>
          </p:cNvSpPr>
          <p:nvPr/>
        </p:nvSpPr>
        <p:spPr bwMode="auto">
          <a:xfrm>
            <a:off x="8001000" y="6477000"/>
            <a:ext cx="79216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Pattern 17</a:t>
            </a: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1"/>
          <p:cNvSpPr txBox="1">
            <a:spLocks noChangeArrowheads="1"/>
          </p:cNvSpPr>
          <p:nvPr/>
        </p:nvSpPr>
        <p:spPr bwMode="auto">
          <a:xfrm>
            <a:off x="381000" y="504825"/>
            <a:ext cx="3490913"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993300"/>
              </a:buClr>
            </a:pPr>
            <a:r>
              <a:rPr lang="en-GB" sz="2000" b="1">
                <a:solidFill>
                  <a:srgbClr val="993300"/>
                </a:solidFill>
              </a:rPr>
              <a:t>Controlled Process Creator</a:t>
            </a:r>
          </a:p>
        </p:txBody>
      </p:sp>
      <p:sp>
        <p:nvSpPr>
          <p:cNvPr id="29698" name="Line 2"/>
          <p:cNvSpPr>
            <a:spLocks noChangeShapeType="1"/>
          </p:cNvSpPr>
          <p:nvPr/>
        </p:nvSpPr>
        <p:spPr bwMode="auto">
          <a:xfrm>
            <a:off x="457200" y="914400"/>
            <a:ext cx="8686800" cy="1588"/>
          </a:xfrm>
          <a:prstGeom prst="line">
            <a:avLst/>
          </a:prstGeom>
          <a:noFill/>
          <a:ln w="936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29699" name="Text Box 3"/>
          <p:cNvSpPr txBox="1">
            <a:spLocks noChangeArrowheads="1"/>
          </p:cNvSpPr>
          <p:nvPr/>
        </p:nvSpPr>
        <p:spPr bwMode="auto">
          <a:xfrm>
            <a:off x="609600" y="1143000"/>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Problem</a:t>
            </a:r>
          </a:p>
        </p:txBody>
      </p:sp>
      <p:sp>
        <p:nvSpPr>
          <p:cNvPr id="29700" name="Text Box 4"/>
          <p:cNvSpPr txBox="1">
            <a:spLocks noChangeArrowheads="1"/>
          </p:cNvSpPr>
          <p:nvPr/>
        </p:nvSpPr>
        <p:spPr bwMode="auto">
          <a:xfrm>
            <a:off x="838200" y="1524000"/>
            <a:ext cx="7696200" cy="1373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In an operating system, processes are usually created through system calls. The processes should be created according to application needs. If the processes are not controlled, they can interfere with each other and access data illegally. The access rights for resources should be carefully defined according to appropriate policies. </a:t>
            </a:r>
          </a:p>
          <a:p>
            <a:pPr>
              <a:lnSpc>
                <a:spcPct val="100000"/>
              </a:lnSpc>
              <a:buClr>
                <a:srgbClr val="333399"/>
              </a:buClr>
            </a:pPr>
            <a:endParaRPr lang="en-GB" sz="1400">
              <a:solidFill>
                <a:srgbClr val="333399"/>
              </a:solidFill>
              <a:cs typeface="Arial" charset="0"/>
            </a:endParaRPr>
          </a:p>
          <a:p>
            <a:pPr>
              <a:lnSpc>
                <a:spcPct val="100000"/>
              </a:lnSpc>
              <a:buClr>
                <a:srgbClr val="333399"/>
              </a:buClr>
            </a:pPr>
            <a:r>
              <a:rPr lang="en-GB" sz="1400">
                <a:solidFill>
                  <a:srgbClr val="333399"/>
                </a:solidFill>
                <a:cs typeface="Arial" charset="0"/>
              </a:rPr>
              <a:t>How do you design and grant appropriate access rights for new processes ? </a:t>
            </a:r>
          </a:p>
        </p:txBody>
      </p:sp>
      <p:sp>
        <p:nvSpPr>
          <p:cNvPr id="29701" name="Text Box 5"/>
          <p:cNvSpPr txBox="1">
            <a:spLocks noChangeArrowheads="1"/>
          </p:cNvSpPr>
          <p:nvPr/>
        </p:nvSpPr>
        <p:spPr bwMode="auto">
          <a:xfrm>
            <a:off x="381000" y="228600"/>
            <a:ext cx="23241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a:t>Application Architecture Pattern</a:t>
            </a:r>
          </a:p>
        </p:txBody>
      </p:sp>
      <p:sp>
        <p:nvSpPr>
          <p:cNvPr id="29702" name="AutoShape 6"/>
          <p:cNvSpPr>
            <a:spLocks noChangeArrowheads="1"/>
          </p:cNvSpPr>
          <p:nvPr/>
        </p:nvSpPr>
        <p:spPr bwMode="auto">
          <a:xfrm>
            <a:off x="7086600" y="304800"/>
            <a:ext cx="1828800" cy="609600"/>
          </a:xfrm>
          <a:prstGeom prst="rtTriangle">
            <a:avLst/>
          </a:prstGeom>
          <a:blipFill dpi="0" rotWithShape="0">
            <a:blip r:embed="rId3"/>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29703" name="AutoShape 7"/>
          <p:cNvSpPr>
            <a:spLocks noChangeArrowheads="1"/>
          </p:cNvSpPr>
          <p:nvPr/>
        </p:nvSpPr>
        <p:spPr bwMode="auto">
          <a:xfrm rot="10800000">
            <a:off x="7086600" y="306388"/>
            <a:ext cx="1828800" cy="609600"/>
          </a:xfrm>
          <a:prstGeom prst="rtTriangle">
            <a:avLst/>
          </a:prstGeom>
          <a:blipFill dpi="0" rotWithShape="0">
            <a:blip r:embed="rId4"/>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29704" name="Text Box 8"/>
          <p:cNvSpPr txBox="1">
            <a:spLocks noChangeArrowheads="1"/>
          </p:cNvSpPr>
          <p:nvPr/>
        </p:nvSpPr>
        <p:spPr bwMode="auto">
          <a:xfrm>
            <a:off x="7391400" y="304800"/>
            <a:ext cx="15240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gn="r">
              <a:lnSpc>
                <a:spcPct val="100000"/>
              </a:lnSpc>
            </a:pPr>
            <a:r>
              <a:rPr lang="en-GB" sz="1000" b="1"/>
              <a:t>Application Arch. - Design</a:t>
            </a:r>
          </a:p>
        </p:txBody>
      </p:sp>
      <p:sp>
        <p:nvSpPr>
          <p:cNvPr id="29705" name="Text Box 9"/>
          <p:cNvSpPr txBox="1">
            <a:spLocks noChangeArrowheads="1"/>
          </p:cNvSpPr>
          <p:nvPr/>
        </p:nvSpPr>
        <p:spPr bwMode="auto">
          <a:xfrm>
            <a:off x="7162800" y="609600"/>
            <a:ext cx="717550"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Function</a:t>
            </a:r>
          </a:p>
        </p:txBody>
      </p:sp>
      <p:sp>
        <p:nvSpPr>
          <p:cNvPr id="29706" name="Text Box 10"/>
          <p:cNvSpPr txBox="1">
            <a:spLocks noChangeArrowheads="1"/>
          </p:cNvSpPr>
          <p:nvPr/>
        </p:nvSpPr>
        <p:spPr bwMode="auto">
          <a:xfrm>
            <a:off x="609600" y="3581400"/>
            <a:ext cx="10033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Solution</a:t>
            </a:r>
          </a:p>
        </p:txBody>
      </p:sp>
      <p:sp>
        <p:nvSpPr>
          <p:cNvPr id="29707" name="Text Box 11"/>
          <p:cNvSpPr txBox="1">
            <a:spLocks noChangeArrowheads="1"/>
          </p:cNvSpPr>
          <p:nvPr/>
        </p:nvSpPr>
        <p:spPr bwMode="auto">
          <a:xfrm>
            <a:off x="838200" y="3997325"/>
            <a:ext cx="8001000" cy="73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Create child processes with a subset of privileges of their parent process. Parent processes assign the privileges of the child process. There is no automatic inheritance of rights in the creation of children processes.</a:t>
            </a:r>
          </a:p>
        </p:txBody>
      </p:sp>
      <p:sp>
        <p:nvSpPr>
          <p:cNvPr id="29708" name="Text Box 12"/>
          <p:cNvSpPr txBox="1">
            <a:spLocks noChangeArrowheads="1"/>
          </p:cNvSpPr>
          <p:nvPr/>
        </p:nvSpPr>
        <p:spPr bwMode="auto">
          <a:xfrm>
            <a:off x="152400" y="6400800"/>
            <a:ext cx="16160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b="1"/>
              <a:t>Source: </a:t>
            </a:r>
            <a:r>
              <a:rPr lang="en-GB" sz="1200" b="1">
                <a:solidFill>
                  <a:srgbClr val="669900"/>
                </a:solidFill>
              </a:rPr>
              <a:t>Wiley Book</a:t>
            </a:r>
          </a:p>
        </p:txBody>
      </p:sp>
      <p:sp>
        <p:nvSpPr>
          <p:cNvPr id="29709" name="Text Box 13"/>
          <p:cNvSpPr txBox="1">
            <a:spLocks noChangeArrowheads="1"/>
          </p:cNvSpPr>
          <p:nvPr/>
        </p:nvSpPr>
        <p:spPr bwMode="auto">
          <a:xfrm>
            <a:off x="609600" y="5195888"/>
            <a:ext cx="80010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Known Uses. </a:t>
            </a:r>
            <a:r>
              <a:rPr lang="en-GB" sz="1400">
                <a:solidFill>
                  <a:srgbClr val="333399"/>
                </a:solidFill>
              </a:rPr>
              <a:t>Hewlett Packard’s Virtual Vault is a hardened operating system where a new set of </a:t>
            </a:r>
          </a:p>
          <a:p>
            <a:pPr>
              <a:lnSpc>
                <a:spcPct val="100000"/>
              </a:lnSpc>
              <a:buClr>
                <a:srgbClr val="333399"/>
              </a:buClr>
            </a:pPr>
            <a:r>
              <a:rPr lang="en-GB" sz="1400">
                <a:solidFill>
                  <a:srgbClr val="333399"/>
                </a:solidFill>
              </a:rPr>
              <a:t>                        rights must be defined for each child. </a:t>
            </a:r>
          </a:p>
        </p:txBody>
      </p:sp>
      <p:sp>
        <p:nvSpPr>
          <p:cNvPr id="29710" name="Text Box 14"/>
          <p:cNvSpPr txBox="1">
            <a:spLocks noChangeArrowheads="1"/>
          </p:cNvSpPr>
          <p:nvPr/>
        </p:nvSpPr>
        <p:spPr bwMode="auto">
          <a:xfrm>
            <a:off x="2286000" y="6400800"/>
            <a:ext cx="45720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ctr">
              <a:lnSpc>
                <a:spcPct val="100000"/>
              </a:lnSpc>
              <a:buClr>
                <a:srgbClr val="003399"/>
              </a:buClr>
            </a:pPr>
            <a:r>
              <a:rPr lang="en-GB" sz="1200" b="1">
                <a:solidFill>
                  <a:srgbClr val="003399"/>
                </a:solidFill>
              </a:rPr>
              <a:t>Tags:</a:t>
            </a:r>
            <a:r>
              <a:rPr lang="en-GB" sz="1400" b="1">
                <a:solidFill>
                  <a:srgbClr val="003399"/>
                </a:solidFill>
              </a:rPr>
              <a:t> </a:t>
            </a:r>
            <a:r>
              <a:rPr lang="en-GB" sz="1200" b="1">
                <a:solidFill>
                  <a:srgbClr val="008000"/>
                </a:solidFill>
              </a:rPr>
              <a:t>Process Creation, Access Rights, Child Process</a:t>
            </a:r>
          </a:p>
        </p:txBody>
      </p:sp>
      <p:sp>
        <p:nvSpPr>
          <p:cNvPr id="29711" name="Text Box 15"/>
          <p:cNvSpPr txBox="1">
            <a:spLocks noChangeArrowheads="1"/>
          </p:cNvSpPr>
          <p:nvPr/>
        </p:nvSpPr>
        <p:spPr bwMode="auto">
          <a:xfrm>
            <a:off x="4648200" y="990600"/>
            <a:ext cx="43434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pPr>
            <a:r>
              <a:rPr lang="en-GB" sz="1200"/>
              <a:t>Classification Key:</a:t>
            </a:r>
            <a:r>
              <a:rPr lang="en-GB" sz="1200">
                <a:solidFill>
                  <a:srgbClr val="990000"/>
                </a:solidFill>
              </a:rPr>
              <a:t> Core Security, Elevation of Privilege</a:t>
            </a:r>
          </a:p>
        </p:txBody>
      </p:sp>
      <p:sp>
        <p:nvSpPr>
          <p:cNvPr id="29712" name="Text Box 16"/>
          <p:cNvSpPr txBox="1">
            <a:spLocks noChangeArrowheads="1"/>
          </p:cNvSpPr>
          <p:nvPr/>
        </p:nvSpPr>
        <p:spPr bwMode="auto">
          <a:xfrm>
            <a:off x="8001000" y="6477000"/>
            <a:ext cx="79216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Pattern 18</a:t>
            </a: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1"/>
          <p:cNvSpPr txBox="1">
            <a:spLocks noChangeArrowheads="1"/>
          </p:cNvSpPr>
          <p:nvPr/>
        </p:nvSpPr>
        <p:spPr bwMode="auto">
          <a:xfrm>
            <a:off x="381000" y="504825"/>
            <a:ext cx="4224338"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993300"/>
              </a:buClr>
            </a:pPr>
            <a:r>
              <a:rPr lang="en-GB" sz="2000" b="1">
                <a:solidFill>
                  <a:srgbClr val="993300"/>
                </a:solidFill>
              </a:rPr>
              <a:t>Controlled Virtual Address Space</a:t>
            </a:r>
          </a:p>
        </p:txBody>
      </p:sp>
      <p:sp>
        <p:nvSpPr>
          <p:cNvPr id="30722" name="Line 2"/>
          <p:cNvSpPr>
            <a:spLocks noChangeShapeType="1"/>
          </p:cNvSpPr>
          <p:nvPr/>
        </p:nvSpPr>
        <p:spPr bwMode="auto">
          <a:xfrm>
            <a:off x="457200" y="914400"/>
            <a:ext cx="8686800" cy="1588"/>
          </a:xfrm>
          <a:prstGeom prst="line">
            <a:avLst/>
          </a:prstGeom>
          <a:noFill/>
          <a:ln w="936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30723" name="Text Box 3"/>
          <p:cNvSpPr txBox="1">
            <a:spLocks noChangeArrowheads="1"/>
          </p:cNvSpPr>
          <p:nvPr/>
        </p:nvSpPr>
        <p:spPr bwMode="auto">
          <a:xfrm>
            <a:off x="609600" y="1219200"/>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Problem</a:t>
            </a:r>
          </a:p>
        </p:txBody>
      </p:sp>
      <p:sp>
        <p:nvSpPr>
          <p:cNvPr id="30724" name="Text Box 4"/>
          <p:cNvSpPr txBox="1">
            <a:spLocks noChangeArrowheads="1"/>
          </p:cNvSpPr>
          <p:nvPr/>
        </p:nvSpPr>
        <p:spPr bwMode="auto">
          <a:xfrm>
            <a:off x="838200" y="1600200"/>
            <a:ext cx="7696200" cy="1373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Processes should be controlled while accessing memory, otherwise they could overwrite each others areas or gain access to private information. Again, illegal access to system areas could allow a process to get a higher execution privilege level and thus access files and other resources. </a:t>
            </a:r>
          </a:p>
          <a:p>
            <a:pPr>
              <a:lnSpc>
                <a:spcPct val="100000"/>
              </a:lnSpc>
              <a:buClr>
                <a:srgbClr val="333399"/>
              </a:buClr>
            </a:pPr>
            <a:endParaRPr lang="en-GB" sz="1400">
              <a:solidFill>
                <a:srgbClr val="333399"/>
              </a:solidFill>
              <a:cs typeface="Arial" charset="0"/>
            </a:endParaRPr>
          </a:p>
          <a:p>
            <a:pPr>
              <a:lnSpc>
                <a:spcPct val="100000"/>
              </a:lnSpc>
              <a:buClr>
                <a:srgbClr val="333399"/>
              </a:buClr>
            </a:pPr>
            <a:r>
              <a:rPr lang="en-GB" sz="1400">
                <a:solidFill>
                  <a:srgbClr val="333399"/>
                </a:solidFill>
                <a:cs typeface="Arial" charset="0"/>
              </a:rPr>
              <a:t>How can this be avoided?</a:t>
            </a:r>
          </a:p>
        </p:txBody>
      </p:sp>
      <p:sp>
        <p:nvSpPr>
          <p:cNvPr id="30725" name="Text Box 5"/>
          <p:cNvSpPr txBox="1">
            <a:spLocks noChangeArrowheads="1"/>
          </p:cNvSpPr>
          <p:nvPr/>
        </p:nvSpPr>
        <p:spPr bwMode="auto">
          <a:xfrm>
            <a:off x="381000" y="228600"/>
            <a:ext cx="23241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a:t>Application Architecture Pattern</a:t>
            </a:r>
          </a:p>
        </p:txBody>
      </p:sp>
      <p:sp>
        <p:nvSpPr>
          <p:cNvPr id="30726" name="AutoShape 6"/>
          <p:cNvSpPr>
            <a:spLocks noChangeArrowheads="1"/>
          </p:cNvSpPr>
          <p:nvPr/>
        </p:nvSpPr>
        <p:spPr bwMode="auto">
          <a:xfrm>
            <a:off x="7086600" y="304800"/>
            <a:ext cx="1828800" cy="609600"/>
          </a:xfrm>
          <a:prstGeom prst="rtTriangle">
            <a:avLst/>
          </a:prstGeom>
          <a:blipFill dpi="0" rotWithShape="0">
            <a:blip r:embed="rId3"/>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30727" name="AutoShape 7"/>
          <p:cNvSpPr>
            <a:spLocks noChangeArrowheads="1"/>
          </p:cNvSpPr>
          <p:nvPr/>
        </p:nvSpPr>
        <p:spPr bwMode="auto">
          <a:xfrm rot="10800000">
            <a:off x="7086600" y="306388"/>
            <a:ext cx="1828800" cy="609600"/>
          </a:xfrm>
          <a:prstGeom prst="rtTriangle">
            <a:avLst/>
          </a:prstGeom>
          <a:blipFill dpi="0" rotWithShape="0">
            <a:blip r:embed="rId4"/>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30728" name="Text Box 8"/>
          <p:cNvSpPr txBox="1">
            <a:spLocks noChangeArrowheads="1"/>
          </p:cNvSpPr>
          <p:nvPr/>
        </p:nvSpPr>
        <p:spPr bwMode="auto">
          <a:xfrm>
            <a:off x="7391400" y="304800"/>
            <a:ext cx="15240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gn="r">
              <a:lnSpc>
                <a:spcPct val="100000"/>
              </a:lnSpc>
            </a:pPr>
            <a:r>
              <a:rPr lang="en-GB" sz="1000" b="1"/>
              <a:t>Application Arch. - Design</a:t>
            </a:r>
          </a:p>
        </p:txBody>
      </p:sp>
      <p:sp>
        <p:nvSpPr>
          <p:cNvPr id="30729" name="Text Box 9"/>
          <p:cNvSpPr txBox="1">
            <a:spLocks noChangeArrowheads="1"/>
          </p:cNvSpPr>
          <p:nvPr/>
        </p:nvSpPr>
        <p:spPr bwMode="auto">
          <a:xfrm>
            <a:off x="7162800" y="609600"/>
            <a:ext cx="717550"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Function</a:t>
            </a:r>
          </a:p>
        </p:txBody>
      </p:sp>
      <p:sp>
        <p:nvSpPr>
          <p:cNvPr id="30730" name="Text Box 10"/>
          <p:cNvSpPr txBox="1">
            <a:spLocks noChangeArrowheads="1"/>
          </p:cNvSpPr>
          <p:nvPr/>
        </p:nvSpPr>
        <p:spPr bwMode="auto">
          <a:xfrm>
            <a:off x="609600" y="3124200"/>
            <a:ext cx="10033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Solution</a:t>
            </a:r>
          </a:p>
        </p:txBody>
      </p:sp>
      <p:sp>
        <p:nvSpPr>
          <p:cNvPr id="30731" name="Text Box 11"/>
          <p:cNvSpPr txBox="1">
            <a:spLocks noChangeArrowheads="1"/>
          </p:cNvSpPr>
          <p:nvPr/>
        </p:nvSpPr>
        <p:spPr bwMode="auto">
          <a:xfrm>
            <a:off x="838200" y="3540125"/>
            <a:ext cx="8001000" cy="73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Divide the virtual address space into segments according to logical units in the programs. Use descriptors to indicate access rights, for example the start address, length of segment and the type of access permitted. </a:t>
            </a:r>
          </a:p>
        </p:txBody>
      </p:sp>
      <p:sp>
        <p:nvSpPr>
          <p:cNvPr id="30732" name="Text Box 12"/>
          <p:cNvSpPr txBox="1">
            <a:spLocks noChangeArrowheads="1"/>
          </p:cNvSpPr>
          <p:nvPr/>
        </p:nvSpPr>
        <p:spPr bwMode="auto">
          <a:xfrm>
            <a:off x="152400" y="6400800"/>
            <a:ext cx="16160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b="1"/>
              <a:t>Source: </a:t>
            </a:r>
            <a:r>
              <a:rPr lang="en-GB" sz="1200" b="1">
                <a:solidFill>
                  <a:srgbClr val="669900"/>
                </a:solidFill>
              </a:rPr>
              <a:t>Wiley Book</a:t>
            </a:r>
          </a:p>
        </p:txBody>
      </p:sp>
      <p:sp>
        <p:nvSpPr>
          <p:cNvPr id="30733" name="Text Box 13"/>
          <p:cNvSpPr txBox="1">
            <a:spLocks noChangeArrowheads="1"/>
          </p:cNvSpPr>
          <p:nvPr/>
        </p:nvSpPr>
        <p:spPr bwMode="auto">
          <a:xfrm>
            <a:off x="609600" y="5195888"/>
            <a:ext cx="80010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Known Uses. </a:t>
            </a:r>
            <a:r>
              <a:rPr lang="en-GB" sz="1400">
                <a:solidFill>
                  <a:srgbClr val="333399"/>
                </a:solidFill>
              </a:rPr>
              <a:t>Choices operating system. AIX operating system.</a:t>
            </a:r>
          </a:p>
        </p:txBody>
      </p:sp>
      <p:sp>
        <p:nvSpPr>
          <p:cNvPr id="30734" name="Text Box 14"/>
          <p:cNvSpPr txBox="1">
            <a:spLocks noChangeArrowheads="1"/>
          </p:cNvSpPr>
          <p:nvPr/>
        </p:nvSpPr>
        <p:spPr bwMode="auto">
          <a:xfrm>
            <a:off x="2286000" y="6400800"/>
            <a:ext cx="45720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ctr">
              <a:lnSpc>
                <a:spcPct val="100000"/>
              </a:lnSpc>
              <a:buClr>
                <a:srgbClr val="003399"/>
              </a:buClr>
            </a:pPr>
            <a:r>
              <a:rPr lang="en-GB" sz="1200" b="1">
                <a:solidFill>
                  <a:srgbClr val="003399"/>
                </a:solidFill>
              </a:rPr>
              <a:t>Tags:</a:t>
            </a:r>
            <a:r>
              <a:rPr lang="en-GB" sz="1400" b="1">
                <a:solidFill>
                  <a:srgbClr val="003399"/>
                </a:solidFill>
              </a:rPr>
              <a:t> </a:t>
            </a:r>
            <a:r>
              <a:rPr lang="en-GB" sz="1200" b="1">
                <a:solidFill>
                  <a:srgbClr val="008000"/>
                </a:solidFill>
              </a:rPr>
              <a:t>Address Space, System Area, Access Control</a:t>
            </a:r>
          </a:p>
        </p:txBody>
      </p:sp>
      <p:sp>
        <p:nvSpPr>
          <p:cNvPr id="30735" name="Text Box 15"/>
          <p:cNvSpPr txBox="1">
            <a:spLocks noChangeArrowheads="1"/>
          </p:cNvSpPr>
          <p:nvPr/>
        </p:nvSpPr>
        <p:spPr bwMode="auto">
          <a:xfrm>
            <a:off x="4648200" y="990600"/>
            <a:ext cx="43434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pPr>
            <a:r>
              <a:rPr lang="en-GB" sz="1200"/>
              <a:t>Classification Key:</a:t>
            </a:r>
            <a:r>
              <a:rPr lang="en-GB" sz="1200">
                <a:solidFill>
                  <a:srgbClr val="990000"/>
                </a:solidFill>
              </a:rPr>
              <a:t> Core Security, Elevation of Privilege</a:t>
            </a:r>
          </a:p>
        </p:txBody>
      </p:sp>
      <p:sp>
        <p:nvSpPr>
          <p:cNvPr id="30736" name="Text Box 16"/>
          <p:cNvSpPr txBox="1">
            <a:spLocks noChangeArrowheads="1"/>
          </p:cNvSpPr>
          <p:nvPr/>
        </p:nvSpPr>
        <p:spPr bwMode="auto">
          <a:xfrm>
            <a:off x="8001000" y="6477000"/>
            <a:ext cx="79216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Pattern 19</a:t>
            </a: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AutoShape 1"/>
          <p:cNvSpPr>
            <a:spLocks noChangeArrowheads="1"/>
          </p:cNvSpPr>
          <p:nvPr/>
        </p:nvSpPr>
        <p:spPr bwMode="auto">
          <a:xfrm>
            <a:off x="7086600" y="304800"/>
            <a:ext cx="1828800" cy="609600"/>
          </a:xfrm>
          <a:prstGeom prst="rtTriangle">
            <a:avLst/>
          </a:prstGeom>
          <a:blipFill dpi="0" rotWithShape="0">
            <a:blip r:embed="rId3"/>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31746" name="AutoShape 2"/>
          <p:cNvSpPr>
            <a:spLocks noChangeArrowheads="1"/>
          </p:cNvSpPr>
          <p:nvPr/>
        </p:nvSpPr>
        <p:spPr bwMode="auto">
          <a:xfrm rot="10800000">
            <a:off x="7086600" y="306388"/>
            <a:ext cx="1828800" cy="609600"/>
          </a:xfrm>
          <a:prstGeom prst="rtTriangle">
            <a:avLst/>
          </a:prstGeom>
          <a:blipFill dpi="0" rotWithShape="0">
            <a:blip r:embed="rId4"/>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31747" name="Text Box 3"/>
          <p:cNvSpPr txBox="1">
            <a:spLocks noChangeArrowheads="1"/>
          </p:cNvSpPr>
          <p:nvPr/>
        </p:nvSpPr>
        <p:spPr bwMode="auto">
          <a:xfrm>
            <a:off x="7391400" y="304800"/>
            <a:ext cx="15240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gn="r">
              <a:lnSpc>
                <a:spcPct val="100000"/>
              </a:lnSpc>
            </a:pPr>
            <a:r>
              <a:rPr lang="en-GB" sz="1000" b="1"/>
              <a:t>Application Arch. - Design</a:t>
            </a:r>
          </a:p>
        </p:txBody>
      </p:sp>
      <p:sp>
        <p:nvSpPr>
          <p:cNvPr id="31748" name="Text Box 4"/>
          <p:cNvSpPr txBox="1">
            <a:spLocks noChangeArrowheads="1"/>
          </p:cNvSpPr>
          <p:nvPr/>
        </p:nvSpPr>
        <p:spPr bwMode="auto">
          <a:xfrm>
            <a:off x="7162800" y="609600"/>
            <a:ext cx="45561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Data</a:t>
            </a:r>
          </a:p>
        </p:txBody>
      </p:sp>
      <p:sp>
        <p:nvSpPr>
          <p:cNvPr id="31749" name="Text Box 5"/>
          <p:cNvSpPr txBox="1">
            <a:spLocks noChangeArrowheads="1"/>
          </p:cNvSpPr>
          <p:nvPr/>
        </p:nvSpPr>
        <p:spPr bwMode="auto">
          <a:xfrm>
            <a:off x="381000" y="504825"/>
            <a:ext cx="17526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993300"/>
              </a:buClr>
            </a:pPr>
            <a:r>
              <a:rPr lang="en-GB" sz="2000" b="1">
                <a:solidFill>
                  <a:srgbClr val="993300"/>
                </a:solidFill>
              </a:rPr>
              <a:t>Cover Traffic</a:t>
            </a:r>
          </a:p>
        </p:txBody>
      </p:sp>
      <p:sp>
        <p:nvSpPr>
          <p:cNvPr id="31750" name="Line 6"/>
          <p:cNvSpPr>
            <a:spLocks noChangeShapeType="1"/>
          </p:cNvSpPr>
          <p:nvPr/>
        </p:nvSpPr>
        <p:spPr bwMode="auto">
          <a:xfrm>
            <a:off x="457200" y="914400"/>
            <a:ext cx="8686800" cy="1588"/>
          </a:xfrm>
          <a:prstGeom prst="line">
            <a:avLst/>
          </a:prstGeom>
          <a:noFill/>
          <a:ln w="936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31751" name="Text Box 7"/>
          <p:cNvSpPr txBox="1">
            <a:spLocks noChangeArrowheads="1"/>
          </p:cNvSpPr>
          <p:nvPr/>
        </p:nvSpPr>
        <p:spPr bwMode="auto">
          <a:xfrm>
            <a:off x="609600" y="1066800"/>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Problem</a:t>
            </a:r>
          </a:p>
        </p:txBody>
      </p:sp>
      <p:sp>
        <p:nvSpPr>
          <p:cNvPr id="31752" name="Text Box 8"/>
          <p:cNvSpPr txBox="1">
            <a:spLocks noChangeArrowheads="1"/>
          </p:cNvSpPr>
          <p:nvPr/>
        </p:nvSpPr>
        <p:spPr bwMode="auto">
          <a:xfrm>
            <a:off x="838200" y="1524000"/>
            <a:ext cx="7696200" cy="158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An anonymity preserving node has to receive packets from many different nodes to create the </a:t>
            </a:r>
          </a:p>
          <a:p>
            <a:pPr>
              <a:lnSpc>
                <a:spcPct val="100000"/>
              </a:lnSpc>
              <a:buClr>
                <a:srgbClr val="333399"/>
              </a:buClr>
            </a:pPr>
            <a:r>
              <a:rPr lang="en-GB" sz="1400">
                <a:solidFill>
                  <a:srgbClr val="333399"/>
                </a:solidFill>
                <a:cs typeface="Arial" charset="0"/>
              </a:rPr>
              <a:t>          anonymity set. If the network is experiencing slow traffic, then the packets residing in the </a:t>
            </a:r>
          </a:p>
          <a:p>
            <a:pPr>
              <a:lnSpc>
                <a:spcPct val="100000"/>
              </a:lnSpc>
              <a:buClr>
                <a:srgbClr val="333399"/>
              </a:buClr>
            </a:pPr>
            <a:r>
              <a:rPr lang="en-GB" sz="1400">
                <a:solidFill>
                  <a:srgbClr val="333399"/>
                </a:solidFill>
                <a:cs typeface="Arial" charset="0"/>
              </a:rPr>
              <a:t>          node has to wait for packet arrival. This delay can increase the latency of packet transfer.</a:t>
            </a:r>
          </a:p>
          <a:p>
            <a:pPr>
              <a:lnSpc>
                <a:spcPct val="100000"/>
              </a:lnSpc>
              <a:buClr>
                <a:srgbClr val="333399"/>
              </a:buClr>
            </a:pPr>
            <a:endParaRPr lang="en-GB" sz="1400">
              <a:solidFill>
                <a:srgbClr val="333399"/>
              </a:solidFill>
              <a:cs typeface="Arial" charset="0"/>
            </a:endParaRPr>
          </a:p>
          <a:p>
            <a:pPr>
              <a:lnSpc>
                <a:spcPct val="100000"/>
              </a:lnSpc>
              <a:buClr>
                <a:srgbClr val="333399"/>
              </a:buClr>
            </a:pPr>
            <a:r>
              <a:rPr lang="en-GB" sz="1400">
                <a:solidFill>
                  <a:srgbClr val="333399"/>
                </a:solidFill>
                <a:cs typeface="Arial" charset="0"/>
              </a:rPr>
              <a:t>How can latency be decreased while retaining data privacy?</a:t>
            </a:r>
          </a:p>
          <a:p>
            <a:pPr>
              <a:lnSpc>
                <a:spcPct val="100000"/>
              </a:lnSpc>
              <a:buClr>
                <a:srgbClr val="333399"/>
              </a:buClr>
            </a:pPr>
            <a:endParaRPr lang="en-GB" sz="1400">
              <a:solidFill>
                <a:srgbClr val="333399"/>
              </a:solidFill>
              <a:cs typeface="Arial" charset="0"/>
            </a:endParaRPr>
          </a:p>
        </p:txBody>
      </p:sp>
      <p:sp>
        <p:nvSpPr>
          <p:cNvPr id="31753" name="Text Box 9"/>
          <p:cNvSpPr txBox="1">
            <a:spLocks noChangeArrowheads="1"/>
          </p:cNvSpPr>
          <p:nvPr/>
        </p:nvSpPr>
        <p:spPr bwMode="auto">
          <a:xfrm>
            <a:off x="381000" y="228600"/>
            <a:ext cx="23241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a:t>Application Architecture Pattern</a:t>
            </a:r>
          </a:p>
        </p:txBody>
      </p:sp>
      <p:sp>
        <p:nvSpPr>
          <p:cNvPr id="31754" name="Text Box 10"/>
          <p:cNvSpPr txBox="1">
            <a:spLocks noChangeArrowheads="1"/>
          </p:cNvSpPr>
          <p:nvPr/>
        </p:nvSpPr>
        <p:spPr bwMode="auto">
          <a:xfrm>
            <a:off x="609600" y="3276600"/>
            <a:ext cx="10033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Solution</a:t>
            </a:r>
          </a:p>
        </p:txBody>
      </p:sp>
      <p:sp>
        <p:nvSpPr>
          <p:cNvPr id="31755" name="Text Box 11"/>
          <p:cNvSpPr txBox="1">
            <a:spLocks noChangeArrowheads="1"/>
          </p:cNvSpPr>
          <p:nvPr/>
        </p:nvSpPr>
        <p:spPr bwMode="auto">
          <a:xfrm>
            <a:off x="838200" y="3765550"/>
            <a:ext cx="8153400" cy="73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Create dummy packets that look like real data packets inside the node. Keep a dummy traffic flow </a:t>
            </a:r>
          </a:p>
          <a:p>
            <a:pPr>
              <a:lnSpc>
                <a:spcPct val="100000"/>
              </a:lnSpc>
              <a:buClr>
                <a:srgbClr val="333399"/>
              </a:buClr>
            </a:pPr>
            <a:r>
              <a:rPr lang="en-GB" sz="1400">
                <a:solidFill>
                  <a:srgbClr val="333399"/>
                </a:solidFill>
                <a:cs typeface="Arial" charset="0"/>
              </a:rPr>
              <a:t>           between anonymity preserving nodes to create a decoy for actual data traffic.</a:t>
            </a:r>
          </a:p>
          <a:p>
            <a:pPr>
              <a:lnSpc>
                <a:spcPct val="100000"/>
              </a:lnSpc>
              <a:buClr>
                <a:srgbClr val="333399"/>
              </a:buClr>
            </a:pPr>
            <a:endParaRPr lang="en-GB" sz="1400">
              <a:solidFill>
                <a:srgbClr val="333399"/>
              </a:solidFill>
              <a:cs typeface="Arial" charset="0"/>
            </a:endParaRPr>
          </a:p>
        </p:txBody>
      </p:sp>
      <p:sp>
        <p:nvSpPr>
          <p:cNvPr id="31756" name="Text Box 12"/>
          <p:cNvSpPr txBox="1">
            <a:spLocks noChangeArrowheads="1"/>
          </p:cNvSpPr>
          <p:nvPr/>
        </p:nvSpPr>
        <p:spPr bwMode="auto">
          <a:xfrm>
            <a:off x="152400" y="6400800"/>
            <a:ext cx="2398713"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b="1"/>
              <a:t>Source: </a:t>
            </a:r>
            <a:r>
              <a:rPr lang="en-GB" sz="1200" b="1">
                <a:solidFill>
                  <a:srgbClr val="6600CC"/>
                </a:solidFill>
              </a:rPr>
              <a:t>Hafiz Privacy Patterns</a:t>
            </a:r>
          </a:p>
        </p:txBody>
      </p:sp>
      <p:sp>
        <p:nvSpPr>
          <p:cNvPr id="31757" name="Text Box 13"/>
          <p:cNvSpPr txBox="1">
            <a:spLocks noChangeArrowheads="1"/>
          </p:cNvSpPr>
          <p:nvPr/>
        </p:nvSpPr>
        <p:spPr bwMode="auto">
          <a:xfrm>
            <a:off x="609600" y="5334000"/>
            <a:ext cx="82296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Known Uses. </a:t>
            </a:r>
            <a:r>
              <a:rPr lang="en-GB" sz="1400">
                <a:solidFill>
                  <a:srgbClr val="333399"/>
                </a:solidFill>
              </a:rPr>
              <a:t>Cover traffic in an Active Bat system for location anonymity.</a:t>
            </a:r>
          </a:p>
        </p:txBody>
      </p:sp>
      <p:sp>
        <p:nvSpPr>
          <p:cNvPr id="31758" name="Text Box 14"/>
          <p:cNvSpPr txBox="1">
            <a:spLocks noChangeArrowheads="1"/>
          </p:cNvSpPr>
          <p:nvPr/>
        </p:nvSpPr>
        <p:spPr bwMode="auto">
          <a:xfrm>
            <a:off x="2895600" y="6400800"/>
            <a:ext cx="35052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ctr">
              <a:lnSpc>
                <a:spcPct val="100000"/>
              </a:lnSpc>
              <a:buClr>
                <a:srgbClr val="003399"/>
              </a:buClr>
            </a:pPr>
            <a:r>
              <a:rPr lang="en-GB" sz="1200" b="1">
                <a:solidFill>
                  <a:srgbClr val="003399"/>
                </a:solidFill>
              </a:rPr>
              <a:t>Tags:</a:t>
            </a:r>
            <a:r>
              <a:rPr lang="en-GB" sz="1400" b="1">
                <a:solidFill>
                  <a:srgbClr val="003399"/>
                </a:solidFill>
              </a:rPr>
              <a:t> </a:t>
            </a:r>
            <a:r>
              <a:rPr lang="en-GB" sz="1200" b="1">
                <a:solidFill>
                  <a:srgbClr val="008000"/>
                </a:solidFill>
              </a:rPr>
              <a:t>Anonymity, Privacy</a:t>
            </a:r>
          </a:p>
        </p:txBody>
      </p:sp>
      <p:sp>
        <p:nvSpPr>
          <p:cNvPr id="31759" name="Text Box 15"/>
          <p:cNvSpPr txBox="1">
            <a:spLocks noChangeArrowheads="1"/>
          </p:cNvSpPr>
          <p:nvPr/>
        </p:nvSpPr>
        <p:spPr bwMode="auto">
          <a:xfrm>
            <a:off x="4495800" y="990600"/>
            <a:ext cx="449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pPr>
            <a:r>
              <a:rPr lang="en-GB" sz="1200"/>
              <a:t>Classification Key:</a:t>
            </a:r>
            <a:r>
              <a:rPr lang="en-GB" sz="1200">
                <a:solidFill>
                  <a:srgbClr val="990000"/>
                </a:solidFill>
              </a:rPr>
              <a:t> Exterior Security, Information Disclosure</a:t>
            </a:r>
          </a:p>
        </p:txBody>
      </p:sp>
      <p:sp>
        <p:nvSpPr>
          <p:cNvPr id="31760" name="Text Box 16"/>
          <p:cNvSpPr txBox="1">
            <a:spLocks noChangeArrowheads="1"/>
          </p:cNvSpPr>
          <p:nvPr/>
        </p:nvSpPr>
        <p:spPr bwMode="auto">
          <a:xfrm>
            <a:off x="609600" y="5715000"/>
            <a:ext cx="2890838"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Related Patterns. </a:t>
            </a:r>
            <a:r>
              <a:rPr lang="en-GB" sz="1400">
                <a:solidFill>
                  <a:srgbClr val="990000"/>
                </a:solidFill>
              </a:rPr>
              <a:t>Anonymity Set.</a:t>
            </a:r>
          </a:p>
        </p:txBody>
      </p:sp>
      <p:sp>
        <p:nvSpPr>
          <p:cNvPr id="31761" name="Text Box 17"/>
          <p:cNvSpPr txBox="1">
            <a:spLocks noChangeArrowheads="1"/>
          </p:cNvSpPr>
          <p:nvPr/>
        </p:nvSpPr>
        <p:spPr bwMode="auto">
          <a:xfrm>
            <a:off x="8001000" y="6477000"/>
            <a:ext cx="79216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Pattern 20</a:t>
            </a: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33450"/>
            <a:ext cx="8458200" cy="5924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2" name="Picture 2"/>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7620000" y="0"/>
            <a:ext cx="1524000" cy="914400"/>
          </a:xfrm>
          <a:prstGeom prst="rect">
            <a:avLst/>
          </a:prstGeom>
          <a:noFill/>
          <a:ln>
            <a:noFill/>
          </a:ln>
          <a:effectLst/>
          <a:extLst>
            <a:ext uri="{909E8E84-426E-40DD-AFC4-6F175D3DCCD1}">
              <a14:hiddenFill xmlns:a14="http://schemas.microsoft.com/office/drawing/2010/main">
                <a:blipFill dpi="0" rotWithShape="0">
                  <a:blip>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3" name="Text Box 3"/>
          <p:cNvSpPr txBox="1">
            <a:spLocks noChangeArrowheads="1"/>
          </p:cNvSpPr>
          <p:nvPr/>
        </p:nvSpPr>
        <p:spPr bwMode="auto">
          <a:xfrm>
            <a:off x="381000" y="504825"/>
            <a:ext cx="3178175"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993300"/>
              </a:buClr>
            </a:pPr>
            <a:r>
              <a:rPr lang="en-GB" sz="2000" b="1">
                <a:solidFill>
                  <a:srgbClr val="993300"/>
                </a:solidFill>
              </a:rPr>
              <a:t>The Zachman framework</a:t>
            </a:r>
          </a:p>
        </p:txBody>
      </p:sp>
      <p:sp>
        <p:nvSpPr>
          <p:cNvPr id="5124" name="Line 4"/>
          <p:cNvSpPr>
            <a:spLocks noChangeShapeType="1"/>
          </p:cNvSpPr>
          <p:nvPr/>
        </p:nvSpPr>
        <p:spPr bwMode="auto">
          <a:xfrm>
            <a:off x="457200" y="914400"/>
            <a:ext cx="8686800" cy="1588"/>
          </a:xfrm>
          <a:prstGeom prst="line">
            <a:avLst/>
          </a:prstGeom>
          <a:noFill/>
          <a:ln w="936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5125" name="Text Box 5"/>
          <p:cNvSpPr txBox="1">
            <a:spLocks noChangeArrowheads="1"/>
          </p:cNvSpPr>
          <p:nvPr/>
        </p:nvSpPr>
        <p:spPr bwMode="auto">
          <a:xfrm>
            <a:off x="381000" y="3321050"/>
            <a:ext cx="7696200" cy="338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ea typeface="DejaVu Sans" charset="0"/>
                <a:cs typeface="DejaVu Sans" charset="0"/>
              </a:defRPr>
            </a:lvl1pPr>
            <a:lvl2pPr>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ea typeface="DejaVu Sans" charset="0"/>
                <a:cs typeface="DejaVu Sans" charset="0"/>
              </a:defRPr>
            </a:lvl2pPr>
            <a:lvl3pPr>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ea typeface="DejaVu Sans" charset="0"/>
                <a:cs typeface="DejaVu Sans" charset="0"/>
              </a:defRPr>
            </a:lvl3pPr>
            <a:lvl4pPr>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ea typeface="DejaVu Sans" charset="0"/>
                <a:cs typeface="DejaVu Sans" charset="0"/>
              </a:defRPr>
            </a:lvl4pPr>
            <a:lvl5pPr>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ea typeface="DejaVu Sans" charset="0"/>
                <a:cs typeface="DejaVu Sans" charset="0"/>
              </a:defRPr>
            </a:lvl9pPr>
          </a:lstStyle>
          <a:p>
            <a:pPr>
              <a:lnSpc>
                <a:spcPct val="100000"/>
              </a:lnSpc>
            </a:pPr>
            <a:r>
              <a:rPr lang="en-GB" sz="1600">
                <a:cs typeface="Arial" charset="0"/>
              </a:rPr>
              <a:t>	    </a:t>
            </a: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1"/>
          <p:cNvSpPr txBox="1">
            <a:spLocks noChangeArrowheads="1"/>
          </p:cNvSpPr>
          <p:nvPr/>
        </p:nvSpPr>
        <p:spPr bwMode="auto">
          <a:xfrm>
            <a:off x="381000" y="504825"/>
            <a:ext cx="2684463"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993300"/>
              </a:buClr>
            </a:pPr>
            <a:r>
              <a:rPr lang="en-GB" sz="2000" b="1">
                <a:solidFill>
                  <a:srgbClr val="993300"/>
                </a:solidFill>
              </a:rPr>
              <a:t>Credential Tokenizer</a:t>
            </a:r>
          </a:p>
        </p:txBody>
      </p:sp>
      <p:sp>
        <p:nvSpPr>
          <p:cNvPr id="32770" name="Line 2"/>
          <p:cNvSpPr>
            <a:spLocks noChangeShapeType="1"/>
          </p:cNvSpPr>
          <p:nvPr/>
        </p:nvSpPr>
        <p:spPr bwMode="auto">
          <a:xfrm>
            <a:off x="457200" y="914400"/>
            <a:ext cx="8686800" cy="1588"/>
          </a:xfrm>
          <a:prstGeom prst="line">
            <a:avLst/>
          </a:prstGeom>
          <a:noFill/>
          <a:ln w="936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32771" name="Text Box 3"/>
          <p:cNvSpPr txBox="1">
            <a:spLocks noChangeArrowheads="1"/>
          </p:cNvSpPr>
          <p:nvPr/>
        </p:nvSpPr>
        <p:spPr bwMode="auto">
          <a:xfrm>
            <a:off x="609600" y="1066800"/>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Problem</a:t>
            </a:r>
          </a:p>
        </p:txBody>
      </p:sp>
      <p:sp>
        <p:nvSpPr>
          <p:cNvPr id="32772" name="Text Box 4"/>
          <p:cNvSpPr txBox="1">
            <a:spLocks noChangeArrowheads="1"/>
          </p:cNvSpPr>
          <p:nvPr/>
        </p:nvSpPr>
        <p:spPr bwMode="auto">
          <a:xfrm>
            <a:off x="838200" y="1447800"/>
            <a:ext cx="7696200" cy="158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buClr>
                <a:srgbClr val="333399"/>
              </a:buClr>
            </a:pPr>
            <a:r>
              <a:rPr lang="en-GB" sz="1400">
                <a:solidFill>
                  <a:srgbClr val="333399"/>
                </a:solidFill>
                <a:cs typeface="Arial" charset="0"/>
              </a:rPr>
              <a:t>Security tokens can be of diverse types, like username/passwords, X.509v3 certificate, Kerberos ticket, SAML tokens, smart card tokens and biometric samples. To encapsulate these user credentials for use with different security product architectures, developers have to modify the security token processing routine to accommodate individual security product architectures. </a:t>
            </a:r>
          </a:p>
          <a:p>
            <a:pPr algn="r">
              <a:lnSpc>
                <a:spcPct val="100000"/>
              </a:lnSpc>
              <a:buClr>
                <a:srgbClr val="333399"/>
              </a:buClr>
            </a:pPr>
            <a:endParaRPr lang="en-GB" sz="1400">
              <a:solidFill>
                <a:srgbClr val="333399"/>
              </a:solidFill>
              <a:cs typeface="Arial" charset="0"/>
            </a:endParaRPr>
          </a:p>
          <a:p>
            <a:pPr algn="r">
              <a:lnSpc>
                <a:spcPct val="100000"/>
              </a:lnSpc>
              <a:buClr>
                <a:srgbClr val="333399"/>
              </a:buClr>
            </a:pPr>
            <a:r>
              <a:rPr lang="en-GB" sz="1400">
                <a:solidFill>
                  <a:srgbClr val="333399"/>
                </a:solidFill>
                <a:cs typeface="Arial" charset="0"/>
              </a:rPr>
              <a:t>How can this be done?</a:t>
            </a:r>
          </a:p>
        </p:txBody>
      </p:sp>
      <p:sp>
        <p:nvSpPr>
          <p:cNvPr id="32773" name="Text Box 5"/>
          <p:cNvSpPr txBox="1">
            <a:spLocks noChangeArrowheads="1"/>
          </p:cNvSpPr>
          <p:nvPr/>
        </p:nvSpPr>
        <p:spPr bwMode="auto">
          <a:xfrm>
            <a:off x="381000" y="228600"/>
            <a:ext cx="23241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a:t>Application Architecture Pattern</a:t>
            </a:r>
          </a:p>
        </p:txBody>
      </p:sp>
      <p:sp>
        <p:nvSpPr>
          <p:cNvPr id="32774" name="AutoShape 6"/>
          <p:cNvSpPr>
            <a:spLocks noChangeArrowheads="1"/>
          </p:cNvSpPr>
          <p:nvPr/>
        </p:nvSpPr>
        <p:spPr bwMode="auto">
          <a:xfrm>
            <a:off x="7086600" y="304800"/>
            <a:ext cx="1828800" cy="609600"/>
          </a:xfrm>
          <a:prstGeom prst="rtTriangle">
            <a:avLst/>
          </a:prstGeom>
          <a:blipFill dpi="0" rotWithShape="0">
            <a:blip r:embed="rId3"/>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32775" name="AutoShape 7"/>
          <p:cNvSpPr>
            <a:spLocks noChangeArrowheads="1"/>
          </p:cNvSpPr>
          <p:nvPr/>
        </p:nvSpPr>
        <p:spPr bwMode="auto">
          <a:xfrm rot="10800000">
            <a:off x="7086600" y="306388"/>
            <a:ext cx="1828800" cy="609600"/>
          </a:xfrm>
          <a:prstGeom prst="rtTriangle">
            <a:avLst/>
          </a:prstGeom>
          <a:blipFill dpi="0" rotWithShape="0">
            <a:blip r:embed="rId4"/>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32776" name="Text Box 8"/>
          <p:cNvSpPr txBox="1">
            <a:spLocks noChangeArrowheads="1"/>
          </p:cNvSpPr>
          <p:nvPr/>
        </p:nvSpPr>
        <p:spPr bwMode="auto">
          <a:xfrm>
            <a:off x="7391400" y="304800"/>
            <a:ext cx="15240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gn="r">
              <a:lnSpc>
                <a:spcPct val="100000"/>
              </a:lnSpc>
            </a:pPr>
            <a:r>
              <a:rPr lang="en-GB" sz="1000" b="1"/>
              <a:t>Application Arch. – Design</a:t>
            </a:r>
          </a:p>
        </p:txBody>
      </p:sp>
      <p:sp>
        <p:nvSpPr>
          <p:cNvPr id="32777" name="Text Box 9"/>
          <p:cNvSpPr txBox="1">
            <a:spLocks noChangeArrowheads="1"/>
          </p:cNvSpPr>
          <p:nvPr/>
        </p:nvSpPr>
        <p:spPr bwMode="auto">
          <a:xfrm>
            <a:off x="7162800" y="609600"/>
            <a:ext cx="717550"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Function</a:t>
            </a:r>
          </a:p>
        </p:txBody>
      </p:sp>
      <p:sp>
        <p:nvSpPr>
          <p:cNvPr id="32778" name="Text Box 10"/>
          <p:cNvSpPr txBox="1">
            <a:spLocks noChangeArrowheads="1"/>
          </p:cNvSpPr>
          <p:nvPr/>
        </p:nvSpPr>
        <p:spPr bwMode="auto">
          <a:xfrm>
            <a:off x="609600" y="3273425"/>
            <a:ext cx="10033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Solution</a:t>
            </a:r>
          </a:p>
        </p:txBody>
      </p:sp>
      <p:sp>
        <p:nvSpPr>
          <p:cNvPr id="32779" name="Text Box 11"/>
          <p:cNvSpPr txBox="1">
            <a:spLocks noChangeArrowheads="1"/>
          </p:cNvSpPr>
          <p:nvPr/>
        </p:nvSpPr>
        <p:spPr bwMode="auto">
          <a:xfrm>
            <a:off x="838200" y="3689350"/>
            <a:ext cx="7848600"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Encapsulate different types of user credentials as a security token that can be reusable across different security providers. Provide a security API abstraction that creates and retrieves the user identity information from a given user credential. Support the different semantics and mechanisms required by different types of applications.</a:t>
            </a:r>
          </a:p>
        </p:txBody>
      </p:sp>
      <p:sp>
        <p:nvSpPr>
          <p:cNvPr id="32780" name="Text Box 12"/>
          <p:cNvSpPr txBox="1">
            <a:spLocks noChangeArrowheads="1"/>
          </p:cNvSpPr>
          <p:nvPr/>
        </p:nvSpPr>
        <p:spPr bwMode="auto">
          <a:xfrm>
            <a:off x="152400" y="6400800"/>
            <a:ext cx="1503363"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b="1"/>
              <a:t>Source: </a:t>
            </a:r>
            <a:r>
              <a:rPr lang="en-GB" sz="1200" b="1">
                <a:solidFill>
                  <a:srgbClr val="3333FF"/>
                </a:solidFill>
              </a:rPr>
              <a:t>Sun Book</a:t>
            </a:r>
          </a:p>
        </p:txBody>
      </p:sp>
      <p:sp>
        <p:nvSpPr>
          <p:cNvPr id="32781" name="Text Box 13"/>
          <p:cNvSpPr txBox="1">
            <a:spLocks noChangeArrowheads="1"/>
          </p:cNvSpPr>
          <p:nvPr/>
        </p:nvSpPr>
        <p:spPr bwMode="auto">
          <a:xfrm>
            <a:off x="609600" y="5410200"/>
            <a:ext cx="81534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Known Uses. </a:t>
            </a:r>
            <a:r>
              <a:rPr lang="en-GB" sz="1400">
                <a:solidFill>
                  <a:srgbClr val="333399"/>
                </a:solidFill>
              </a:rPr>
              <a:t>An implementation using Kerberos ticket or SAML token.</a:t>
            </a:r>
          </a:p>
        </p:txBody>
      </p:sp>
      <p:sp>
        <p:nvSpPr>
          <p:cNvPr id="32782" name="Text Box 14"/>
          <p:cNvSpPr txBox="1">
            <a:spLocks noChangeArrowheads="1"/>
          </p:cNvSpPr>
          <p:nvPr/>
        </p:nvSpPr>
        <p:spPr bwMode="auto">
          <a:xfrm>
            <a:off x="2743200" y="6400800"/>
            <a:ext cx="40386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ctr">
              <a:lnSpc>
                <a:spcPct val="100000"/>
              </a:lnSpc>
              <a:buClr>
                <a:srgbClr val="003399"/>
              </a:buClr>
            </a:pPr>
            <a:r>
              <a:rPr lang="en-GB" sz="1200" b="1">
                <a:solidFill>
                  <a:srgbClr val="003399"/>
                </a:solidFill>
              </a:rPr>
              <a:t>Tags:</a:t>
            </a:r>
            <a:r>
              <a:rPr lang="en-GB" sz="1400" b="1">
                <a:solidFill>
                  <a:srgbClr val="003399"/>
                </a:solidFill>
              </a:rPr>
              <a:t> </a:t>
            </a:r>
            <a:r>
              <a:rPr lang="en-GB" sz="1200" b="1">
                <a:solidFill>
                  <a:srgbClr val="008000"/>
                </a:solidFill>
              </a:rPr>
              <a:t>Security Token</a:t>
            </a:r>
          </a:p>
        </p:txBody>
      </p:sp>
      <p:sp>
        <p:nvSpPr>
          <p:cNvPr id="32783" name="Text Box 15"/>
          <p:cNvSpPr txBox="1">
            <a:spLocks noChangeArrowheads="1"/>
          </p:cNvSpPr>
          <p:nvPr/>
        </p:nvSpPr>
        <p:spPr bwMode="auto">
          <a:xfrm>
            <a:off x="4495800" y="990600"/>
            <a:ext cx="449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pPr>
            <a:r>
              <a:rPr lang="en-GB" sz="1200"/>
              <a:t>Classification Key:</a:t>
            </a:r>
            <a:r>
              <a:rPr lang="en-GB" sz="1200">
                <a:solidFill>
                  <a:srgbClr val="990000"/>
                </a:solidFill>
              </a:rPr>
              <a:t> Perimeter Security, Spoofing</a:t>
            </a:r>
          </a:p>
        </p:txBody>
      </p:sp>
      <p:sp>
        <p:nvSpPr>
          <p:cNvPr id="32784" name="Text Box 16"/>
          <p:cNvSpPr txBox="1">
            <a:spLocks noChangeArrowheads="1"/>
          </p:cNvSpPr>
          <p:nvPr/>
        </p:nvSpPr>
        <p:spPr bwMode="auto">
          <a:xfrm>
            <a:off x="8001000" y="6477000"/>
            <a:ext cx="79216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Pattern 21</a:t>
            </a: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1"/>
          <p:cNvSpPr txBox="1">
            <a:spLocks noChangeArrowheads="1"/>
          </p:cNvSpPr>
          <p:nvPr/>
        </p:nvSpPr>
        <p:spPr bwMode="auto">
          <a:xfrm>
            <a:off x="381000" y="457200"/>
            <a:ext cx="234632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993300"/>
              </a:buClr>
            </a:pPr>
            <a:r>
              <a:rPr lang="en-GB" sz="2000" b="1">
                <a:solidFill>
                  <a:srgbClr val="993300"/>
                </a:solidFill>
              </a:rPr>
              <a:t>Defense in Depth</a:t>
            </a:r>
            <a:r>
              <a:rPr lang="en-GB" sz="2400" b="1">
                <a:solidFill>
                  <a:srgbClr val="993300"/>
                </a:solidFill>
              </a:rPr>
              <a:t> </a:t>
            </a:r>
          </a:p>
        </p:txBody>
      </p:sp>
      <p:sp>
        <p:nvSpPr>
          <p:cNvPr id="33794" name="Line 2"/>
          <p:cNvSpPr>
            <a:spLocks noChangeShapeType="1"/>
          </p:cNvSpPr>
          <p:nvPr/>
        </p:nvSpPr>
        <p:spPr bwMode="auto">
          <a:xfrm>
            <a:off x="457200" y="914400"/>
            <a:ext cx="8686800" cy="1588"/>
          </a:xfrm>
          <a:prstGeom prst="line">
            <a:avLst/>
          </a:prstGeom>
          <a:noFill/>
          <a:ln w="936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33795" name="Text Box 3"/>
          <p:cNvSpPr txBox="1">
            <a:spLocks noChangeArrowheads="1"/>
          </p:cNvSpPr>
          <p:nvPr/>
        </p:nvSpPr>
        <p:spPr bwMode="auto">
          <a:xfrm>
            <a:off x="609600" y="1219200"/>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Problem</a:t>
            </a:r>
          </a:p>
        </p:txBody>
      </p:sp>
      <p:sp>
        <p:nvSpPr>
          <p:cNvPr id="33796" name="Text Box 4"/>
          <p:cNvSpPr txBox="1">
            <a:spLocks noChangeArrowheads="1"/>
          </p:cNvSpPr>
          <p:nvPr/>
        </p:nvSpPr>
        <p:spPr bwMode="auto">
          <a:xfrm>
            <a:off x="838200" y="1676400"/>
            <a:ext cx="7696200" cy="73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003399"/>
              </a:buClr>
            </a:pPr>
            <a:r>
              <a:rPr lang="en-GB" sz="1400">
                <a:solidFill>
                  <a:srgbClr val="003399"/>
                </a:solidFill>
              </a:rPr>
              <a:t>A security failure in a compartment can cause the whole system to crash. </a:t>
            </a:r>
          </a:p>
          <a:p>
            <a:pPr>
              <a:lnSpc>
                <a:spcPct val="100000"/>
              </a:lnSpc>
              <a:buClr>
                <a:srgbClr val="003399"/>
              </a:buClr>
            </a:pPr>
            <a:endParaRPr lang="en-GB" sz="1400">
              <a:solidFill>
                <a:srgbClr val="003399"/>
              </a:solidFill>
            </a:endParaRPr>
          </a:p>
          <a:p>
            <a:pPr>
              <a:lnSpc>
                <a:spcPct val="100000"/>
              </a:lnSpc>
              <a:buClr>
                <a:srgbClr val="003399"/>
              </a:buClr>
            </a:pPr>
            <a:r>
              <a:rPr lang="en-GB" sz="1400">
                <a:solidFill>
                  <a:srgbClr val="003399"/>
                </a:solidFill>
              </a:rPr>
              <a:t>How can we make the system robust against security failures? </a:t>
            </a:r>
          </a:p>
        </p:txBody>
      </p:sp>
      <p:sp>
        <p:nvSpPr>
          <p:cNvPr id="33797" name="Text Box 5"/>
          <p:cNvSpPr txBox="1">
            <a:spLocks noChangeArrowheads="1"/>
          </p:cNvSpPr>
          <p:nvPr/>
        </p:nvSpPr>
        <p:spPr bwMode="auto">
          <a:xfrm>
            <a:off x="381000" y="228600"/>
            <a:ext cx="23241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a:t>Application Architecture Pattern</a:t>
            </a:r>
          </a:p>
        </p:txBody>
      </p:sp>
      <p:sp>
        <p:nvSpPr>
          <p:cNvPr id="33798" name="AutoShape 6"/>
          <p:cNvSpPr>
            <a:spLocks noChangeArrowheads="1"/>
          </p:cNvSpPr>
          <p:nvPr/>
        </p:nvSpPr>
        <p:spPr bwMode="auto">
          <a:xfrm>
            <a:off x="7086600" y="304800"/>
            <a:ext cx="1828800" cy="609600"/>
          </a:xfrm>
          <a:prstGeom prst="rtTriangle">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33799" name="AutoShape 7"/>
          <p:cNvSpPr>
            <a:spLocks noChangeArrowheads="1"/>
          </p:cNvSpPr>
          <p:nvPr/>
        </p:nvSpPr>
        <p:spPr bwMode="auto">
          <a:xfrm rot="10800000">
            <a:off x="7086600" y="306388"/>
            <a:ext cx="1828800" cy="609600"/>
          </a:xfrm>
          <a:prstGeom prst="rtTriangle">
            <a:avLst/>
          </a:prstGeom>
          <a:blipFill dpi="0" rotWithShape="0">
            <a:blip r:embed="rId3"/>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33800" name="Text Box 8"/>
          <p:cNvSpPr txBox="1">
            <a:spLocks noChangeArrowheads="1"/>
          </p:cNvSpPr>
          <p:nvPr/>
        </p:nvSpPr>
        <p:spPr bwMode="auto">
          <a:xfrm>
            <a:off x="7543800" y="304800"/>
            <a:ext cx="13716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gn="r">
              <a:lnSpc>
                <a:spcPct val="100000"/>
              </a:lnSpc>
            </a:pPr>
            <a:r>
              <a:rPr lang="en-GB" sz="1000" b="1"/>
              <a:t>Application Arch. – Arch.</a:t>
            </a:r>
          </a:p>
        </p:txBody>
      </p:sp>
      <p:sp>
        <p:nvSpPr>
          <p:cNvPr id="33801" name="Text Box 9"/>
          <p:cNvSpPr txBox="1">
            <a:spLocks noChangeArrowheads="1"/>
          </p:cNvSpPr>
          <p:nvPr/>
        </p:nvSpPr>
        <p:spPr bwMode="auto">
          <a:xfrm>
            <a:off x="7162800" y="609600"/>
            <a:ext cx="835025"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Everything</a:t>
            </a:r>
          </a:p>
        </p:txBody>
      </p:sp>
      <p:sp>
        <p:nvSpPr>
          <p:cNvPr id="33802" name="Text Box 10"/>
          <p:cNvSpPr txBox="1">
            <a:spLocks noChangeArrowheads="1"/>
          </p:cNvSpPr>
          <p:nvPr/>
        </p:nvSpPr>
        <p:spPr bwMode="auto">
          <a:xfrm>
            <a:off x="609600" y="2971800"/>
            <a:ext cx="10033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Solution</a:t>
            </a:r>
          </a:p>
        </p:txBody>
      </p:sp>
      <p:sp>
        <p:nvSpPr>
          <p:cNvPr id="33803" name="Text Box 11"/>
          <p:cNvSpPr txBox="1">
            <a:spLocks noChangeArrowheads="1"/>
          </p:cNvSpPr>
          <p:nvPr/>
        </p:nvSpPr>
        <p:spPr bwMode="auto">
          <a:xfrm>
            <a:off x="838200" y="3505200"/>
            <a:ext cx="8153400" cy="1160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003399"/>
              </a:buClr>
            </a:pPr>
            <a:r>
              <a:rPr lang="en-GB" sz="1400">
                <a:solidFill>
                  <a:srgbClr val="003399"/>
                </a:solidFill>
              </a:rPr>
              <a:t>Employ security measures at multiple layers of an application and throughout its operating</a:t>
            </a:r>
          </a:p>
          <a:p>
            <a:pPr>
              <a:lnSpc>
                <a:spcPct val="100000"/>
              </a:lnSpc>
              <a:buClr>
                <a:srgbClr val="003399"/>
              </a:buClr>
            </a:pPr>
            <a:r>
              <a:rPr lang="en-GB" sz="1400">
                <a:solidFill>
                  <a:srgbClr val="003399"/>
                </a:solidFill>
              </a:rPr>
              <a:t>        environment.</a:t>
            </a:r>
          </a:p>
          <a:p>
            <a:pPr>
              <a:lnSpc>
                <a:spcPct val="100000"/>
              </a:lnSpc>
              <a:buClr>
                <a:srgbClr val="003399"/>
              </a:buClr>
            </a:pPr>
            <a:endParaRPr lang="en-GB" sz="1400">
              <a:solidFill>
                <a:srgbClr val="003399"/>
              </a:solidFill>
            </a:endParaRPr>
          </a:p>
          <a:p>
            <a:pPr>
              <a:lnSpc>
                <a:spcPct val="100000"/>
              </a:lnSpc>
              <a:buClr>
                <a:srgbClr val="003399"/>
              </a:buClr>
            </a:pPr>
            <a:r>
              <a:rPr lang="en-GB" sz="1400">
                <a:solidFill>
                  <a:srgbClr val="003399"/>
                </a:solidFill>
              </a:rPr>
              <a:t>Defense In Depth is more a security principle. In fact this is considered to be the core security</a:t>
            </a:r>
          </a:p>
          <a:p>
            <a:pPr>
              <a:lnSpc>
                <a:spcPct val="100000"/>
              </a:lnSpc>
              <a:buClr>
                <a:srgbClr val="003399"/>
              </a:buClr>
            </a:pPr>
            <a:r>
              <a:rPr lang="en-GB" sz="1400">
                <a:solidFill>
                  <a:srgbClr val="003399"/>
                </a:solidFill>
              </a:rPr>
              <a:t>        principles for system architecture.</a:t>
            </a:r>
            <a:r>
              <a:rPr lang="en-GB" sz="1400"/>
              <a:t> </a:t>
            </a:r>
          </a:p>
        </p:txBody>
      </p:sp>
      <p:sp>
        <p:nvSpPr>
          <p:cNvPr id="33804" name="Text Box 12"/>
          <p:cNvSpPr txBox="1">
            <a:spLocks noChangeArrowheads="1"/>
          </p:cNvSpPr>
          <p:nvPr/>
        </p:nvSpPr>
        <p:spPr bwMode="auto">
          <a:xfrm>
            <a:off x="152400" y="6400800"/>
            <a:ext cx="15906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b="1"/>
              <a:t>Source: </a:t>
            </a:r>
            <a:r>
              <a:rPr lang="en-GB" sz="1200" b="1">
                <a:solidFill>
                  <a:srgbClr val="6600CC"/>
                </a:solidFill>
              </a:rPr>
              <a:t>Hafiz </a:t>
            </a:r>
            <a:r>
              <a:rPr lang="en-GB" sz="1200" b="1" i="1">
                <a:solidFill>
                  <a:srgbClr val="6600CC"/>
                </a:solidFill>
              </a:rPr>
              <a:t>et. al.</a:t>
            </a:r>
          </a:p>
        </p:txBody>
      </p:sp>
      <p:sp>
        <p:nvSpPr>
          <p:cNvPr id="33805" name="Text Box 13"/>
          <p:cNvSpPr txBox="1">
            <a:spLocks noChangeArrowheads="1"/>
          </p:cNvSpPr>
          <p:nvPr/>
        </p:nvSpPr>
        <p:spPr bwMode="auto">
          <a:xfrm>
            <a:off x="5486400" y="990600"/>
            <a:ext cx="35052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pPr>
            <a:r>
              <a:rPr lang="en-GB" sz="1200"/>
              <a:t>Classification Key:</a:t>
            </a:r>
            <a:r>
              <a:rPr lang="en-GB" sz="1200">
                <a:solidFill>
                  <a:srgbClr val="990000"/>
                </a:solidFill>
              </a:rPr>
              <a:t> Security Pattern Space</a:t>
            </a:r>
          </a:p>
        </p:txBody>
      </p:sp>
      <p:sp>
        <p:nvSpPr>
          <p:cNvPr id="33806" name="Text Box 14"/>
          <p:cNvSpPr txBox="1">
            <a:spLocks noChangeArrowheads="1"/>
          </p:cNvSpPr>
          <p:nvPr/>
        </p:nvSpPr>
        <p:spPr bwMode="auto">
          <a:xfrm>
            <a:off x="609600" y="5195888"/>
            <a:ext cx="80010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Known Uses. </a:t>
            </a:r>
            <a:r>
              <a:rPr lang="en-GB" sz="1400">
                <a:solidFill>
                  <a:srgbClr val="333399"/>
                </a:solidFill>
              </a:rPr>
              <a:t>qmail does not employ only one security mechanism, rather it has security solutions</a:t>
            </a:r>
          </a:p>
          <a:p>
            <a:pPr>
              <a:lnSpc>
                <a:spcPct val="100000"/>
              </a:lnSpc>
              <a:buClr>
                <a:srgbClr val="333399"/>
              </a:buClr>
            </a:pPr>
            <a:r>
              <a:rPr lang="en-GB" sz="1400">
                <a:solidFill>
                  <a:srgbClr val="333399"/>
                </a:solidFill>
              </a:rPr>
              <a:t>                        built in different levels of architecture.</a:t>
            </a:r>
          </a:p>
        </p:txBody>
      </p:sp>
      <p:sp>
        <p:nvSpPr>
          <p:cNvPr id="33807" name="Text Box 15"/>
          <p:cNvSpPr txBox="1">
            <a:spLocks noChangeArrowheads="1"/>
          </p:cNvSpPr>
          <p:nvPr/>
        </p:nvSpPr>
        <p:spPr bwMode="auto">
          <a:xfrm>
            <a:off x="2286000" y="6400800"/>
            <a:ext cx="45720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ctr">
              <a:lnSpc>
                <a:spcPct val="100000"/>
              </a:lnSpc>
              <a:buClr>
                <a:srgbClr val="003399"/>
              </a:buClr>
            </a:pPr>
            <a:r>
              <a:rPr lang="en-GB" sz="1200" b="1">
                <a:solidFill>
                  <a:srgbClr val="003399"/>
                </a:solidFill>
              </a:rPr>
              <a:t>Tags:</a:t>
            </a:r>
            <a:r>
              <a:rPr lang="en-GB" sz="1400" b="1">
                <a:solidFill>
                  <a:srgbClr val="003399"/>
                </a:solidFill>
              </a:rPr>
              <a:t> </a:t>
            </a:r>
            <a:r>
              <a:rPr lang="en-GB" sz="1200" b="1">
                <a:solidFill>
                  <a:srgbClr val="008000"/>
                </a:solidFill>
              </a:rPr>
              <a:t>Deep Defense</a:t>
            </a:r>
          </a:p>
        </p:txBody>
      </p:sp>
      <p:sp>
        <p:nvSpPr>
          <p:cNvPr id="33808" name="Text Box 16"/>
          <p:cNvSpPr txBox="1">
            <a:spLocks noChangeArrowheads="1"/>
          </p:cNvSpPr>
          <p:nvPr/>
        </p:nvSpPr>
        <p:spPr bwMode="auto">
          <a:xfrm>
            <a:off x="8001000" y="6477000"/>
            <a:ext cx="79216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Pattern 22</a:t>
            </a: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AutoShape 1"/>
          <p:cNvSpPr>
            <a:spLocks noChangeArrowheads="1"/>
          </p:cNvSpPr>
          <p:nvPr/>
        </p:nvSpPr>
        <p:spPr bwMode="auto">
          <a:xfrm>
            <a:off x="7086600" y="304800"/>
            <a:ext cx="1828800" cy="609600"/>
          </a:xfrm>
          <a:prstGeom prst="rtTriangle">
            <a:avLst/>
          </a:prstGeom>
          <a:blipFill dpi="0" rotWithShape="0">
            <a:blip r:embed="rId3"/>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34818" name="AutoShape 2"/>
          <p:cNvSpPr>
            <a:spLocks noChangeArrowheads="1"/>
          </p:cNvSpPr>
          <p:nvPr/>
        </p:nvSpPr>
        <p:spPr bwMode="auto">
          <a:xfrm rot="10800000">
            <a:off x="7086600" y="306388"/>
            <a:ext cx="1828800" cy="609600"/>
          </a:xfrm>
          <a:prstGeom prst="rtTriangle">
            <a:avLst/>
          </a:prstGeom>
          <a:blipFill dpi="0" rotWithShape="0">
            <a:blip r:embed="rId4"/>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34819" name="Text Box 3"/>
          <p:cNvSpPr txBox="1">
            <a:spLocks noChangeArrowheads="1"/>
          </p:cNvSpPr>
          <p:nvPr/>
        </p:nvSpPr>
        <p:spPr bwMode="auto">
          <a:xfrm>
            <a:off x="7391400" y="304800"/>
            <a:ext cx="15240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gn="r">
              <a:lnSpc>
                <a:spcPct val="100000"/>
              </a:lnSpc>
            </a:pPr>
            <a:r>
              <a:rPr lang="en-GB" sz="1000" b="1"/>
              <a:t>Application Arch. - Design</a:t>
            </a:r>
          </a:p>
        </p:txBody>
      </p:sp>
      <p:sp>
        <p:nvSpPr>
          <p:cNvPr id="34820" name="Text Box 4"/>
          <p:cNvSpPr txBox="1">
            <a:spLocks noChangeArrowheads="1"/>
          </p:cNvSpPr>
          <p:nvPr/>
        </p:nvSpPr>
        <p:spPr bwMode="auto">
          <a:xfrm>
            <a:off x="7162800" y="609600"/>
            <a:ext cx="717550"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Function</a:t>
            </a:r>
          </a:p>
        </p:txBody>
      </p:sp>
      <p:sp>
        <p:nvSpPr>
          <p:cNvPr id="34821" name="Text Box 5"/>
          <p:cNvSpPr txBox="1">
            <a:spLocks noChangeArrowheads="1"/>
          </p:cNvSpPr>
          <p:nvPr/>
        </p:nvSpPr>
        <p:spPr bwMode="auto">
          <a:xfrm>
            <a:off x="381000" y="504825"/>
            <a:ext cx="2189163"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993300"/>
              </a:buClr>
            </a:pPr>
            <a:r>
              <a:rPr lang="en-GB" sz="2000" b="1">
                <a:solidFill>
                  <a:srgbClr val="993300"/>
                </a:solidFill>
              </a:rPr>
              <a:t>Delayed Routing</a:t>
            </a:r>
          </a:p>
        </p:txBody>
      </p:sp>
      <p:sp>
        <p:nvSpPr>
          <p:cNvPr id="34822" name="Line 6"/>
          <p:cNvSpPr>
            <a:spLocks noChangeShapeType="1"/>
          </p:cNvSpPr>
          <p:nvPr/>
        </p:nvSpPr>
        <p:spPr bwMode="auto">
          <a:xfrm>
            <a:off x="457200" y="914400"/>
            <a:ext cx="8686800" cy="1588"/>
          </a:xfrm>
          <a:prstGeom prst="line">
            <a:avLst/>
          </a:prstGeom>
          <a:noFill/>
          <a:ln w="936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34823" name="Text Box 7"/>
          <p:cNvSpPr txBox="1">
            <a:spLocks noChangeArrowheads="1"/>
          </p:cNvSpPr>
          <p:nvPr/>
        </p:nvSpPr>
        <p:spPr bwMode="auto">
          <a:xfrm>
            <a:off x="609600" y="1066800"/>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Problem</a:t>
            </a:r>
          </a:p>
        </p:txBody>
      </p:sp>
      <p:sp>
        <p:nvSpPr>
          <p:cNvPr id="34824" name="Text Box 8"/>
          <p:cNvSpPr txBox="1">
            <a:spLocks noChangeArrowheads="1"/>
          </p:cNvSpPr>
          <p:nvPr/>
        </p:nvSpPr>
        <p:spPr bwMode="auto">
          <a:xfrm>
            <a:off x="381000" y="228600"/>
            <a:ext cx="23241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a:t>Application Architecture Pattern</a:t>
            </a:r>
          </a:p>
        </p:txBody>
      </p:sp>
      <p:sp>
        <p:nvSpPr>
          <p:cNvPr id="34825" name="Text Box 9"/>
          <p:cNvSpPr txBox="1">
            <a:spLocks noChangeArrowheads="1"/>
          </p:cNvSpPr>
          <p:nvPr/>
        </p:nvSpPr>
        <p:spPr bwMode="auto">
          <a:xfrm>
            <a:off x="609600" y="3276600"/>
            <a:ext cx="10033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Solution</a:t>
            </a:r>
          </a:p>
        </p:txBody>
      </p:sp>
      <p:sp>
        <p:nvSpPr>
          <p:cNvPr id="34826" name="Text Box 10"/>
          <p:cNvSpPr txBox="1">
            <a:spLocks noChangeArrowheads="1"/>
          </p:cNvSpPr>
          <p:nvPr/>
        </p:nvSpPr>
        <p:spPr bwMode="auto">
          <a:xfrm>
            <a:off x="838200" y="3765550"/>
            <a:ext cx="8153400"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Add random delays to the incoming data traffic of an anonymity preserving node to thwart the timing </a:t>
            </a:r>
          </a:p>
          <a:p>
            <a:pPr>
              <a:lnSpc>
                <a:spcPct val="100000"/>
              </a:lnSpc>
              <a:buClr>
                <a:srgbClr val="333399"/>
              </a:buClr>
            </a:pPr>
            <a:r>
              <a:rPr lang="en-GB" sz="1400">
                <a:solidFill>
                  <a:srgbClr val="333399"/>
                </a:solidFill>
                <a:cs typeface="Arial" charset="0"/>
              </a:rPr>
              <a:t>         attacks.</a:t>
            </a:r>
          </a:p>
          <a:p>
            <a:pPr>
              <a:lnSpc>
                <a:spcPct val="100000"/>
              </a:lnSpc>
              <a:buClr>
                <a:srgbClr val="333399"/>
              </a:buClr>
            </a:pPr>
            <a:endParaRPr lang="en-GB" sz="1400">
              <a:solidFill>
                <a:srgbClr val="333399"/>
              </a:solidFill>
              <a:cs typeface="Arial" charset="0"/>
            </a:endParaRPr>
          </a:p>
          <a:p>
            <a:pPr>
              <a:lnSpc>
                <a:spcPct val="100000"/>
              </a:lnSpc>
              <a:buClr>
                <a:srgbClr val="333399"/>
              </a:buClr>
            </a:pPr>
            <a:endParaRPr lang="en-GB" sz="1400">
              <a:solidFill>
                <a:srgbClr val="333399"/>
              </a:solidFill>
              <a:cs typeface="Arial" charset="0"/>
            </a:endParaRPr>
          </a:p>
        </p:txBody>
      </p:sp>
      <p:sp>
        <p:nvSpPr>
          <p:cNvPr id="34827" name="Text Box 11"/>
          <p:cNvSpPr txBox="1">
            <a:spLocks noChangeArrowheads="1"/>
          </p:cNvSpPr>
          <p:nvPr/>
        </p:nvSpPr>
        <p:spPr bwMode="auto">
          <a:xfrm>
            <a:off x="152400" y="6400800"/>
            <a:ext cx="2398713"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b="1"/>
              <a:t>Source: </a:t>
            </a:r>
            <a:r>
              <a:rPr lang="en-GB" sz="1200" b="1">
                <a:solidFill>
                  <a:srgbClr val="6600CC"/>
                </a:solidFill>
              </a:rPr>
              <a:t>Hafiz Privacy Patterns</a:t>
            </a:r>
          </a:p>
        </p:txBody>
      </p:sp>
      <p:sp>
        <p:nvSpPr>
          <p:cNvPr id="34828" name="Text Box 12"/>
          <p:cNvSpPr txBox="1">
            <a:spLocks noChangeArrowheads="1"/>
          </p:cNvSpPr>
          <p:nvPr/>
        </p:nvSpPr>
        <p:spPr bwMode="auto">
          <a:xfrm>
            <a:off x="609600" y="5334000"/>
            <a:ext cx="82296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Known Uses. </a:t>
            </a:r>
            <a:r>
              <a:rPr lang="en-GB" sz="1400">
                <a:solidFill>
                  <a:srgbClr val="333399"/>
                </a:solidFill>
              </a:rPr>
              <a:t>Mix network implementing delayed routing.</a:t>
            </a:r>
          </a:p>
        </p:txBody>
      </p:sp>
      <p:sp>
        <p:nvSpPr>
          <p:cNvPr id="34829" name="Text Box 13"/>
          <p:cNvSpPr txBox="1">
            <a:spLocks noChangeArrowheads="1"/>
          </p:cNvSpPr>
          <p:nvPr/>
        </p:nvSpPr>
        <p:spPr bwMode="auto">
          <a:xfrm>
            <a:off x="2895600" y="6400800"/>
            <a:ext cx="35052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ctr">
              <a:lnSpc>
                <a:spcPct val="100000"/>
              </a:lnSpc>
              <a:buClr>
                <a:srgbClr val="003399"/>
              </a:buClr>
            </a:pPr>
            <a:r>
              <a:rPr lang="en-GB" sz="1200" b="1">
                <a:solidFill>
                  <a:srgbClr val="003399"/>
                </a:solidFill>
              </a:rPr>
              <a:t>Tags:</a:t>
            </a:r>
            <a:r>
              <a:rPr lang="en-GB" sz="1400" b="1">
                <a:solidFill>
                  <a:srgbClr val="003399"/>
                </a:solidFill>
              </a:rPr>
              <a:t> </a:t>
            </a:r>
            <a:r>
              <a:rPr lang="en-GB" sz="1200" b="1">
                <a:solidFill>
                  <a:srgbClr val="008000"/>
                </a:solidFill>
              </a:rPr>
              <a:t>Anonymity, Privacy, Routing</a:t>
            </a:r>
          </a:p>
        </p:txBody>
      </p:sp>
      <p:sp>
        <p:nvSpPr>
          <p:cNvPr id="34830" name="Text Box 14"/>
          <p:cNvSpPr txBox="1">
            <a:spLocks noChangeArrowheads="1"/>
          </p:cNvSpPr>
          <p:nvPr/>
        </p:nvSpPr>
        <p:spPr bwMode="auto">
          <a:xfrm>
            <a:off x="4495800" y="990600"/>
            <a:ext cx="449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pPr>
            <a:r>
              <a:rPr lang="en-GB" sz="1200"/>
              <a:t>Classification Key:</a:t>
            </a:r>
            <a:r>
              <a:rPr lang="en-GB" sz="1200">
                <a:solidFill>
                  <a:srgbClr val="990000"/>
                </a:solidFill>
              </a:rPr>
              <a:t> Exterior Security, Information Disclosure</a:t>
            </a:r>
          </a:p>
        </p:txBody>
      </p:sp>
      <p:sp>
        <p:nvSpPr>
          <p:cNvPr id="34831" name="Text Box 15"/>
          <p:cNvSpPr txBox="1">
            <a:spLocks noChangeArrowheads="1"/>
          </p:cNvSpPr>
          <p:nvPr/>
        </p:nvSpPr>
        <p:spPr bwMode="auto">
          <a:xfrm>
            <a:off x="609600" y="5715000"/>
            <a:ext cx="3059113"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Related Patterns. </a:t>
            </a:r>
            <a:r>
              <a:rPr lang="en-GB" sz="1400">
                <a:solidFill>
                  <a:srgbClr val="990000"/>
                </a:solidFill>
              </a:rPr>
              <a:t>Batched Routing.</a:t>
            </a:r>
          </a:p>
        </p:txBody>
      </p:sp>
      <p:sp>
        <p:nvSpPr>
          <p:cNvPr id="34832" name="Text Box 16"/>
          <p:cNvSpPr txBox="1">
            <a:spLocks noChangeArrowheads="1"/>
          </p:cNvSpPr>
          <p:nvPr/>
        </p:nvSpPr>
        <p:spPr bwMode="auto">
          <a:xfrm>
            <a:off x="838200" y="1524000"/>
            <a:ext cx="7696200" cy="1160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A mix node has to receive packets from many different nodes to create the anonymity set. The </a:t>
            </a:r>
          </a:p>
          <a:p>
            <a:pPr>
              <a:lnSpc>
                <a:spcPct val="100000"/>
              </a:lnSpc>
              <a:buClr>
                <a:srgbClr val="333399"/>
              </a:buClr>
            </a:pPr>
            <a:r>
              <a:rPr lang="en-GB" sz="1400">
                <a:solidFill>
                  <a:srgbClr val="333399"/>
                </a:solidFill>
                <a:cs typeface="Arial" charset="0"/>
              </a:rPr>
              <a:t>         output from the mix network should not have any information that the user can exploit by </a:t>
            </a:r>
          </a:p>
          <a:p>
            <a:pPr>
              <a:lnSpc>
                <a:spcPct val="100000"/>
              </a:lnSpc>
              <a:buClr>
                <a:srgbClr val="333399"/>
              </a:buClr>
            </a:pPr>
            <a:r>
              <a:rPr lang="en-GB" sz="1400">
                <a:solidFill>
                  <a:srgbClr val="333399"/>
                </a:solidFill>
                <a:cs typeface="Arial" charset="0"/>
              </a:rPr>
              <a:t>         doing timing analysis.</a:t>
            </a:r>
          </a:p>
          <a:p>
            <a:pPr>
              <a:lnSpc>
                <a:spcPct val="100000"/>
              </a:lnSpc>
              <a:buClr>
                <a:srgbClr val="333399"/>
              </a:buClr>
            </a:pPr>
            <a:endParaRPr lang="en-GB" sz="1400">
              <a:solidFill>
                <a:srgbClr val="333399"/>
              </a:solidFill>
              <a:cs typeface="Arial" charset="0"/>
            </a:endParaRPr>
          </a:p>
          <a:p>
            <a:pPr>
              <a:lnSpc>
                <a:spcPct val="100000"/>
              </a:lnSpc>
              <a:buClr>
                <a:srgbClr val="333399"/>
              </a:buClr>
            </a:pPr>
            <a:r>
              <a:rPr lang="en-GB" sz="1400">
                <a:solidFill>
                  <a:srgbClr val="333399"/>
                </a:solidFill>
                <a:cs typeface="Arial" charset="0"/>
              </a:rPr>
              <a:t>How can the output of a mix node hide the timing information?</a:t>
            </a:r>
          </a:p>
        </p:txBody>
      </p:sp>
      <p:sp>
        <p:nvSpPr>
          <p:cNvPr id="34833" name="Text Box 17"/>
          <p:cNvSpPr txBox="1">
            <a:spLocks noChangeArrowheads="1"/>
          </p:cNvSpPr>
          <p:nvPr/>
        </p:nvSpPr>
        <p:spPr bwMode="auto">
          <a:xfrm>
            <a:off x="8001000" y="6477000"/>
            <a:ext cx="79216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Pattern 23</a:t>
            </a: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1"/>
          <p:cNvSpPr txBox="1">
            <a:spLocks noChangeArrowheads="1"/>
          </p:cNvSpPr>
          <p:nvPr/>
        </p:nvSpPr>
        <p:spPr bwMode="auto">
          <a:xfrm>
            <a:off x="381000" y="504825"/>
            <a:ext cx="2443163"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993300"/>
              </a:buClr>
            </a:pPr>
            <a:r>
              <a:rPr lang="en-GB" sz="2000" b="1">
                <a:solidFill>
                  <a:srgbClr val="993300"/>
                </a:solidFill>
              </a:rPr>
              <a:t>Demilitarized Zone</a:t>
            </a:r>
          </a:p>
        </p:txBody>
      </p:sp>
      <p:sp>
        <p:nvSpPr>
          <p:cNvPr id="35842" name="Line 2"/>
          <p:cNvSpPr>
            <a:spLocks noChangeShapeType="1"/>
          </p:cNvSpPr>
          <p:nvPr/>
        </p:nvSpPr>
        <p:spPr bwMode="auto">
          <a:xfrm>
            <a:off x="457200" y="914400"/>
            <a:ext cx="8686800" cy="1588"/>
          </a:xfrm>
          <a:prstGeom prst="line">
            <a:avLst/>
          </a:prstGeom>
          <a:noFill/>
          <a:ln w="936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35843" name="Text Box 3"/>
          <p:cNvSpPr txBox="1">
            <a:spLocks noChangeArrowheads="1"/>
          </p:cNvSpPr>
          <p:nvPr/>
        </p:nvSpPr>
        <p:spPr bwMode="auto">
          <a:xfrm>
            <a:off x="609600" y="1143000"/>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Problem</a:t>
            </a:r>
          </a:p>
        </p:txBody>
      </p:sp>
      <p:sp>
        <p:nvSpPr>
          <p:cNvPr id="35844" name="Text Box 4"/>
          <p:cNvSpPr txBox="1">
            <a:spLocks noChangeArrowheads="1"/>
          </p:cNvSpPr>
          <p:nvPr/>
        </p:nvSpPr>
        <p:spPr bwMode="auto">
          <a:xfrm>
            <a:off x="838200" y="1524000"/>
            <a:ext cx="7696200" cy="1160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Internet technology systems are regularly subject to attacks against their functionality, resources and information. Using a firewall to protect the system from malicious traffic, does not work if the firewall is not configured correctly.</a:t>
            </a:r>
          </a:p>
          <a:p>
            <a:pPr>
              <a:lnSpc>
                <a:spcPct val="100000"/>
              </a:lnSpc>
              <a:buClr>
                <a:srgbClr val="333399"/>
              </a:buClr>
            </a:pPr>
            <a:endParaRPr lang="en-GB" sz="1400">
              <a:solidFill>
                <a:srgbClr val="333399"/>
              </a:solidFill>
              <a:cs typeface="Arial" charset="0"/>
            </a:endParaRPr>
          </a:p>
          <a:p>
            <a:pPr>
              <a:lnSpc>
                <a:spcPct val="100000"/>
              </a:lnSpc>
              <a:buClr>
                <a:srgbClr val="333399"/>
              </a:buClr>
            </a:pPr>
            <a:r>
              <a:rPr lang="en-GB" sz="1400">
                <a:solidFill>
                  <a:srgbClr val="333399"/>
                </a:solidFill>
                <a:cs typeface="Arial" charset="0"/>
              </a:rPr>
              <a:t>How can we protect the systems from direct attacks?</a:t>
            </a:r>
          </a:p>
        </p:txBody>
      </p:sp>
      <p:sp>
        <p:nvSpPr>
          <p:cNvPr id="35845" name="Text Box 5"/>
          <p:cNvSpPr txBox="1">
            <a:spLocks noChangeArrowheads="1"/>
          </p:cNvSpPr>
          <p:nvPr/>
        </p:nvSpPr>
        <p:spPr bwMode="auto">
          <a:xfrm>
            <a:off x="381000" y="228600"/>
            <a:ext cx="23241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a:t>Application Architecture Pattern</a:t>
            </a:r>
          </a:p>
        </p:txBody>
      </p:sp>
      <p:sp>
        <p:nvSpPr>
          <p:cNvPr id="35846" name="AutoShape 6"/>
          <p:cNvSpPr>
            <a:spLocks noChangeArrowheads="1"/>
          </p:cNvSpPr>
          <p:nvPr/>
        </p:nvSpPr>
        <p:spPr bwMode="auto">
          <a:xfrm>
            <a:off x="7086600" y="304800"/>
            <a:ext cx="1828800" cy="609600"/>
          </a:xfrm>
          <a:prstGeom prst="rtTriangle">
            <a:avLst/>
          </a:prstGeom>
          <a:blipFill dpi="0" rotWithShape="0">
            <a:blip r:embed="rId3"/>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35847" name="AutoShape 7"/>
          <p:cNvSpPr>
            <a:spLocks noChangeArrowheads="1"/>
          </p:cNvSpPr>
          <p:nvPr/>
        </p:nvSpPr>
        <p:spPr bwMode="auto">
          <a:xfrm rot="10800000">
            <a:off x="7086600" y="306388"/>
            <a:ext cx="1828800" cy="609600"/>
          </a:xfrm>
          <a:prstGeom prst="rtTriangle">
            <a:avLst/>
          </a:prstGeom>
          <a:blipFill dpi="0" rotWithShape="0">
            <a:blip r:embed="rId4"/>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35848" name="Text Box 8"/>
          <p:cNvSpPr txBox="1">
            <a:spLocks noChangeArrowheads="1"/>
          </p:cNvSpPr>
          <p:nvPr/>
        </p:nvSpPr>
        <p:spPr bwMode="auto">
          <a:xfrm>
            <a:off x="7391400" y="304800"/>
            <a:ext cx="15240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gn="r">
              <a:lnSpc>
                <a:spcPct val="100000"/>
              </a:lnSpc>
            </a:pPr>
            <a:r>
              <a:rPr lang="en-GB" sz="1000" b="1"/>
              <a:t>Application Arch. – Design</a:t>
            </a:r>
          </a:p>
        </p:txBody>
      </p:sp>
      <p:sp>
        <p:nvSpPr>
          <p:cNvPr id="35849" name="Text Box 9"/>
          <p:cNvSpPr txBox="1">
            <a:spLocks noChangeArrowheads="1"/>
          </p:cNvSpPr>
          <p:nvPr/>
        </p:nvSpPr>
        <p:spPr bwMode="auto">
          <a:xfrm>
            <a:off x="7162800" y="609600"/>
            <a:ext cx="681038"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Network</a:t>
            </a:r>
          </a:p>
        </p:txBody>
      </p:sp>
      <p:sp>
        <p:nvSpPr>
          <p:cNvPr id="35850" name="Text Box 10"/>
          <p:cNvSpPr txBox="1">
            <a:spLocks noChangeArrowheads="1"/>
          </p:cNvSpPr>
          <p:nvPr/>
        </p:nvSpPr>
        <p:spPr bwMode="auto">
          <a:xfrm>
            <a:off x="609600" y="3121025"/>
            <a:ext cx="10033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Solution</a:t>
            </a:r>
          </a:p>
        </p:txBody>
      </p:sp>
      <p:sp>
        <p:nvSpPr>
          <p:cNvPr id="35851" name="Text Box 11"/>
          <p:cNvSpPr txBox="1">
            <a:spLocks noChangeArrowheads="1"/>
          </p:cNvSpPr>
          <p:nvPr/>
        </p:nvSpPr>
        <p:spPr bwMode="auto">
          <a:xfrm>
            <a:off x="838200" y="3536950"/>
            <a:ext cx="7848600"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Provide a region of the system that is separate from both internal and external users and the internal data and functionality – commonly known as the demilitarized zone (DMZ). Restrict access to the region from outside by limiting network traffic flow to certain physical servers. Use the same technique to restrict access from servers in the DMZ to the internal systems.</a:t>
            </a:r>
          </a:p>
        </p:txBody>
      </p:sp>
      <p:sp>
        <p:nvSpPr>
          <p:cNvPr id="35852" name="Text Box 12"/>
          <p:cNvSpPr txBox="1">
            <a:spLocks noChangeArrowheads="1"/>
          </p:cNvSpPr>
          <p:nvPr/>
        </p:nvSpPr>
        <p:spPr bwMode="auto">
          <a:xfrm>
            <a:off x="152400" y="6400800"/>
            <a:ext cx="16160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b="1"/>
              <a:t>Source: </a:t>
            </a:r>
            <a:r>
              <a:rPr lang="en-GB" sz="1200" b="1">
                <a:solidFill>
                  <a:srgbClr val="669900"/>
                </a:solidFill>
              </a:rPr>
              <a:t>Wiley Book</a:t>
            </a:r>
          </a:p>
        </p:txBody>
      </p:sp>
      <p:sp>
        <p:nvSpPr>
          <p:cNvPr id="35853" name="Text Box 13"/>
          <p:cNvSpPr txBox="1">
            <a:spLocks noChangeArrowheads="1"/>
          </p:cNvSpPr>
          <p:nvPr/>
        </p:nvSpPr>
        <p:spPr bwMode="auto">
          <a:xfrm>
            <a:off x="609600" y="5257800"/>
            <a:ext cx="48768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Known Uses. </a:t>
            </a:r>
            <a:r>
              <a:rPr lang="en-GB" sz="1400">
                <a:solidFill>
                  <a:srgbClr val="333399"/>
                </a:solidFill>
              </a:rPr>
              <a:t>DMZs provided by Sun, Cisco, Microsoft etc.</a:t>
            </a:r>
          </a:p>
        </p:txBody>
      </p:sp>
      <p:sp>
        <p:nvSpPr>
          <p:cNvPr id="35854" name="Text Box 14"/>
          <p:cNvSpPr txBox="1">
            <a:spLocks noChangeArrowheads="1"/>
          </p:cNvSpPr>
          <p:nvPr/>
        </p:nvSpPr>
        <p:spPr bwMode="auto">
          <a:xfrm>
            <a:off x="609600" y="5715000"/>
            <a:ext cx="3395663"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Related Patterns. </a:t>
            </a:r>
            <a:r>
              <a:rPr lang="en-GB" sz="1400">
                <a:solidFill>
                  <a:srgbClr val="990000"/>
                </a:solidFill>
              </a:rPr>
              <a:t>Packet Filter Firewall.</a:t>
            </a:r>
          </a:p>
        </p:txBody>
      </p:sp>
      <p:sp>
        <p:nvSpPr>
          <p:cNvPr id="35855" name="Text Box 15"/>
          <p:cNvSpPr txBox="1">
            <a:spLocks noChangeArrowheads="1"/>
          </p:cNvSpPr>
          <p:nvPr/>
        </p:nvSpPr>
        <p:spPr bwMode="auto">
          <a:xfrm>
            <a:off x="2819400" y="6400800"/>
            <a:ext cx="35052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ctr">
              <a:lnSpc>
                <a:spcPct val="100000"/>
              </a:lnSpc>
              <a:buClr>
                <a:srgbClr val="003399"/>
              </a:buClr>
            </a:pPr>
            <a:r>
              <a:rPr lang="en-GB" sz="1200" b="1">
                <a:solidFill>
                  <a:srgbClr val="003399"/>
                </a:solidFill>
              </a:rPr>
              <a:t>Tags:</a:t>
            </a:r>
            <a:r>
              <a:rPr lang="en-GB" sz="1400" b="1">
                <a:solidFill>
                  <a:srgbClr val="003399"/>
                </a:solidFill>
              </a:rPr>
              <a:t> </a:t>
            </a:r>
            <a:r>
              <a:rPr lang="en-GB" sz="1200" b="1">
                <a:solidFill>
                  <a:srgbClr val="008000"/>
                </a:solidFill>
              </a:rPr>
              <a:t>Firewall, DMZ</a:t>
            </a:r>
          </a:p>
        </p:txBody>
      </p:sp>
      <p:sp>
        <p:nvSpPr>
          <p:cNvPr id="35856" name="Text Box 16"/>
          <p:cNvSpPr txBox="1">
            <a:spLocks noChangeArrowheads="1"/>
          </p:cNvSpPr>
          <p:nvPr/>
        </p:nvSpPr>
        <p:spPr bwMode="auto">
          <a:xfrm>
            <a:off x="5181600" y="990600"/>
            <a:ext cx="38100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pPr>
            <a:r>
              <a:rPr lang="en-GB" sz="1200"/>
              <a:t>Classification Key:</a:t>
            </a:r>
            <a:r>
              <a:rPr lang="en-GB" sz="1200">
                <a:solidFill>
                  <a:srgbClr val="990000"/>
                </a:solidFill>
              </a:rPr>
              <a:t> Perimeter Security, Tampering</a:t>
            </a:r>
          </a:p>
        </p:txBody>
      </p:sp>
      <p:sp>
        <p:nvSpPr>
          <p:cNvPr id="35857" name="Text Box 17"/>
          <p:cNvSpPr txBox="1">
            <a:spLocks noChangeArrowheads="1"/>
          </p:cNvSpPr>
          <p:nvPr/>
        </p:nvSpPr>
        <p:spPr bwMode="auto">
          <a:xfrm>
            <a:off x="8001000" y="6477000"/>
            <a:ext cx="79216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Pattern 24</a:t>
            </a: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1"/>
          <p:cNvSpPr txBox="1">
            <a:spLocks noChangeArrowheads="1"/>
          </p:cNvSpPr>
          <p:nvPr/>
        </p:nvSpPr>
        <p:spPr bwMode="auto">
          <a:xfrm>
            <a:off x="381000" y="504825"/>
            <a:ext cx="2246313"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993300"/>
              </a:buClr>
            </a:pPr>
            <a:r>
              <a:rPr lang="en-GB" sz="2000" b="1">
                <a:solidFill>
                  <a:srgbClr val="993300"/>
                </a:solidFill>
              </a:rPr>
              <a:t>Directed Session</a:t>
            </a:r>
          </a:p>
        </p:txBody>
      </p:sp>
      <p:sp>
        <p:nvSpPr>
          <p:cNvPr id="36866" name="Line 2"/>
          <p:cNvSpPr>
            <a:spLocks noChangeShapeType="1"/>
          </p:cNvSpPr>
          <p:nvPr/>
        </p:nvSpPr>
        <p:spPr bwMode="auto">
          <a:xfrm>
            <a:off x="457200" y="914400"/>
            <a:ext cx="8686800" cy="1588"/>
          </a:xfrm>
          <a:prstGeom prst="line">
            <a:avLst/>
          </a:prstGeom>
          <a:noFill/>
          <a:ln w="936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36867" name="Text Box 3"/>
          <p:cNvSpPr txBox="1">
            <a:spLocks noChangeArrowheads="1"/>
          </p:cNvSpPr>
          <p:nvPr/>
        </p:nvSpPr>
        <p:spPr bwMode="auto">
          <a:xfrm>
            <a:off x="609600" y="1143000"/>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Problem</a:t>
            </a:r>
          </a:p>
        </p:txBody>
      </p:sp>
      <p:sp>
        <p:nvSpPr>
          <p:cNvPr id="36868" name="Text Box 4"/>
          <p:cNvSpPr txBox="1">
            <a:spLocks noChangeArrowheads="1"/>
          </p:cNvSpPr>
          <p:nvPr/>
        </p:nvSpPr>
        <p:spPr bwMode="auto">
          <a:xfrm>
            <a:off x="838200" y="1679575"/>
            <a:ext cx="7696200" cy="1373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E-commerce sites need to collect a great deal of data for each transaction. The web applications collect these data in multiple consecutive web pages. If an attacker can anticipate the URI of the web pages that he has to traverse, then he can bypass some of the validation checks. </a:t>
            </a:r>
          </a:p>
          <a:p>
            <a:pPr>
              <a:lnSpc>
                <a:spcPct val="100000"/>
              </a:lnSpc>
              <a:buClr>
                <a:srgbClr val="333399"/>
              </a:buClr>
            </a:pPr>
            <a:endParaRPr lang="en-GB" sz="1400">
              <a:solidFill>
                <a:srgbClr val="333399"/>
              </a:solidFill>
              <a:cs typeface="Arial" charset="0"/>
            </a:endParaRPr>
          </a:p>
          <a:p>
            <a:pPr>
              <a:lnSpc>
                <a:spcPct val="100000"/>
              </a:lnSpc>
              <a:buClr>
                <a:srgbClr val="333399"/>
              </a:buClr>
            </a:pPr>
            <a:r>
              <a:rPr lang="en-GB" sz="1400">
                <a:solidFill>
                  <a:srgbClr val="333399"/>
                </a:solidFill>
                <a:cs typeface="Arial" charset="0"/>
              </a:rPr>
              <a:t>How can the attacker be restricted from jumping between URLs in a session ? </a:t>
            </a:r>
          </a:p>
        </p:txBody>
      </p:sp>
      <p:sp>
        <p:nvSpPr>
          <p:cNvPr id="36869" name="Text Box 5"/>
          <p:cNvSpPr txBox="1">
            <a:spLocks noChangeArrowheads="1"/>
          </p:cNvSpPr>
          <p:nvPr/>
        </p:nvSpPr>
        <p:spPr bwMode="auto">
          <a:xfrm>
            <a:off x="381000" y="228600"/>
            <a:ext cx="23241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a:t>Application Architecture Pattern</a:t>
            </a:r>
          </a:p>
        </p:txBody>
      </p:sp>
      <p:sp>
        <p:nvSpPr>
          <p:cNvPr id="36870" name="AutoShape 6"/>
          <p:cNvSpPr>
            <a:spLocks noChangeArrowheads="1"/>
          </p:cNvSpPr>
          <p:nvPr/>
        </p:nvSpPr>
        <p:spPr bwMode="auto">
          <a:xfrm>
            <a:off x="7086600" y="304800"/>
            <a:ext cx="1828800" cy="609600"/>
          </a:xfrm>
          <a:prstGeom prst="rtTriangle">
            <a:avLst/>
          </a:prstGeom>
          <a:blipFill dpi="0" rotWithShape="0">
            <a:blip r:embed="rId3"/>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36871" name="AutoShape 7"/>
          <p:cNvSpPr>
            <a:spLocks noChangeArrowheads="1"/>
          </p:cNvSpPr>
          <p:nvPr/>
        </p:nvSpPr>
        <p:spPr bwMode="auto">
          <a:xfrm rot="10800000">
            <a:off x="7086600" y="306388"/>
            <a:ext cx="1828800" cy="609600"/>
          </a:xfrm>
          <a:prstGeom prst="rtTriangle">
            <a:avLst/>
          </a:prstGeom>
          <a:blipFill dpi="0" rotWithShape="0">
            <a:blip r:embed="rId4"/>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36872" name="Text Box 8"/>
          <p:cNvSpPr txBox="1">
            <a:spLocks noChangeArrowheads="1"/>
          </p:cNvSpPr>
          <p:nvPr/>
        </p:nvSpPr>
        <p:spPr bwMode="auto">
          <a:xfrm>
            <a:off x="7543800" y="304800"/>
            <a:ext cx="13716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gn="r">
              <a:lnSpc>
                <a:spcPct val="100000"/>
              </a:lnSpc>
            </a:pPr>
            <a:r>
              <a:rPr lang="en-GB" sz="1000" b="1"/>
              <a:t>Application Arch. - Design</a:t>
            </a:r>
          </a:p>
        </p:txBody>
      </p:sp>
      <p:sp>
        <p:nvSpPr>
          <p:cNvPr id="36873" name="Text Box 9"/>
          <p:cNvSpPr txBox="1">
            <a:spLocks noChangeArrowheads="1"/>
          </p:cNvSpPr>
          <p:nvPr/>
        </p:nvSpPr>
        <p:spPr bwMode="auto">
          <a:xfrm>
            <a:off x="7162800" y="609600"/>
            <a:ext cx="717550"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Function</a:t>
            </a:r>
          </a:p>
        </p:txBody>
      </p:sp>
      <p:sp>
        <p:nvSpPr>
          <p:cNvPr id="36874" name="Text Box 10"/>
          <p:cNvSpPr txBox="1">
            <a:spLocks noChangeArrowheads="1"/>
          </p:cNvSpPr>
          <p:nvPr/>
        </p:nvSpPr>
        <p:spPr bwMode="auto">
          <a:xfrm>
            <a:off x="609600" y="3384550"/>
            <a:ext cx="10033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Solution</a:t>
            </a:r>
          </a:p>
        </p:txBody>
      </p:sp>
      <p:sp>
        <p:nvSpPr>
          <p:cNvPr id="36875" name="Text Box 11"/>
          <p:cNvSpPr txBox="1">
            <a:spLocks noChangeArrowheads="1"/>
          </p:cNvSpPr>
          <p:nvPr/>
        </p:nvSpPr>
        <p:spPr bwMode="auto">
          <a:xfrm>
            <a:off x="838200" y="3917950"/>
            <a:ext cx="7924800" cy="73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Expose a single URL to the user. Provide access to all pages relevant to a session from that URL. Initially serve the home page. Store session data in the server to determine which page to serve next. Enforce the path that a client can take during navigation. </a:t>
            </a:r>
          </a:p>
        </p:txBody>
      </p:sp>
      <p:sp>
        <p:nvSpPr>
          <p:cNvPr id="36876" name="Text Box 12"/>
          <p:cNvSpPr txBox="1">
            <a:spLocks noChangeArrowheads="1"/>
          </p:cNvSpPr>
          <p:nvPr/>
        </p:nvSpPr>
        <p:spPr bwMode="auto">
          <a:xfrm>
            <a:off x="3505200" y="6400800"/>
            <a:ext cx="28194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003399"/>
              </a:buClr>
            </a:pPr>
            <a:r>
              <a:rPr lang="en-GB" sz="1200" b="1">
                <a:solidFill>
                  <a:srgbClr val="003399"/>
                </a:solidFill>
              </a:rPr>
              <a:t>Tags:</a:t>
            </a:r>
            <a:r>
              <a:rPr lang="en-GB" sz="1400" b="1">
                <a:solidFill>
                  <a:srgbClr val="003399"/>
                </a:solidFill>
              </a:rPr>
              <a:t> </a:t>
            </a:r>
            <a:r>
              <a:rPr lang="en-GB" sz="1200" b="1">
                <a:solidFill>
                  <a:srgbClr val="008000"/>
                </a:solidFill>
              </a:rPr>
              <a:t>Session, User Interface</a:t>
            </a:r>
          </a:p>
        </p:txBody>
      </p:sp>
      <p:sp>
        <p:nvSpPr>
          <p:cNvPr id="36877" name="Text Box 13"/>
          <p:cNvSpPr txBox="1">
            <a:spLocks noChangeArrowheads="1"/>
          </p:cNvSpPr>
          <p:nvPr/>
        </p:nvSpPr>
        <p:spPr bwMode="auto">
          <a:xfrm>
            <a:off x="152400" y="6400800"/>
            <a:ext cx="2601913"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b="1"/>
              <a:t>Source: </a:t>
            </a:r>
            <a:r>
              <a:rPr lang="en-GB" sz="1200" b="1">
                <a:solidFill>
                  <a:srgbClr val="FF0066"/>
                </a:solidFill>
              </a:rPr>
              <a:t>Kienzle </a:t>
            </a:r>
            <a:r>
              <a:rPr lang="en-GB" sz="1200" b="1" i="1">
                <a:solidFill>
                  <a:srgbClr val="FF0066"/>
                </a:solidFill>
              </a:rPr>
              <a:t>et. al.</a:t>
            </a:r>
            <a:r>
              <a:rPr lang="en-GB" sz="1200" b="1">
                <a:solidFill>
                  <a:srgbClr val="FF0066"/>
                </a:solidFill>
              </a:rPr>
              <a:t> Repository</a:t>
            </a:r>
          </a:p>
        </p:txBody>
      </p:sp>
      <p:sp>
        <p:nvSpPr>
          <p:cNvPr id="36878" name="Text Box 14"/>
          <p:cNvSpPr txBox="1">
            <a:spLocks noChangeArrowheads="1"/>
          </p:cNvSpPr>
          <p:nvPr/>
        </p:nvSpPr>
        <p:spPr bwMode="auto">
          <a:xfrm>
            <a:off x="4495800" y="990600"/>
            <a:ext cx="449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pPr>
            <a:r>
              <a:rPr lang="en-GB" sz="1200"/>
              <a:t>Classification Key:</a:t>
            </a:r>
            <a:r>
              <a:rPr lang="en-GB" sz="1200">
                <a:solidFill>
                  <a:srgbClr val="990000"/>
                </a:solidFill>
              </a:rPr>
              <a:t> Core Security, Information Disclosure</a:t>
            </a:r>
          </a:p>
        </p:txBody>
      </p:sp>
      <p:sp>
        <p:nvSpPr>
          <p:cNvPr id="36879" name="Text Box 15"/>
          <p:cNvSpPr txBox="1">
            <a:spLocks noChangeArrowheads="1"/>
          </p:cNvSpPr>
          <p:nvPr/>
        </p:nvSpPr>
        <p:spPr bwMode="auto">
          <a:xfrm>
            <a:off x="609600" y="5195888"/>
            <a:ext cx="40132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Known Uses. </a:t>
            </a:r>
            <a:r>
              <a:rPr lang="en-GB" sz="1400">
                <a:solidFill>
                  <a:srgbClr val="333399"/>
                </a:solidFill>
              </a:rPr>
              <a:t>Amazon.com’s checkout process.</a:t>
            </a:r>
          </a:p>
        </p:txBody>
      </p:sp>
      <p:sp>
        <p:nvSpPr>
          <p:cNvPr id="36880" name="Text Box 16"/>
          <p:cNvSpPr txBox="1">
            <a:spLocks noChangeArrowheads="1"/>
          </p:cNvSpPr>
          <p:nvPr/>
        </p:nvSpPr>
        <p:spPr bwMode="auto">
          <a:xfrm>
            <a:off x="8001000" y="6477000"/>
            <a:ext cx="79216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Pattern 25</a:t>
            </a: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1"/>
          <p:cNvSpPr txBox="1">
            <a:spLocks noChangeArrowheads="1"/>
          </p:cNvSpPr>
          <p:nvPr/>
        </p:nvSpPr>
        <p:spPr bwMode="auto">
          <a:xfrm>
            <a:off x="381000" y="504825"/>
            <a:ext cx="333375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993300"/>
              </a:buClr>
            </a:pPr>
            <a:r>
              <a:rPr lang="en-GB" sz="2000" b="1">
                <a:solidFill>
                  <a:srgbClr val="993300"/>
                </a:solidFill>
              </a:rPr>
              <a:t>Distributed Responsibility</a:t>
            </a:r>
          </a:p>
        </p:txBody>
      </p:sp>
      <p:sp>
        <p:nvSpPr>
          <p:cNvPr id="37890" name="Line 2"/>
          <p:cNvSpPr>
            <a:spLocks noChangeShapeType="1"/>
          </p:cNvSpPr>
          <p:nvPr/>
        </p:nvSpPr>
        <p:spPr bwMode="auto">
          <a:xfrm>
            <a:off x="457200" y="914400"/>
            <a:ext cx="8686800" cy="1588"/>
          </a:xfrm>
          <a:prstGeom prst="line">
            <a:avLst/>
          </a:prstGeom>
          <a:noFill/>
          <a:ln w="936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37891" name="Text Box 3"/>
          <p:cNvSpPr txBox="1">
            <a:spLocks noChangeArrowheads="1"/>
          </p:cNvSpPr>
          <p:nvPr/>
        </p:nvSpPr>
        <p:spPr bwMode="auto">
          <a:xfrm>
            <a:off x="609600" y="1219200"/>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Problem</a:t>
            </a:r>
          </a:p>
        </p:txBody>
      </p:sp>
      <p:sp>
        <p:nvSpPr>
          <p:cNvPr id="37892" name="Text Box 4"/>
          <p:cNvSpPr txBox="1">
            <a:spLocks noChangeArrowheads="1"/>
          </p:cNvSpPr>
          <p:nvPr/>
        </p:nvSpPr>
        <p:spPr bwMode="auto">
          <a:xfrm>
            <a:off x="838200" y="1676400"/>
            <a:ext cx="7696200"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rPr>
              <a:t>A security failure in a compartment can change any data in that compartment. A compartment </a:t>
            </a:r>
          </a:p>
          <a:p>
            <a:pPr>
              <a:lnSpc>
                <a:spcPct val="100000"/>
              </a:lnSpc>
              <a:buClr>
                <a:srgbClr val="333399"/>
              </a:buClr>
            </a:pPr>
            <a:r>
              <a:rPr lang="en-GB" sz="1400">
                <a:solidFill>
                  <a:srgbClr val="333399"/>
                </a:solidFill>
              </a:rPr>
              <a:t>        has both an interface that is at risk of a security failure, and data that needs to be secure.</a:t>
            </a:r>
          </a:p>
          <a:p>
            <a:pPr>
              <a:lnSpc>
                <a:spcPct val="100000"/>
              </a:lnSpc>
              <a:buClr>
                <a:srgbClr val="333399"/>
              </a:buClr>
            </a:pPr>
            <a:endParaRPr lang="en-GB" sz="1400">
              <a:solidFill>
                <a:srgbClr val="333399"/>
              </a:solidFill>
            </a:endParaRPr>
          </a:p>
          <a:p>
            <a:pPr>
              <a:lnSpc>
                <a:spcPct val="100000"/>
              </a:lnSpc>
              <a:buClr>
                <a:srgbClr val="333399"/>
              </a:buClr>
            </a:pPr>
            <a:r>
              <a:rPr lang="en-GB" sz="1400">
                <a:solidFill>
                  <a:srgbClr val="333399"/>
                </a:solidFill>
              </a:rPr>
              <a:t>How can this be achieved?</a:t>
            </a:r>
          </a:p>
        </p:txBody>
      </p:sp>
      <p:sp>
        <p:nvSpPr>
          <p:cNvPr id="37893" name="Text Box 5"/>
          <p:cNvSpPr txBox="1">
            <a:spLocks noChangeArrowheads="1"/>
          </p:cNvSpPr>
          <p:nvPr/>
        </p:nvSpPr>
        <p:spPr bwMode="auto">
          <a:xfrm>
            <a:off x="381000" y="228600"/>
            <a:ext cx="23241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a:t>Application Architecture Pattern</a:t>
            </a:r>
          </a:p>
        </p:txBody>
      </p:sp>
      <p:sp>
        <p:nvSpPr>
          <p:cNvPr id="37894" name="AutoShape 6"/>
          <p:cNvSpPr>
            <a:spLocks noChangeArrowheads="1"/>
          </p:cNvSpPr>
          <p:nvPr/>
        </p:nvSpPr>
        <p:spPr bwMode="auto">
          <a:xfrm>
            <a:off x="7086600" y="304800"/>
            <a:ext cx="1828800" cy="609600"/>
          </a:xfrm>
          <a:prstGeom prst="rtTriangle">
            <a:avLst/>
          </a:prstGeom>
          <a:blipFill dpi="0" rotWithShape="0">
            <a:blip r:embed="rId3"/>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37895" name="AutoShape 7"/>
          <p:cNvSpPr>
            <a:spLocks noChangeArrowheads="1"/>
          </p:cNvSpPr>
          <p:nvPr/>
        </p:nvSpPr>
        <p:spPr bwMode="auto">
          <a:xfrm rot="10800000">
            <a:off x="7086600" y="306388"/>
            <a:ext cx="1828800" cy="609600"/>
          </a:xfrm>
          <a:prstGeom prst="rtTriangle">
            <a:avLst/>
          </a:prstGeom>
          <a:blipFill dpi="0" rotWithShape="0">
            <a:blip r:embed="rId4"/>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37896" name="Text Box 8"/>
          <p:cNvSpPr txBox="1">
            <a:spLocks noChangeArrowheads="1"/>
          </p:cNvSpPr>
          <p:nvPr/>
        </p:nvSpPr>
        <p:spPr bwMode="auto">
          <a:xfrm>
            <a:off x="7391400" y="304800"/>
            <a:ext cx="15240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gn="r">
              <a:lnSpc>
                <a:spcPct val="100000"/>
              </a:lnSpc>
            </a:pPr>
            <a:r>
              <a:rPr lang="en-GB" sz="1000" b="1"/>
              <a:t>Application Arch. – Arch.</a:t>
            </a:r>
          </a:p>
        </p:txBody>
      </p:sp>
      <p:sp>
        <p:nvSpPr>
          <p:cNvPr id="37897" name="Text Box 9"/>
          <p:cNvSpPr txBox="1">
            <a:spLocks noChangeArrowheads="1"/>
          </p:cNvSpPr>
          <p:nvPr/>
        </p:nvSpPr>
        <p:spPr bwMode="auto">
          <a:xfrm>
            <a:off x="7162800" y="609600"/>
            <a:ext cx="717550"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Function</a:t>
            </a:r>
          </a:p>
        </p:txBody>
      </p:sp>
      <p:sp>
        <p:nvSpPr>
          <p:cNvPr id="37898" name="Text Box 10"/>
          <p:cNvSpPr txBox="1">
            <a:spLocks noChangeArrowheads="1"/>
          </p:cNvSpPr>
          <p:nvPr/>
        </p:nvSpPr>
        <p:spPr bwMode="auto">
          <a:xfrm>
            <a:off x="609600" y="2895600"/>
            <a:ext cx="10033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Solution</a:t>
            </a:r>
          </a:p>
        </p:txBody>
      </p:sp>
      <p:sp>
        <p:nvSpPr>
          <p:cNvPr id="37899" name="Text Box 11"/>
          <p:cNvSpPr txBox="1">
            <a:spLocks noChangeArrowheads="1"/>
          </p:cNvSpPr>
          <p:nvPr/>
        </p:nvSpPr>
        <p:spPr bwMode="auto">
          <a:xfrm>
            <a:off x="838200" y="3352800"/>
            <a:ext cx="7772400" cy="73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rPr>
              <a:t>Partition responsibility across components such that the components that are likely to fail do not </a:t>
            </a:r>
          </a:p>
          <a:p>
            <a:pPr>
              <a:lnSpc>
                <a:spcPct val="100000"/>
              </a:lnSpc>
              <a:buClr>
                <a:srgbClr val="333399"/>
              </a:buClr>
            </a:pPr>
            <a:r>
              <a:rPr lang="en-GB" sz="1400">
                <a:solidFill>
                  <a:srgbClr val="333399"/>
                </a:solidFill>
              </a:rPr>
              <a:t>       have critical data.</a:t>
            </a:r>
            <a:r>
              <a:rPr lang="en-GB" sz="1400">
                <a:solidFill>
                  <a:srgbClr val="333399"/>
                </a:solidFill>
                <a:cs typeface="Arial" charset="0"/>
              </a:rPr>
              <a:t> Assign responsibilities in such a way that several of them need to fail in order for the whole system to fail.</a:t>
            </a:r>
          </a:p>
        </p:txBody>
      </p:sp>
      <p:sp>
        <p:nvSpPr>
          <p:cNvPr id="37900" name="Text Box 12"/>
          <p:cNvSpPr txBox="1">
            <a:spLocks noChangeArrowheads="1"/>
          </p:cNvSpPr>
          <p:nvPr/>
        </p:nvSpPr>
        <p:spPr bwMode="auto">
          <a:xfrm>
            <a:off x="152400" y="6400800"/>
            <a:ext cx="1839913"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b="1"/>
              <a:t>Source: </a:t>
            </a:r>
            <a:r>
              <a:rPr lang="en-GB" sz="1200" b="1">
                <a:solidFill>
                  <a:srgbClr val="6699FF"/>
                </a:solidFill>
              </a:rPr>
              <a:t>Veryard</a:t>
            </a:r>
            <a:r>
              <a:rPr lang="en-GB" sz="1200" b="1" i="1">
                <a:solidFill>
                  <a:srgbClr val="6699FF"/>
                </a:solidFill>
              </a:rPr>
              <a:t> et. al.</a:t>
            </a:r>
            <a:r>
              <a:rPr lang="en-GB" sz="1200" b="1" i="1">
                <a:solidFill>
                  <a:srgbClr val="669900"/>
                </a:solidFill>
              </a:rPr>
              <a:t> </a:t>
            </a:r>
          </a:p>
        </p:txBody>
      </p:sp>
      <p:sp>
        <p:nvSpPr>
          <p:cNvPr id="37901" name="Text Box 13"/>
          <p:cNvSpPr txBox="1">
            <a:spLocks noChangeArrowheads="1"/>
          </p:cNvSpPr>
          <p:nvPr/>
        </p:nvSpPr>
        <p:spPr bwMode="auto">
          <a:xfrm>
            <a:off x="3505200" y="6400800"/>
            <a:ext cx="28194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003399"/>
              </a:buClr>
            </a:pPr>
            <a:r>
              <a:rPr lang="en-GB" sz="1200" b="1">
                <a:solidFill>
                  <a:srgbClr val="003399"/>
                </a:solidFill>
              </a:rPr>
              <a:t>Tags:</a:t>
            </a:r>
            <a:r>
              <a:rPr lang="en-GB" sz="1400" b="1">
                <a:solidFill>
                  <a:srgbClr val="003399"/>
                </a:solidFill>
              </a:rPr>
              <a:t> </a:t>
            </a:r>
            <a:r>
              <a:rPr lang="en-GB" sz="1200" b="1">
                <a:solidFill>
                  <a:srgbClr val="008000"/>
                </a:solidFill>
              </a:rPr>
              <a:t>Partition, Compartment, UID</a:t>
            </a:r>
          </a:p>
        </p:txBody>
      </p:sp>
      <p:sp>
        <p:nvSpPr>
          <p:cNvPr id="37902" name="Text Box 14"/>
          <p:cNvSpPr txBox="1">
            <a:spLocks noChangeArrowheads="1"/>
          </p:cNvSpPr>
          <p:nvPr/>
        </p:nvSpPr>
        <p:spPr bwMode="auto">
          <a:xfrm>
            <a:off x="4495800" y="990600"/>
            <a:ext cx="449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pPr>
            <a:r>
              <a:rPr lang="en-GB" sz="1200"/>
              <a:t>Classification Key:</a:t>
            </a:r>
            <a:r>
              <a:rPr lang="en-GB" sz="1200">
                <a:solidFill>
                  <a:srgbClr val="990000"/>
                </a:solidFill>
              </a:rPr>
              <a:t> Core Security, Elevation of Privilege</a:t>
            </a:r>
          </a:p>
        </p:txBody>
      </p:sp>
      <p:sp>
        <p:nvSpPr>
          <p:cNvPr id="37903" name="Text Box 15"/>
          <p:cNvSpPr txBox="1">
            <a:spLocks noChangeArrowheads="1"/>
          </p:cNvSpPr>
          <p:nvPr/>
        </p:nvSpPr>
        <p:spPr bwMode="auto">
          <a:xfrm>
            <a:off x="609600" y="5257800"/>
            <a:ext cx="46736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Known Uses. </a:t>
            </a:r>
            <a:r>
              <a:rPr lang="en-GB" sz="1400">
                <a:solidFill>
                  <a:srgbClr val="333399"/>
                </a:solidFill>
              </a:rPr>
              <a:t>qmail programs run under separate users.</a:t>
            </a:r>
          </a:p>
        </p:txBody>
      </p:sp>
      <p:sp>
        <p:nvSpPr>
          <p:cNvPr id="37904" name="Text Box 16"/>
          <p:cNvSpPr txBox="1">
            <a:spLocks noChangeArrowheads="1"/>
          </p:cNvSpPr>
          <p:nvPr/>
        </p:nvSpPr>
        <p:spPr bwMode="auto">
          <a:xfrm>
            <a:off x="609600" y="5715000"/>
            <a:ext cx="4924425"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Related Patterns. </a:t>
            </a:r>
            <a:r>
              <a:rPr lang="en-GB" sz="1400">
                <a:solidFill>
                  <a:srgbClr val="990000"/>
                </a:solidFill>
              </a:rPr>
              <a:t>Compartmentalization, Trust Partitioning.</a:t>
            </a:r>
          </a:p>
        </p:txBody>
      </p:sp>
      <p:sp>
        <p:nvSpPr>
          <p:cNvPr id="37905" name="Text Box 17"/>
          <p:cNvSpPr txBox="1">
            <a:spLocks noChangeArrowheads="1"/>
          </p:cNvSpPr>
          <p:nvPr/>
        </p:nvSpPr>
        <p:spPr bwMode="auto">
          <a:xfrm>
            <a:off x="8001000" y="6477000"/>
            <a:ext cx="79216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Pattern 26</a:t>
            </a: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1"/>
          <p:cNvSpPr txBox="1">
            <a:spLocks noChangeArrowheads="1"/>
          </p:cNvSpPr>
          <p:nvPr/>
        </p:nvSpPr>
        <p:spPr bwMode="auto">
          <a:xfrm>
            <a:off x="381000" y="504825"/>
            <a:ext cx="1525588"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993300"/>
              </a:buClr>
            </a:pPr>
            <a:r>
              <a:rPr lang="en-GB" sz="2000" b="1">
                <a:solidFill>
                  <a:srgbClr val="993300"/>
                </a:solidFill>
              </a:rPr>
              <a:t>DoS Safety</a:t>
            </a:r>
          </a:p>
        </p:txBody>
      </p:sp>
      <p:sp>
        <p:nvSpPr>
          <p:cNvPr id="38914" name="Line 2"/>
          <p:cNvSpPr>
            <a:spLocks noChangeShapeType="1"/>
          </p:cNvSpPr>
          <p:nvPr/>
        </p:nvSpPr>
        <p:spPr bwMode="auto">
          <a:xfrm>
            <a:off x="457200" y="914400"/>
            <a:ext cx="8686800" cy="1588"/>
          </a:xfrm>
          <a:prstGeom prst="line">
            <a:avLst/>
          </a:prstGeom>
          <a:noFill/>
          <a:ln w="936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38915" name="Text Box 3"/>
          <p:cNvSpPr txBox="1">
            <a:spLocks noChangeArrowheads="1"/>
          </p:cNvSpPr>
          <p:nvPr/>
        </p:nvSpPr>
        <p:spPr bwMode="auto">
          <a:xfrm>
            <a:off x="609600" y="1343025"/>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Problem</a:t>
            </a:r>
          </a:p>
        </p:txBody>
      </p:sp>
      <p:sp>
        <p:nvSpPr>
          <p:cNvPr id="38916" name="Text Box 4"/>
          <p:cNvSpPr txBox="1">
            <a:spLocks noChangeArrowheads="1"/>
          </p:cNvSpPr>
          <p:nvPr/>
        </p:nvSpPr>
        <p:spPr bwMode="auto">
          <a:xfrm>
            <a:off x="838200" y="1647825"/>
            <a:ext cx="7696200"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Denial of Service is tackled by adopting several network-based strategies. However, system architecture should be resilient to such attacks as well.</a:t>
            </a:r>
          </a:p>
          <a:p>
            <a:pPr>
              <a:lnSpc>
                <a:spcPct val="100000"/>
              </a:lnSpc>
              <a:buClr>
                <a:srgbClr val="333399"/>
              </a:buClr>
            </a:pPr>
            <a:endParaRPr lang="en-GB" sz="1400">
              <a:solidFill>
                <a:srgbClr val="333399"/>
              </a:solidFill>
              <a:cs typeface="Arial" charset="0"/>
            </a:endParaRPr>
          </a:p>
          <a:p>
            <a:pPr>
              <a:lnSpc>
                <a:spcPct val="100000"/>
              </a:lnSpc>
              <a:buClr>
                <a:srgbClr val="333399"/>
              </a:buClr>
            </a:pPr>
            <a:r>
              <a:rPr lang="en-GB" sz="1400">
                <a:solidFill>
                  <a:srgbClr val="333399"/>
                </a:solidFill>
                <a:cs typeface="Arial" charset="0"/>
              </a:rPr>
              <a:t>How can we design a system that provides internal DoS safety?</a:t>
            </a:r>
          </a:p>
        </p:txBody>
      </p:sp>
      <p:sp>
        <p:nvSpPr>
          <p:cNvPr id="38917" name="Text Box 5"/>
          <p:cNvSpPr txBox="1">
            <a:spLocks noChangeArrowheads="1"/>
          </p:cNvSpPr>
          <p:nvPr/>
        </p:nvSpPr>
        <p:spPr bwMode="auto">
          <a:xfrm>
            <a:off x="381000" y="228600"/>
            <a:ext cx="23241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a:t>Application Architecture Pattern</a:t>
            </a:r>
          </a:p>
        </p:txBody>
      </p:sp>
      <p:sp>
        <p:nvSpPr>
          <p:cNvPr id="38918" name="AutoShape 6"/>
          <p:cNvSpPr>
            <a:spLocks noChangeArrowheads="1"/>
          </p:cNvSpPr>
          <p:nvPr/>
        </p:nvSpPr>
        <p:spPr bwMode="auto">
          <a:xfrm>
            <a:off x="7086600" y="304800"/>
            <a:ext cx="1828800" cy="609600"/>
          </a:xfrm>
          <a:prstGeom prst="rtTriangle">
            <a:avLst/>
          </a:prstGeom>
          <a:blipFill dpi="0" rotWithShape="0">
            <a:blip r:embed="rId3"/>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38919" name="AutoShape 7"/>
          <p:cNvSpPr>
            <a:spLocks noChangeArrowheads="1"/>
          </p:cNvSpPr>
          <p:nvPr/>
        </p:nvSpPr>
        <p:spPr bwMode="auto">
          <a:xfrm rot="10800000">
            <a:off x="7086600" y="306388"/>
            <a:ext cx="1828800" cy="609600"/>
          </a:xfrm>
          <a:prstGeom prst="rtTriangle">
            <a:avLst/>
          </a:prstGeom>
          <a:blipFill dpi="0" rotWithShape="0">
            <a:blip r:embed="rId4"/>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38920" name="Text Box 8"/>
          <p:cNvSpPr txBox="1">
            <a:spLocks noChangeArrowheads="1"/>
          </p:cNvSpPr>
          <p:nvPr/>
        </p:nvSpPr>
        <p:spPr bwMode="auto">
          <a:xfrm>
            <a:off x="7391400" y="304800"/>
            <a:ext cx="15240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gn="r">
              <a:lnSpc>
                <a:spcPct val="100000"/>
              </a:lnSpc>
            </a:pPr>
            <a:r>
              <a:rPr lang="en-GB" sz="1000" b="1"/>
              <a:t>Application Arch. – Design</a:t>
            </a:r>
          </a:p>
        </p:txBody>
      </p:sp>
      <p:sp>
        <p:nvSpPr>
          <p:cNvPr id="38921" name="Text Box 9"/>
          <p:cNvSpPr txBox="1">
            <a:spLocks noChangeArrowheads="1"/>
          </p:cNvSpPr>
          <p:nvPr/>
        </p:nvSpPr>
        <p:spPr bwMode="auto">
          <a:xfrm>
            <a:off x="7162800" y="609600"/>
            <a:ext cx="717550"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Function</a:t>
            </a:r>
          </a:p>
        </p:txBody>
      </p:sp>
      <p:sp>
        <p:nvSpPr>
          <p:cNvPr id="38922" name="Text Box 10"/>
          <p:cNvSpPr txBox="1">
            <a:spLocks noChangeArrowheads="1"/>
          </p:cNvSpPr>
          <p:nvPr/>
        </p:nvSpPr>
        <p:spPr bwMode="auto">
          <a:xfrm>
            <a:off x="609600" y="3094038"/>
            <a:ext cx="10033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Solution</a:t>
            </a:r>
          </a:p>
        </p:txBody>
      </p:sp>
      <p:sp>
        <p:nvSpPr>
          <p:cNvPr id="38923" name="Text Box 11"/>
          <p:cNvSpPr txBox="1">
            <a:spLocks noChangeArrowheads="1"/>
          </p:cNvSpPr>
          <p:nvPr/>
        </p:nvSpPr>
        <p:spPr bwMode="auto">
          <a:xfrm>
            <a:off x="838200" y="3384550"/>
            <a:ext cx="7772400" cy="73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Protect against Denial of Service attacks by setting resource limit. This can be done by per process resource management or by adopting operating system’s resource management features.</a:t>
            </a:r>
          </a:p>
        </p:txBody>
      </p:sp>
      <p:sp>
        <p:nvSpPr>
          <p:cNvPr id="38924" name="Text Box 12"/>
          <p:cNvSpPr txBox="1">
            <a:spLocks noChangeArrowheads="1"/>
          </p:cNvSpPr>
          <p:nvPr/>
        </p:nvSpPr>
        <p:spPr bwMode="auto">
          <a:xfrm>
            <a:off x="152400" y="6400800"/>
            <a:ext cx="15906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b="1"/>
              <a:t>Source: </a:t>
            </a:r>
            <a:r>
              <a:rPr lang="en-GB" sz="1200" b="1">
                <a:solidFill>
                  <a:srgbClr val="6600CC"/>
                </a:solidFill>
              </a:rPr>
              <a:t>Hafiz </a:t>
            </a:r>
            <a:r>
              <a:rPr lang="en-GB" sz="1200" b="1" i="1">
                <a:solidFill>
                  <a:srgbClr val="6600CC"/>
                </a:solidFill>
              </a:rPr>
              <a:t>et. al.</a:t>
            </a:r>
          </a:p>
        </p:txBody>
      </p:sp>
      <p:sp>
        <p:nvSpPr>
          <p:cNvPr id="38925" name="Text Box 13"/>
          <p:cNvSpPr txBox="1">
            <a:spLocks noChangeArrowheads="1"/>
          </p:cNvSpPr>
          <p:nvPr/>
        </p:nvSpPr>
        <p:spPr bwMode="auto">
          <a:xfrm>
            <a:off x="3505200" y="6400800"/>
            <a:ext cx="28194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003399"/>
              </a:buClr>
            </a:pPr>
            <a:r>
              <a:rPr lang="en-GB" sz="1200" b="1">
                <a:solidFill>
                  <a:srgbClr val="003399"/>
                </a:solidFill>
              </a:rPr>
              <a:t>Tags:</a:t>
            </a:r>
            <a:r>
              <a:rPr lang="en-GB" sz="1400" b="1">
                <a:solidFill>
                  <a:srgbClr val="003399"/>
                </a:solidFill>
              </a:rPr>
              <a:t> </a:t>
            </a:r>
            <a:r>
              <a:rPr lang="en-GB" sz="1200" b="1">
                <a:solidFill>
                  <a:srgbClr val="008000"/>
                </a:solidFill>
              </a:rPr>
              <a:t>DoS, Resource Limit</a:t>
            </a:r>
          </a:p>
        </p:txBody>
      </p:sp>
      <p:sp>
        <p:nvSpPr>
          <p:cNvPr id="38926" name="Text Box 14"/>
          <p:cNvSpPr txBox="1">
            <a:spLocks noChangeArrowheads="1"/>
          </p:cNvSpPr>
          <p:nvPr/>
        </p:nvSpPr>
        <p:spPr bwMode="auto">
          <a:xfrm>
            <a:off x="4495800" y="990600"/>
            <a:ext cx="449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pPr>
            <a:r>
              <a:rPr lang="en-GB" sz="1200"/>
              <a:t>Classification Key:</a:t>
            </a:r>
            <a:r>
              <a:rPr lang="en-GB" sz="1200">
                <a:solidFill>
                  <a:srgbClr val="990000"/>
                </a:solidFill>
              </a:rPr>
              <a:t> Core Security, DoS</a:t>
            </a:r>
          </a:p>
        </p:txBody>
      </p:sp>
      <p:sp>
        <p:nvSpPr>
          <p:cNvPr id="38927" name="Text Box 15"/>
          <p:cNvSpPr txBox="1">
            <a:spLocks noChangeArrowheads="1"/>
          </p:cNvSpPr>
          <p:nvPr/>
        </p:nvSpPr>
        <p:spPr bwMode="auto">
          <a:xfrm>
            <a:off x="609600" y="5195888"/>
            <a:ext cx="549275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Known Uses. </a:t>
            </a:r>
            <a:r>
              <a:rPr lang="en-GB" sz="1400">
                <a:solidFill>
                  <a:srgbClr val="333399"/>
                </a:solidFill>
              </a:rPr>
              <a:t>Postfix has resource limitation built in each program.</a:t>
            </a:r>
          </a:p>
        </p:txBody>
      </p:sp>
      <p:sp>
        <p:nvSpPr>
          <p:cNvPr id="38928" name="Text Box 16"/>
          <p:cNvSpPr txBox="1">
            <a:spLocks noChangeArrowheads="1"/>
          </p:cNvSpPr>
          <p:nvPr/>
        </p:nvSpPr>
        <p:spPr bwMode="auto">
          <a:xfrm>
            <a:off x="609600" y="5562600"/>
            <a:ext cx="3068638"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Related Patterns. </a:t>
            </a:r>
            <a:r>
              <a:rPr lang="en-GB" sz="1400">
                <a:solidFill>
                  <a:srgbClr val="990000"/>
                </a:solidFill>
              </a:rPr>
              <a:t>Small Processes.</a:t>
            </a:r>
          </a:p>
        </p:txBody>
      </p:sp>
      <p:sp>
        <p:nvSpPr>
          <p:cNvPr id="38929" name="Text Box 17"/>
          <p:cNvSpPr txBox="1">
            <a:spLocks noChangeArrowheads="1"/>
          </p:cNvSpPr>
          <p:nvPr/>
        </p:nvSpPr>
        <p:spPr bwMode="auto">
          <a:xfrm>
            <a:off x="8001000" y="6477000"/>
            <a:ext cx="79216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Pattern 27</a:t>
            </a: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Box 1"/>
          <p:cNvSpPr txBox="1">
            <a:spLocks noChangeArrowheads="1"/>
          </p:cNvSpPr>
          <p:nvPr/>
        </p:nvSpPr>
        <p:spPr bwMode="auto">
          <a:xfrm>
            <a:off x="381000" y="504825"/>
            <a:ext cx="3843338"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993300"/>
              </a:buClr>
            </a:pPr>
            <a:r>
              <a:rPr lang="en-GB" sz="2000" b="1">
                <a:solidFill>
                  <a:srgbClr val="993300"/>
                </a:solidFill>
              </a:rPr>
              <a:t>Dynamic Service Management</a:t>
            </a:r>
          </a:p>
        </p:txBody>
      </p:sp>
      <p:sp>
        <p:nvSpPr>
          <p:cNvPr id="39938" name="Line 2"/>
          <p:cNvSpPr>
            <a:spLocks noChangeShapeType="1"/>
          </p:cNvSpPr>
          <p:nvPr/>
        </p:nvSpPr>
        <p:spPr bwMode="auto">
          <a:xfrm>
            <a:off x="457200" y="914400"/>
            <a:ext cx="8686800" cy="1588"/>
          </a:xfrm>
          <a:prstGeom prst="line">
            <a:avLst/>
          </a:prstGeom>
          <a:noFill/>
          <a:ln w="936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39939" name="Text Box 3"/>
          <p:cNvSpPr txBox="1">
            <a:spLocks noChangeArrowheads="1"/>
          </p:cNvSpPr>
          <p:nvPr/>
        </p:nvSpPr>
        <p:spPr bwMode="auto">
          <a:xfrm>
            <a:off x="609600" y="1066800"/>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Problem</a:t>
            </a:r>
          </a:p>
        </p:txBody>
      </p:sp>
      <p:sp>
        <p:nvSpPr>
          <p:cNvPr id="39940" name="Text Box 4"/>
          <p:cNvSpPr txBox="1">
            <a:spLocks noChangeArrowheads="1"/>
          </p:cNvSpPr>
          <p:nvPr/>
        </p:nvSpPr>
        <p:spPr bwMode="auto">
          <a:xfrm>
            <a:off x="838200" y="1447800"/>
            <a:ext cx="7696200" cy="1373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buClr>
                <a:srgbClr val="333399"/>
              </a:buClr>
            </a:pPr>
            <a:r>
              <a:rPr lang="en-GB" sz="1400">
                <a:solidFill>
                  <a:srgbClr val="333399"/>
                </a:solidFill>
                <a:cs typeface="Arial" charset="0"/>
              </a:rPr>
              <a:t>Management is an important aspect of security. It complements the monitoring aspect where anomalous behavior of the system is identified. Management is taking necessary actions to pro-actively prevent intrusions by modifying objects or by invoking operations before an attack can conclude. </a:t>
            </a:r>
          </a:p>
          <a:p>
            <a:pPr algn="r">
              <a:lnSpc>
                <a:spcPct val="100000"/>
              </a:lnSpc>
              <a:buClr>
                <a:srgbClr val="333399"/>
              </a:buClr>
            </a:pPr>
            <a:endParaRPr lang="en-GB" sz="1400">
              <a:solidFill>
                <a:srgbClr val="333399"/>
              </a:solidFill>
              <a:cs typeface="Arial" charset="0"/>
            </a:endParaRPr>
          </a:p>
          <a:p>
            <a:pPr algn="r">
              <a:lnSpc>
                <a:spcPct val="100000"/>
              </a:lnSpc>
              <a:buClr>
                <a:srgbClr val="333399"/>
              </a:buClr>
            </a:pPr>
            <a:r>
              <a:rPr lang="en-GB" sz="1400">
                <a:solidFill>
                  <a:srgbClr val="333399"/>
                </a:solidFill>
                <a:cs typeface="Arial" charset="0"/>
              </a:rPr>
              <a:t>How can this be done?</a:t>
            </a:r>
          </a:p>
        </p:txBody>
      </p:sp>
      <p:sp>
        <p:nvSpPr>
          <p:cNvPr id="39941" name="Text Box 5"/>
          <p:cNvSpPr txBox="1">
            <a:spLocks noChangeArrowheads="1"/>
          </p:cNvSpPr>
          <p:nvPr/>
        </p:nvSpPr>
        <p:spPr bwMode="auto">
          <a:xfrm>
            <a:off x="381000" y="228600"/>
            <a:ext cx="23241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a:t>Application Architecture Pattern</a:t>
            </a:r>
          </a:p>
        </p:txBody>
      </p:sp>
      <p:sp>
        <p:nvSpPr>
          <p:cNvPr id="39942" name="AutoShape 6"/>
          <p:cNvSpPr>
            <a:spLocks noChangeArrowheads="1"/>
          </p:cNvSpPr>
          <p:nvPr/>
        </p:nvSpPr>
        <p:spPr bwMode="auto">
          <a:xfrm>
            <a:off x="7086600" y="304800"/>
            <a:ext cx="1828800" cy="609600"/>
          </a:xfrm>
          <a:prstGeom prst="rtTriangle">
            <a:avLst/>
          </a:prstGeom>
          <a:blipFill dpi="0" rotWithShape="0">
            <a:blip r:embed="rId3"/>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39943" name="AutoShape 7"/>
          <p:cNvSpPr>
            <a:spLocks noChangeArrowheads="1"/>
          </p:cNvSpPr>
          <p:nvPr/>
        </p:nvSpPr>
        <p:spPr bwMode="auto">
          <a:xfrm rot="10800000">
            <a:off x="7086600" y="306388"/>
            <a:ext cx="1828800" cy="609600"/>
          </a:xfrm>
          <a:prstGeom prst="rtTriangle">
            <a:avLst/>
          </a:prstGeom>
          <a:blipFill dpi="0" rotWithShape="0">
            <a:blip r:embed="rId4"/>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39944" name="Text Box 8"/>
          <p:cNvSpPr txBox="1">
            <a:spLocks noChangeArrowheads="1"/>
          </p:cNvSpPr>
          <p:nvPr/>
        </p:nvSpPr>
        <p:spPr bwMode="auto">
          <a:xfrm>
            <a:off x="7391400" y="304800"/>
            <a:ext cx="15240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gn="r">
              <a:lnSpc>
                <a:spcPct val="100000"/>
              </a:lnSpc>
            </a:pPr>
            <a:r>
              <a:rPr lang="en-GB" sz="1000" b="1"/>
              <a:t>Application Arch. – Design</a:t>
            </a:r>
          </a:p>
        </p:txBody>
      </p:sp>
      <p:sp>
        <p:nvSpPr>
          <p:cNvPr id="39945" name="Text Box 9"/>
          <p:cNvSpPr txBox="1">
            <a:spLocks noChangeArrowheads="1"/>
          </p:cNvSpPr>
          <p:nvPr/>
        </p:nvSpPr>
        <p:spPr bwMode="auto">
          <a:xfrm>
            <a:off x="7162800" y="609600"/>
            <a:ext cx="717550"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Function</a:t>
            </a:r>
          </a:p>
        </p:txBody>
      </p:sp>
      <p:sp>
        <p:nvSpPr>
          <p:cNvPr id="39946" name="Text Box 10"/>
          <p:cNvSpPr txBox="1">
            <a:spLocks noChangeArrowheads="1"/>
          </p:cNvSpPr>
          <p:nvPr/>
        </p:nvSpPr>
        <p:spPr bwMode="auto">
          <a:xfrm>
            <a:off x="609600" y="3333750"/>
            <a:ext cx="10033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Solution</a:t>
            </a:r>
          </a:p>
        </p:txBody>
      </p:sp>
      <p:sp>
        <p:nvSpPr>
          <p:cNvPr id="39947" name="Text Box 11"/>
          <p:cNvSpPr txBox="1">
            <a:spLocks noChangeArrowheads="1"/>
          </p:cNvSpPr>
          <p:nvPr/>
        </p:nvSpPr>
        <p:spPr bwMode="auto">
          <a:xfrm>
            <a:off x="838200" y="3749675"/>
            <a:ext cx="78486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Enable fine-grained instrumentation of business objects to prevent improper user action. This is done on an as needed basis.</a:t>
            </a:r>
          </a:p>
        </p:txBody>
      </p:sp>
      <p:sp>
        <p:nvSpPr>
          <p:cNvPr id="39948" name="Text Box 12"/>
          <p:cNvSpPr txBox="1">
            <a:spLocks noChangeArrowheads="1"/>
          </p:cNvSpPr>
          <p:nvPr/>
        </p:nvSpPr>
        <p:spPr bwMode="auto">
          <a:xfrm>
            <a:off x="152400" y="6400800"/>
            <a:ext cx="1503363"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b="1"/>
              <a:t>Source: </a:t>
            </a:r>
            <a:r>
              <a:rPr lang="en-GB" sz="1200" b="1">
                <a:solidFill>
                  <a:srgbClr val="3333FF"/>
                </a:solidFill>
              </a:rPr>
              <a:t>Sun Book</a:t>
            </a:r>
          </a:p>
        </p:txBody>
      </p:sp>
      <p:sp>
        <p:nvSpPr>
          <p:cNvPr id="39949" name="Text Box 13"/>
          <p:cNvSpPr txBox="1">
            <a:spLocks noChangeArrowheads="1"/>
          </p:cNvSpPr>
          <p:nvPr/>
        </p:nvSpPr>
        <p:spPr bwMode="auto">
          <a:xfrm>
            <a:off x="609600" y="5257800"/>
            <a:ext cx="81534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Known Uses. </a:t>
            </a:r>
            <a:r>
              <a:rPr lang="en-GB" sz="1400">
                <a:solidFill>
                  <a:srgbClr val="333399"/>
                </a:solidFill>
              </a:rPr>
              <a:t>Dynamic instrumentation of business objects using JMX. </a:t>
            </a:r>
          </a:p>
        </p:txBody>
      </p:sp>
      <p:sp>
        <p:nvSpPr>
          <p:cNvPr id="39950" name="Text Box 14"/>
          <p:cNvSpPr txBox="1">
            <a:spLocks noChangeArrowheads="1"/>
          </p:cNvSpPr>
          <p:nvPr/>
        </p:nvSpPr>
        <p:spPr bwMode="auto">
          <a:xfrm>
            <a:off x="2743200" y="6400800"/>
            <a:ext cx="40386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ctr">
              <a:lnSpc>
                <a:spcPct val="100000"/>
              </a:lnSpc>
              <a:buClr>
                <a:srgbClr val="003399"/>
              </a:buClr>
            </a:pPr>
            <a:r>
              <a:rPr lang="en-GB" sz="1200" b="1">
                <a:solidFill>
                  <a:srgbClr val="003399"/>
                </a:solidFill>
              </a:rPr>
              <a:t>Tags:</a:t>
            </a:r>
            <a:r>
              <a:rPr lang="en-GB" sz="1400" b="1">
                <a:solidFill>
                  <a:srgbClr val="003399"/>
                </a:solidFill>
              </a:rPr>
              <a:t> </a:t>
            </a:r>
            <a:r>
              <a:rPr lang="en-GB" sz="1200" b="1">
                <a:solidFill>
                  <a:srgbClr val="008000"/>
                </a:solidFill>
              </a:rPr>
              <a:t>Instrumentation, Prevention</a:t>
            </a:r>
          </a:p>
        </p:txBody>
      </p:sp>
      <p:sp>
        <p:nvSpPr>
          <p:cNvPr id="39951" name="Text Box 15"/>
          <p:cNvSpPr txBox="1">
            <a:spLocks noChangeArrowheads="1"/>
          </p:cNvSpPr>
          <p:nvPr/>
        </p:nvSpPr>
        <p:spPr bwMode="auto">
          <a:xfrm>
            <a:off x="4495800" y="990600"/>
            <a:ext cx="449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pPr>
            <a:r>
              <a:rPr lang="en-GB" sz="1200"/>
              <a:t>Classification Key:</a:t>
            </a:r>
            <a:r>
              <a:rPr lang="en-GB" sz="1200">
                <a:solidFill>
                  <a:srgbClr val="990000"/>
                </a:solidFill>
              </a:rPr>
              <a:t> Core Security, Information Disclosure</a:t>
            </a:r>
          </a:p>
        </p:txBody>
      </p:sp>
      <p:sp>
        <p:nvSpPr>
          <p:cNvPr id="39952" name="Text Box 16"/>
          <p:cNvSpPr txBox="1">
            <a:spLocks noChangeArrowheads="1"/>
          </p:cNvSpPr>
          <p:nvPr/>
        </p:nvSpPr>
        <p:spPr bwMode="auto">
          <a:xfrm>
            <a:off x="8001000" y="6477000"/>
            <a:ext cx="79216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Pattern 28</a:t>
            </a: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1"/>
          <p:cNvSpPr txBox="1">
            <a:spLocks noChangeArrowheads="1"/>
          </p:cNvSpPr>
          <p:nvPr/>
        </p:nvSpPr>
        <p:spPr bwMode="auto">
          <a:xfrm>
            <a:off x="381000" y="504825"/>
            <a:ext cx="244475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993300"/>
              </a:buClr>
            </a:pPr>
            <a:r>
              <a:rPr lang="en-GB" sz="2000" b="1">
                <a:solidFill>
                  <a:srgbClr val="993300"/>
                </a:solidFill>
              </a:rPr>
              <a:t>Encrypted Storage</a:t>
            </a:r>
          </a:p>
        </p:txBody>
      </p:sp>
      <p:sp>
        <p:nvSpPr>
          <p:cNvPr id="40962" name="Line 2"/>
          <p:cNvSpPr>
            <a:spLocks noChangeShapeType="1"/>
          </p:cNvSpPr>
          <p:nvPr/>
        </p:nvSpPr>
        <p:spPr bwMode="auto">
          <a:xfrm>
            <a:off x="457200" y="914400"/>
            <a:ext cx="8686800" cy="1588"/>
          </a:xfrm>
          <a:prstGeom prst="line">
            <a:avLst/>
          </a:prstGeom>
          <a:noFill/>
          <a:ln w="936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40963" name="Text Box 3"/>
          <p:cNvSpPr txBox="1">
            <a:spLocks noChangeArrowheads="1"/>
          </p:cNvSpPr>
          <p:nvPr/>
        </p:nvSpPr>
        <p:spPr bwMode="auto">
          <a:xfrm>
            <a:off x="609600" y="1143000"/>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Problem</a:t>
            </a:r>
          </a:p>
        </p:txBody>
      </p:sp>
      <p:sp>
        <p:nvSpPr>
          <p:cNvPr id="40964" name="Text Box 4"/>
          <p:cNvSpPr txBox="1">
            <a:spLocks noChangeArrowheads="1"/>
          </p:cNvSpPr>
          <p:nvPr/>
        </p:nvSpPr>
        <p:spPr bwMode="auto">
          <a:xfrm>
            <a:off x="838200" y="1600200"/>
            <a:ext cx="7696200" cy="158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Firewalls provide protection of data stored in a server by limiting access to it. However, data can still be accessed by hackers. The extreme option to protect data in server is not to store any sensitive information at all in server. This is infeasible, because the server needs to keep state. Since firewalls do not provide security at data level, there is need of some additional security in this level. </a:t>
            </a:r>
          </a:p>
          <a:p>
            <a:pPr>
              <a:lnSpc>
                <a:spcPct val="100000"/>
              </a:lnSpc>
              <a:buClr>
                <a:srgbClr val="333399"/>
              </a:buClr>
            </a:pPr>
            <a:endParaRPr lang="en-GB" sz="1400">
              <a:solidFill>
                <a:srgbClr val="333399"/>
              </a:solidFill>
              <a:cs typeface="Arial" charset="0"/>
            </a:endParaRPr>
          </a:p>
          <a:p>
            <a:pPr>
              <a:lnSpc>
                <a:spcPct val="100000"/>
              </a:lnSpc>
              <a:buClr>
                <a:srgbClr val="333399"/>
              </a:buClr>
            </a:pPr>
            <a:r>
              <a:rPr lang="en-GB" sz="1400">
                <a:solidFill>
                  <a:srgbClr val="333399"/>
                </a:solidFill>
                <a:cs typeface="Arial" charset="0"/>
              </a:rPr>
              <a:t>How can server data be protected from unauthorized access ? </a:t>
            </a:r>
          </a:p>
        </p:txBody>
      </p:sp>
      <p:sp>
        <p:nvSpPr>
          <p:cNvPr id="40965" name="Text Box 5"/>
          <p:cNvSpPr txBox="1">
            <a:spLocks noChangeArrowheads="1"/>
          </p:cNvSpPr>
          <p:nvPr/>
        </p:nvSpPr>
        <p:spPr bwMode="auto">
          <a:xfrm>
            <a:off x="381000" y="228600"/>
            <a:ext cx="23241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a:t>Application Architecture Pattern</a:t>
            </a:r>
          </a:p>
        </p:txBody>
      </p:sp>
      <p:sp>
        <p:nvSpPr>
          <p:cNvPr id="40966" name="AutoShape 6"/>
          <p:cNvSpPr>
            <a:spLocks noChangeArrowheads="1"/>
          </p:cNvSpPr>
          <p:nvPr/>
        </p:nvSpPr>
        <p:spPr bwMode="auto">
          <a:xfrm>
            <a:off x="7086600" y="304800"/>
            <a:ext cx="1828800" cy="609600"/>
          </a:xfrm>
          <a:prstGeom prst="rtTriangle">
            <a:avLst/>
          </a:prstGeom>
          <a:blipFill dpi="0" rotWithShape="0">
            <a:blip r:embed="rId3"/>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40967" name="AutoShape 7"/>
          <p:cNvSpPr>
            <a:spLocks noChangeArrowheads="1"/>
          </p:cNvSpPr>
          <p:nvPr/>
        </p:nvSpPr>
        <p:spPr bwMode="auto">
          <a:xfrm rot="10800000">
            <a:off x="7086600" y="306388"/>
            <a:ext cx="1828800" cy="609600"/>
          </a:xfrm>
          <a:prstGeom prst="rtTriangle">
            <a:avLst/>
          </a:prstGeom>
          <a:blipFill dpi="0" rotWithShape="0">
            <a:blip r:embed="rId4"/>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40968" name="Text Box 8"/>
          <p:cNvSpPr txBox="1">
            <a:spLocks noChangeArrowheads="1"/>
          </p:cNvSpPr>
          <p:nvPr/>
        </p:nvSpPr>
        <p:spPr bwMode="auto">
          <a:xfrm>
            <a:off x="7543800" y="304800"/>
            <a:ext cx="13716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gn="r">
              <a:lnSpc>
                <a:spcPct val="100000"/>
              </a:lnSpc>
            </a:pPr>
            <a:r>
              <a:rPr lang="en-GB" sz="1000" b="1"/>
              <a:t>Application Arch. - Design</a:t>
            </a:r>
          </a:p>
        </p:txBody>
      </p:sp>
      <p:sp>
        <p:nvSpPr>
          <p:cNvPr id="40969" name="Text Box 9"/>
          <p:cNvSpPr txBox="1">
            <a:spLocks noChangeArrowheads="1"/>
          </p:cNvSpPr>
          <p:nvPr/>
        </p:nvSpPr>
        <p:spPr bwMode="auto">
          <a:xfrm>
            <a:off x="7162800" y="609600"/>
            <a:ext cx="45561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Data</a:t>
            </a:r>
          </a:p>
        </p:txBody>
      </p:sp>
      <p:sp>
        <p:nvSpPr>
          <p:cNvPr id="40970" name="Text Box 10"/>
          <p:cNvSpPr txBox="1">
            <a:spLocks noChangeArrowheads="1"/>
          </p:cNvSpPr>
          <p:nvPr/>
        </p:nvSpPr>
        <p:spPr bwMode="auto">
          <a:xfrm>
            <a:off x="609600" y="3325813"/>
            <a:ext cx="10033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Solution</a:t>
            </a:r>
          </a:p>
        </p:txBody>
      </p:sp>
      <p:sp>
        <p:nvSpPr>
          <p:cNvPr id="40971" name="Text Box 11"/>
          <p:cNvSpPr txBox="1">
            <a:spLocks noChangeArrowheads="1"/>
          </p:cNvSpPr>
          <p:nvPr/>
        </p:nvSpPr>
        <p:spPr bwMode="auto">
          <a:xfrm>
            <a:off x="838200" y="3813175"/>
            <a:ext cx="7924800" cy="1160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Encrypt critical data before storing them in the server. Decrypt data in memory before they are used by the server. Use a single key for encrypting all the data and periodically alter it if possible. This involves decrypting all data stored with previous key and re-encrypting it with the new key. If this leads to an availability problem, use a large encryption key that is difficult to compromise. </a:t>
            </a:r>
          </a:p>
        </p:txBody>
      </p:sp>
      <p:sp>
        <p:nvSpPr>
          <p:cNvPr id="40972" name="Text Box 12"/>
          <p:cNvSpPr txBox="1">
            <a:spLocks noChangeArrowheads="1"/>
          </p:cNvSpPr>
          <p:nvPr/>
        </p:nvSpPr>
        <p:spPr bwMode="auto">
          <a:xfrm>
            <a:off x="3505200" y="6400800"/>
            <a:ext cx="28194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003399"/>
              </a:buClr>
            </a:pPr>
            <a:r>
              <a:rPr lang="en-GB" sz="1200" b="1">
                <a:solidFill>
                  <a:srgbClr val="003399"/>
                </a:solidFill>
              </a:rPr>
              <a:t>Tags:</a:t>
            </a:r>
            <a:r>
              <a:rPr lang="en-GB" sz="1400" b="1">
                <a:solidFill>
                  <a:srgbClr val="003399"/>
                </a:solidFill>
              </a:rPr>
              <a:t> </a:t>
            </a:r>
            <a:r>
              <a:rPr lang="en-GB" sz="1200" b="1">
                <a:solidFill>
                  <a:srgbClr val="008000"/>
                </a:solidFill>
              </a:rPr>
              <a:t>Client Server, Confidentiality</a:t>
            </a:r>
          </a:p>
        </p:txBody>
      </p:sp>
      <p:sp>
        <p:nvSpPr>
          <p:cNvPr id="40973" name="Text Box 13"/>
          <p:cNvSpPr txBox="1">
            <a:spLocks noChangeArrowheads="1"/>
          </p:cNvSpPr>
          <p:nvPr/>
        </p:nvSpPr>
        <p:spPr bwMode="auto">
          <a:xfrm>
            <a:off x="152400" y="6400800"/>
            <a:ext cx="2601913"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b="1"/>
              <a:t>Source: </a:t>
            </a:r>
            <a:r>
              <a:rPr lang="en-GB" sz="1200" b="1">
                <a:solidFill>
                  <a:srgbClr val="FF0066"/>
                </a:solidFill>
              </a:rPr>
              <a:t>Kienzle </a:t>
            </a:r>
            <a:r>
              <a:rPr lang="en-GB" sz="1200" b="1" i="1">
                <a:solidFill>
                  <a:srgbClr val="FF0066"/>
                </a:solidFill>
              </a:rPr>
              <a:t>et. al.</a:t>
            </a:r>
            <a:r>
              <a:rPr lang="en-GB" sz="1200" b="1">
                <a:solidFill>
                  <a:srgbClr val="FF0066"/>
                </a:solidFill>
              </a:rPr>
              <a:t> Repository</a:t>
            </a:r>
          </a:p>
        </p:txBody>
      </p:sp>
      <p:sp>
        <p:nvSpPr>
          <p:cNvPr id="40974" name="Text Box 14"/>
          <p:cNvSpPr txBox="1">
            <a:spLocks noChangeArrowheads="1"/>
          </p:cNvSpPr>
          <p:nvPr/>
        </p:nvSpPr>
        <p:spPr bwMode="auto">
          <a:xfrm>
            <a:off x="4495800" y="990600"/>
            <a:ext cx="449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pPr>
            <a:r>
              <a:rPr lang="en-GB" sz="1200"/>
              <a:t>Classification Key:</a:t>
            </a:r>
            <a:r>
              <a:rPr lang="en-GB" sz="1200">
                <a:solidFill>
                  <a:srgbClr val="990000"/>
                </a:solidFill>
              </a:rPr>
              <a:t> Core Security, Information Disclosure</a:t>
            </a:r>
          </a:p>
        </p:txBody>
      </p:sp>
      <p:sp>
        <p:nvSpPr>
          <p:cNvPr id="40975" name="Text Box 15"/>
          <p:cNvSpPr txBox="1">
            <a:spLocks noChangeArrowheads="1"/>
          </p:cNvSpPr>
          <p:nvPr/>
        </p:nvSpPr>
        <p:spPr bwMode="auto">
          <a:xfrm>
            <a:off x="609600" y="5195888"/>
            <a:ext cx="6881813"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Known Uses. </a:t>
            </a:r>
            <a:r>
              <a:rPr lang="en-GB" sz="1400">
                <a:solidFill>
                  <a:srgbClr val="333399"/>
                </a:solidFill>
              </a:rPr>
              <a:t>UNIX password file hashes the password and stores the hashed form.</a:t>
            </a:r>
          </a:p>
        </p:txBody>
      </p:sp>
      <p:sp>
        <p:nvSpPr>
          <p:cNvPr id="40976" name="Text Box 16"/>
          <p:cNvSpPr txBox="1">
            <a:spLocks noChangeArrowheads="1"/>
          </p:cNvSpPr>
          <p:nvPr/>
        </p:nvSpPr>
        <p:spPr bwMode="auto">
          <a:xfrm>
            <a:off x="8001000" y="6477000"/>
            <a:ext cx="79216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Pattern 29</a:t>
            </a: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1"/>
          <p:cNvSpPr txBox="1">
            <a:spLocks noChangeArrowheads="1"/>
          </p:cNvSpPr>
          <p:nvPr/>
        </p:nvSpPr>
        <p:spPr bwMode="auto">
          <a:xfrm>
            <a:off x="381000" y="504825"/>
            <a:ext cx="4056063"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993300"/>
              </a:buClr>
            </a:pPr>
            <a:r>
              <a:rPr lang="en-GB" sz="2000" b="1">
                <a:solidFill>
                  <a:srgbClr val="993300"/>
                </a:solidFill>
              </a:rPr>
              <a:t>Enterprise Security Approaches</a:t>
            </a:r>
          </a:p>
        </p:txBody>
      </p:sp>
      <p:sp>
        <p:nvSpPr>
          <p:cNvPr id="41986" name="Line 2"/>
          <p:cNvSpPr>
            <a:spLocks noChangeShapeType="1"/>
          </p:cNvSpPr>
          <p:nvPr/>
        </p:nvSpPr>
        <p:spPr bwMode="auto">
          <a:xfrm>
            <a:off x="457200" y="914400"/>
            <a:ext cx="8686800" cy="1588"/>
          </a:xfrm>
          <a:prstGeom prst="line">
            <a:avLst/>
          </a:prstGeom>
          <a:noFill/>
          <a:ln w="936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41987" name="Text Box 3"/>
          <p:cNvSpPr txBox="1">
            <a:spLocks noChangeArrowheads="1"/>
          </p:cNvSpPr>
          <p:nvPr/>
        </p:nvSpPr>
        <p:spPr bwMode="auto">
          <a:xfrm>
            <a:off x="609600" y="1143000"/>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Problem</a:t>
            </a:r>
          </a:p>
        </p:txBody>
      </p:sp>
      <p:sp>
        <p:nvSpPr>
          <p:cNvPr id="41988" name="Text Box 4"/>
          <p:cNvSpPr txBox="1">
            <a:spLocks noChangeArrowheads="1"/>
          </p:cNvSpPr>
          <p:nvPr/>
        </p:nvSpPr>
        <p:spPr bwMode="auto">
          <a:xfrm>
            <a:off x="381000" y="228600"/>
            <a:ext cx="2195513"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a:t>Business Architecture Pattern</a:t>
            </a:r>
          </a:p>
        </p:txBody>
      </p:sp>
      <p:sp>
        <p:nvSpPr>
          <p:cNvPr id="41989" name="AutoShape 5"/>
          <p:cNvSpPr>
            <a:spLocks noChangeArrowheads="1"/>
          </p:cNvSpPr>
          <p:nvPr/>
        </p:nvSpPr>
        <p:spPr bwMode="auto">
          <a:xfrm>
            <a:off x="7086600" y="304800"/>
            <a:ext cx="1828800" cy="609600"/>
          </a:xfrm>
          <a:prstGeom prst="rtTriangle">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41990" name="AutoShape 6"/>
          <p:cNvSpPr>
            <a:spLocks noChangeArrowheads="1"/>
          </p:cNvSpPr>
          <p:nvPr/>
        </p:nvSpPr>
        <p:spPr bwMode="auto">
          <a:xfrm rot="10800000">
            <a:off x="7086600" y="306388"/>
            <a:ext cx="1828800" cy="609600"/>
          </a:xfrm>
          <a:prstGeom prst="rtTriangle">
            <a:avLst/>
          </a:prstGeom>
          <a:blipFill dpi="0" rotWithShape="0">
            <a:blip r:embed="rId3"/>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41991" name="Text Box 7"/>
          <p:cNvSpPr txBox="1">
            <a:spLocks noChangeArrowheads="1"/>
          </p:cNvSpPr>
          <p:nvPr/>
        </p:nvSpPr>
        <p:spPr bwMode="auto">
          <a:xfrm>
            <a:off x="7391400" y="304800"/>
            <a:ext cx="1524000"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gn="r">
              <a:lnSpc>
                <a:spcPct val="100000"/>
              </a:lnSpc>
            </a:pPr>
            <a:r>
              <a:rPr lang="en-GB" sz="1000" b="1"/>
              <a:t>Business Arch. -  CEO</a:t>
            </a:r>
          </a:p>
        </p:txBody>
      </p:sp>
      <p:sp>
        <p:nvSpPr>
          <p:cNvPr id="41992" name="Text Box 8"/>
          <p:cNvSpPr txBox="1">
            <a:spLocks noChangeArrowheads="1"/>
          </p:cNvSpPr>
          <p:nvPr/>
        </p:nvSpPr>
        <p:spPr bwMode="auto">
          <a:xfrm>
            <a:off x="7162800" y="609600"/>
            <a:ext cx="835025"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Everything</a:t>
            </a:r>
          </a:p>
        </p:txBody>
      </p:sp>
      <p:sp>
        <p:nvSpPr>
          <p:cNvPr id="41993" name="Text Box 9"/>
          <p:cNvSpPr txBox="1">
            <a:spLocks noChangeArrowheads="1"/>
          </p:cNvSpPr>
          <p:nvPr/>
        </p:nvSpPr>
        <p:spPr bwMode="auto">
          <a:xfrm>
            <a:off x="609600" y="2717800"/>
            <a:ext cx="10033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Solution</a:t>
            </a:r>
          </a:p>
        </p:txBody>
      </p:sp>
      <p:sp>
        <p:nvSpPr>
          <p:cNvPr id="41994" name="Text Box 10"/>
          <p:cNvSpPr txBox="1">
            <a:spLocks noChangeArrowheads="1"/>
          </p:cNvSpPr>
          <p:nvPr/>
        </p:nvSpPr>
        <p:spPr bwMode="auto">
          <a:xfrm>
            <a:off x="152400" y="6400800"/>
            <a:ext cx="16160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b="1"/>
              <a:t>Source: </a:t>
            </a:r>
            <a:r>
              <a:rPr lang="en-GB" sz="1200" b="1">
                <a:solidFill>
                  <a:srgbClr val="669900"/>
                </a:solidFill>
              </a:rPr>
              <a:t>Wiley Book</a:t>
            </a:r>
          </a:p>
        </p:txBody>
      </p:sp>
      <p:sp>
        <p:nvSpPr>
          <p:cNvPr id="41995" name="Text Box 11"/>
          <p:cNvSpPr txBox="1">
            <a:spLocks noChangeArrowheads="1"/>
          </p:cNvSpPr>
          <p:nvPr/>
        </p:nvSpPr>
        <p:spPr bwMode="auto">
          <a:xfrm>
            <a:off x="609600" y="5170488"/>
            <a:ext cx="5014913"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Known Uses. </a:t>
            </a:r>
            <a:r>
              <a:rPr lang="en-GB" sz="1400">
                <a:solidFill>
                  <a:srgbClr val="333399"/>
                </a:solidFill>
              </a:rPr>
              <a:t>Safeguards description stated in ISO 13335-1.</a:t>
            </a:r>
          </a:p>
        </p:txBody>
      </p:sp>
      <p:sp>
        <p:nvSpPr>
          <p:cNvPr id="41996" name="Text Box 12"/>
          <p:cNvSpPr txBox="1">
            <a:spLocks noChangeArrowheads="1"/>
          </p:cNvSpPr>
          <p:nvPr/>
        </p:nvSpPr>
        <p:spPr bwMode="auto">
          <a:xfrm>
            <a:off x="609600" y="5689600"/>
            <a:ext cx="3984625"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Related Patterns. </a:t>
            </a:r>
            <a:r>
              <a:rPr lang="en-GB" sz="1400">
                <a:solidFill>
                  <a:srgbClr val="990000"/>
                </a:solidFill>
              </a:rPr>
              <a:t>Enterprise Security Services.</a:t>
            </a:r>
          </a:p>
        </p:txBody>
      </p:sp>
      <p:sp>
        <p:nvSpPr>
          <p:cNvPr id="41997" name="Text Box 13"/>
          <p:cNvSpPr txBox="1">
            <a:spLocks noChangeArrowheads="1"/>
          </p:cNvSpPr>
          <p:nvPr/>
        </p:nvSpPr>
        <p:spPr bwMode="auto">
          <a:xfrm>
            <a:off x="3048000" y="6400800"/>
            <a:ext cx="35052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003399"/>
              </a:buClr>
            </a:pPr>
            <a:r>
              <a:rPr lang="en-GB" sz="1200" b="1">
                <a:solidFill>
                  <a:srgbClr val="003399"/>
                </a:solidFill>
              </a:rPr>
              <a:t>Tags:</a:t>
            </a:r>
            <a:r>
              <a:rPr lang="en-GB" sz="1400" b="1">
                <a:solidFill>
                  <a:srgbClr val="003399"/>
                </a:solidFill>
              </a:rPr>
              <a:t> </a:t>
            </a:r>
            <a:r>
              <a:rPr lang="en-GB" sz="1200" b="1">
                <a:solidFill>
                  <a:srgbClr val="008000"/>
                </a:solidFill>
              </a:rPr>
              <a:t>Prevention, Detection, Response</a:t>
            </a:r>
          </a:p>
        </p:txBody>
      </p:sp>
      <p:sp>
        <p:nvSpPr>
          <p:cNvPr id="41998" name="Text Box 14"/>
          <p:cNvSpPr txBox="1">
            <a:spLocks noChangeArrowheads="1"/>
          </p:cNvSpPr>
          <p:nvPr/>
        </p:nvSpPr>
        <p:spPr bwMode="auto">
          <a:xfrm>
            <a:off x="838200" y="1524000"/>
            <a:ext cx="7924800" cy="1160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Several security approaches may have to be considered in determining an effective security </a:t>
            </a:r>
          </a:p>
          <a:p>
            <a:pPr>
              <a:lnSpc>
                <a:spcPct val="100000"/>
              </a:lnSpc>
              <a:buClr>
                <a:srgbClr val="333399"/>
              </a:buClr>
            </a:pPr>
            <a:r>
              <a:rPr lang="en-GB" sz="1400">
                <a:solidFill>
                  <a:srgbClr val="333399"/>
                </a:solidFill>
                <a:cs typeface="Arial" charset="0"/>
              </a:rPr>
              <a:t>        mechanism for enterprise assets. The main decisions are made in the choice between </a:t>
            </a:r>
          </a:p>
          <a:p>
            <a:pPr>
              <a:lnSpc>
                <a:spcPct val="100000"/>
              </a:lnSpc>
              <a:buClr>
                <a:srgbClr val="333399"/>
              </a:buClr>
            </a:pPr>
            <a:r>
              <a:rPr lang="en-GB" sz="1400">
                <a:solidFill>
                  <a:srgbClr val="333399"/>
                </a:solidFill>
                <a:cs typeface="Arial" charset="0"/>
              </a:rPr>
              <a:t>        prevention, detection and response and finding an effective proportion of these approaches. </a:t>
            </a:r>
          </a:p>
          <a:p>
            <a:pPr>
              <a:lnSpc>
                <a:spcPct val="100000"/>
              </a:lnSpc>
              <a:buClr>
                <a:srgbClr val="333399"/>
              </a:buClr>
            </a:pPr>
            <a:endParaRPr lang="en-GB" sz="1400">
              <a:solidFill>
                <a:srgbClr val="333399"/>
              </a:solidFill>
              <a:cs typeface="Arial" charset="0"/>
            </a:endParaRPr>
          </a:p>
          <a:p>
            <a:pPr>
              <a:lnSpc>
                <a:spcPct val="100000"/>
              </a:lnSpc>
              <a:buClr>
                <a:srgbClr val="333399"/>
              </a:buClr>
            </a:pPr>
            <a:r>
              <a:rPr lang="en-GB" sz="1400">
                <a:solidFill>
                  <a:srgbClr val="333399"/>
                </a:solidFill>
                <a:cs typeface="Arial" charset="0"/>
              </a:rPr>
              <a:t>How can security approaches be selected and integrated across an enterprise?</a:t>
            </a:r>
          </a:p>
        </p:txBody>
      </p:sp>
      <p:sp>
        <p:nvSpPr>
          <p:cNvPr id="41999" name="Text Box 15"/>
          <p:cNvSpPr txBox="1">
            <a:spLocks noChangeArrowheads="1"/>
          </p:cNvSpPr>
          <p:nvPr/>
        </p:nvSpPr>
        <p:spPr bwMode="auto">
          <a:xfrm>
            <a:off x="838200" y="3098800"/>
            <a:ext cx="8153400" cy="1798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Specify an integrated set of approaches that achieve needed security protection for each asset type. </a:t>
            </a:r>
          </a:p>
          <a:p>
            <a:pPr>
              <a:lnSpc>
                <a:spcPct val="100000"/>
              </a:lnSpc>
              <a:buClr>
                <a:srgbClr val="333399"/>
              </a:buClr>
            </a:pPr>
            <a:r>
              <a:rPr lang="en-GB" sz="1400">
                <a:solidFill>
                  <a:srgbClr val="333399"/>
                </a:solidFill>
                <a:cs typeface="Arial" charset="0"/>
              </a:rPr>
              <a:t>        There are two perspectives that has to be adopted. </a:t>
            </a:r>
          </a:p>
          <a:p>
            <a:pPr>
              <a:lnSpc>
                <a:spcPct val="100000"/>
              </a:lnSpc>
              <a:buClr>
                <a:srgbClr val="333399"/>
              </a:buClr>
            </a:pPr>
            <a:endParaRPr lang="en-GB" sz="1400">
              <a:solidFill>
                <a:srgbClr val="333399"/>
              </a:solidFill>
              <a:cs typeface="Arial" charset="0"/>
            </a:endParaRPr>
          </a:p>
          <a:p>
            <a:pPr>
              <a:lnSpc>
                <a:spcPct val="100000"/>
              </a:lnSpc>
              <a:buClr>
                <a:srgbClr val="333399"/>
              </a:buClr>
            </a:pPr>
            <a:r>
              <a:rPr lang="en-GB" sz="1400">
                <a:solidFill>
                  <a:srgbClr val="333399"/>
                </a:solidFill>
                <a:cs typeface="Arial" charset="0"/>
              </a:rPr>
              <a:t>One perspective is to consider each asset type individually. Adopt an effective security approach </a:t>
            </a:r>
          </a:p>
          <a:p>
            <a:pPr>
              <a:lnSpc>
                <a:spcPct val="100000"/>
              </a:lnSpc>
              <a:buClr>
                <a:srgbClr val="333399"/>
              </a:buClr>
            </a:pPr>
            <a:r>
              <a:rPr lang="en-GB" sz="1400">
                <a:solidFill>
                  <a:srgbClr val="333399"/>
                </a:solidFill>
                <a:cs typeface="Arial" charset="0"/>
              </a:rPr>
              <a:t>        based on the security needs of the particular asset and careful assessment of the risk involved.</a:t>
            </a:r>
          </a:p>
          <a:p>
            <a:pPr>
              <a:lnSpc>
                <a:spcPct val="100000"/>
              </a:lnSpc>
              <a:buClr>
                <a:srgbClr val="333399"/>
              </a:buClr>
            </a:pPr>
            <a:endParaRPr lang="en-GB" sz="1400">
              <a:solidFill>
                <a:srgbClr val="333399"/>
              </a:solidFill>
              <a:cs typeface="Arial" charset="0"/>
            </a:endParaRPr>
          </a:p>
          <a:p>
            <a:pPr>
              <a:lnSpc>
                <a:spcPct val="100000"/>
              </a:lnSpc>
              <a:buClr>
                <a:srgbClr val="333399"/>
              </a:buClr>
            </a:pPr>
            <a:r>
              <a:rPr lang="en-GB" sz="1400">
                <a:solidFill>
                  <a:srgbClr val="333399"/>
                </a:solidFill>
                <a:cs typeface="Arial" charset="0"/>
              </a:rPr>
              <a:t>Another approach is to look at the enterprise as a whole. Ensure that the security approaches for the </a:t>
            </a:r>
          </a:p>
          <a:p>
            <a:pPr>
              <a:lnSpc>
                <a:spcPct val="100000"/>
              </a:lnSpc>
              <a:buClr>
                <a:srgbClr val="333399"/>
              </a:buClr>
            </a:pPr>
            <a:r>
              <a:rPr lang="en-GB" sz="1400">
                <a:solidFill>
                  <a:srgbClr val="333399"/>
                </a:solidFill>
                <a:cs typeface="Arial" charset="0"/>
              </a:rPr>
              <a:t>        asset types complement and reinforce each other.</a:t>
            </a:r>
          </a:p>
        </p:txBody>
      </p:sp>
      <p:sp>
        <p:nvSpPr>
          <p:cNvPr id="42000" name="Text Box 16"/>
          <p:cNvSpPr txBox="1">
            <a:spLocks noChangeArrowheads="1"/>
          </p:cNvSpPr>
          <p:nvPr/>
        </p:nvSpPr>
        <p:spPr bwMode="auto">
          <a:xfrm>
            <a:off x="5486400" y="990600"/>
            <a:ext cx="35052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pPr>
            <a:r>
              <a:rPr lang="en-GB" sz="1200"/>
              <a:t>Classification Key:</a:t>
            </a:r>
            <a:r>
              <a:rPr lang="en-GB" sz="1200">
                <a:solidFill>
                  <a:srgbClr val="990000"/>
                </a:solidFill>
              </a:rPr>
              <a:t> Security Pattern Space</a:t>
            </a:r>
          </a:p>
        </p:txBody>
      </p:sp>
      <p:sp>
        <p:nvSpPr>
          <p:cNvPr id="42001" name="Text Box 17"/>
          <p:cNvSpPr txBox="1">
            <a:spLocks noChangeArrowheads="1"/>
          </p:cNvSpPr>
          <p:nvPr/>
        </p:nvSpPr>
        <p:spPr bwMode="auto">
          <a:xfrm>
            <a:off x="8001000" y="6477000"/>
            <a:ext cx="79216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Pattern 30</a:t>
            </a: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90600"/>
            <a:ext cx="8839200" cy="5486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0" y="0"/>
            <a:ext cx="1905000" cy="898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7" name="Text Box 3"/>
          <p:cNvSpPr txBox="1">
            <a:spLocks noChangeArrowheads="1"/>
          </p:cNvSpPr>
          <p:nvPr/>
        </p:nvSpPr>
        <p:spPr bwMode="auto">
          <a:xfrm>
            <a:off x="381000" y="504825"/>
            <a:ext cx="6770688"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993300"/>
              </a:buClr>
            </a:pPr>
            <a:r>
              <a:rPr lang="en-GB" sz="2000" b="1">
                <a:solidFill>
                  <a:srgbClr val="993300"/>
                </a:solidFill>
              </a:rPr>
              <a:t>Microsoft Patterns and Practice Classification Scheme</a:t>
            </a:r>
          </a:p>
        </p:txBody>
      </p:sp>
      <p:sp>
        <p:nvSpPr>
          <p:cNvPr id="6148" name="Line 4"/>
          <p:cNvSpPr>
            <a:spLocks noChangeShapeType="1"/>
          </p:cNvSpPr>
          <p:nvPr/>
        </p:nvSpPr>
        <p:spPr bwMode="auto">
          <a:xfrm>
            <a:off x="457200" y="914400"/>
            <a:ext cx="8686800" cy="1588"/>
          </a:xfrm>
          <a:prstGeom prst="line">
            <a:avLst/>
          </a:prstGeom>
          <a:noFill/>
          <a:ln w="936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6149" name="Text Box 5"/>
          <p:cNvSpPr txBox="1">
            <a:spLocks noChangeArrowheads="1"/>
          </p:cNvSpPr>
          <p:nvPr/>
        </p:nvSpPr>
        <p:spPr bwMode="auto">
          <a:xfrm>
            <a:off x="152400" y="6477000"/>
            <a:ext cx="1668463"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200" b="1">
                <a:solidFill>
                  <a:srgbClr val="333399"/>
                </a:solidFill>
              </a:rPr>
              <a:t>Source:</a:t>
            </a:r>
            <a:r>
              <a:rPr lang="en-GB" sz="1200" b="1"/>
              <a:t> </a:t>
            </a:r>
            <a:r>
              <a:rPr lang="en-GB" sz="1200"/>
              <a:t>Patternshare</a:t>
            </a: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1"/>
          <p:cNvSpPr txBox="1">
            <a:spLocks noChangeArrowheads="1"/>
          </p:cNvSpPr>
          <p:nvPr/>
        </p:nvSpPr>
        <p:spPr bwMode="auto">
          <a:xfrm>
            <a:off x="381000" y="504825"/>
            <a:ext cx="3630613"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993300"/>
              </a:buClr>
            </a:pPr>
            <a:r>
              <a:rPr lang="en-GB" sz="2000" b="1">
                <a:solidFill>
                  <a:srgbClr val="993300"/>
                </a:solidFill>
              </a:rPr>
              <a:t>Enterprise Security Services</a:t>
            </a:r>
          </a:p>
        </p:txBody>
      </p:sp>
      <p:sp>
        <p:nvSpPr>
          <p:cNvPr id="43010" name="Line 2"/>
          <p:cNvSpPr>
            <a:spLocks noChangeShapeType="1"/>
          </p:cNvSpPr>
          <p:nvPr/>
        </p:nvSpPr>
        <p:spPr bwMode="auto">
          <a:xfrm>
            <a:off x="457200" y="914400"/>
            <a:ext cx="8686800" cy="1588"/>
          </a:xfrm>
          <a:prstGeom prst="line">
            <a:avLst/>
          </a:prstGeom>
          <a:noFill/>
          <a:ln w="936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43011" name="Text Box 3"/>
          <p:cNvSpPr txBox="1">
            <a:spLocks noChangeArrowheads="1"/>
          </p:cNvSpPr>
          <p:nvPr/>
        </p:nvSpPr>
        <p:spPr bwMode="auto">
          <a:xfrm>
            <a:off x="609600" y="990600"/>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Problem</a:t>
            </a:r>
          </a:p>
        </p:txBody>
      </p:sp>
      <p:sp>
        <p:nvSpPr>
          <p:cNvPr id="43012" name="Text Box 4"/>
          <p:cNvSpPr txBox="1">
            <a:spLocks noChangeArrowheads="1"/>
          </p:cNvSpPr>
          <p:nvPr/>
        </p:nvSpPr>
        <p:spPr bwMode="auto">
          <a:xfrm>
            <a:off x="381000" y="228600"/>
            <a:ext cx="2195513"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a:t>Business Architecture Pattern</a:t>
            </a:r>
          </a:p>
        </p:txBody>
      </p:sp>
      <p:sp>
        <p:nvSpPr>
          <p:cNvPr id="43013" name="AutoShape 5"/>
          <p:cNvSpPr>
            <a:spLocks noChangeArrowheads="1"/>
          </p:cNvSpPr>
          <p:nvPr/>
        </p:nvSpPr>
        <p:spPr bwMode="auto">
          <a:xfrm>
            <a:off x="7086600" y="304800"/>
            <a:ext cx="1828800" cy="609600"/>
          </a:xfrm>
          <a:prstGeom prst="rtTriangle">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43014" name="AutoShape 6"/>
          <p:cNvSpPr>
            <a:spLocks noChangeArrowheads="1"/>
          </p:cNvSpPr>
          <p:nvPr/>
        </p:nvSpPr>
        <p:spPr bwMode="auto">
          <a:xfrm rot="10800000">
            <a:off x="7086600" y="306388"/>
            <a:ext cx="1828800" cy="609600"/>
          </a:xfrm>
          <a:prstGeom prst="rtTriangle">
            <a:avLst/>
          </a:prstGeom>
          <a:blipFill dpi="0" rotWithShape="0">
            <a:blip r:embed="rId3"/>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43015" name="Text Box 7"/>
          <p:cNvSpPr txBox="1">
            <a:spLocks noChangeArrowheads="1"/>
          </p:cNvSpPr>
          <p:nvPr/>
        </p:nvSpPr>
        <p:spPr bwMode="auto">
          <a:xfrm>
            <a:off x="7391400" y="304800"/>
            <a:ext cx="1524000"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gn="r">
              <a:lnSpc>
                <a:spcPct val="100000"/>
              </a:lnSpc>
            </a:pPr>
            <a:r>
              <a:rPr lang="en-GB" sz="1000" b="1"/>
              <a:t>Business Arch. -  CEO</a:t>
            </a:r>
          </a:p>
        </p:txBody>
      </p:sp>
      <p:sp>
        <p:nvSpPr>
          <p:cNvPr id="43016" name="Text Box 8"/>
          <p:cNvSpPr txBox="1">
            <a:spLocks noChangeArrowheads="1"/>
          </p:cNvSpPr>
          <p:nvPr/>
        </p:nvSpPr>
        <p:spPr bwMode="auto">
          <a:xfrm>
            <a:off x="7162800" y="609600"/>
            <a:ext cx="835025"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Everything</a:t>
            </a:r>
          </a:p>
        </p:txBody>
      </p:sp>
      <p:sp>
        <p:nvSpPr>
          <p:cNvPr id="43017" name="Text Box 9"/>
          <p:cNvSpPr txBox="1">
            <a:spLocks noChangeArrowheads="1"/>
          </p:cNvSpPr>
          <p:nvPr/>
        </p:nvSpPr>
        <p:spPr bwMode="auto">
          <a:xfrm>
            <a:off x="609600" y="3276600"/>
            <a:ext cx="10033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Solution</a:t>
            </a:r>
          </a:p>
        </p:txBody>
      </p:sp>
      <p:sp>
        <p:nvSpPr>
          <p:cNvPr id="43018" name="Text Box 10"/>
          <p:cNvSpPr txBox="1">
            <a:spLocks noChangeArrowheads="1"/>
          </p:cNvSpPr>
          <p:nvPr/>
        </p:nvSpPr>
        <p:spPr bwMode="auto">
          <a:xfrm>
            <a:off x="152400" y="6400800"/>
            <a:ext cx="16160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b="1"/>
              <a:t>Source: </a:t>
            </a:r>
            <a:r>
              <a:rPr lang="en-GB" sz="1200" b="1">
                <a:solidFill>
                  <a:srgbClr val="669900"/>
                </a:solidFill>
              </a:rPr>
              <a:t>Wiley Book</a:t>
            </a:r>
          </a:p>
        </p:txBody>
      </p:sp>
      <p:sp>
        <p:nvSpPr>
          <p:cNvPr id="43019" name="Text Box 11"/>
          <p:cNvSpPr txBox="1">
            <a:spLocks noChangeArrowheads="1"/>
          </p:cNvSpPr>
          <p:nvPr/>
        </p:nvSpPr>
        <p:spPr bwMode="auto">
          <a:xfrm>
            <a:off x="609600" y="5576888"/>
            <a:ext cx="83058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Known Uses. </a:t>
            </a:r>
            <a:r>
              <a:rPr lang="en-GB" sz="1400">
                <a:solidFill>
                  <a:srgbClr val="333399"/>
                </a:solidFill>
              </a:rPr>
              <a:t>ISO 13335-4 discusses services and mechanisms. NIST800-33 describes a security </a:t>
            </a:r>
          </a:p>
          <a:p>
            <a:pPr>
              <a:lnSpc>
                <a:spcPct val="100000"/>
              </a:lnSpc>
              <a:buClr>
                <a:srgbClr val="333399"/>
              </a:buClr>
            </a:pPr>
            <a:r>
              <a:rPr lang="en-GB" sz="1400">
                <a:solidFill>
                  <a:srgbClr val="333399"/>
                </a:solidFill>
              </a:rPr>
              <a:t>                        service model.</a:t>
            </a:r>
          </a:p>
        </p:txBody>
      </p:sp>
      <p:sp>
        <p:nvSpPr>
          <p:cNvPr id="43020" name="Text Box 12"/>
          <p:cNvSpPr txBox="1">
            <a:spLocks noChangeArrowheads="1"/>
          </p:cNvSpPr>
          <p:nvPr/>
        </p:nvSpPr>
        <p:spPr bwMode="auto">
          <a:xfrm>
            <a:off x="609600" y="6096000"/>
            <a:ext cx="4251325"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Related Patterns. </a:t>
            </a:r>
            <a:r>
              <a:rPr lang="en-GB" sz="1400">
                <a:solidFill>
                  <a:srgbClr val="990000"/>
                </a:solidFill>
              </a:rPr>
              <a:t>Enterprise Security Approaches.</a:t>
            </a:r>
          </a:p>
        </p:txBody>
      </p:sp>
      <p:sp>
        <p:nvSpPr>
          <p:cNvPr id="43021" name="Text Box 13"/>
          <p:cNvSpPr txBox="1">
            <a:spLocks noChangeArrowheads="1"/>
          </p:cNvSpPr>
          <p:nvPr/>
        </p:nvSpPr>
        <p:spPr bwMode="auto">
          <a:xfrm>
            <a:off x="3048000" y="6400800"/>
            <a:ext cx="35052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003399"/>
              </a:buClr>
            </a:pPr>
            <a:r>
              <a:rPr lang="en-GB" sz="1200" b="1">
                <a:solidFill>
                  <a:srgbClr val="003399"/>
                </a:solidFill>
              </a:rPr>
              <a:t>Tags:</a:t>
            </a:r>
            <a:r>
              <a:rPr lang="en-GB" sz="1400" b="1">
                <a:solidFill>
                  <a:srgbClr val="003399"/>
                </a:solidFill>
              </a:rPr>
              <a:t> </a:t>
            </a:r>
            <a:r>
              <a:rPr lang="en-GB" sz="1200" b="1">
                <a:solidFill>
                  <a:srgbClr val="008000"/>
                </a:solidFill>
              </a:rPr>
              <a:t>Prevention, Detection, Response</a:t>
            </a:r>
          </a:p>
        </p:txBody>
      </p:sp>
      <p:sp>
        <p:nvSpPr>
          <p:cNvPr id="43022" name="Text Box 14"/>
          <p:cNvSpPr txBox="1">
            <a:spLocks noChangeArrowheads="1"/>
          </p:cNvSpPr>
          <p:nvPr/>
        </p:nvSpPr>
        <p:spPr bwMode="auto">
          <a:xfrm>
            <a:off x="838200" y="1371600"/>
            <a:ext cx="7924800" cy="201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Effective integration of security in the business model is contingent upon the identification of </a:t>
            </a:r>
          </a:p>
          <a:p>
            <a:pPr>
              <a:lnSpc>
                <a:spcPct val="100000"/>
              </a:lnSpc>
              <a:buClr>
                <a:srgbClr val="333399"/>
              </a:buClr>
            </a:pPr>
            <a:r>
              <a:rPr lang="en-GB" sz="1400">
                <a:solidFill>
                  <a:srgbClr val="333399"/>
                </a:solidFill>
                <a:cs typeface="Arial" charset="0"/>
              </a:rPr>
              <a:t>       security services. The selection of security services need to follow the security approach that </a:t>
            </a:r>
          </a:p>
          <a:p>
            <a:pPr>
              <a:lnSpc>
                <a:spcPct val="100000"/>
              </a:lnSpc>
              <a:buClr>
                <a:srgbClr val="333399"/>
              </a:buClr>
            </a:pPr>
            <a:r>
              <a:rPr lang="en-GB" sz="1400">
                <a:solidFill>
                  <a:srgbClr val="333399"/>
                </a:solidFill>
                <a:cs typeface="Arial" charset="0"/>
              </a:rPr>
              <a:t>       has been chosen. Some services, such as access control, emphasize a prevention approach. </a:t>
            </a:r>
          </a:p>
          <a:p>
            <a:pPr>
              <a:lnSpc>
                <a:spcPct val="100000"/>
              </a:lnSpc>
              <a:buClr>
                <a:srgbClr val="333399"/>
              </a:buClr>
            </a:pPr>
            <a:r>
              <a:rPr lang="en-GB" sz="1400">
                <a:solidFill>
                  <a:srgbClr val="333399"/>
                </a:solidFill>
                <a:cs typeface="Arial" charset="0"/>
              </a:rPr>
              <a:t>       Other services, such as accounting, emphasize detection and response. Still others, such as </a:t>
            </a:r>
          </a:p>
          <a:p>
            <a:pPr>
              <a:lnSpc>
                <a:spcPct val="100000"/>
              </a:lnSpc>
              <a:buClr>
                <a:srgbClr val="333399"/>
              </a:buClr>
            </a:pPr>
            <a:r>
              <a:rPr lang="en-GB" sz="1400">
                <a:solidFill>
                  <a:srgbClr val="333399"/>
                </a:solidFill>
                <a:cs typeface="Arial" charset="0"/>
              </a:rPr>
              <a:t>       identification and authentication, support both prevention and detection.</a:t>
            </a:r>
          </a:p>
          <a:p>
            <a:pPr>
              <a:lnSpc>
                <a:spcPct val="100000"/>
              </a:lnSpc>
              <a:buClr>
                <a:srgbClr val="333399"/>
              </a:buClr>
            </a:pPr>
            <a:endParaRPr lang="en-GB" sz="1400">
              <a:solidFill>
                <a:srgbClr val="333399"/>
              </a:solidFill>
              <a:cs typeface="Arial" charset="0"/>
            </a:endParaRPr>
          </a:p>
          <a:p>
            <a:pPr>
              <a:lnSpc>
                <a:spcPct val="100000"/>
              </a:lnSpc>
              <a:buClr>
                <a:srgbClr val="333399"/>
              </a:buClr>
            </a:pPr>
            <a:r>
              <a:rPr lang="en-GB" sz="1400">
                <a:solidFill>
                  <a:srgbClr val="333399"/>
                </a:solidFill>
                <a:cs typeface="Arial" charset="0"/>
              </a:rPr>
              <a:t>How do you select and integrate security services across the organization to support security </a:t>
            </a:r>
          </a:p>
          <a:p>
            <a:pPr>
              <a:lnSpc>
                <a:spcPct val="100000"/>
              </a:lnSpc>
              <a:buClr>
                <a:srgbClr val="333399"/>
              </a:buClr>
            </a:pPr>
            <a:r>
              <a:rPr lang="en-GB" sz="1400">
                <a:solidFill>
                  <a:srgbClr val="333399"/>
                </a:solidFill>
                <a:cs typeface="Arial" charset="0"/>
              </a:rPr>
              <a:t>       properties using preferred security approaches?</a:t>
            </a:r>
          </a:p>
          <a:p>
            <a:pPr>
              <a:lnSpc>
                <a:spcPct val="100000"/>
              </a:lnSpc>
              <a:buClr>
                <a:srgbClr val="333399"/>
              </a:buClr>
            </a:pPr>
            <a:endParaRPr lang="en-GB" sz="1400">
              <a:solidFill>
                <a:srgbClr val="333399"/>
              </a:solidFill>
              <a:cs typeface="Arial" charset="0"/>
            </a:endParaRPr>
          </a:p>
        </p:txBody>
      </p:sp>
      <p:sp>
        <p:nvSpPr>
          <p:cNvPr id="43023" name="Text Box 15"/>
          <p:cNvSpPr txBox="1">
            <a:spLocks noChangeArrowheads="1"/>
          </p:cNvSpPr>
          <p:nvPr/>
        </p:nvSpPr>
        <p:spPr bwMode="auto">
          <a:xfrm>
            <a:off x="838200" y="3657600"/>
            <a:ext cx="8077200" cy="1798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Specify an integrated set of security services to address identified security approaches and security </a:t>
            </a:r>
          </a:p>
          <a:p>
            <a:pPr>
              <a:lnSpc>
                <a:spcPct val="100000"/>
              </a:lnSpc>
              <a:buClr>
                <a:srgbClr val="333399"/>
              </a:buClr>
            </a:pPr>
            <a:r>
              <a:rPr lang="en-GB" sz="1400">
                <a:solidFill>
                  <a:srgbClr val="333399"/>
                </a:solidFill>
                <a:cs typeface="Arial" charset="0"/>
              </a:rPr>
              <a:t>       properties for each asset type. The process emphasizes two perspectives. </a:t>
            </a:r>
          </a:p>
          <a:p>
            <a:pPr>
              <a:lnSpc>
                <a:spcPct val="100000"/>
              </a:lnSpc>
              <a:buClr>
                <a:srgbClr val="333399"/>
              </a:buClr>
            </a:pPr>
            <a:endParaRPr lang="en-GB" sz="1400">
              <a:solidFill>
                <a:srgbClr val="333399"/>
              </a:solidFill>
              <a:cs typeface="Arial" charset="0"/>
            </a:endParaRPr>
          </a:p>
          <a:p>
            <a:pPr>
              <a:lnSpc>
                <a:spcPct val="100000"/>
              </a:lnSpc>
              <a:buClr>
                <a:srgbClr val="333399"/>
              </a:buClr>
            </a:pPr>
            <a:r>
              <a:rPr lang="en-GB" sz="1400">
                <a:solidFill>
                  <a:srgbClr val="333399"/>
                </a:solidFill>
                <a:cs typeface="Arial" charset="0"/>
              </a:rPr>
              <a:t>One perspective is to think about the assets individually. Create an association of security </a:t>
            </a:r>
          </a:p>
          <a:p>
            <a:pPr>
              <a:lnSpc>
                <a:spcPct val="100000"/>
              </a:lnSpc>
              <a:buClr>
                <a:srgbClr val="333399"/>
              </a:buClr>
            </a:pPr>
            <a:r>
              <a:rPr lang="en-GB" sz="1400">
                <a:solidFill>
                  <a:srgbClr val="333399"/>
                </a:solidFill>
                <a:cs typeface="Arial" charset="0"/>
              </a:rPr>
              <a:t>       approaches and security services to apply them effectively on asset categories. </a:t>
            </a:r>
          </a:p>
          <a:p>
            <a:pPr>
              <a:lnSpc>
                <a:spcPct val="100000"/>
              </a:lnSpc>
              <a:buClr>
                <a:srgbClr val="333399"/>
              </a:buClr>
            </a:pPr>
            <a:endParaRPr lang="en-GB" sz="1400">
              <a:solidFill>
                <a:srgbClr val="333399"/>
              </a:solidFill>
              <a:cs typeface="Arial" charset="0"/>
            </a:endParaRPr>
          </a:p>
          <a:p>
            <a:pPr>
              <a:lnSpc>
                <a:spcPct val="100000"/>
              </a:lnSpc>
              <a:buClr>
                <a:srgbClr val="333399"/>
              </a:buClr>
            </a:pPr>
            <a:r>
              <a:rPr lang="en-GB" sz="1400">
                <a:solidFill>
                  <a:srgbClr val="333399"/>
                </a:solidFill>
                <a:cs typeface="Arial" charset="0"/>
              </a:rPr>
              <a:t>Another perspective is to think of the enterprise as a whole. Ensure that the security services </a:t>
            </a:r>
          </a:p>
          <a:p>
            <a:pPr>
              <a:lnSpc>
                <a:spcPct val="100000"/>
              </a:lnSpc>
              <a:buClr>
                <a:srgbClr val="333399"/>
              </a:buClr>
            </a:pPr>
            <a:r>
              <a:rPr lang="en-GB" sz="1400">
                <a:solidFill>
                  <a:srgbClr val="333399"/>
                </a:solidFill>
                <a:cs typeface="Arial" charset="0"/>
              </a:rPr>
              <a:t>       adopted for assets complement and reinforce each other.</a:t>
            </a:r>
          </a:p>
        </p:txBody>
      </p:sp>
      <p:sp>
        <p:nvSpPr>
          <p:cNvPr id="43024" name="Text Box 16"/>
          <p:cNvSpPr txBox="1">
            <a:spLocks noChangeArrowheads="1"/>
          </p:cNvSpPr>
          <p:nvPr/>
        </p:nvSpPr>
        <p:spPr bwMode="auto">
          <a:xfrm>
            <a:off x="5486400" y="990600"/>
            <a:ext cx="35052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pPr>
            <a:r>
              <a:rPr lang="en-GB" sz="1200"/>
              <a:t>Classification Key:</a:t>
            </a:r>
            <a:r>
              <a:rPr lang="en-GB" sz="1200">
                <a:solidFill>
                  <a:srgbClr val="990000"/>
                </a:solidFill>
              </a:rPr>
              <a:t> Security Pattern Space</a:t>
            </a:r>
          </a:p>
        </p:txBody>
      </p:sp>
      <p:sp>
        <p:nvSpPr>
          <p:cNvPr id="43025" name="Text Box 17"/>
          <p:cNvSpPr txBox="1">
            <a:spLocks noChangeArrowheads="1"/>
          </p:cNvSpPr>
          <p:nvPr/>
        </p:nvSpPr>
        <p:spPr bwMode="auto">
          <a:xfrm>
            <a:off x="8001000" y="6477000"/>
            <a:ext cx="79216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Pattern 31</a:t>
            </a: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1"/>
          <p:cNvSpPr txBox="1">
            <a:spLocks noChangeArrowheads="1"/>
          </p:cNvSpPr>
          <p:nvPr/>
        </p:nvSpPr>
        <p:spPr bwMode="auto">
          <a:xfrm>
            <a:off x="381000" y="504825"/>
            <a:ext cx="3914775"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993300"/>
              </a:buClr>
            </a:pPr>
            <a:r>
              <a:rPr lang="en-GB" sz="2000" b="1">
                <a:solidFill>
                  <a:srgbClr val="993300"/>
                </a:solidFill>
              </a:rPr>
              <a:t>Error Detection and Correction</a:t>
            </a:r>
          </a:p>
        </p:txBody>
      </p:sp>
      <p:sp>
        <p:nvSpPr>
          <p:cNvPr id="44034" name="Line 2"/>
          <p:cNvSpPr>
            <a:spLocks noChangeShapeType="1"/>
          </p:cNvSpPr>
          <p:nvPr/>
        </p:nvSpPr>
        <p:spPr bwMode="auto">
          <a:xfrm>
            <a:off x="457200" y="914400"/>
            <a:ext cx="8686800" cy="1588"/>
          </a:xfrm>
          <a:prstGeom prst="line">
            <a:avLst/>
          </a:prstGeom>
          <a:noFill/>
          <a:ln w="936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44035" name="Text Box 3"/>
          <p:cNvSpPr txBox="1">
            <a:spLocks noChangeArrowheads="1"/>
          </p:cNvSpPr>
          <p:nvPr/>
        </p:nvSpPr>
        <p:spPr bwMode="auto">
          <a:xfrm>
            <a:off x="609600" y="1143000"/>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Problem</a:t>
            </a:r>
          </a:p>
        </p:txBody>
      </p:sp>
      <p:sp>
        <p:nvSpPr>
          <p:cNvPr id="44036" name="Text Box 4"/>
          <p:cNvSpPr txBox="1">
            <a:spLocks noChangeArrowheads="1"/>
          </p:cNvSpPr>
          <p:nvPr/>
        </p:nvSpPr>
        <p:spPr bwMode="auto">
          <a:xfrm>
            <a:off x="838200" y="1524000"/>
            <a:ext cx="7696200" cy="1160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Data residing on storage media or in transit across communication links is often susceptible to </a:t>
            </a:r>
          </a:p>
          <a:p>
            <a:pPr>
              <a:lnSpc>
                <a:spcPct val="100000"/>
              </a:lnSpc>
              <a:buClr>
                <a:srgbClr val="333399"/>
              </a:buClr>
            </a:pPr>
            <a:r>
              <a:rPr lang="en-GB" sz="1400">
                <a:solidFill>
                  <a:srgbClr val="333399"/>
                </a:solidFill>
                <a:cs typeface="Arial" charset="0"/>
              </a:rPr>
              <a:t>       errors. This can occur because of bugs in the local system, or because of active attempts </a:t>
            </a:r>
          </a:p>
          <a:p>
            <a:pPr>
              <a:lnSpc>
                <a:spcPct val="100000"/>
              </a:lnSpc>
              <a:buClr>
                <a:srgbClr val="333399"/>
              </a:buClr>
            </a:pPr>
            <a:r>
              <a:rPr lang="en-GB" sz="1400">
                <a:solidFill>
                  <a:srgbClr val="333399"/>
                </a:solidFill>
                <a:cs typeface="Arial" charset="0"/>
              </a:rPr>
              <a:t>       by adversaries to corrupt the data. </a:t>
            </a:r>
          </a:p>
          <a:p>
            <a:pPr>
              <a:lnSpc>
                <a:spcPct val="100000"/>
              </a:lnSpc>
              <a:buClr>
                <a:srgbClr val="333399"/>
              </a:buClr>
            </a:pPr>
            <a:endParaRPr lang="en-GB" sz="1400">
              <a:solidFill>
                <a:srgbClr val="333399"/>
              </a:solidFill>
              <a:cs typeface="Arial" charset="0"/>
            </a:endParaRPr>
          </a:p>
          <a:p>
            <a:pPr>
              <a:lnSpc>
                <a:spcPct val="100000"/>
              </a:lnSpc>
              <a:buClr>
                <a:srgbClr val="333399"/>
              </a:buClr>
            </a:pPr>
            <a:r>
              <a:rPr lang="en-GB" sz="1400">
                <a:solidFill>
                  <a:srgbClr val="333399"/>
                </a:solidFill>
                <a:cs typeface="Arial" charset="0"/>
              </a:rPr>
              <a:t>How can data be protected from tampering at the intermediaries?</a:t>
            </a:r>
          </a:p>
        </p:txBody>
      </p:sp>
      <p:sp>
        <p:nvSpPr>
          <p:cNvPr id="44037" name="Text Box 5"/>
          <p:cNvSpPr txBox="1">
            <a:spLocks noChangeArrowheads="1"/>
          </p:cNvSpPr>
          <p:nvPr/>
        </p:nvSpPr>
        <p:spPr bwMode="auto">
          <a:xfrm>
            <a:off x="381000" y="228600"/>
            <a:ext cx="23241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a:t>Application Architecture Pattern</a:t>
            </a:r>
          </a:p>
        </p:txBody>
      </p:sp>
      <p:sp>
        <p:nvSpPr>
          <p:cNvPr id="44038" name="AutoShape 6"/>
          <p:cNvSpPr>
            <a:spLocks noChangeArrowheads="1"/>
          </p:cNvSpPr>
          <p:nvPr/>
        </p:nvSpPr>
        <p:spPr bwMode="auto">
          <a:xfrm>
            <a:off x="7086600" y="304800"/>
            <a:ext cx="1828800" cy="609600"/>
          </a:xfrm>
          <a:prstGeom prst="rtTriangle">
            <a:avLst/>
          </a:prstGeom>
          <a:blipFill dpi="0" rotWithShape="0">
            <a:blip r:embed="rId3"/>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44039" name="AutoShape 7"/>
          <p:cNvSpPr>
            <a:spLocks noChangeArrowheads="1"/>
          </p:cNvSpPr>
          <p:nvPr/>
        </p:nvSpPr>
        <p:spPr bwMode="auto">
          <a:xfrm rot="10800000">
            <a:off x="7086600" y="306388"/>
            <a:ext cx="1828800" cy="609600"/>
          </a:xfrm>
          <a:prstGeom prst="rtTriangle">
            <a:avLst/>
          </a:prstGeom>
          <a:blipFill dpi="0" rotWithShape="0">
            <a:blip r:embed="rId4"/>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44040" name="Text Box 8"/>
          <p:cNvSpPr txBox="1">
            <a:spLocks noChangeArrowheads="1"/>
          </p:cNvSpPr>
          <p:nvPr/>
        </p:nvSpPr>
        <p:spPr bwMode="auto">
          <a:xfrm>
            <a:off x="7391400" y="304800"/>
            <a:ext cx="15240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gn="r">
              <a:lnSpc>
                <a:spcPct val="100000"/>
              </a:lnSpc>
            </a:pPr>
            <a:r>
              <a:rPr lang="en-GB" sz="1000" b="1"/>
              <a:t>Application Arch. – Arch.</a:t>
            </a:r>
          </a:p>
        </p:txBody>
      </p:sp>
      <p:sp>
        <p:nvSpPr>
          <p:cNvPr id="44041" name="Text Box 9"/>
          <p:cNvSpPr txBox="1">
            <a:spLocks noChangeArrowheads="1"/>
          </p:cNvSpPr>
          <p:nvPr/>
        </p:nvSpPr>
        <p:spPr bwMode="auto">
          <a:xfrm>
            <a:off x="7315200" y="609600"/>
            <a:ext cx="45561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Data</a:t>
            </a:r>
          </a:p>
        </p:txBody>
      </p:sp>
      <p:sp>
        <p:nvSpPr>
          <p:cNvPr id="44042" name="Text Box 10"/>
          <p:cNvSpPr txBox="1">
            <a:spLocks noChangeArrowheads="1"/>
          </p:cNvSpPr>
          <p:nvPr/>
        </p:nvSpPr>
        <p:spPr bwMode="auto">
          <a:xfrm>
            <a:off x="609600" y="3257550"/>
            <a:ext cx="10033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Solution</a:t>
            </a:r>
          </a:p>
        </p:txBody>
      </p:sp>
      <p:sp>
        <p:nvSpPr>
          <p:cNvPr id="44043" name="Text Box 11"/>
          <p:cNvSpPr txBox="1">
            <a:spLocks noChangeArrowheads="1"/>
          </p:cNvSpPr>
          <p:nvPr/>
        </p:nvSpPr>
        <p:spPr bwMode="auto">
          <a:xfrm>
            <a:off x="838200" y="3673475"/>
            <a:ext cx="78486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Add redundancy to data to facilitate detection of and recovery from errors. This can be done by simple parity checking or integrity checking based on some hash values. </a:t>
            </a:r>
          </a:p>
        </p:txBody>
      </p:sp>
      <p:sp>
        <p:nvSpPr>
          <p:cNvPr id="44044" name="Text Box 12"/>
          <p:cNvSpPr txBox="1">
            <a:spLocks noChangeArrowheads="1"/>
          </p:cNvSpPr>
          <p:nvPr/>
        </p:nvSpPr>
        <p:spPr bwMode="auto">
          <a:xfrm>
            <a:off x="152400" y="6400800"/>
            <a:ext cx="2284413"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b="1"/>
              <a:t>Source: </a:t>
            </a:r>
            <a:r>
              <a:rPr lang="en-GB" sz="1200" b="1">
                <a:solidFill>
                  <a:srgbClr val="666699"/>
                </a:solidFill>
              </a:rPr>
              <a:t>Open Group Catalog</a:t>
            </a:r>
          </a:p>
        </p:txBody>
      </p:sp>
      <p:sp>
        <p:nvSpPr>
          <p:cNvPr id="44045" name="Text Box 13"/>
          <p:cNvSpPr txBox="1">
            <a:spLocks noChangeArrowheads="1"/>
          </p:cNvSpPr>
          <p:nvPr/>
        </p:nvSpPr>
        <p:spPr bwMode="auto">
          <a:xfrm>
            <a:off x="609600" y="5195888"/>
            <a:ext cx="4437063"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Known Uses. </a:t>
            </a:r>
            <a:r>
              <a:rPr lang="en-GB" sz="1400">
                <a:solidFill>
                  <a:srgbClr val="333399"/>
                </a:solidFill>
              </a:rPr>
              <a:t>RAID array. CRC check in disk storage</a:t>
            </a:r>
          </a:p>
        </p:txBody>
      </p:sp>
      <p:sp>
        <p:nvSpPr>
          <p:cNvPr id="44046" name="Text Box 14"/>
          <p:cNvSpPr txBox="1">
            <a:spLocks noChangeArrowheads="1"/>
          </p:cNvSpPr>
          <p:nvPr/>
        </p:nvSpPr>
        <p:spPr bwMode="auto">
          <a:xfrm>
            <a:off x="2895600" y="6400800"/>
            <a:ext cx="35052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ctr">
              <a:lnSpc>
                <a:spcPct val="100000"/>
              </a:lnSpc>
              <a:buClr>
                <a:srgbClr val="003399"/>
              </a:buClr>
            </a:pPr>
            <a:r>
              <a:rPr lang="en-GB" sz="1200" b="1">
                <a:solidFill>
                  <a:srgbClr val="003399"/>
                </a:solidFill>
              </a:rPr>
              <a:t>Tags:</a:t>
            </a:r>
            <a:r>
              <a:rPr lang="en-GB" sz="1400" b="1">
                <a:solidFill>
                  <a:srgbClr val="003399"/>
                </a:solidFill>
              </a:rPr>
              <a:t> </a:t>
            </a:r>
            <a:r>
              <a:rPr lang="en-GB" sz="1200" b="1">
                <a:solidFill>
                  <a:srgbClr val="008000"/>
                </a:solidFill>
              </a:rPr>
              <a:t>Parity, Hash Value, Integrity</a:t>
            </a:r>
          </a:p>
        </p:txBody>
      </p:sp>
      <p:sp>
        <p:nvSpPr>
          <p:cNvPr id="44047" name="Text Box 15"/>
          <p:cNvSpPr txBox="1">
            <a:spLocks noChangeArrowheads="1"/>
          </p:cNvSpPr>
          <p:nvPr/>
        </p:nvSpPr>
        <p:spPr bwMode="auto">
          <a:xfrm>
            <a:off x="4495800" y="990600"/>
            <a:ext cx="449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pPr>
            <a:r>
              <a:rPr lang="en-GB" sz="1200"/>
              <a:t>Classification Key:</a:t>
            </a:r>
            <a:r>
              <a:rPr lang="en-GB" sz="1200">
                <a:solidFill>
                  <a:srgbClr val="990000"/>
                </a:solidFill>
              </a:rPr>
              <a:t> Core Security, Tampering</a:t>
            </a:r>
          </a:p>
        </p:txBody>
      </p:sp>
      <p:sp>
        <p:nvSpPr>
          <p:cNvPr id="44048" name="Text Box 16"/>
          <p:cNvSpPr txBox="1">
            <a:spLocks noChangeArrowheads="1"/>
          </p:cNvSpPr>
          <p:nvPr/>
        </p:nvSpPr>
        <p:spPr bwMode="auto">
          <a:xfrm>
            <a:off x="609600" y="5715000"/>
            <a:ext cx="5230813"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Related Patterns. </a:t>
            </a:r>
            <a:r>
              <a:rPr lang="en-GB" sz="1400">
                <a:solidFill>
                  <a:srgbClr val="990000"/>
                </a:solidFill>
              </a:rPr>
              <a:t>Comparator Checked Fault Tolerant System.</a:t>
            </a:r>
          </a:p>
        </p:txBody>
      </p:sp>
      <p:sp>
        <p:nvSpPr>
          <p:cNvPr id="44049" name="Text Box 17"/>
          <p:cNvSpPr txBox="1">
            <a:spLocks noChangeArrowheads="1"/>
          </p:cNvSpPr>
          <p:nvPr/>
        </p:nvSpPr>
        <p:spPr bwMode="auto">
          <a:xfrm>
            <a:off x="8001000" y="6477000"/>
            <a:ext cx="79216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Pattern 32</a:t>
            </a: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1"/>
          <p:cNvSpPr txBox="1">
            <a:spLocks noChangeArrowheads="1"/>
          </p:cNvSpPr>
          <p:nvPr/>
        </p:nvSpPr>
        <p:spPr bwMode="auto">
          <a:xfrm>
            <a:off x="381000" y="504825"/>
            <a:ext cx="260985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993300"/>
              </a:buClr>
            </a:pPr>
            <a:r>
              <a:rPr lang="en-GB" sz="2000" b="1">
                <a:solidFill>
                  <a:srgbClr val="993300"/>
                </a:solidFill>
              </a:rPr>
              <a:t>Exception Shielding</a:t>
            </a:r>
          </a:p>
        </p:txBody>
      </p:sp>
      <p:sp>
        <p:nvSpPr>
          <p:cNvPr id="45058" name="Line 2"/>
          <p:cNvSpPr>
            <a:spLocks noChangeShapeType="1"/>
          </p:cNvSpPr>
          <p:nvPr/>
        </p:nvSpPr>
        <p:spPr bwMode="auto">
          <a:xfrm>
            <a:off x="457200" y="914400"/>
            <a:ext cx="8686800" cy="1588"/>
          </a:xfrm>
          <a:prstGeom prst="line">
            <a:avLst/>
          </a:prstGeom>
          <a:noFill/>
          <a:ln w="936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45059" name="Text Box 3"/>
          <p:cNvSpPr txBox="1">
            <a:spLocks noChangeArrowheads="1"/>
          </p:cNvSpPr>
          <p:nvPr/>
        </p:nvSpPr>
        <p:spPr bwMode="auto">
          <a:xfrm>
            <a:off x="609600" y="1066800"/>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Problem</a:t>
            </a:r>
          </a:p>
        </p:txBody>
      </p:sp>
      <p:sp>
        <p:nvSpPr>
          <p:cNvPr id="45060" name="Text Box 4"/>
          <p:cNvSpPr txBox="1">
            <a:spLocks noChangeArrowheads="1"/>
          </p:cNvSpPr>
          <p:nvPr/>
        </p:nvSpPr>
        <p:spPr bwMode="auto">
          <a:xfrm>
            <a:off x="838200" y="1447800"/>
            <a:ext cx="7696200" cy="73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How do you prevent a Web service from disclosing information about the internal </a:t>
            </a:r>
          </a:p>
          <a:p>
            <a:pPr>
              <a:lnSpc>
                <a:spcPct val="100000"/>
              </a:lnSpc>
              <a:buClr>
                <a:srgbClr val="333399"/>
              </a:buClr>
            </a:pPr>
            <a:r>
              <a:rPr lang="en-GB" sz="1400">
                <a:solidFill>
                  <a:srgbClr val="333399"/>
                </a:solidFill>
                <a:cs typeface="Arial" charset="0"/>
              </a:rPr>
              <a:t>        implementation of the service when an exception occurs?</a:t>
            </a:r>
          </a:p>
          <a:p>
            <a:pPr>
              <a:lnSpc>
                <a:spcPct val="100000"/>
              </a:lnSpc>
              <a:buClr>
                <a:srgbClr val="333399"/>
              </a:buClr>
            </a:pPr>
            <a:endParaRPr lang="en-GB" sz="1400">
              <a:solidFill>
                <a:srgbClr val="333399"/>
              </a:solidFill>
              <a:cs typeface="Arial" charset="0"/>
            </a:endParaRPr>
          </a:p>
        </p:txBody>
      </p:sp>
      <p:sp>
        <p:nvSpPr>
          <p:cNvPr id="45061" name="Text Box 5"/>
          <p:cNvSpPr txBox="1">
            <a:spLocks noChangeArrowheads="1"/>
          </p:cNvSpPr>
          <p:nvPr/>
        </p:nvSpPr>
        <p:spPr bwMode="auto">
          <a:xfrm>
            <a:off x="381000" y="228600"/>
            <a:ext cx="23241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a:t>Application Architecture Pattern</a:t>
            </a:r>
          </a:p>
        </p:txBody>
      </p:sp>
      <p:sp>
        <p:nvSpPr>
          <p:cNvPr id="45062" name="AutoShape 6"/>
          <p:cNvSpPr>
            <a:spLocks noChangeArrowheads="1"/>
          </p:cNvSpPr>
          <p:nvPr/>
        </p:nvSpPr>
        <p:spPr bwMode="auto">
          <a:xfrm>
            <a:off x="7086600" y="304800"/>
            <a:ext cx="1828800" cy="609600"/>
          </a:xfrm>
          <a:prstGeom prst="rtTriangle">
            <a:avLst/>
          </a:prstGeom>
          <a:blipFill dpi="0" rotWithShape="0">
            <a:blip r:embed="rId3"/>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45063" name="AutoShape 7"/>
          <p:cNvSpPr>
            <a:spLocks noChangeArrowheads="1"/>
          </p:cNvSpPr>
          <p:nvPr/>
        </p:nvSpPr>
        <p:spPr bwMode="auto">
          <a:xfrm rot="10800000">
            <a:off x="7086600" y="306388"/>
            <a:ext cx="1828800" cy="609600"/>
          </a:xfrm>
          <a:prstGeom prst="rtTriangle">
            <a:avLst/>
          </a:prstGeom>
          <a:blipFill dpi="0" rotWithShape="0">
            <a:blip r:embed="rId4"/>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45064" name="Text Box 8"/>
          <p:cNvSpPr txBox="1">
            <a:spLocks noChangeArrowheads="1"/>
          </p:cNvSpPr>
          <p:nvPr/>
        </p:nvSpPr>
        <p:spPr bwMode="auto">
          <a:xfrm>
            <a:off x="7391400" y="304800"/>
            <a:ext cx="15240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gn="r">
              <a:lnSpc>
                <a:spcPct val="100000"/>
              </a:lnSpc>
            </a:pPr>
            <a:r>
              <a:rPr lang="en-GB" sz="1000" b="1"/>
              <a:t>Application Arch. – Design</a:t>
            </a:r>
          </a:p>
        </p:txBody>
      </p:sp>
      <p:sp>
        <p:nvSpPr>
          <p:cNvPr id="45065" name="Text Box 9"/>
          <p:cNvSpPr txBox="1">
            <a:spLocks noChangeArrowheads="1"/>
          </p:cNvSpPr>
          <p:nvPr/>
        </p:nvSpPr>
        <p:spPr bwMode="auto">
          <a:xfrm>
            <a:off x="7162800" y="609600"/>
            <a:ext cx="45561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Data</a:t>
            </a:r>
          </a:p>
        </p:txBody>
      </p:sp>
      <p:sp>
        <p:nvSpPr>
          <p:cNvPr id="45066" name="Text Box 10"/>
          <p:cNvSpPr txBox="1">
            <a:spLocks noChangeArrowheads="1"/>
          </p:cNvSpPr>
          <p:nvPr/>
        </p:nvSpPr>
        <p:spPr bwMode="auto">
          <a:xfrm>
            <a:off x="609600" y="2559050"/>
            <a:ext cx="10033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Solution</a:t>
            </a:r>
          </a:p>
        </p:txBody>
      </p:sp>
      <p:sp>
        <p:nvSpPr>
          <p:cNvPr id="45067" name="Text Box 11"/>
          <p:cNvSpPr txBox="1">
            <a:spLocks noChangeArrowheads="1"/>
          </p:cNvSpPr>
          <p:nvPr/>
        </p:nvSpPr>
        <p:spPr bwMode="auto">
          <a:xfrm>
            <a:off x="838200" y="2974975"/>
            <a:ext cx="7848600" cy="1373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Use the Exception Shielding pattern to sanitize unsafe exceptions by replacing them with </a:t>
            </a:r>
          </a:p>
          <a:p>
            <a:pPr>
              <a:lnSpc>
                <a:spcPct val="100000"/>
              </a:lnSpc>
              <a:buClr>
                <a:srgbClr val="333399"/>
              </a:buClr>
            </a:pPr>
            <a:r>
              <a:rPr lang="en-GB" sz="1400">
                <a:solidFill>
                  <a:srgbClr val="333399"/>
                </a:solidFill>
                <a:cs typeface="Arial" charset="0"/>
              </a:rPr>
              <a:t>         exceptions that are safe by design. Return only those exceptions to the client that have </a:t>
            </a:r>
          </a:p>
          <a:p>
            <a:pPr>
              <a:lnSpc>
                <a:spcPct val="100000"/>
              </a:lnSpc>
              <a:buClr>
                <a:srgbClr val="333399"/>
              </a:buClr>
            </a:pPr>
            <a:r>
              <a:rPr lang="en-GB" sz="1400">
                <a:solidFill>
                  <a:srgbClr val="333399"/>
                </a:solidFill>
                <a:cs typeface="Arial" charset="0"/>
              </a:rPr>
              <a:t>         been sanitized or exceptions that are safe by design. Exceptions that are safe by design do </a:t>
            </a:r>
          </a:p>
          <a:p>
            <a:pPr>
              <a:lnSpc>
                <a:spcPct val="100000"/>
              </a:lnSpc>
              <a:buClr>
                <a:srgbClr val="333399"/>
              </a:buClr>
            </a:pPr>
            <a:r>
              <a:rPr lang="en-GB" sz="1400">
                <a:solidFill>
                  <a:srgbClr val="333399"/>
                </a:solidFill>
                <a:cs typeface="Arial" charset="0"/>
              </a:rPr>
              <a:t>         not contain sensitive information in the exception message, and they do not contain a </a:t>
            </a:r>
          </a:p>
          <a:p>
            <a:pPr>
              <a:lnSpc>
                <a:spcPct val="100000"/>
              </a:lnSpc>
              <a:buClr>
                <a:srgbClr val="333399"/>
              </a:buClr>
            </a:pPr>
            <a:r>
              <a:rPr lang="en-GB" sz="1400">
                <a:solidFill>
                  <a:srgbClr val="333399"/>
                </a:solidFill>
                <a:cs typeface="Arial" charset="0"/>
              </a:rPr>
              <a:t>         detailed stack trace, either of which might reveal sensitive information about the Web </a:t>
            </a:r>
          </a:p>
          <a:p>
            <a:pPr>
              <a:lnSpc>
                <a:spcPct val="100000"/>
              </a:lnSpc>
              <a:buClr>
                <a:srgbClr val="333399"/>
              </a:buClr>
            </a:pPr>
            <a:r>
              <a:rPr lang="en-GB" sz="1400">
                <a:solidFill>
                  <a:srgbClr val="333399"/>
                </a:solidFill>
                <a:cs typeface="Arial" charset="0"/>
              </a:rPr>
              <a:t>         service’s inner workings.</a:t>
            </a:r>
          </a:p>
        </p:txBody>
      </p:sp>
      <p:sp>
        <p:nvSpPr>
          <p:cNvPr id="45068" name="Text Box 12"/>
          <p:cNvSpPr txBox="1">
            <a:spLocks noChangeArrowheads="1"/>
          </p:cNvSpPr>
          <p:nvPr/>
        </p:nvSpPr>
        <p:spPr bwMode="auto">
          <a:xfrm>
            <a:off x="152400" y="6400800"/>
            <a:ext cx="190182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b="1"/>
              <a:t>Source: </a:t>
            </a:r>
            <a:r>
              <a:rPr lang="en-GB" sz="1200" b="1">
                <a:solidFill>
                  <a:srgbClr val="009999"/>
                </a:solidFill>
              </a:rPr>
              <a:t>Microsoft Book</a:t>
            </a:r>
          </a:p>
        </p:txBody>
      </p:sp>
      <p:sp>
        <p:nvSpPr>
          <p:cNvPr id="45069" name="Text Box 13"/>
          <p:cNvSpPr txBox="1">
            <a:spLocks noChangeArrowheads="1"/>
          </p:cNvSpPr>
          <p:nvPr/>
        </p:nvSpPr>
        <p:spPr bwMode="auto">
          <a:xfrm>
            <a:off x="609600" y="5638800"/>
            <a:ext cx="7521575"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Known Uses. </a:t>
            </a:r>
            <a:r>
              <a:rPr lang="en-GB" sz="1400">
                <a:solidFill>
                  <a:srgbClr val="333399"/>
                </a:solidFill>
              </a:rPr>
              <a:t>HTTP error messages that suppress information or provide wrong information.</a:t>
            </a:r>
          </a:p>
        </p:txBody>
      </p:sp>
      <p:sp>
        <p:nvSpPr>
          <p:cNvPr id="45070" name="Text Box 14"/>
          <p:cNvSpPr txBox="1">
            <a:spLocks noChangeArrowheads="1"/>
          </p:cNvSpPr>
          <p:nvPr/>
        </p:nvSpPr>
        <p:spPr bwMode="auto">
          <a:xfrm>
            <a:off x="2743200" y="6400800"/>
            <a:ext cx="40386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ctr">
              <a:lnSpc>
                <a:spcPct val="100000"/>
              </a:lnSpc>
              <a:buClr>
                <a:srgbClr val="003399"/>
              </a:buClr>
            </a:pPr>
            <a:r>
              <a:rPr lang="en-GB" sz="1200" b="1">
                <a:solidFill>
                  <a:srgbClr val="003399"/>
                </a:solidFill>
              </a:rPr>
              <a:t>Tags:</a:t>
            </a:r>
            <a:r>
              <a:rPr lang="en-GB" sz="1400" b="1">
                <a:solidFill>
                  <a:srgbClr val="003399"/>
                </a:solidFill>
              </a:rPr>
              <a:t> </a:t>
            </a:r>
            <a:r>
              <a:rPr lang="en-GB" sz="1200" b="1">
                <a:solidFill>
                  <a:srgbClr val="008000"/>
                </a:solidFill>
              </a:rPr>
              <a:t>Error Message, Exception</a:t>
            </a:r>
          </a:p>
        </p:txBody>
      </p:sp>
      <p:sp>
        <p:nvSpPr>
          <p:cNvPr id="45071" name="Text Box 15"/>
          <p:cNvSpPr txBox="1">
            <a:spLocks noChangeArrowheads="1"/>
          </p:cNvSpPr>
          <p:nvPr/>
        </p:nvSpPr>
        <p:spPr bwMode="auto">
          <a:xfrm>
            <a:off x="4495800" y="990600"/>
            <a:ext cx="449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pPr>
            <a:r>
              <a:rPr lang="en-GB" sz="1200"/>
              <a:t>Classification Key:</a:t>
            </a:r>
            <a:r>
              <a:rPr lang="en-GB" sz="1200">
                <a:solidFill>
                  <a:srgbClr val="990000"/>
                </a:solidFill>
              </a:rPr>
              <a:t> Perimeter Security, Information Disclosure</a:t>
            </a:r>
          </a:p>
        </p:txBody>
      </p:sp>
      <p:sp>
        <p:nvSpPr>
          <p:cNvPr id="45072" name="Text Box 16"/>
          <p:cNvSpPr txBox="1">
            <a:spLocks noChangeArrowheads="1"/>
          </p:cNvSpPr>
          <p:nvPr/>
        </p:nvSpPr>
        <p:spPr bwMode="auto">
          <a:xfrm>
            <a:off x="609600" y="5943600"/>
            <a:ext cx="3571875"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Related Patterns. </a:t>
            </a:r>
            <a:r>
              <a:rPr lang="en-GB" sz="1400">
                <a:solidFill>
                  <a:srgbClr val="990000"/>
                </a:solidFill>
              </a:rPr>
              <a:t>Hidden Implementation.</a:t>
            </a:r>
          </a:p>
        </p:txBody>
      </p:sp>
      <p:sp>
        <p:nvSpPr>
          <p:cNvPr id="45073" name="Text Box 17"/>
          <p:cNvSpPr txBox="1">
            <a:spLocks noChangeArrowheads="1"/>
          </p:cNvSpPr>
          <p:nvPr/>
        </p:nvSpPr>
        <p:spPr bwMode="auto">
          <a:xfrm>
            <a:off x="8001000" y="6477000"/>
            <a:ext cx="79216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Pattern 33</a:t>
            </a: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Box 1"/>
          <p:cNvSpPr txBox="1">
            <a:spLocks noChangeArrowheads="1"/>
          </p:cNvSpPr>
          <p:nvPr/>
        </p:nvSpPr>
        <p:spPr bwMode="auto">
          <a:xfrm>
            <a:off x="381000" y="504825"/>
            <a:ext cx="24003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993300"/>
              </a:buClr>
            </a:pPr>
            <a:r>
              <a:rPr lang="en-GB" sz="2000" b="1">
                <a:solidFill>
                  <a:srgbClr val="993300"/>
                </a:solidFill>
              </a:rPr>
              <a:t>Execution Domain</a:t>
            </a:r>
          </a:p>
        </p:txBody>
      </p:sp>
      <p:sp>
        <p:nvSpPr>
          <p:cNvPr id="46082" name="Line 2"/>
          <p:cNvSpPr>
            <a:spLocks noChangeShapeType="1"/>
          </p:cNvSpPr>
          <p:nvPr/>
        </p:nvSpPr>
        <p:spPr bwMode="auto">
          <a:xfrm>
            <a:off x="457200" y="914400"/>
            <a:ext cx="8686800" cy="1588"/>
          </a:xfrm>
          <a:prstGeom prst="line">
            <a:avLst/>
          </a:prstGeom>
          <a:noFill/>
          <a:ln w="936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46083" name="Text Box 3"/>
          <p:cNvSpPr txBox="1">
            <a:spLocks noChangeArrowheads="1"/>
          </p:cNvSpPr>
          <p:nvPr/>
        </p:nvSpPr>
        <p:spPr bwMode="auto">
          <a:xfrm>
            <a:off x="609600" y="1282700"/>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Problem</a:t>
            </a:r>
          </a:p>
        </p:txBody>
      </p:sp>
      <p:sp>
        <p:nvSpPr>
          <p:cNvPr id="46084" name="Text Box 4"/>
          <p:cNvSpPr txBox="1">
            <a:spLocks noChangeArrowheads="1"/>
          </p:cNvSpPr>
          <p:nvPr/>
        </p:nvSpPr>
        <p:spPr bwMode="auto">
          <a:xfrm>
            <a:off x="838200" y="1587500"/>
            <a:ext cx="7696200" cy="1160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Restricting a process to a specific set of resources is the first line of defense to control malicious behavior. Otherwise, unauthorized processes could destroy or modify information in files or databases. </a:t>
            </a:r>
          </a:p>
          <a:p>
            <a:pPr>
              <a:lnSpc>
                <a:spcPct val="100000"/>
              </a:lnSpc>
              <a:buClr>
                <a:srgbClr val="333399"/>
              </a:buClr>
            </a:pPr>
            <a:endParaRPr lang="en-GB" sz="1400">
              <a:solidFill>
                <a:srgbClr val="333399"/>
              </a:solidFill>
              <a:cs typeface="Arial" charset="0"/>
            </a:endParaRPr>
          </a:p>
          <a:p>
            <a:pPr>
              <a:lnSpc>
                <a:spcPct val="100000"/>
              </a:lnSpc>
              <a:buClr>
                <a:srgbClr val="333399"/>
              </a:buClr>
            </a:pPr>
            <a:r>
              <a:rPr lang="en-GB" sz="1400">
                <a:solidFill>
                  <a:srgbClr val="333399"/>
                </a:solidFill>
                <a:cs typeface="Arial" charset="0"/>
              </a:rPr>
              <a:t>How can the resources be protected from unauthorized access? </a:t>
            </a:r>
          </a:p>
        </p:txBody>
      </p:sp>
      <p:sp>
        <p:nvSpPr>
          <p:cNvPr id="46085" name="Text Box 5"/>
          <p:cNvSpPr txBox="1">
            <a:spLocks noChangeArrowheads="1"/>
          </p:cNvSpPr>
          <p:nvPr/>
        </p:nvSpPr>
        <p:spPr bwMode="auto">
          <a:xfrm>
            <a:off x="381000" y="228600"/>
            <a:ext cx="23241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a:t>Application Architecture Pattern</a:t>
            </a:r>
          </a:p>
        </p:txBody>
      </p:sp>
      <p:sp>
        <p:nvSpPr>
          <p:cNvPr id="46086" name="AutoShape 6"/>
          <p:cNvSpPr>
            <a:spLocks noChangeArrowheads="1"/>
          </p:cNvSpPr>
          <p:nvPr/>
        </p:nvSpPr>
        <p:spPr bwMode="auto">
          <a:xfrm>
            <a:off x="7086600" y="304800"/>
            <a:ext cx="1828800" cy="609600"/>
          </a:xfrm>
          <a:prstGeom prst="rtTriangle">
            <a:avLst/>
          </a:prstGeom>
          <a:blipFill dpi="0" rotWithShape="0">
            <a:blip r:embed="rId3"/>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46087" name="AutoShape 7"/>
          <p:cNvSpPr>
            <a:spLocks noChangeArrowheads="1"/>
          </p:cNvSpPr>
          <p:nvPr/>
        </p:nvSpPr>
        <p:spPr bwMode="auto">
          <a:xfrm rot="10800000">
            <a:off x="7086600" y="306388"/>
            <a:ext cx="1828800" cy="609600"/>
          </a:xfrm>
          <a:prstGeom prst="rtTriangle">
            <a:avLst/>
          </a:prstGeom>
          <a:blipFill dpi="0" rotWithShape="0">
            <a:blip r:embed="rId4"/>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46088" name="Text Box 8"/>
          <p:cNvSpPr txBox="1">
            <a:spLocks noChangeArrowheads="1"/>
          </p:cNvSpPr>
          <p:nvPr/>
        </p:nvSpPr>
        <p:spPr bwMode="auto">
          <a:xfrm>
            <a:off x="7391400" y="304800"/>
            <a:ext cx="15240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gn="r">
              <a:lnSpc>
                <a:spcPct val="100000"/>
              </a:lnSpc>
            </a:pPr>
            <a:r>
              <a:rPr lang="en-GB" sz="1000" b="1"/>
              <a:t>Application Arch. – Design</a:t>
            </a:r>
          </a:p>
        </p:txBody>
      </p:sp>
      <p:sp>
        <p:nvSpPr>
          <p:cNvPr id="46089" name="Text Box 9"/>
          <p:cNvSpPr txBox="1">
            <a:spLocks noChangeArrowheads="1"/>
          </p:cNvSpPr>
          <p:nvPr/>
        </p:nvSpPr>
        <p:spPr bwMode="auto">
          <a:xfrm>
            <a:off x="7162800" y="609600"/>
            <a:ext cx="717550"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Function</a:t>
            </a:r>
          </a:p>
        </p:txBody>
      </p:sp>
      <p:sp>
        <p:nvSpPr>
          <p:cNvPr id="46090" name="Text Box 10"/>
          <p:cNvSpPr txBox="1">
            <a:spLocks noChangeArrowheads="1"/>
          </p:cNvSpPr>
          <p:nvPr/>
        </p:nvSpPr>
        <p:spPr bwMode="auto">
          <a:xfrm>
            <a:off x="609600" y="3094038"/>
            <a:ext cx="10033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Solution</a:t>
            </a:r>
          </a:p>
        </p:txBody>
      </p:sp>
      <p:sp>
        <p:nvSpPr>
          <p:cNvPr id="46091" name="Text Box 11"/>
          <p:cNvSpPr txBox="1">
            <a:spLocks noChangeArrowheads="1"/>
          </p:cNvSpPr>
          <p:nvPr/>
        </p:nvSpPr>
        <p:spPr bwMode="auto">
          <a:xfrm>
            <a:off x="838200" y="3384550"/>
            <a:ext cx="7772400" cy="795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Define an execution environment for processes, indicating explicitly all the resources a process can use during its execution, as well as the type of access for the resources. Attach a set of descriptors to the process. </a:t>
            </a:r>
            <a:r>
              <a:rPr lang="en-GB">
                <a:cs typeface="Arial" charset="0"/>
              </a:rPr>
              <a:t> </a:t>
            </a:r>
          </a:p>
        </p:txBody>
      </p:sp>
      <p:sp>
        <p:nvSpPr>
          <p:cNvPr id="46092" name="Text Box 12"/>
          <p:cNvSpPr txBox="1">
            <a:spLocks noChangeArrowheads="1"/>
          </p:cNvSpPr>
          <p:nvPr/>
        </p:nvSpPr>
        <p:spPr bwMode="auto">
          <a:xfrm>
            <a:off x="152400" y="6400800"/>
            <a:ext cx="16160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b="1"/>
              <a:t>Source: </a:t>
            </a:r>
            <a:r>
              <a:rPr lang="en-GB" sz="1200" b="1">
                <a:solidFill>
                  <a:srgbClr val="99CC00"/>
                </a:solidFill>
              </a:rPr>
              <a:t>Wiley Book</a:t>
            </a:r>
          </a:p>
        </p:txBody>
      </p:sp>
      <p:sp>
        <p:nvSpPr>
          <p:cNvPr id="46093" name="Text Box 13"/>
          <p:cNvSpPr txBox="1">
            <a:spLocks noChangeArrowheads="1"/>
          </p:cNvSpPr>
          <p:nvPr/>
        </p:nvSpPr>
        <p:spPr bwMode="auto">
          <a:xfrm>
            <a:off x="2971800" y="6400800"/>
            <a:ext cx="39624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003399"/>
              </a:buClr>
            </a:pPr>
            <a:r>
              <a:rPr lang="en-GB" sz="1200" b="1">
                <a:solidFill>
                  <a:srgbClr val="003399"/>
                </a:solidFill>
              </a:rPr>
              <a:t>Tags:</a:t>
            </a:r>
            <a:r>
              <a:rPr lang="en-GB" sz="1400" b="1">
                <a:solidFill>
                  <a:srgbClr val="003399"/>
                </a:solidFill>
              </a:rPr>
              <a:t> </a:t>
            </a:r>
            <a:r>
              <a:rPr lang="en-GB" sz="1200" b="1">
                <a:solidFill>
                  <a:srgbClr val="008000"/>
                </a:solidFill>
              </a:rPr>
              <a:t>Process Creation, Access rights, Descriptors</a:t>
            </a:r>
          </a:p>
        </p:txBody>
      </p:sp>
      <p:sp>
        <p:nvSpPr>
          <p:cNvPr id="46094" name="Text Box 14"/>
          <p:cNvSpPr txBox="1">
            <a:spLocks noChangeArrowheads="1"/>
          </p:cNvSpPr>
          <p:nvPr/>
        </p:nvSpPr>
        <p:spPr bwMode="auto">
          <a:xfrm>
            <a:off x="4495800" y="990600"/>
            <a:ext cx="449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pPr>
            <a:r>
              <a:rPr lang="en-GB" sz="1200"/>
              <a:t>Classification Key:</a:t>
            </a:r>
            <a:r>
              <a:rPr lang="en-GB" sz="1200">
                <a:solidFill>
                  <a:srgbClr val="990000"/>
                </a:solidFill>
              </a:rPr>
              <a:t> Core Security, Elevation of Privilege</a:t>
            </a:r>
          </a:p>
        </p:txBody>
      </p:sp>
      <p:sp>
        <p:nvSpPr>
          <p:cNvPr id="46095" name="Text Box 15"/>
          <p:cNvSpPr txBox="1">
            <a:spLocks noChangeArrowheads="1"/>
          </p:cNvSpPr>
          <p:nvPr/>
        </p:nvSpPr>
        <p:spPr bwMode="auto">
          <a:xfrm>
            <a:off x="609600" y="5195888"/>
            <a:ext cx="8077200" cy="73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Known Uses. </a:t>
            </a:r>
            <a:r>
              <a:rPr lang="en-GB" sz="1400">
                <a:solidFill>
                  <a:srgbClr val="333399"/>
                </a:solidFill>
              </a:rPr>
              <a:t>The concept comes from Multics. The Plessey 250 and IBM S/6000 running AIX are </a:t>
            </a:r>
          </a:p>
          <a:p>
            <a:pPr>
              <a:lnSpc>
                <a:spcPct val="100000"/>
              </a:lnSpc>
              <a:buClr>
                <a:srgbClr val="333399"/>
              </a:buClr>
            </a:pPr>
            <a:r>
              <a:rPr lang="en-GB" sz="1400">
                <a:solidFill>
                  <a:srgbClr val="333399"/>
                </a:solidFill>
              </a:rPr>
              <a:t>                        good examples of the use of these patterns. The Java VM also defines restricted </a:t>
            </a:r>
          </a:p>
          <a:p>
            <a:pPr>
              <a:lnSpc>
                <a:spcPct val="100000"/>
              </a:lnSpc>
              <a:buClr>
                <a:srgbClr val="333399"/>
              </a:buClr>
            </a:pPr>
            <a:r>
              <a:rPr lang="en-GB" sz="1400">
                <a:solidFill>
                  <a:srgbClr val="333399"/>
                </a:solidFill>
              </a:rPr>
              <a:t>                        execution environment.</a:t>
            </a:r>
          </a:p>
        </p:txBody>
      </p:sp>
      <p:sp>
        <p:nvSpPr>
          <p:cNvPr id="46096" name="Text Box 16"/>
          <p:cNvSpPr txBox="1">
            <a:spLocks noChangeArrowheads="1"/>
          </p:cNvSpPr>
          <p:nvPr/>
        </p:nvSpPr>
        <p:spPr bwMode="auto">
          <a:xfrm>
            <a:off x="609600" y="5943600"/>
            <a:ext cx="389255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Related Patterns. </a:t>
            </a:r>
            <a:r>
              <a:rPr lang="en-GB" sz="1400">
                <a:solidFill>
                  <a:srgbClr val="990000"/>
                </a:solidFill>
              </a:rPr>
              <a:t>Controlled Process Creator.</a:t>
            </a:r>
          </a:p>
        </p:txBody>
      </p:sp>
      <p:sp>
        <p:nvSpPr>
          <p:cNvPr id="46097" name="Text Box 17"/>
          <p:cNvSpPr txBox="1">
            <a:spLocks noChangeArrowheads="1"/>
          </p:cNvSpPr>
          <p:nvPr/>
        </p:nvSpPr>
        <p:spPr bwMode="auto">
          <a:xfrm>
            <a:off x="8001000" y="6477000"/>
            <a:ext cx="79216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Pattern 34</a:t>
            </a: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Box 1"/>
          <p:cNvSpPr txBox="1">
            <a:spLocks noChangeArrowheads="1"/>
          </p:cNvSpPr>
          <p:nvPr/>
        </p:nvSpPr>
        <p:spPr bwMode="auto">
          <a:xfrm>
            <a:off x="381000" y="504825"/>
            <a:ext cx="1495425"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993300"/>
              </a:buClr>
            </a:pPr>
            <a:r>
              <a:rPr lang="en-GB" sz="2000" b="1">
                <a:solidFill>
                  <a:srgbClr val="993300"/>
                </a:solidFill>
              </a:rPr>
              <a:t>Front Door</a:t>
            </a:r>
          </a:p>
        </p:txBody>
      </p:sp>
      <p:sp>
        <p:nvSpPr>
          <p:cNvPr id="47106" name="Line 2"/>
          <p:cNvSpPr>
            <a:spLocks noChangeShapeType="1"/>
          </p:cNvSpPr>
          <p:nvPr/>
        </p:nvSpPr>
        <p:spPr bwMode="auto">
          <a:xfrm>
            <a:off x="457200" y="914400"/>
            <a:ext cx="8686800" cy="1588"/>
          </a:xfrm>
          <a:prstGeom prst="line">
            <a:avLst/>
          </a:prstGeom>
          <a:noFill/>
          <a:ln w="936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47107" name="Text Box 3"/>
          <p:cNvSpPr txBox="1">
            <a:spLocks noChangeArrowheads="1"/>
          </p:cNvSpPr>
          <p:nvPr/>
        </p:nvSpPr>
        <p:spPr bwMode="auto">
          <a:xfrm>
            <a:off x="609600" y="1143000"/>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Problem</a:t>
            </a:r>
          </a:p>
        </p:txBody>
      </p:sp>
      <p:sp>
        <p:nvSpPr>
          <p:cNvPr id="47108" name="Text Box 4"/>
          <p:cNvSpPr txBox="1">
            <a:spLocks noChangeArrowheads="1"/>
          </p:cNvSpPr>
          <p:nvPr/>
        </p:nvSpPr>
        <p:spPr bwMode="auto">
          <a:xfrm>
            <a:off x="838200" y="1524000"/>
            <a:ext cx="7696200" cy="1798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A website implemented with different servers or different vendor solutions run into a consistency problem when the topology changes. You are hiding the topology of the servers from external users using a reverse proxy. The user has to authenticate himself and collaborate with the multiple server vendors hidden by the reverse proxy but this multiple authentication reveals the inner topology. </a:t>
            </a:r>
          </a:p>
          <a:p>
            <a:pPr>
              <a:lnSpc>
                <a:spcPct val="100000"/>
              </a:lnSpc>
              <a:buClr>
                <a:srgbClr val="333399"/>
              </a:buClr>
            </a:pPr>
            <a:endParaRPr lang="en-GB" sz="1400">
              <a:solidFill>
                <a:srgbClr val="333399"/>
              </a:solidFill>
              <a:cs typeface="Arial" charset="0"/>
            </a:endParaRPr>
          </a:p>
          <a:p>
            <a:pPr>
              <a:lnSpc>
                <a:spcPct val="100000"/>
              </a:lnSpc>
              <a:buClr>
                <a:srgbClr val="333399"/>
              </a:buClr>
            </a:pPr>
            <a:r>
              <a:rPr lang="en-GB" sz="1400">
                <a:solidFill>
                  <a:srgbClr val="333399"/>
                </a:solidFill>
                <a:cs typeface="Arial" charset="0"/>
              </a:rPr>
              <a:t>How do you provide a single sign on for several web applications or services integrated under a single reverse proxy? </a:t>
            </a:r>
          </a:p>
        </p:txBody>
      </p:sp>
      <p:sp>
        <p:nvSpPr>
          <p:cNvPr id="47109" name="Text Box 5"/>
          <p:cNvSpPr txBox="1">
            <a:spLocks noChangeArrowheads="1"/>
          </p:cNvSpPr>
          <p:nvPr/>
        </p:nvSpPr>
        <p:spPr bwMode="auto">
          <a:xfrm>
            <a:off x="381000" y="228600"/>
            <a:ext cx="23241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a:t>Application Architecture Pattern</a:t>
            </a:r>
          </a:p>
        </p:txBody>
      </p:sp>
      <p:sp>
        <p:nvSpPr>
          <p:cNvPr id="47110" name="AutoShape 6"/>
          <p:cNvSpPr>
            <a:spLocks noChangeArrowheads="1"/>
          </p:cNvSpPr>
          <p:nvPr/>
        </p:nvSpPr>
        <p:spPr bwMode="auto">
          <a:xfrm>
            <a:off x="7086600" y="304800"/>
            <a:ext cx="1828800" cy="609600"/>
          </a:xfrm>
          <a:prstGeom prst="rtTriangle">
            <a:avLst/>
          </a:prstGeom>
          <a:blipFill dpi="0" rotWithShape="0">
            <a:blip r:embed="rId3"/>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47111" name="AutoShape 7"/>
          <p:cNvSpPr>
            <a:spLocks noChangeArrowheads="1"/>
          </p:cNvSpPr>
          <p:nvPr/>
        </p:nvSpPr>
        <p:spPr bwMode="auto">
          <a:xfrm rot="10800000">
            <a:off x="7086600" y="306388"/>
            <a:ext cx="1828800" cy="609600"/>
          </a:xfrm>
          <a:prstGeom prst="rtTriangle">
            <a:avLst/>
          </a:prstGeom>
          <a:blipFill dpi="0" rotWithShape="0">
            <a:blip r:embed="rId4"/>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47112" name="Text Box 8"/>
          <p:cNvSpPr txBox="1">
            <a:spLocks noChangeArrowheads="1"/>
          </p:cNvSpPr>
          <p:nvPr/>
        </p:nvSpPr>
        <p:spPr bwMode="auto">
          <a:xfrm>
            <a:off x="7391400" y="304800"/>
            <a:ext cx="15240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gn="r">
              <a:lnSpc>
                <a:spcPct val="100000"/>
              </a:lnSpc>
            </a:pPr>
            <a:r>
              <a:rPr lang="en-GB" sz="1000" b="1"/>
              <a:t>Application Arch. – Design</a:t>
            </a:r>
          </a:p>
        </p:txBody>
      </p:sp>
      <p:sp>
        <p:nvSpPr>
          <p:cNvPr id="47113" name="Text Box 9"/>
          <p:cNvSpPr txBox="1">
            <a:spLocks noChangeArrowheads="1"/>
          </p:cNvSpPr>
          <p:nvPr/>
        </p:nvSpPr>
        <p:spPr bwMode="auto">
          <a:xfrm>
            <a:off x="7162800" y="609600"/>
            <a:ext cx="681038"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Network</a:t>
            </a:r>
          </a:p>
        </p:txBody>
      </p:sp>
      <p:sp>
        <p:nvSpPr>
          <p:cNvPr id="47114" name="Text Box 10"/>
          <p:cNvSpPr txBox="1">
            <a:spLocks noChangeArrowheads="1"/>
          </p:cNvSpPr>
          <p:nvPr/>
        </p:nvSpPr>
        <p:spPr bwMode="auto">
          <a:xfrm>
            <a:off x="609600" y="3429000"/>
            <a:ext cx="10033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Solution</a:t>
            </a:r>
          </a:p>
        </p:txBody>
      </p:sp>
      <p:sp>
        <p:nvSpPr>
          <p:cNvPr id="47115" name="Text Box 11"/>
          <p:cNvSpPr txBox="1">
            <a:spLocks noChangeArrowheads="1"/>
          </p:cNvSpPr>
          <p:nvPr/>
        </p:nvSpPr>
        <p:spPr bwMode="auto">
          <a:xfrm>
            <a:off x="838200" y="3844925"/>
            <a:ext cx="78486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Keep user identity and session information in the integration reverse proxy. This proxy passes the information to all of the back ends.</a:t>
            </a:r>
          </a:p>
        </p:txBody>
      </p:sp>
      <p:sp>
        <p:nvSpPr>
          <p:cNvPr id="47116" name="Text Box 12"/>
          <p:cNvSpPr txBox="1">
            <a:spLocks noChangeArrowheads="1"/>
          </p:cNvSpPr>
          <p:nvPr/>
        </p:nvSpPr>
        <p:spPr bwMode="auto">
          <a:xfrm>
            <a:off x="152400" y="6400800"/>
            <a:ext cx="16160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b="1"/>
              <a:t>Source: </a:t>
            </a:r>
            <a:r>
              <a:rPr lang="en-GB" sz="1200" b="1">
                <a:solidFill>
                  <a:srgbClr val="669900"/>
                </a:solidFill>
              </a:rPr>
              <a:t>Wiley Book</a:t>
            </a:r>
          </a:p>
        </p:txBody>
      </p:sp>
      <p:sp>
        <p:nvSpPr>
          <p:cNvPr id="47117" name="Text Box 13"/>
          <p:cNvSpPr txBox="1">
            <a:spLocks noChangeArrowheads="1"/>
          </p:cNvSpPr>
          <p:nvPr/>
        </p:nvSpPr>
        <p:spPr bwMode="auto">
          <a:xfrm>
            <a:off x="609600" y="5257800"/>
            <a:ext cx="8153400" cy="73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Known Uses. </a:t>
            </a:r>
            <a:r>
              <a:rPr lang="en-GB" sz="1400">
                <a:solidFill>
                  <a:srgbClr val="333399"/>
                </a:solidFill>
              </a:rPr>
              <a:t>IBM Tivoli Access Manager provides front door reverse proxy functionality with its Web </a:t>
            </a:r>
          </a:p>
          <a:p>
            <a:pPr>
              <a:lnSpc>
                <a:spcPct val="100000"/>
              </a:lnSpc>
              <a:buClr>
                <a:srgbClr val="333399"/>
              </a:buClr>
            </a:pPr>
            <a:r>
              <a:rPr lang="en-GB" sz="1400">
                <a:solidFill>
                  <a:srgbClr val="333399"/>
                </a:solidFill>
              </a:rPr>
              <a:t>                       Seal product.</a:t>
            </a:r>
          </a:p>
        </p:txBody>
      </p:sp>
      <p:sp>
        <p:nvSpPr>
          <p:cNvPr id="47118" name="Text Box 14"/>
          <p:cNvSpPr txBox="1">
            <a:spLocks noChangeArrowheads="1"/>
          </p:cNvSpPr>
          <p:nvPr/>
        </p:nvSpPr>
        <p:spPr bwMode="auto">
          <a:xfrm>
            <a:off x="609600" y="5791200"/>
            <a:ext cx="82296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Related Patterns. </a:t>
            </a:r>
            <a:r>
              <a:rPr lang="en-GB" sz="1400">
                <a:solidFill>
                  <a:srgbClr val="990000"/>
                </a:solidFill>
              </a:rPr>
              <a:t>Integration Reverse Proxy, Security Session, Policy Enforcement Point Protection </a:t>
            </a:r>
          </a:p>
          <a:p>
            <a:pPr>
              <a:lnSpc>
                <a:spcPct val="100000"/>
              </a:lnSpc>
              <a:buClr>
                <a:srgbClr val="990000"/>
              </a:buClr>
            </a:pPr>
            <a:r>
              <a:rPr lang="en-GB" sz="1400">
                <a:solidFill>
                  <a:srgbClr val="990000"/>
                </a:solidFill>
              </a:rPr>
              <a:t>                              Reverse Proxy.</a:t>
            </a:r>
          </a:p>
        </p:txBody>
      </p:sp>
      <p:sp>
        <p:nvSpPr>
          <p:cNvPr id="47119" name="Text Box 15"/>
          <p:cNvSpPr txBox="1">
            <a:spLocks noChangeArrowheads="1"/>
          </p:cNvSpPr>
          <p:nvPr/>
        </p:nvSpPr>
        <p:spPr bwMode="auto">
          <a:xfrm>
            <a:off x="2819400" y="6400800"/>
            <a:ext cx="35052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ctr">
              <a:lnSpc>
                <a:spcPct val="100000"/>
              </a:lnSpc>
              <a:buClr>
                <a:srgbClr val="003399"/>
              </a:buClr>
            </a:pPr>
            <a:r>
              <a:rPr lang="en-GB" sz="1200" b="1">
                <a:solidFill>
                  <a:srgbClr val="003399"/>
                </a:solidFill>
              </a:rPr>
              <a:t>Tags:</a:t>
            </a:r>
            <a:r>
              <a:rPr lang="en-GB" sz="1400" b="1">
                <a:solidFill>
                  <a:srgbClr val="003399"/>
                </a:solidFill>
              </a:rPr>
              <a:t> </a:t>
            </a:r>
            <a:r>
              <a:rPr lang="en-GB" sz="1200" b="1">
                <a:solidFill>
                  <a:srgbClr val="008000"/>
                </a:solidFill>
              </a:rPr>
              <a:t>Reverse Proxy, DMZ, Firewall</a:t>
            </a:r>
          </a:p>
        </p:txBody>
      </p:sp>
      <p:sp>
        <p:nvSpPr>
          <p:cNvPr id="47120" name="Text Box 16"/>
          <p:cNvSpPr txBox="1">
            <a:spLocks noChangeArrowheads="1"/>
          </p:cNvSpPr>
          <p:nvPr/>
        </p:nvSpPr>
        <p:spPr bwMode="auto">
          <a:xfrm>
            <a:off x="4191000" y="990600"/>
            <a:ext cx="48006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pPr>
            <a:r>
              <a:rPr lang="en-GB" sz="1200"/>
              <a:t>Classification Key:</a:t>
            </a:r>
            <a:r>
              <a:rPr lang="en-GB" sz="1200">
                <a:solidFill>
                  <a:srgbClr val="990000"/>
                </a:solidFill>
              </a:rPr>
              <a:t> Perimeter Security, Information Disclosure</a:t>
            </a:r>
          </a:p>
        </p:txBody>
      </p:sp>
      <p:sp>
        <p:nvSpPr>
          <p:cNvPr id="47121" name="Text Box 17"/>
          <p:cNvSpPr txBox="1">
            <a:spLocks noChangeArrowheads="1"/>
          </p:cNvSpPr>
          <p:nvPr/>
        </p:nvSpPr>
        <p:spPr bwMode="auto">
          <a:xfrm>
            <a:off x="8001000" y="6477000"/>
            <a:ext cx="79216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Pattern 35</a:t>
            </a: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Box 1"/>
          <p:cNvSpPr txBox="1">
            <a:spLocks noChangeArrowheads="1"/>
          </p:cNvSpPr>
          <p:nvPr/>
        </p:nvSpPr>
        <p:spPr bwMode="auto">
          <a:xfrm>
            <a:off x="381000" y="504825"/>
            <a:ext cx="3008313"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993300"/>
              </a:buClr>
            </a:pPr>
            <a:r>
              <a:rPr lang="en-GB" sz="2000" b="1">
                <a:solidFill>
                  <a:srgbClr val="993300"/>
                </a:solidFill>
              </a:rPr>
              <a:t>Full Access with Errors</a:t>
            </a:r>
          </a:p>
        </p:txBody>
      </p:sp>
      <p:sp>
        <p:nvSpPr>
          <p:cNvPr id="48130" name="Line 2"/>
          <p:cNvSpPr>
            <a:spLocks noChangeShapeType="1"/>
          </p:cNvSpPr>
          <p:nvPr/>
        </p:nvSpPr>
        <p:spPr bwMode="auto">
          <a:xfrm>
            <a:off x="457200" y="914400"/>
            <a:ext cx="8686800" cy="1588"/>
          </a:xfrm>
          <a:prstGeom prst="line">
            <a:avLst/>
          </a:prstGeom>
          <a:noFill/>
          <a:ln w="936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48131" name="Text Box 3"/>
          <p:cNvSpPr txBox="1">
            <a:spLocks noChangeArrowheads="1"/>
          </p:cNvSpPr>
          <p:nvPr/>
        </p:nvSpPr>
        <p:spPr bwMode="auto">
          <a:xfrm>
            <a:off x="609600" y="1254125"/>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Problem</a:t>
            </a:r>
          </a:p>
        </p:txBody>
      </p:sp>
      <p:sp>
        <p:nvSpPr>
          <p:cNvPr id="48132" name="Text Box 4"/>
          <p:cNvSpPr txBox="1">
            <a:spLocks noChangeArrowheads="1"/>
          </p:cNvSpPr>
          <p:nvPr/>
        </p:nvSpPr>
        <p:spPr bwMode="auto">
          <a:xfrm>
            <a:off x="838200" y="1558925"/>
            <a:ext cx="7696200" cy="1798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Some user interfaces offer different options based on the privilege level of the user. The designer of such a user interface faces the challenge that the revelation of the complete interface can cause a problem because the user may not have rights to invoke all functionality. Even the access rights might not be known in advance. This problem generalizes to any interface you design whenever there are multiple modes of usage, such as different access rights. </a:t>
            </a:r>
          </a:p>
          <a:p>
            <a:pPr>
              <a:lnSpc>
                <a:spcPct val="100000"/>
              </a:lnSpc>
              <a:buClr>
                <a:srgbClr val="333399"/>
              </a:buClr>
            </a:pPr>
            <a:endParaRPr lang="en-GB" sz="1400">
              <a:solidFill>
                <a:srgbClr val="333399"/>
              </a:solidFill>
              <a:cs typeface="Arial" charset="0"/>
            </a:endParaRPr>
          </a:p>
          <a:p>
            <a:pPr>
              <a:lnSpc>
                <a:spcPct val="100000"/>
              </a:lnSpc>
              <a:buClr>
                <a:srgbClr val="333399"/>
              </a:buClr>
            </a:pPr>
            <a:r>
              <a:rPr lang="en-GB" sz="1400">
                <a:solidFill>
                  <a:srgbClr val="333399"/>
                </a:solidFill>
                <a:cs typeface="Arial" charset="0"/>
              </a:rPr>
              <a:t>How do you present available functionality that might be partially inaccessible? </a:t>
            </a:r>
          </a:p>
        </p:txBody>
      </p:sp>
      <p:sp>
        <p:nvSpPr>
          <p:cNvPr id="48133" name="Text Box 5"/>
          <p:cNvSpPr txBox="1">
            <a:spLocks noChangeArrowheads="1"/>
          </p:cNvSpPr>
          <p:nvPr/>
        </p:nvSpPr>
        <p:spPr bwMode="auto">
          <a:xfrm>
            <a:off x="381000" y="228600"/>
            <a:ext cx="23241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a:t>Application Architecture Pattern</a:t>
            </a:r>
          </a:p>
        </p:txBody>
      </p:sp>
      <p:sp>
        <p:nvSpPr>
          <p:cNvPr id="48134" name="AutoShape 6"/>
          <p:cNvSpPr>
            <a:spLocks noChangeArrowheads="1"/>
          </p:cNvSpPr>
          <p:nvPr/>
        </p:nvSpPr>
        <p:spPr bwMode="auto">
          <a:xfrm>
            <a:off x="7086600" y="304800"/>
            <a:ext cx="1828800" cy="609600"/>
          </a:xfrm>
          <a:prstGeom prst="rtTriangle">
            <a:avLst/>
          </a:prstGeom>
          <a:blipFill dpi="0" rotWithShape="0">
            <a:blip r:embed="rId3"/>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48135" name="AutoShape 7"/>
          <p:cNvSpPr>
            <a:spLocks noChangeArrowheads="1"/>
          </p:cNvSpPr>
          <p:nvPr/>
        </p:nvSpPr>
        <p:spPr bwMode="auto">
          <a:xfrm rot="10800000">
            <a:off x="7086600" y="306388"/>
            <a:ext cx="1828800" cy="609600"/>
          </a:xfrm>
          <a:prstGeom prst="rtTriangle">
            <a:avLst/>
          </a:prstGeom>
          <a:blipFill dpi="0" rotWithShape="0">
            <a:blip r:embed="rId4"/>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48136" name="Text Box 8"/>
          <p:cNvSpPr txBox="1">
            <a:spLocks noChangeArrowheads="1"/>
          </p:cNvSpPr>
          <p:nvPr/>
        </p:nvSpPr>
        <p:spPr bwMode="auto">
          <a:xfrm>
            <a:off x="7391400" y="304800"/>
            <a:ext cx="15240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gn="r">
              <a:lnSpc>
                <a:spcPct val="100000"/>
              </a:lnSpc>
            </a:pPr>
            <a:r>
              <a:rPr lang="en-GB" sz="1000" b="1"/>
              <a:t>Application Arch. – Arch.</a:t>
            </a:r>
          </a:p>
        </p:txBody>
      </p:sp>
      <p:sp>
        <p:nvSpPr>
          <p:cNvPr id="48137" name="Text Box 9"/>
          <p:cNvSpPr txBox="1">
            <a:spLocks noChangeArrowheads="1"/>
          </p:cNvSpPr>
          <p:nvPr/>
        </p:nvSpPr>
        <p:spPr bwMode="auto">
          <a:xfrm>
            <a:off x="7162800" y="609600"/>
            <a:ext cx="717550"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Function</a:t>
            </a:r>
          </a:p>
        </p:txBody>
      </p:sp>
      <p:sp>
        <p:nvSpPr>
          <p:cNvPr id="48138" name="Text Box 10"/>
          <p:cNvSpPr txBox="1">
            <a:spLocks noChangeArrowheads="1"/>
          </p:cNvSpPr>
          <p:nvPr/>
        </p:nvSpPr>
        <p:spPr bwMode="auto">
          <a:xfrm>
            <a:off x="609600" y="3719513"/>
            <a:ext cx="10033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Solution</a:t>
            </a:r>
          </a:p>
        </p:txBody>
      </p:sp>
      <p:sp>
        <p:nvSpPr>
          <p:cNvPr id="48139" name="Text Box 11"/>
          <p:cNvSpPr txBox="1">
            <a:spLocks noChangeArrowheads="1"/>
          </p:cNvSpPr>
          <p:nvPr/>
        </p:nvSpPr>
        <p:spPr bwMode="auto">
          <a:xfrm>
            <a:off x="838200" y="4070350"/>
            <a:ext cx="7772400" cy="73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Design the application so users see everything that is available to them. When a user performs an operation, check if it is allowed. Generate error notifications if they try to access unauthorized operations. </a:t>
            </a:r>
          </a:p>
        </p:txBody>
      </p:sp>
      <p:sp>
        <p:nvSpPr>
          <p:cNvPr id="48140" name="Text Box 12"/>
          <p:cNvSpPr txBox="1">
            <a:spLocks noChangeArrowheads="1"/>
          </p:cNvSpPr>
          <p:nvPr/>
        </p:nvSpPr>
        <p:spPr bwMode="auto">
          <a:xfrm>
            <a:off x="152400" y="6400800"/>
            <a:ext cx="16160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b="1"/>
              <a:t>Source: </a:t>
            </a:r>
            <a:r>
              <a:rPr lang="en-GB" sz="1200" b="1">
                <a:solidFill>
                  <a:srgbClr val="99CC00"/>
                </a:solidFill>
              </a:rPr>
              <a:t>Wiley Book</a:t>
            </a:r>
          </a:p>
        </p:txBody>
      </p:sp>
      <p:sp>
        <p:nvSpPr>
          <p:cNvPr id="48141" name="Text Box 13"/>
          <p:cNvSpPr txBox="1">
            <a:spLocks noChangeArrowheads="1"/>
          </p:cNvSpPr>
          <p:nvPr/>
        </p:nvSpPr>
        <p:spPr bwMode="auto">
          <a:xfrm>
            <a:off x="2819400" y="6400800"/>
            <a:ext cx="41910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003399"/>
              </a:buClr>
            </a:pPr>
            <a:r>
              <a:rPr lang="en-GB" sz="1200" b="1">
                <a:solidFill>
                  <a:srgbClr val="003399"/>
                </a:solidFill>
              </a:rPr>
              <a:t>Tags:</a:t>
            </a:r>
            <a:r>
              <a:rPr lang="en-GB" sz="1400" b="1">
                <a:solidFill>
                  <a:srgbClr val="003399"/>
                </a:solidFill>
              </a:rPr>
              <a:t> </a:t>
            </a:r>
            <a:r>
              <a:rPr lang="en-GB" sz="1200" b="1">
                <a:solidFill>
                  <a:srgbClr val="008000"/>
                </a:solidFill>
              </a:rPr>
              <a:t>Access Control, User Interface, Authentication</a:t>
            </a:r>
          </a:p>
        </p:txBody>
      </p:sp>
      <p:sp>
        <p:nvSpPr>
          <p:cNvPr id="48142" name="Text Box 14"/>
          <p:cNvSpPr txBox="1">
            <a:spLocks noChangeArrowheads="1"/>
          </p:cNvSpPr>
          <p:nvPr/>
        </p:nvSpPr>
        <p:spPr bwMode="auto">
          <a:xfrm>
            <a:off x="4495800" y="990600"/>
            <a:ext cx="449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pPr>
            <a:r>
              <a:rPr lang="en-GB" sz="1200"/>
              <a:t>Classification Key:</a:t>
            </a:r>
            <a:r>
              <a:rPr lang="en-GB" sz="1200">
                <a:solidFill>
                  <a:srgbClr val="990000"/>
                </a:solidFill>
              </a:rPr>
              <a:t> Core Security, Information Disclosure</a:t>
            </a:r>
          </a:p>
        </p:txBody>
      </p:sp>
      <p:sp>
        <p:nvSpPr>
          <p:cNvPr id="48143" name="Text Box 15"/>
          <p:cNvSpPr txBox="1">
            <a:spLocks noChangeArrowheads="1"/>
          </p:cNvSpPr>
          <p:nvPr/>
        </p:nvSpPr>
        <p:spPr bwMode="auto">
          <a:xfrm>
            <a:off x="609600" y="5334000"/>
            <a:ext cx="80772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Known Uses. </a:t>
            </a:r>
            <a:r>
              <a:rPr lang="en-GB" sz="1400">
                <a:solidFill>
                  <a:srgbClr val="333399"/>
                </a:solidFill>
              </a:rPr>
              <a:t>Amazon lets the surfers view all the options. Authentication is required only before </a:t>
            </a:r>
          </a:p>
          <a:p>
            <a:pPr>
              <a:lnSpc>
                <a:spcPct val="100000"/>
              </a:lnSpc>
              <a:buClr>
                <a:srgbClr val="333399"/>
              </a:buClr>
            </a:pPr>
            <a:r>
              <a:rPr lang="en-GB" sz="1400">
                <a:solidFill>
                  <a:srgbClr val="333399"/>
                </a:solidFill>
              </a:rPr>
              <a:t>                        check-out.</a:t>
            </a:r>
          </a:p>
        </p:txBody>
      </p:sp>
      <p:sp>
        <p:nvSpPr>
          <p:cNvPr id="48144" name="Text Box 16"/>
          <p:cNvSpPr txBox="1">
            <a:spLocks noChangeArrowheads="1"/>
          </p:cNvSpPr>
          <p:nvPr/>
        </p:nvSpPr>
        <p:spPr bwMode="auto">
          <a:xfrm>
            <a:off x="609600" y="5943600"/>
            <a:ext cx="647065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Related Patterns. </a:t>
            </a:r>
            <a:r>
              <a:rPr lang="en-GB" sz="1400">
                <a:solidFill>
                  <a:srgbClr val="990000"/>
                </a:solidFill>
              </a:rPr>
              <a:t>Limited Access, Policy Enforcement Point, Security Session.</a:t>
            </a:r>
          </a:p>
        </p:txBody>
      </p:sp>
      <p:sp>
        <p:nvSpPr>
          <p:cNvPr id="48145" name="Text Box 17"/>
          <p:cNvSpPr txBox="1">
            <a:spLocks noChangeArrowheads="1"/>
          </p:cNvSpPr>
          <p:nvPr/>
        </p:nvSpPr>
        <p:spPr bwMode="auto">
          <a:xfrm>
            <a:off x="8001000" y="6477000"/>
            <a:ext cx="79216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Pattern 36</a:t>
            </a: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 Box 1"/>
          <p:cNvSpPr txBox="1">
            <a:spLocks noChangeArrowheads="1"/>
          </p:cNvSpPr>
          <p:nvPr/>
        </p:nvSpPr>
        <p:spPr bwMode="auto">
          <a:xfrm>
            <a:off x="381000" y="504825"/>
            <a:ext cx="2992438"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993300"/>
              </a:buClr>
            </a:pPr>
            <a:r>
              <a:rPr lang="en-GB" sz="2000" b="1">
                <a:solidFill>
                  <a:srgbClr val="993300"/>
                </a:solidFill>
              </a:rPr>
              <a:t>Hidden Implementation</a:t>
            </a:r>
          </a:p>
        </p:txBody>
      </p:sp>
      <p:sp>
        <p:nvSpPr>
          <p:cNvPr id="49154" name="Line 2"/>
          <p:cNvSpPr>
            <a:spLocks noChangeShapeType="1"/>
          </p:cNvSpPr>
          <p:nvPr/>
        </p:nvSpPr>
        <p:spPr bwMode="auto">
          <a:xfrm>
            <a:off x="457200" y="914400"/>
            <a:ext cx="8686800" cy="1588"/>
          </a:xfrm>
          <a:prstGeom prst="line">
            <a:avLst/>
          </a:prstGeom>
          <a:noFill/>
          <a:ln w="936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49155" name="Text Box 3"/>
          <p:cNvSpPr txBox="1">
            <a:spLocks noChangeArrowheads="1"/>
          </p:cNvSpPr>
          <p:nvPr/>
        </p:nvSpPr>
        <p:spPr bwMode="auto">
          <a:xfrm>
            <a:off x="609600" y="1343025"/>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Problem</a:t>
            </a:r>
          </a:p>
        </p:txBody>
      </p:sp>
      <p:sp>
        <p:nvSpPr>
          <p:cNvPr id="49156" name="Text Box 4"/>
          <p:cNvSpPr txBox="1">
            <a:spLocks noChangeArrowheads="1"/>
          </p:cNvSpPr>
          <p:nvPr/>
        </p:nvSpPr>
        <p:spPr bwMode="auto">
          <a:xfrm>
            <a:off x="838200" y="1800225"/>
            <a:ext cx="7696200"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An attacker must understand the inner workings of a system before launching an attack. </a:t>
            </a:r>
          </a:p>
          <a:p>
            <a:pPr>
              <a:lnSpc>
                <a:spcPct val="100000"/>
              </a:lnSpc>
              <a:buClr>
                <a:srgbClr val="333399"/>
              </a:buClr>
            </a:pPr>
            <a:endParaRPr lang="en-GB" sz="1400">
              <a:solidFill>
                <a:srgbClr val="333399"/>
              </a:solidFill>
              <a:cs typeface="Arial" charset="0"/>
            </a:endParaRPr>
          </a:p>
          <a:p>
            <a:pPr>
              <a:lnSpc>
                <a:spcPct val="100000"/>
              </a:lnSpc>
              <a:buClr>
                <a:srgbClr val="333399"/>
              </a:buClr>
            </a:pPr>
            <a:r>
              <a:rPr lang="en-GB" sz="1400">
                <a:solidFill>
                  <a:srgbClr val="333399"/>
                </a:solidFill>
                <a:cs typeface="Arial" charset="0"/>
              </a:rPr>
              <a:t>How can the attacker be prevented from gathering knowledge about inner workings of the </a:t>
            </a:r>
          </a:p>
          <a:p>
            <a:pPr>
              <a:lnSpc>
                <a:spcPct val="100000"/>
              </a:lnSpc>
              <a:buClr>
                <a:srgbClr val="333399"/>
              </a:buClr>
            </a:pPr>
            <a:r>
              <a:rPr lang="en-GB" sz="1400">
                <a:solidFill>
                  <a:srgbClr val="333399"/>
                </a:solidFill>
                <a:cs typeface="Arial" charset="0"/>
              </a:rPr>
              <a:t>        system?</a:t>
            </a:r>
          </a:p>
        </p:txBody>
      </p:sp>
      <p:sp>
        <p:nvSpPr>
          <p:cNvPr id="49157" name="Text Box 5"/>
          <p:cNvSpPr txBox="1">
            <a:spLocks noChangeArrowheads="1"/>
          </p:cNvSpPr>
          <p:nvPr/>
        </p:nvSpPr>
        <p:spPr bwMode="auto">
          <a:xfrm>
            <a:off x="381000" y="228600"/>
            <a:ext cx="23241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a:t>Application Architecture Pattern</a:t>
            </a:r>
          </a:p>
        </p:txBody>
      </p:sp>
      <p:sp>
        <p:nvSpPr>
          <p:cNvPr id="49158" name="AutoShape 6"/>
          <p:cNvSpPr>
            <a:spLocks noChangeArrowheads="1"/>
          </p:cNvSpPr>
          <p:nvPr/>
        </p:nvSpPr>
        <p:spPr bwMode="auto">
          <a:xfrm>
            <a:off x="7086600" y="304800"/>
            <a:ext cx="1828800" cy="609600"/>
          </a:xfrm>
          <a:prstGeom prst="rtTriangle">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49159" name="AutoShape 7"/>
          <p:cNvSpPr>
            <a:spLocks noChangeArrowheads="1"/>
          </p:cNvSpPr>
          <p:nvPr/>
        </p:nvSpPr>
        <p:spPr bwMode="auto">
          <a:xfrm rot="10800000">
            <a:off x="7086600" y="306388"/>
            <a:ext cx="1828800" cy="609600"/>
          </a:xfrm>
          <a:prstGeom prst="rtTriangle">
            <a:avLst/>
          </a:prstGeom>
          <a:blipFill dpi="0" rotWithShape="0">
            <a:blip r:embed="rId3"/>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49160" name="Text Box 8"/>
          <p:cNvSpPr txBox="1">
            <a:spLocks noChangeArrowheads="1"/>
          </p:cNvSpPr>
          <p:nvPr/>
        </p:nvSpPr>
        <p:spPr bwMode="auto">
          <a:xfrm>
            <a:off x="7543800" y="304800"/>
            <a:ext cx="13716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gn="r">
              <a:lnSpc>
                <a:spcPct val="100000"/>
              </a:lnSpc>
            </a:pPr>
            <a:r>
              <a:rPr lang="en-GB" sz="1000" b="1"/>
              <a:t>Application Arch. – Arch.</a:t>
            </a:r>
          </a:p>
        </p:txBody>
      </p:sp>
      <p:sp>
        <p:nvSpPr>
          <p:cNvPr id="49161" name="Text Box 9"/>
          <p:cNvSpPr txBox="1">
            <a:spLocks noChangeArrowheads="1"/>
          </p:cNvSpPr>
          <p:nvPr/>
        </p:nvSpPr>
        <p:spPr bwMode="auto">
          <a:xfrm>
            <a:off x="7162800" y="609600"/>
            <a:ext cx="835025"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Everything</a:t>
            </a:r>
          </a:p>
        </p:txBody>
      </p:sp>
      <p:sp>
        <p:nvSpPr>
          <p:cNvPr id="49162" name="Text Box 10"/>
          <p:cNvSpPr txBox="1">
            <a:spLocks noChangeArrowheads="1"/>
          </p:cNvSpPr>
          <p:nvPr/>
        </p:nvSpPr>
        <p:spPr bwMode="auto">
          <a:xfrm>
            <a:off x="609600" y="3157538"/>
            <a:ext cx="10033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Solution</a:t>
            </a:r>
          </a:p>
        </p:txBody>
      </p:sp>
      <p:sp>
        <p:nvSpPr>
          <p:cNvPr id="49163" name="Text Box 11"/>
          <p:cNvSpPr txBox="1">
            <a:spLocks noChangeArrowheads="1"/>
          </p:cNvSpPr>
          <p:nvPr/>
        </p:nvSpPr>
        <p:spPr bwMode="auto">
          <a:xfrm>
            <a:off x="838200" y="3644900"/>
            <a:ext cx="7924800" cy="73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Limit the communication with client, because any communication might provide information about the internal workings of the system. Design the system such that it is impossible for an attacker to query inner workings of the system. </a:t>
            </a:r>
          </a:p>
        </p:txBody>
      </p:sp>
      <p:sp>
        <p:nvSpPr>
          <p:cNvPr id="49164" name="Text Box 12"/>
          <p:cNvSpPr txBox="1">
            <a:spLocks noChangeArrowheads="1"/>
          </p:cNvSpPr>
          <p:nvPr/>
        </p:nvSpPr>
        <p:spPr bwMode="auto">
          <a:xfrm>
            <a:off x="3352800" y="6400800"/>
            <a:ext cx="32766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003399"/>
              </a:buClr>
            </a:pPr>
            <a:r>
              <a:rPr lang="en-GB" sz="1200" b="1">
                <a:solidFill>
                  <a:srgbClr val="003399"/>
                </a:solidFill>
              </a:rPr>
              <a:t>Tags:</a:t>
            </a:r>
            <a:r>
              <a:rPr lang="en-GB" sz="1400" b="1">
                <a:solidFill>
                  <a:srgbClr val="003399"/>
                </a:solidFill>
              </a:rPr>
              <a:t> </a:t>
            </a:r>
            <a:r>
              <a:rPr lang="en-GB" sz="1200" b="1">
                <a:solidFill>
                  <a:srgbClr val="008000"/>
                </a:solidFill>
              </a:rPr>
              <a:t>Reconnaissance, Attack Prevention</a:t>
            </a:r>
          </a:p>
        </p:txBody>
      </p:sp>
      <p:sp>
        <p:nvSpPr>
          <p:cNvPr id="49165" name="Text Box 13"/>
          <p:cNvSpPr txBox="1">
            <a:spLocks noChangeArrowheads="1"/>
          </p:cNvSpPr>
          <p:nvPr/>
        </p:nvSpPr>
        <p:spPr bwMode="auto">
          <a:xfrm>
            <a:off x="152400" y="6400800"/>
            <a:ext cx="2601913"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b="1"/>
              <a:t>Source: </a:t>
            </a:r>
            <a:r>
              <a:rPr lang="en-GB" sz="1200" b="1">
                <a:solidFill>
                  <a:srgbClr val="FF0066"/>
                </a:solidFill>
              </a:rPr>
              <a:t>Kienzle </a:t>
            </a:r>
            <a:r>
              <a:rPr lang="en-GB" sz="1200" b="1" i="1">
                <a:solidFill>
                  <a:srgbClr val="FF0066"/>
                </a:solidFill>
              </a:rPr>
              <a:t>et. al.</a:t>
            </a:r>
            <a:r>
              <a:rPr lang="en-GB" sz="1200" b="1">
                <a:solidFill>
                  <a:srgbClr val="FF0066"/>
                </a:solidFill>
              </a:rPr>
              <a:t> Repository</a:t>
            </a:r>
          </a:p>
        </p:txBody>
      </p:sp>
      <p:sp>
        <p:nvSpPr>
          <p:cNvPr id="49166" name="Text Box 14"/>
          <p:cNvSpPr txBox="1">
            <a:spLocks noChangeArrowheads="1"/>
          </p:cNvSpPr>
          <p:nvPr/>
        </p:nvSpPr>
        <p:spPr bwMode="auto">
          <a:xfrm>
            <a:off x="4495800" y="990600"/>
            <a:ext cx="449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pPr>
            <a:r>
              <a:rPr lang="en-GB" sz="1200"/>
              <a:t>Classification Key:</a:t>
            </a:r>
            <a:r>
              <a:rPr lang="en-GB" sz="1200">
                <a:solidFill>
                  <a:srgbClr val="990000"/>
                </a:solidFill>
              </a:rPr>
              <a:t> Security Pattern Space</a:t>
            </a:r>
          </a:p>
        </p:txBody>
      </p:sp>
      <p:sp>
        <p:nvSpPr>
          <p:cNvPr id="49167" name="Text Box 15"/>
          <p:cNvSpPr txBox="1">
            <a:spLocks noChangeArrowheads="1"/>
          </p:cNvSpPr>
          <p:nvPr/>
        </p:nvSpPr>
        <p:spPr bwMode="auto">
          <a:xfrm>
            <a:off x="609600" y="5195888"/>
            <a:ext cx="43942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Known Uses. </a:t>
            </a:r>
            <a:r>
              <a:rPr lang="en-GB" sz="1400">
                <a:solidFill>
                  <a:srgbClr val="333399"/>
                </a:solidFill>
              </a:rPr>
              <a:t>Suppression of HTTP error messages.</a:t>
            </a:r>
          </a:p>
        </p:txBody>
      </p:sp>
      <p:sp>
        <p:nvSpPr>
          <p:cNvPr id="49168" name="Text Box 16"/>
          <p:cNvSpPr txBox="1">
            <a:spLocks noChangeArrowheads="1"/>
          </p:cNvSpPr>
          <p:nvPr/>
        </p:nvSpPr>
        <p:spPr bwMode="auto">
          <a:xfrm>
            <a:off x="609600" y="5562600"/>
            <a:ext cx="3875088"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Related Patterns. </a:t>
            </a:r>
            <a:r>
              <a:rPr lang="en-GB" sz="1400">
                <a:solidFill>
                  <a:srgbClr val="990000"/>
                </a:solidFill>
              </a:rPr>
              <a:t>Minefield, Account Lockout.</a:t>
            </a:r>
          </a:p>
        </p:txBody>
      </p:sp>
      <p:sp>
        <p:nvSpPr>
          <p:cNvPr id="49169" name="Text Box 17"/>
          <p:cNvSpPr txBox="1">
            <a:spLocks noChangeArrowheads="1"/>
          </p:cNvSpPr>
          <p:nvPr/>
        </p:nvSpPr>
        <p:spPr bwMode="auto">
          <a:xfrm>
            <a:off x="8001000" y="6477000"/>
            <a:ext cx="79216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Pattern 37</a:t>
            </a: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AutoShape 1"/>
          <p:cNvSpPr>
            <a:spLocks noChangeArrowheads="1"/>
          </p:cNvSpPr>
          <p:nvPr/>
        </p:nvSpPr>
        <p:spPr bwMode="auto">
          <a:xfrm>
            <a:off x="7086600" y="304800"/>
            <a:ext cx="1828800" cy="609600"/>
          </a:xfrm>
          <a:prstGeom prst="rtTriangle">
            <a:avLst/>
          </a:prstGeom>
          <a:blipFill dpi="0" rotWithShape="0">
            <a:blip r:embed="rId3"/>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50178" name="AutoShape 2"/>
          <p:cNvSpPr>
            <a:spLocks noChangeArrowheads="1"/>
          </p:cNvSpPr>
          <p:nvPr/>
        </p:nvSpPr>
        <p:spPr bwMode="auto">
          <a:xfrm rot="10800000">
            <a:off x="7086600" y="306388"/>
            <a:ext cx="1828800" cy="609600"/>
          </a:xfrm>
          <a:prstGeom prst="rtTriangle">
            <a:avLst/>
          </a:prstGeom>
          <a:blipFill dpi="0" rotWithShape="0">
            <a:blip r:embed="rId4"/>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50179" name="Text Box 3"/>
          <p:cNvSpPr txBox="1">
            <a:spLocks noChangeArrowheads="1"/>
          </p:cNvSpPr>
          <p:nvPr/>
        </p:nvSpPr>
        <p:spPr bwMode="auto">
          <a:xfrm>
            <a:off x="7391400" y="304800"/>
            <a:ext cx="15240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gn="r">
              <a:lnSpc>
                <a:spcPct val="100000"/>
              </a:lnSpc>
            </a:pPr>
            <a:r>
              <a:rPr lang="en-GB" sz="1000" b="1"/>
              <a:t>Application Arch. - Design</a:t>
            </a:r>
          </a:p>
        </p:txBody>
      </p:sp>
      <p:sp>
        <p:nvSpPr>
          <p:cNvPr id="50180" name="Text Box 4"/>
          <p:cNvSpPr txBox="1">
            <a:spLocks noChangeArrowheads="1"/>
          </p:cNvSpPr>
          <p:nvPr/>
        </p:nvSpPr>
        <p:spPr bwMode="auto">
          <a:xfrm>
            <a:off x="381000" y="504825"/>
            <a:ext cx="2219325"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993300"/>
              </a:buClr>
            </a:pPr>
            <a:r>
              <a:rPr lang="en-GB" sz="2000" b="1">
                <a:solidFill>
                  <a:srgbClr val="993300"/>
                </a:solidFill>
              </a:rPr>
              <a:t>Hidden Metadata</a:t>
            </a:r>
          </a:p>
        </p:txBody>
      </p:sp>
      <p:sp>
        <p:nvSpPr>
          <p:cNvPr id="50181" name="Line 5"/>
          <p:cNvSpPr>
            <a:spLocks noChangeShapeType="1"/>
          </p:cNvSpPr>
          <p:nvPr/>
        </p:nvSpPr>
        <p:spPr bwMode="auto">
          <a:xfrm>
            <a:off x="457200" y="914400"/>
            <a:ext cx="8686800" cy="1588"/>
          </a:xfrm>
          <a:prstGeom prst="line">
            <a:avLst/>
          </a:prstGeom>
          <a:noFill/>
          <a:ln w="936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50182" name="Text Box 6"/>
          <p:cNvSpPr txBox="1">
            <a:spLocks noChangeArrowheads="1"/>
          </p:cNvSpPr>
          <p:nvPr/>
        </p:nvSpPr>
        <p:spPr bwMode="auto">
          <a:xfrm>
            <a:off x="609600" y="1066800"/>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Problem</a:t>
            </a:r>
          </a:p>
        </p:txBody>
      </p:sp>
      <p:sp>
        <p:nvSpPr>
          <p:cNvPr id="50183" name="Text Box 7"/>
          <p:cNvSpPr txBox="1">
            <a:spLocks noChangeArrowheads="1"/>
          </p:cNvSpPr>
          <p:nvPr/>
        </p:nvSpPr>
        <p:spPr bwMode="auto">
          <a:xfrm>
            <a:off x="838200" y="1524000"/>
            <a:ext cx="7696200" cy="1798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Any metadata associated with the data traffic in the network reveals information about the </a:t>
            </a:r>
          </a:p>
          <a:p>
            <a:pPr>
              <a:lnSpc>
                <a:spcPct val="100000"/>
              </a:lnSpc>
              <a:buClr>
                <a:srgbClr val="333399"/>
              </a:buClr>
            </a:pPr>
            <a:r>
              <a:rPr lang="en-GB" sz="1400">
                <a:solidFill>
                  <a:srgbClr val="333399"/>
                </a:solidFill>
                <a:cs typeface="Arial" charset="0"/>
              </a:rPr>
              <a:t>        originator of that data packet. The packet headers are used for information routing in </a:t>
            </a:r>
          </a:p>
          <a:p>
            <a:pPr>
              <a:lnSpc>
                <a:spcPct val="100000"/>
              </a:lnSpc>
              <a:buClr>
                <a:srgbClr val="333399"/>
              </a:buClr>
            </a:pPr>
            <a:r>
              <a:rPr lang="en-GB" sz="1400">
                <a:solidFill>
                  <a:srgbClr val="333399"/>
                </a:solidFill>
                <a:cs typeface="Arial" charset="0"/>
              </a:rPr>
              <a:t>        forward and reverse direction. The information in the packet headers like IP addresses </a:t>
            </a:r>
          </a:p>
          <a:p>
            <a:pPr>
              <a:lnSpc>
                <a:spcPct val="100000"/>
              </a:lnSpc>
              <a:buClr>
                <a:srgbClr val="333399"/>
              </a:buClr>
            </a:pPr>
            <a:r>
              <a:rPr lang="en-GB" sz="1400">
                <a:solidFill>
                  <a:srgbClr val="333399"/>
                </a:solidFill>
                <a:cs typeface="Arial" charset="0"/>
              </a:rPr>
              <a:t>        reveal private information about sender’s identity and their location.</a:t>
            </a:r>
          </a:p>
          <a:p>
            <a:pPr>
              <a:lnSpc>
                <a:spcPct val="100000"/>
              </a:lnSpc>
              <a:buClr>
                <a:srgbClr val="333399"/>
              </a:buClr>
            </a:pPr>
            <a:endParaRPr lang="en-GB" sz="1400">
              <a:solidFill>
                <a:srgbClr val="333399"/>
              </a:solidFill>
              <a:cs typeface="Arial" charset="0"/>
            </a:endParaRPr>
          </a:p>
          <a:p>
            <a:pPr>
              <a:lnSpc>
                <a:spcPct val="100000"/>
              </a:lnSpc>
              <a:buClr>
                <a:srgbClr val="333399"/>
              </a:buClr>
            </a:pPr>
            <a:r>
              <a:rPr lang="en-GB" sz="1400">
                <a:solidFill>
                  <a:srgbClr val="333399"/>
                </a:solidFill>
                <a:cs typeface="Arial" charset="0"/>
              </a:rPr>
              <a:t>How can the meta-data associated with the data content be hidden?</a:t>
            </a:r>
          </a:p>
          <a:p>
            <a:pPr>
              <a:lnSpc>
                <a:spcPct val="100000"/>
              </a:lnSpc>
              <a:buClr>
                <a:srgbClr val="333399"/>
              </a:buClr>
            </a:pPr>
            <a:endParaRPr lang="en-GB" sz="1400">
              <a:solidFill>
                <a:srgbClr val="333399"/>
              </a:solidFill>
              <a:cs typeface="Arial" charset="0"/>
            </a:endParaRPr>
          </a:p>
          <a:p>
            <a:pPr>
              <a:lnSpc>
                <a:spcPct val="100000"/>
              </a:lnSpc>
              <a:buClr>
                <a:srgbClr val="333399"/>
              </a:buClr>
            </a:pPr>
            <a:endParaRPr lang="en-GB" sz="1400">
              <a:solidFill>
                <a:srgbClr val="333399"/>
              </a:solidFill>
              <a:cs typeface="Arial" charset="0"/>
            </a:endParaRPr>
          </a:p>
        </p:txBody>
      </p:sp>
      <p:sp>
        <p:nvSpPr>
          <p:cNvPr id="50184" name="Text Box 8"/>
          <p:cNvSpPr txBox="1">
            <a:spLocks noChangeArrowheads="1"/>
          </p:cNvSpPr>
          <p:nvPr/>
        </p:nvSpPr>
        <p:spPr bwMode="auto">
          <a:xfrm>
            <a:off x="381000" y="228600"/>
            <a:ext cx="23241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a:t>Application Architecture Pattern</a:t>
            </a:r>
          </a:p>
        </p:txBody>
      </p:sp>
      <p:sp>
        <p:nvSpPr>
          <p:cNvPr id="50185" name="Text Box 9"/>
          <p:cNvSpPr txBox="1">
            <a:spLocks noChangeArrowheads="1"/>
          </p:cNvSpPr>
          <p:nvPr/>
        </p:nvSpPr>
        <p:spPr bwMode="auto">
          <a:xfrm>
            <a:off x="609600" y="3352800"/>
            <a:ext cx="10033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Solution</a:t>
            </a:r>
          </a:p>
        </p:txBody>
      </p:sp>
      <p:sp>
        <p:nvSpPr>
          <p:cNvPr id="50186" name="Text Box 10"/>
          <p:cNvSpPr txBox="1">
            <a:spLocks noChangeArrowheads="1"/>
          </p:cNvSpPr>
          <p:nvPr/>
        </p:nvSpPr>
        <p:spPr bwMode="auto">
          <a:xfrm>
            <a:off x="838200" y="3841750"/>
            <a:ext cx="8153400" cy="158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Obfuscate the metadata associated with the data. For the web browsing domain, create a middleman </a:t>
            </a:r>
          </a:p>
          <a:p>
            <a:pPr>
              <a:lnSpc>
                <a:spcPct val="100000"/>
              </a:lnSpc>
              <a:buClr>
                <a:srgbClr val="333399"/>
              </a:buClr>
            </a:pPr>
            <a:r>
              <a:rPr lang="en-GB" sz="1400">
                <a:solidFill>
                  <a:srgbClr val="333399"/>
                </a:solidFill>
                <a:cs typeface="Arial" charset="0"/>
              </a:rPr>
              <a:t>        between the request sender and the recipient that strips off identity-revealing meta-data from the </a:t>
            </a:r>
          </a:p>
          <a:p>
            <a:pPr>
              <a:lnSpc>
                <a:spcPct val="100000"/>
              </a:lnSpc>
              <a:buClr>
                <a:srgbClr val="333399"/>
              </a:buClr>
            </a:pPr>
            <a:r>
              <a:rPr lang="en-GB" sz="1400">
                <a:solidFill>
                  <a:srgbClr val="333399"/>
                </a:solidFill>
                <a:cs typeface="Arial" charset="0"/>
              </a:rPr>
              <a:t>        packet headers. The sender submits the request to the middleman that acts as a proxy. It </a:t>
            </a:r>
          </a:p>
          <a:p>
            <a:pPr>
              <a:lnSpc>
                <a:spcPct val="100000"/>
              </a:lnSpc>
              <a:buClr>
                <a:srgbClr val="333399"/>
              </a:buClr>
            </a:pPr>
            <a:r>
              <a:rPr lang="en-GB" sz="1400">
                <a:solidFill>
                  <a:srgbClr val="333399"/>
                </a:solidFill>
                <a:cs typeface="Arial" charset="0"/>
              </a:rPr>
              <a:t>        submits the request to the recipient on behalf of the sender, but removes the values from the </a:t>
            </a:r>
          </a:p>
          <a:p>
            <a:pPr>
              <a:lnSpc>
                <a:spcPct val="100000"/>
              </a:lnSpc>
              <a:buClr>
                <a:srgbClr val="333399"/>
              </a:buClr>
            </a:pPr>
            <a:r>
              <a:rPr lang="en-GB" sz="1400">
                <a:solidFill>
                  <a:srgbClr val="333399"/>
                </a:solidFill>
                <a:cs typeface="Arial" charset="0"/>
              </a:rPr>
              <a:t>        tags.</a:t>
            </a:r>
          </a:p>
        </p:txBody>
      </p:sp>
      <p:sp>
        <p:nvSpPr>
          <p:cNvPr id="50187" name="Text Box 11"/>
          <p:cNvSpPr txBox="1">
            <a:spLocks noChangeArrowheads="1"/>
          </p:cNvSpPr>
          <p:nvPr/>
        </p:nvSpPr>
        <p:spPr bwMode="auto">
          <a:xfrm>
            <a:off x="152400" y="6400800"/>
            <a:ext cx="2398713"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b="1"/>
              <a:t>Source: </a:t>
            </a:r>
            <a:r>
              <a:rPr lang="en-GB" sz="1200" b="1">
                <a:solidFill>
                  <a:srgbClr val="6600CC"/>
                </a:solidFill>
              </a:rPr>
              <a:t>Hafiz Privacy Patterns</a:t>
            </a:r>
          </a:p>
        </p:txBody>
      </p:sp>
      <p:sp>
        <p:nvSpPr>
          <p:cNvPr id="50188" name="Text Box 12"/>
          <p:cNvSpPr txBox="1">
            <a:spLocks noChangeArrowheads="1"/>
          </p:cNvSpPr>
          <p:nvPr/>
        </p:nvSpPr>
        <p:spPr bwMode="auto">
          <a:xfrm>
            <a:off x="609600" y="5334000"/>
            <a:ext cx="82296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Known Uses. </a:t>
            </a:r>
            <a:r>
              <a:rPr lang="en-GB" sz="1400">
                <a:solidFill>
                  <a:srgbClr val="333399"/>
                </a:solidFill>
              </a:rPr>
              <a:t>Metadata hiding in Anonymizer.</a:t>
            </a:r>
          </a:p>
        </p:txBody>
      </p:sp>
      <p:sp>
        <p:nvSpPr>
          <p:cNvPr id="50189" name="Text Box 13"/>
          <p:cNvSpPr txBox="1">
            <a:spLocks noChangeArrowheads="1"/>
          </p:cNvSpPr>
          <p:nvPr/>
        </p:nvSpPr>
        <p:spPr bwMode="auto">
          <a:xfrm>
            <a:off x="2895600" y="6400800"/>
            <a:ext cx="35052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ctr">
              <a:lnSpc>
                <a:spcPct val="100000"/>
              </a:lnSpc>
              <a:buClr>
                <a:srgbClr val="003399"/>
              </a:buClr>
            </a:pPr>
            <a:r>
              <a:rPr lang="en-GB" sz="1200" b="1">
                <a:solidFill>
                  <a:srgbClr val="003399"/>
                </a:solidFill>
              </a:rPr>
              <a:t>Tags:</a:t>
            </a:r>
            <a:r>
              <a:rPr lang="en-GB" sz="1400" b="1">
                <a:solidFill>
                  <a:srgbClr val="003399"/>
                </a:solidFill>
              </a:rPr>
              <a:t> </a:t>
            </a:r>
            <a:r>
              <a:rPr lang="en-GB" sz="1200" b="1">
                <a:solidFill>
                  <a:srgbClr val="008000"/>
                </a:solidFill>
              </a:rPr>
              <a:t>Anonymity, Privacy</a:t>
            </a:r>
          </a:p>
        </p:txBody>
      </p:sp>
      <p:sp>
        <p:nvSpPr>
          <p:cNvPr id="50190" name="Text Box 14"/>
          <p:cNvSpPr txBox="1">
            <a:spLocks noChangeArrowheads="1"/>
          </p:cNvSpPr>
          <p:nvPr/>
        </p:nvSpPr>
        <p:spPr bwMode="auto">
          <a:xfrm>
            <a:off x="4495800" y="990600"/>
            <a:ext cx="449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pPr>
            <a:r>
              <a:rPr lang="en-GB" sz="1200"/>
              <a:t>Classification Key:</a:t>
            </a:r>
            <a:r>
              <a:rPr lang="en-GB" sz="1200">
                <a:solidFill>
                  <a:srgbClr val="990000"/>
                </a:solidFill>
              </a:rPr>
              <a:t> Exterior Security, Information Disclosure</a:t>
            </a:r>
          </a:p>
        </p:txBody>
      </p:sp>
      <p:sp>
        <p:nvSpPr>
          <p:cNvPr id="50191" name="Text Box 15"/>
          <p:cNvSpPr txBox="1">
            <a:spLocks noChangeArrowheads="1"/>
          </p:cNvSpPr>
          <p:nvPr/>
        </p:nvSpPr>
        <p:spPr bwMode="auto">
          <a:xfrm>
            <a:off x="8001000" y="6477000"/>
            <a:ext cx="79216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Pattern 38</a:t>
            </a:r>
          </a:p>
        </p:txBody>
      </p:sp>
      <p:sp>
        <p:nvSpPr>
          <p:cNvPr id="50192" name="Text Box 16"/>
          <p:cNvSpPr txBox="1">
            <a:spLocks noChangeArrowheads="1"/>
          </p:cNvSpPr>
          <p:nvPr/>
        </p:nvSpPr>
        <p:spPr bwMode="auto">
          <a:xfrm>
            <a:off x="7162800" y="609600"/>
            <a:ext cx="45561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Data</a:t>
            </a: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 Box 1"/>
          <p:cNvSpPr txBox="1">
            <a:spLocks noChangeArrowheads="1"/>
          </p:cNvSpPr>
          <p:nvPr/>
        </p:nvSpPr>
        <p:spPr bwMode="auto">
          <a:xfrm>
            <a:off x="381000" y="504825"/>
            <a:ext cx="283845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993300"/>
              </a:buClr>
            </a:pPr>
            <a:r>
              <a:rPr lang="en-GB" sz="2000" b="1">
                <a:solidFill>
                  <a:srgbClr val="993300"/>
                </a:solidFill>
              </a:rPr>
              <a:t>Information Obscurity</a:t>
            </a:r>
          </a:p>
        </p:txBody>
      </p:sp>
      <p:sp>
        <p:nvSpPr>
          <p:cNvPr id="51202" name="Line 2"/>
          <p:cNvSpPr>
            <a:spLocks noChangeShapeType="1"/>
          </p:cNvSpPr>
          <p:nvPr/>
        </p:nvSpPr>
        <p:spPr bwMode="auto">
          <a:xfrm>
            <a:off x="457200" y="914400"/>
            <a:ext cx="8686800" cy="1588"/>
          </a:xfrm>
          <a:prstGeom prst="line">
            <a:avLst/>
          </a:prstGeom>
          <a:noFill/>
          <a:ln w="936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51203" name="Text Box 3"/>
          <p:cNvSpPr txBox="1">
            <a:spLocks noChangeArrowheads="1"/>
          </p:cNvSpPr>
          <p:nvPr/>
        </p:nvSpPr>
        <p:spPr bwMode="auto">
          <a:xfrm>
            <a:off x="609600" y="1538288"/>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Problem</a:t>
            </a:r>
          </a:p>
        </p:txBody>
      </p:sp>
      <p:sp>
        <p:nvSpPr>
          <p:cNvPr id="51204" name="Text Box 4"/>
          <p:cNvSpPr txBox="1">
            <a:spLocks noChangeArrowheads="1"/>
          </p:cNvSpPr>
          <p:nvPr/>
        </p:nvSpPr>
        <p:spPr bwMode="auto">
          <a:xfrm>
            <a:off x="838200" y="1997075"/>
            <a:ext cx="76962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How do you ensure that the sensitive data gathered and stored by some system is kept confidential and protected from unauthorized access?</a:t>
            </a:r>
          </a:p>
        </p:txBody>
      </p:sp>
      <p:sp>
        <p:nvSpPr>
          <p:cNvPr id="51205" name="Text Box 5"/>
          <p:cNvSpPr txBox="1">
            <a:spLocks noChangeArrowheads="1"/>
          </p:cNvSpPr>
          <p:nvPr/>
        </p:nvSpPr>
        <p:spPr bwMode="auto">
          <a:xfrm>
            <a:off x="381000" y="228600"/>
            <a:ext cx="23241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a:t>Application Architecture Pattern</a:t>
            </a:r>
          </a:p>
        </p:txBody>
      </p:sp>
      <p:sp>
        <p:nvSpPr>
          <p:cNvPr id="51206" name="AutoShape 6"/>
          <p:cNvSpPr>
            <a:spLocks noChangeArrowheads="1"/>
          </p:cNvSpPr>
          <p:nvPr/>
        </p:nvSpPr>
        <p:spPr bwMode="auto">
          <a:xfrm>
            <a:off x="7086600" y="304800"/>
            <a:ext cx="1828800" cy="609600"/>
          </a:xfrm>
          <a:prstGeom prst="rtTriangle">
            <a:avLst/>
          </a:prstGeom>
          <a:blipFill dpi="0" rotWithShape="0">
            <a:blip r:embed="rId3"/>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51207" name="AutoShape 7"/>
          <p:cNvSpPr>
            <a:spLocks noChangeArrowheads="1"/>
          </p:cNvSpPr>
          <p:nvPr/>
        </p:nvSpPr>
        <p:spPr bwMode="auto">
          <a:xfrm rot="10800000">
            <a:off x="7086600" y="306388"/>
            <a:ext cx="1828800" cy="609600"/>
          </a:xfrm>
          <a:prstGeom prst="rtTriangle">
            <a:avLst/>
          </a:prstGeom>
          <a:blipFill dpi="0" rotWithShape="0">
            <a:blip r:embed="rId4"/>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51208" name="Text Box 8"/>
          <p:cNvSpPr txBox="1">
            <a:spLocks noChangeArrowheads="1"/>
          </p:cNvSpPr>
          <p:nvPr/>
        </p:nvSpPr>
        <p:spPr bwMode="auto">
          <a:xfrm>
            <a:off x="7391400" y="304800"/>
            <a:ext cx="15240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gn="r">
              <a:lnSpc>
                <a:spcPct val="100000"/>
              </a:lnSpc>
            </a:pPr>
            <a:r>
              <a:rPr lang="en-GB" sz="1000" b="1"/>
              <a:t>Application Arch. – Design</a:t>
            </a:r>
          </a:p>
        </p:txBody>
      </p:sp>
      <p:sp>
        <p:nvSpPr>
          <p:cNvPr id="51209" name="Text Box 9"/>
          <p:cNvSpPr txBox="1">
            <a:spLocks noChangeArrowheads="1"/>
          </p:cNvSpPr>
          <p:nvPr/>
        </p:nvSpPr>
        <p:spPr bwMode="auto">
          <a:xfrm>
            <a:off x="7162800" y="609600"/>
            <a:ext cx="45561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Data</a:t>
            </a:r>
          </a:p>
        </p:txBody>
      </p:sp>
      <p:sp>
        <p:nvSpPr>
          <p:cNvPr id="51210" name="Text Box 10"/>
          <p:cNvSpPr txBox="1">
            <a:spLocks noChangeArrowheads="1"/>
          </p:cNvSpPr>
          <p:nvPr/>
        </p:nvSpPr>
        <p:spPr bwMode="auto">
          <a:xfrm>
            <a:off x="609600" y="3186113"/>
            <a:ext cx="10033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Solution</a:t>
            </a:r>
          </a:p>
        </p:txBody>
      </p:sp>
      <p:sp>
        <p:nvSpPr>
          <p:cNvPr id="51211" name="Text Box 11"/>
          <p:cNvSpPr txBox="1">
            <a:spLocks noChangeArrowheads="1"/>
          </p:cNvSpPr>
          <p:nvPr/>
        </p:nvSpPr>
        <p:spPr bwMode="auto">
          <a:xfrm>
            <a:off x="838200" y="3613150"/>
            <a:ext cx="7772400" cy="100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Grade the information held by the system for sensitivity. Obscure the more sensitive items of data using an encryption mechanism in situations where it may be exposed to attack while leaving the bulk of the application data unencrypted. Protect the encryption artifacts, such as encryption keys, from direct attack.</a:t>
            </a:r>
            <a:r>
              <a:rPr lang="en-GB">
                <a:cs typeface="Arial" charset="0"/>
              </a:rPr>
              <a:t> </a:t>
            </a:r>
          </a:p>
        </p:txBody>
      </p:sp>
      <p:sp>
        <p:nvSpPr>
          <p:cNvPr id="51212" name="Text Box 12"/>
          <p:cNvSpPr txBox="1">
            <a:spLocks noChangeArrowheads="1"/>
          </p:cNvSpPr>
          <p:nvPr/>
        </p:nvSpPr>
        <p:spPr bwMode="auto">
          <a:xfrm>
            <a:off x="152400" y="6400800"/>
            <a:ext cx="16160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b="1"/>
              <a:t>Source: </a:t>
            </a:r>
            <a:r>
              <a:rPr lang="en-GB" sz="1200" b="1">
                <a:solidFill>
                  <a:srgbClr val="99CC00"/>
                </a:solidFill>
              </a:rPr>
              <a:t>Wiley Book</a:t>
            </a:r>
          </a:p>
        </p:txBody>
      </p:sp>
      <p:sp>
        <p:nvSpPr>
          <p:cNvPr id="51213" name="Text Box 13"/>
          <p:cNvSpPr txBox="1">
            <a:spLocks noChangeArrowheads="1"/>
          </p:cNvSpPr>
          <p:nvPr/>
        </p:nvSpPr>
        <p:spPr bwMode="auto">
          <a:xfrm>
            <a:off x="2971800" y="6400800"/>
            <a:ext cx="39624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003399"/>
              </a:buClr>
            </a:pPr>
            <a:r>
              <a:rPr lang="en-GB" sz="1200" b="1">
                <a:solidFill>
                  <a:srgbClr val="003399"/>
                </a:solidFill>
              </a:rPr>
              <a:t>Tags:</a:t>
            </a:r>
            <a:r>
              <a:rPr lang="en-GB" sz="1400" b="1">
                <a:solidFill>
                  <a:srgbClr val="003399"/>
                </a:solidFill>
              </a:rPr>
              <a:t> </a:t>
            </a:r>
            <a:r>
              <a:rPr lang="en-GB" sz="1200" b="1">
                <a:solidFill>
                  <a:srgbClr val="008000"/>
                </a:solidFill>
              </a:rPr>
              <a:t>Access Control, Encryption, Encryption Keys</a:t>
            </a:r>
          </a:p>
        </p:txBody>
      </p:sp>
      <p:sp>
        <p:nvSpPr>
          <p:cNvPr id="51214" name="Text Box 14"/>
          <p:cNvSpPr txBox="1">
            <a:spLocks noChangeArrowheads="1"/>
          </p:cNvSpPr>
          <p:nvPr/>
        </p:nvSpPr>
        <p:spPr bwMode="auto">
          <a:xfrm>
            <a:off x="4495800" y="990600"/>
            <a:ext cx="449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pPr>
            <a:r>
              <a:rPr lang="en-GB" sz="1200"/>
              <a:t>Classification Key:</a:t>
            </a:r>
            <a:r>
              <a:rPr lang="en-GB" sz="1200">
                <a:solidFill>
                  <a:srgbClr val="990000"/>
                </a:solidFill>
              </a:rPr>
              <a:t> Core Security, Information Disclosure</a:t>
            </a:r>
          </a:p>
        </p:txBody>
      </p:sp>
      <p:sp>
        <p:nvSpPr>
          <p:cNvPr id="51215" name="Text Box 15"/>
          <p:cNvSpPr txBox="1">
            <a:spLocks noChangeArrowheads="1"/>
          </p:cNvSpPr>
          <p:nvPr/>
        </p:nvSpPr>
        <p:spPr bwMode="auto">
          <a:xfrm>
            <a:off x="609600" y="5334000"/>
            <a:ext cx="80772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Known Uses. </a:t>
            </a:r>
            <a:r>
              <a:rPr lang="en-GB" sz="1400">
                <a:solidFill>
                  <a:srgbClr val="333399"/>
                </a:solidFill>
              </a:rPr>
              <a:t>Encryption of cached sensitive data on the Web server.</a:t>
            </a:r>
          </a:p>
        </p:txBody>
      </p:sp>
      <p:sp>
        <p:nvSpPr>
          <p:cNvPr id="51216" name="Text Box 16"/>
          <p:cNvSpPr txBox="1">
            <a:spLocks noChangeArrowheads="1"/>
          </p:cNvSpPr>
          <p:nvPr/>
        </p:nvSpPr>
        <p:spPr bwMode="auto">
          <a:xfrm>
            <a:off x="609600" y="5715000"/>
            <a:ext cx="3935413"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Related Patterns. </a:t>
            </a:r>
            <a:r>
              <a:rPr lang="en-GB" sz="1400">
                <a:solidFill>
                  <a:srgbClr val="990000"/>
                </a:solidFill>
              </a:rPr>
              <a:t>Obfuscated Transfer Object.</a:t>
            </a:r>
          </a:p>
        </p:txBody>
      </p:sp>
      <p:sp>
        <p:nvSpPr>
          <p:cNvPr id="51217" name="Text Box 17"/>
          <p:cNvSpPr txBox="1">
            <a:spLocks noChangeArrowheads="1"/>
          </p:cNvSpPr>
          <p:nvPr/>
        </p:nvSpPr>
        <p:spPr bwMode="auto">
          <a:xfrm>
            <a:off x="8001000" y="6477000"/>
            <a:ext cx="79216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Pattern 39</a:t>
            </a: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 Box 1"/>
          <p:cNvSpPr txBox="1">
            <a:spLocks noChangeArrowheads="1"/>
          </p:cNvSpPr>
          <p:nvPr/>
        </p:nvSpPr>
        <p:spPr bwMode="auto">
          <a:xfrm>
            <a:off x="381000" y="504825"/>
            <a:ext cx="3335338"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993300"/>
              </a:buClr>
            </a:pPr>
            <a:r>
              <a:rPr lang="en-GB" sz="2000" b="1">
                <a:solidFill>
                  <a:srgbClr val="993300"/>
                </a:solidFill>
              </a:rPr>
              <a:t>Integration Reverse Proxy</a:t>
            </a:r>
          </a:p>
        </p:txBody>
      </p:sp>
      <p:sp>
        <p:nvSpPr>
          <p:cNvPr id="52226" name="Line 2"/>
          <p:cNvSpPr>
            <a:spLocks noChangeShapeType="1"/>
          </p:cNvSpPr>
          <p:nvPr/>
        </p:nvSpPr>
        <p:spPr bwMode="auto">
          <a:xfrm>
            <a:off x="457200" y="914400"/>
            <a:ext cx="8686800" cy="1588"/>
          </a:xfrm>
          <a:prstGeom prst="line">
            <a:avLst/>
          </a:prstGeom>
          <a:noFill/>
          <a:ln w="936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52227" name="Text Box 3"/>
          <p:cNvSpPr txBox="1">
            <a:spLocks noChangeArrowheads="1"/>
          </p:cNvSpPr>
          <p:nvPr/>
        </p:nvSpPr>
        <p:spPr bwMode="auto">
          <a:xfrm>
            <a:off x="609600" y="1143000"/>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Problem</a:t>
            </a:r>
          </a:p>
        </p:txBody>
      </p:sp>
      <p:sp>
        <p:nvSpPr>
          <p:cNvPr id="52228" name="Text Box 4"/>
          <p:cNvSpPr txBox="1">
            <a:spLocks noChangeArrowheads="1"/>
          </p:cNvSpPr>
          <p:nvPr/>
        </p:nvSpPr>
        <p:spPr bwMode="auto">
          <a:xfrm>
            <a:off x="838200" y="1524000"/>
            <a:ext cx="7696200" cy="1160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A website implemented with different servers or different vendor solutions run into a consistency problem when the topology changes. </a:t>
            </a:r>
          </a:p>
          <a:p>
            <a:pPr>
              <a:lnSpc>
                <a:spcPct val="100000"/>
              </a:lnSpc>
              <a:buClr>
                <a:srgbClr val="333399"/>
              </a:buClr>
            </a:pPr>
            <a:endParaRPr lang="en-GB" sz="1400">
              <a:solidFill>
                <a:srgbClr val="333399"/>
              </a:solidFill>
              <a:cs typeface="Arial" charset="0"/>
            </a:endParaRPr>
          </a:p>
          <a:p>
            <a:pPr>
              <a:lnSpc>
                <a:spcPct val="100000"/>
              </a:lnSpc>
              <a:buClr>
                <a:srgbClr val="333399"/>
              </a:buClr>
            </a:pPr>
            <a:r>
              <a:rPr lang="en-GB" sz="1400">
                <a:solidFill>
                  <a:srgbClr val="333399"/>
                </a:solidFill>
                <a:cs typeface="Arial" charset="0"/>
              </a:rPr>
              <a:t>How can you provide everything in a consistent web application space without showing the topology to users? </a:t>
            </a:r>
          </a:p>
        </p:txBody>
      </p:sp>
      <p:sp>
        <p:nvSpPr>
          <p:cNvPr id="52229" name="Text Box 5"/>
          <p:cNvSpPr txBox="1">
            <a:spLocks noChangeArrowheads="1"/>
          </p:cNvSpPr>
          <p:nvPr/>
        </p:nvSpPr>
        <p:spPr bwMode="auto">
          <a:xfrm>
            <a:off x="381000" y="228600"/>
            <a:ext cx="23241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a:t>Application Architecture Pattern</a:t>
            </a:r>
          </a:p>
        </p:txBody>
      </p:sp>
      <p:sp>
        <p:nvSpPr>
          <p:cNvPr id="52230" name="AutoShape 6"/>
          <p:cNvSpPr>
            <a:spLocks noChangeArrowheads="1"/>
          </p:cNvSpPr>
          <p:nvPr/>
        </p:nvSpPr>
        <p:spPr bwMode="auto">
          <a:xfrm>
            <a:off x="7086600" y="304800"/>
            <a:ext cx="1828800" cy="609600"/>
          </a:xfrm>
          <a:prstGeom prst="rtTriangle">
            <a:avLst/>
          </a:prstGeom>
          <a:blipFill dpi="0" rotWithShape="0">
            <a:blip r:embed="rId3"/>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52231" name="AutoShape 7"/>
          <p:cNvSpPr>
            <a:spLocks noChangeArrowheads="1"/>
          </p:cNvSpPr>
          <p:nvPr/>
        </p:nvSpPr>
        <p:spPr bwMode="auto">
          <a:xfrm rot="10800000">
            <a:off x="7086600" y="306388"/>
            <a:ext cx="1828800" cy="609600"/>
          </a:xfrm>
          <a:prstGeom prst="rtTriangle">
            <a:avLst/>
          </a:prstGeom>
          <a:blipFill dpi="0" rotWithShape="0">
            <a:blip r:embed="rId4"/>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52232" name="Text Box 8"/>
          <p:cNvSpPr txBox="1">
            <a:spLocks noChangeArrowheads="1"/>
          </p:cNvSpPr>
          <p:nvPr/>
        </p:nvSpPr>
        <p:spPr bwMode="auto">
          <a:xfrm>
            <a:off x="7391400" y="304800"/>
            <a:ext cx="15240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gn="r">
              <a:lnSpc>
                <a:spcPct val="100000"/>
              </a:lnSpc>
            </a:pPr>
            <a:r>
              <a:rPr lang="en-GB" sz="1000" b="1"/>
              <a:t>Application Arch. – Design</a:t>
            </a:r>
          </a:p>
        </p:txBody>
      </p:sp>
      <p:sp>
        <p:nvSpPr>
          <p:cNvPr id="52233" name="Text Box 9"/>
          <p:cNvSpPr txBox="1">
            <a:spLocks noChangeArrowheads="1"/>
          </p:cNvSpPr>
          <p:nvPr/>
        </p:nvSpPr>
        <p:spPr bwMode="auto">
          <a:xfrm>
            <a:off x="7162800" y="609600"/>
            <a:ext cx="681038"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Network</a:t>
            </a:r>
          </a:p>
        </p:txBody>
      </p:sp>
      <p:sp>
        <p:nvSpPr>
          <p:cNvPr id="52234" name="Text Box 10"/>
          <p:cNvSpPr txBox="1">
            <a:spLocks noChangeArrowheads="1"/>
          </p:cNvSpPr>
          <p:nvPr/>
        </p:nvSpPr>
        <p:spPr bwMode="auto">
          <a:xfrm>
            <a:off x="609600" y="3121025"/>
            <a:ext cx="10033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Solution</a:t>
            </a:r>
          </a:p>
        </p:txBody>
      </p:sp>
      <p:sp>
        <p:nvSpPr>
          <p:cNvPr id="52235" name="Text Box 11"/>
          <p:cNvSpPr txBox="1">
            <a:spLocks noChangeArrowheads="1"/>
          </p:cNvSpPr>
          <p:nvPr/>
        </p:nvSpPr>
        <p:spPr bwMode="auto">
          <a:xfrm>
            <a:off x="838200" y="3536950"/>
            <a:ext cx="7848600"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Use a reverse proxy to integrate all your web servers as back-end servers with a common host address. Map URL paths below the common host address to individual back-end server functions, so that the modification can be handled by changing configuration only at the reverse proxy. </a:t>
            </a:r>
          </a:p>
        </p:txBody>
      </p:sp>
      <p:sp>
        <p:nvSpPr>
          <p:cNvPr id="52236" name="Text Box 12"/>
          <p:cNvSpPr txBox="1">
            <a:spLocks noChangeArrowheads="1"/>
          </p:cNvSpPr>
          <p:nvPr/>
        </p:nvSpPr>
        <p:spPr bwMode="auto">
          <a:xfrm>
            <a:off x="152400" y="6400800"/>
            <a:ext cx="16160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b="1"/>
              <a:t>Source: </a:t>
            </a:r>
            <a:r>
              <a:rPr lang="en-GB" sz="1200" b="1">
                <a:solidFill>
                  <a:srgbClr val="669900"/>
                </a:solidFill>
              </a:rPr>
              <a:t>Wiley Book</a:t>
            </a:r>
          </a:p>
        </p:txBody>
      </p:sp>
      <p:sp>
        <p:nvSpPr>
          <p:cNvPr id="52237" name="Text Box 13"/>
          <p:cNvSpPr txBox="1">
            <a:spLocks noChangeArrowheads="1"/>
          </p:cNvSpPr>
          <p:nvPr/>
        </p:nvSpPr>
        <p:spPr bwMode="auto">
          <a:xfrm>
            <a:off x="609600" y="5257800"/>
            <a:ext cx="81534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Known Uses. </a:t>
            </a:r>
            <a:r>
              <a:rPr lang="en-GB" sz="1400">
                <a:solidFill>
                  <a:srgbClr val="333399"/>
                </a:solidFill>
              </a:rPr>
              <a:t>Pound is an integration reverse proxy that provides SSL wrapping and load balancing with a simple form of session stickiness.</a:t>
            </a:r>
          </a:p>
        </p:txBody>
      </p:sp>
      <p:sp>
        <p:nvSpPr>
          <p:cNvPr id="52238" name="Text Box 14"/>
          <p:cNvSpPr txBox="1">
            <a:spLocks noChangeArrowheads="1"/>
          </p:cNvSpPr>
          <p:nvPr/>
        </p:nvSpPr>
        <p:spPr bwMode="auto">
          <a:xfrm>
            <a:off x="609600" y="5791200"/>
            <a:ext cx="25908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Related Patterns. </a:t>
            </a:r>
            <a:r>
              <a:rPr lang="en-GB" sz="1400">
                <a:solidFill>
                  <a:srgbClr val="990000"/>
                </a:solidFill>
              </a:rPr>
              <a:t>Front Door.</a:t>
            </a:r>
          </a:p>
        </p:txBody>
      </p:sp>
      <p:sp>
        <p:nvSpPr>
          <p:cNvPr id="52239" name="Text Box 15"/>
          <p:cNvSpPr txBox="1">
            <a:spLocks noChangeArrowheads="1"/>
          </p:cNvSpPr>
          <p:nvPr/>
        </p:nvSpPr>
        <p:spPr bwMode="auto">
          <a:xfrm>
            <a:off x="2819400" y="6400800"/>
            <a:ext cx="35052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ctr">
              <a:lnSpc>
                <a:spcPct val="100000"/>
              </a:lnSpc>
              <a:buClr>
                <a:srgbClr val="003399"/>
              </a:buClr>
            </a:pPr>
            <a:r>
              <a:rPr lang="en-GB" sz="1200" b="1">
                <a:solidFill>
                  <a:srgbClr val="003399"/>
                </a:solidFill>
              </a:rPr>
              <a:t>Tags:</a:t>
            </a:r>
            <a:r>
              <a:rPr lang="en-GB" sz="1400" b="1">
                <a:solidFill>
                  <a:srgbClr val="003399"/>
                </a:solidFill>
              </a:rPr>
              <a:t> </a:t>
            </a:r>
            <a:r>
              <a:rPr lang="en-GB" sz="1200" b="1">
                <a:solidFill>
                  <a:srgbClr val="008000"/>
                </a:solidFill>
              </a:rPr>
              <a:t>Reverse Proxy, DMZ, Firewall</a:t>
            </a:r>
          </a:p>
        </p:txBody>
      </p:sp>
      <p:sp>
        <p:nvSpPr>
          <p:cNvPr id="52240" name="Text Box 16"/>
          <p:cNvSpPr txBox="1">
            <a:spLocks noChangeArrowheads="1"/>
          </p:cNvSpPr>
          <p:nvPr/>
        </p:nvSpPr>
        <p:spPr bwMode="auto">
          <a:xfrm>
            <a:off x="4191000" y="990600"/>
            <a:ext cx="48006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pPr>
            <a:r>
              <a:rPr lang="en-GB" sz="1200"/>
              <a:t>Classification Key:</a:t>
            </a:r>
            <a:r>
              <a:rPr lang="en-GB" sz="1200">
                <a:solidFill>
                  <a:srgbClr val="990000"/>
                </a:solidFill>
              </a:rPr>
              <a:t> Perimeter Security, Information Disclosure</a:t>
            </a:r>
          </a:p>
        </p:txBody>
      </p:sp>
      <p:sp>
        <p:nvSpPr>
          <p:cNvPr id="52241" name="Text Box 17"/>
          <p:cNvSpPr txBox="1">
            <a:spLocks noChangeArrowheads="1"/>
          </p:cNvSpPr>
          <p:nvPr/>
        </p:nvSpPr>
        <p:spPr bwMode="auto">
          <a:xfrm>
            <a:off x="8001000" y="6477000"/>
            <a:ext cx="79216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Pattern 40</a:t>
            </a: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3888" y="76200"/>
            <a:ext cx="823912" cy="838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0" name="Text Box 2"/>
          <p:cNvSpPr txBox="1">
            <a:spLocks noChangeArrowheads="1"/>
          </p:cNvSpPr>
          <p:nvPr/>
        </p:nvSpPr>
        <p:spPr bwMode="auto">
          <a:xfrm>
            <a:off x="381000" y="457200"/>
            <a:ext cx="533082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993300"/>
              </a:buClr>
            </a:pPr>
            <a:r>
              <a:rPr lang="en-GB" sz="2400" b="1">
                <a:solidFill>
                  <a:srgbClr val="993300"/>
                </a:solidFill>
              </a:rPr>
              <a:t>References (In chronological order)</a:t>
            </a:r>
          </a:p>
        </p:txBody>
      </p:sp>
      <p:sp>
        <p:nvSpPr>
          <p:cNvPr id="7171" name="Line 3"/>
          <p:cNvSpPr>
            <a:spLocks noChangeShapeType="1"/>
          </p:cNvSpPr>
          <p:nvPr/>
        </p:nvSpPr>
        <p:spPr bwMode="auto">
          <a:xfrm>
            <a:off x="457200" y="914400"/>
            <a:ext cx="8686800" cy="1588"/>
          </a:xfrm>
          <a:prstGeom prst="line">
            <a:avLst/>
          </a:prstGeom>
          <a:noFill/>
          <a:ln w="936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7172" name="Text Box 4"/>
          <p:cNvSpPr txBox="1">
            <a:spLocks noChangeArrowheads="1"/>
          </p:cNvSpPr>
          <p:nvPr/>
        </p:nvSpPr>
        <p:spPr bwMode="auto">
          <a:xfrm>
            <a:off x="381000" y="1066800"/>
            <a:ext cx="8458200" cy="4930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200" b="1">
                <a:solidFill>
                  <a:srgbClr val="333399"/>
                </a:solidFill>
                <a:cs typeface="Arial" charset="0"/>
              </a:rPr>
              <a:t>Security Pattern Books</a:t>
            </a:r>
          </a:p>
          <a:p>
            <a:pPr>
              <a:lnSpc>
                <a:spcPct val="100000"/>
              </a:lnSpc>
            </a:pPr>
            <a:r>
              <a:rPr lang="en-GB" sz="1000">
                <a:cs typeface="Arial" charset="0"/>
              </a:rPr>
              <a:t>                   1. C. Steel, R. Nagappan, and R. Lai. </a:t>
            </a:r>
            <a:r>
              <a:rPr lang="en-GB" sz="1000">
                <a:solidFill>
                  <a:srgbClr val="990000"/>
                </a:solidFill>
                <a:cs typeface="Arial" charset="0"/>
              </a:rPr>
              <a:t>Core security patterns: Best practices and strategies for J2EE(TM), Web services, and identity </a:t>
            </a:r>
          </a:p>
          <a:p>
            <a:pPr>
              <a:lnSpc>
                <a:spcPct val="100000"/>
              </a:lnSpc>
              <a:buClr>
                <a:srgbClr val="990000"/>
              </a:buClr>
            </a:pPr>
            <a:r>
              <a:rPr lang="en-GB" sz="1000">
                <a:solidFill>
                  <a:srgbClr val="990000"/>
                </a:solidFill>
                <a:cs typeface="Arial" charset="0"/>
              </a:rPr>
              <a:t>                                     management</a:t>
            </a:r>
            <a:r>
              <a:rPr lang="en-GB" sz="1000">
                <a:cs typeface="Arial" charset="0"/>
              </a:rPr>
              <a:t>. Prentice Hall PTR, October 2005.</a:t>
            </a:r>
          </a:p>
          <a:p>
            <a:pPr>
              <a:lnSpc>
                <a:spcPct val="100000"/>
              </a:lnSpc>
            </a:pPr>
            <a:r>
              <a:rPr lang="en-GB" sz="1000">
                <a:cs typeface="Arial" charset="0"/>
              </a:rPr>
              <a:t>                   2. M. Schumacher, E. Fernandez-Buglioni, D. Hybertson, F. Buschmann, and P. Sommerlad. </a:t>
            </a:r>
            <a:r>
              <a:rPr lang="en-GB" sz="1000">
                <a:solidFill>
                  <a:srgbClr val="990000"/>
                </a:solidFill>
                <a:cs typeface="Arial" charset="0"/>
              </a:rPr>
              <a:t>Security patterns: Integrating security and </a:t>
            </a:r>
          </a:p>
          <a:p>
            <a:pPr>
              <a:lnSpc>
                <a:spcPct val="100000"/>
              </a:lnSpc>
              <a:buClr>
                <a:srgbClr val="990000"/>
              </a:buClr>
            </a:pPr>
            <a:r>
              <a:rPr lang="en-GB" sz="1000">
                <a:solidFill>
                  <a:srgbClr val="990000"/>
                </a:solidFill>
                <a:cs typeface="Arial" charset="0"/>
              </a:rPr>
              <a:t>                                     systems engineering</a:t>
            </a:r>
            <a:r>
              <a:rPr lang="en-GB" sz="1000">
                <a:cs typeface="Arial" charset="0"/>
              </a:rPr>
              <a:t>. John Wiley and Sons, December 2005.</a:t>
            </a:r>
          </a:p>
          <a:p>
            <a:pPr>
              <a:lnSpc>
                <a:spcPct val="100000"/>
              </a:lnSpc>
            </a:pPr>
            <a:r>
              <a:rPr lang="en-GB" sz="1000">
                <a:cs typeface="Arial" charset="0"/>
              </a:rPr>
              <a:t>                   3. J. Hogg, D. Smith, F. Chong, D. Taylor, L. Wall, and P. Slater. </a:t>
            </a:r>
            <a:r>
              <a:rPr lang="en-GB" sz="1000">
                <a:solidFill>
                  <a:srgbClr val="990000"/>
                </a:solidFill>
                <a:cs typeface="Arial" charset="0"/>
              </a:rPr>
              <a:t>Web service security: Scenarios, patterns, and implementation </a:t>
            </a:r>
          </a:p>
          <a:p>
            <a:pPr>
              <a:lnSpc>
                <a:spcPct val="100000"/>
              </a:lnSpc>
              <a:buClr>
                <a:srgbClr val="990000"/>
              </a:buClr>
            </a:pPr>
            <a:r>
              <a:rPr lang="en-GB" sz="1000">
                <a:solidFill>
                  <a:srgbClr val="990000"/>
                </a:solidFill>
                <a:cs typeface="Arial" charset="0"/>
              </a:rPr>
              <a:t>                                     guidance for Web Services Enhancements (WSE) 3.0</a:t>
            </a:r>
            <a:r>
              <a:rPr lang="en-GB" sz="1000">
                <a:cs typeface="Arial" charset="0"/>
              </a:rPr>
              <a:t>. Microsoft Press, March 2006.</a:t>
            </a:r>
          </a:p>
          <a:p>
            <a:pPr>
              <a:lnSpc>
                <a:spcPct val="100000"/>
              </a:lnSpc>
            </a:pPr>
            <a:endParaRPr lang="en-GB" sz="1000">
              <a:cs typeface="Arial" charset="0"/>
            </a:endParaRPr>
          </a:p>
          <a:p>
            <a:pPr>
              <a:lnSpc>
                <a:spcPct val="100000"/>
              </a:lnSpc>
              <a:buClr>
                <a:srgbClr val="333399"/>
              </a:buClr>
            </a:pPr>
            <a:r>
              <a:rPr lang="en-GB" sz="1200" b="1">
                <a:solidFill>
                  <a:srgbClr val="333399"/>
                </a:solidFill>
                <a:cs typeface="Arial" charset="0"/>
              </a:rPr>
              <a:t>Security Pattern Papers and Catalogs</a:t>
            </a:r>
          </a:p>
          <a:p>
            <a:pPr>
              <a:lnSpc>
                <a:spcPct val="100000"/>
              </a:lnSpc>
            </a:pPr>
            <a:r>
              <a:rPr lang="en-GB" sz="1000">
                <a:cs typeface="Arial" charset="0"/>
              </a:rPr>
              <a:t>                   1. J. Yoder and J. Barcalow. </a:t>
            </a:r>
            <a:r>
              <a:rPr lang="en-GB" sz="1000">
                <a:solidFill>
                  <a:srgbClr val="990000"/>
                </a:solidFill>
                <a:cs typeface="Arial" charset="0"/>
              </a:rPr>
              <a:t>Architectural patterns for enabling application security</a:t>
            </a:r>
            <a:r>
              <a:rPr lang="en-GB" sz="1000">
                <a:cs typeface="Arial" charset="0"/>
              </a:rPr>
              <a:t>. In Proceedings of the 4th Conference on Patterns </a:t>
            </a:r>
          </a:p>
          <a:p>
            <a:pPr>
              <a:lnSpc>
                <a:spcPct val="100000"/>
              </a:lnSpc>
            </a:pPr>
            <a:r>
              <a:rPr lang="en-GB" sz="1000">
                <a:cs typeface="Arial" charset="0"/>
              </a:rPr>
              <a:t>                                     Language of Programming (PLoP’97). </a:t>
            </a:r>
            <a:r>
              <a:rPr lang="en-GB" sz="1000">
                <a:solidFill>
                  <a:srgbClr val="009999"/>
                </a:solidFill>
                <a:cs typeface="Arial" charset="0"/>
                <a:hlinkClick r:id="rId4"/>
              </a:rPr>
              <a:t>http://citeseer.ist.psu.edu/yoder98architectural.html</a:t>
            </a:r>
            <a:r>
              <a:rPr lang="en-GB" sz="1000">
                <a:cs typeface="Arial" charset="0"/>
              </a:rPr>
              <a:t>, 1997.</a:t>
            </a:r>
          </a:p>
          <a:p>
            <a:pPr>
              <a:lnSpc>
                <a:spcPct val="100000"/>
              </a:lnSpc>
            </a:pPr>
            <a:r>
              <a:rPr lang="en-GB" sz="1000">
                <a:cs typeface="Arial" charset="0"/>
              </a:rPr>
              <a:t>                   2. F. L. Brown Jr., J. DiVietri, G. D. Villegas, and E. B. Fernandez. </a:t>
            </a:r>
            <a:r>
              <a:rPr lang="en-GB" sz="1000">
                <a:solidFill>
                  <a:srgbClr val="990000"/>
                </a:solidFill>
                <a:cs typeface="Arial" charset="0"/>
              </a:rPr>
              <a:t>The authenticator pattern</a:t>
            </a:r>
            <a:r>
              <a:rPr lang="en-GB" sz="1000">
                <a:cs typeface="Arial" charset="0"/>
              </a:rPr>
              <a:t>. 1999.</a:t>
            </a:r>
          </a:p>
          <a:p>
            <a:pPr>
              <a:lnSpc>
                <a:spcPct val="100000"/>
              </a:lnSpc>
            </a:pPr>
            <a:r>
              <a:rPr lang="en-GB" sz="1000">
                <a:cs typeface="Arial" charset="0"/>
              </a:rPr>
              <a:t>                   3. M. Schumacher and U. Roedig. </a:t>
            </a:r>
            <a:r>
              <a:rPr lang="en-GB" sz="1000">
                <a:solidFill>
                  <a:srgbClr val="990000"/>
                </a:solidFill>
                <a:cs typeface="Arial" charset="0"/>
              </a:rPr>
              <a:t>Security engineering with patterns</a:t>
            </a:r>
            <a:r>
              <a:rPr lang="en-GB" sz="1000">
                <a:cs typeface="Arial" charset="0"/>
              </a:rPr>
              <a:t>. In Proceedings of the 8th Conference on Patterns Language of </a:t>
            </a:r>
          </a:p>
          <a:p>
            <a:pPr>
              <a:lnSpc>
                <a:spcPct val="100000"/>
              </a:lnSpc>
            </a:pPr>
            <a:r>
              <a:rPr lang="en-GB" sz="1000">
                <a:cs typeface="Arial" charset="0"/>
              </a:rPr>
              <a:t>                                     Programming (PLoP’01). </a:t>
            </a:r>
            <a:r>
              <a:rPr lang="en-GB" sz="1000">
                <a:solidFill>
                  <a:srgbClr val="009999"/>
                </a:solidFill>
                <a:cs typeface="Arial" charset="0"/>
                <a:hlinkClick r:id="rId5"/>
              </a:rPr>
              <a:t>http://citeseer.ist.psu.edu/schumacher02security.html</a:t>
            </a:r>
            <a:r>
              <a:rPr lang="en-GB" sz="1000">
                <a:cs typeface="Arial" charset="0"/>
              </a:rPr>
              <a:t>, 2001.</a:t>
            </a:r>
          </a:p>
          <a:p>
            <a:pPr>
              <a:lnSpc>
                <a:spcPct val="100000"/>
              </a:lnSpc>
            </a:pPr>
            <a:r>
              <a:rPr lang="en-GB" sz="1000">
                <a:cs typeface="Arial" charset="0"/>
              </a:rPr>
              <a:t>                   4. S. Romanosky. </a:t>
            </a:r>
            <a:r>
              <a:rPr lang="en-GB" sz="1000">
                <a:solidFill>
                  <a:srgbClr val="990000"/>
                </a:solidFill>
                <a:cs typeface="Arial" charset="0"/>
              </a:rPr>
              <a:t>Security design patterns part 1</a:t>
            </a:r>
            <a:r>
              <a:rPr lang="en-GB" sz="1000">
                <a:cs typeface="Arial" charset="0"/>
              </a:rPr>
              <a:t>. </a:t>
            </a:r>
            <a:r>
              <a:rPr lang="en-GB" sz="1000">
                <a:solidFill>
                  <a:srgbClr val="009999"/>
                </a:solidFill>
                <a:cs typeface="Arial" charset="0"/>
                <a:hlinkClick r:id="rId6"/>
              </a:rPr>
              <a:t>http://citeseer.ist.psu.edu/575199.html</a:t>
            </a:r>
            <a:r>
              <a:rPr lang="en-GB" sz="1000">
                <a:cs typeface="Arial" charset="0"/>
              </a:rPr>
              <a:t>, November, 2001.</a:t>
            </a:r>
          </a:p>
          <a:p>
            <a:pPr>
              <a:lnSpc>
                <a:spcPct val="100000"/>
              </a:lnSpc>
            </a:pPr>
            <a:r>
              <a:rPr lang="en-GB" sz="1000">
                <a:cs typeface="Arial" charset="0"/>
              </a:rPr>
              <a:t>                   5. S. Romanosky. </a:t>
            </a:r>
            <a:r>
              <a:rPr lang="en-GB" sz="1000">
                <a:solidFill>
                  <a:srgbClr val="990000"/>
                </a:solidFill>
                <a:cs typeface="Arial" charset="0"/>
              </a:rPr>
              <a:t>Enterprise security patterns</a:t>
            </a:r>
            <a:r>
              <a:rPr lang="en-GB" sz="1000">
                <a:cs typeface="Arial" charset="0"/>
              </a:rPr>
              <a:t>. </a:t>
            </a:r>
            <a:r>
              <a:rPr lang="en-GB" sz="1000">
                <a:solidFill>
                  <a:srgbClr val="009999"/>
                </a:solidFill>
                <a:cs typeface="Arial" charset="0"/>
                <a:hlinkClick r:id="rId7"/>
              </a:rPr>
              <a:t>http://citeseer.ist.psu.edu/romanosky02enterprise.html</a:t>
            </a:r>
            <a:r>
              <a:rPr lang="en-GB" sz="1000">
                <a:cs typeface="Arial" charset="0"/>
              </a:rPr>
              <a:t>, 2002.</a:t>
            </a:r>
          </a:p>
          <a:p>
            <a:pPr>
              <a:lnSpc>
                <a:spcPct val="100000"/>
              </a:lnSpc>
            </a:pPr>
            <a:r>
              <a:rPr lang="en-GB" sz="1000">
                <a:cs typeface="Arial" charset="0"/>
              </a:rPr>
              <a:t>                   6. D. M. Kienzle, M. C. Elder, D. Tyree, and J. Edwards-Hewitt. </a:t>
            </a:r>
            <a:r>
              <a:rPr lang="en-GB" sz="1000">
                <a:solidFill>
                  <a:srgbClr val="990000"/>
                </a:solidFill>
                <a:cs typeface="Arial" charset="0"/>
              </a:rPr>
              <a:t>Security patterns repository version 1.0</a:t>
            </a:r>
            <a:r>
              <a:rPr lang="en-GB" sz="1000">
                <a:cs typeface="Arial" charset="0"/>
              </a:rPr>
              <a:t>. </a:t>
            </a:r>
          </a:p>
          <a:p>
            <a:pPr>
              <a:lnSpc>
                <a:spcPct val="100000"/>
              </a:lnSpc>
            </a:pPr>
            <a:r>
              <a:rPr lang="en-GB" sz="1000">
                <a:cs typeface="Arial" charset="0"/>
              </a:rPr>
              <a:t>                                     </a:t>
            </a:r>
            <a:r>
              <a:rPr lang="en-GB" sz="1000">
                <a:solidFill>
                  <a:srgbClr val="009999"/>
                </a:solidFill>
                <a:cs typeface="Arial" charset="0"/>
                <a:hlinkClick r:id="rId8"/>
              </a:rPr>
              <a:t>http://www.scrypt.net/~celer/securitypatterns/</a:t>
            </a:r>
            <a:r>
              <a:rPr lang="en-GB" sz="1000">
                <a:cs typeface="Arial" charset="0"/>
              </a:rPr>
              <a:t>, 2002.</a:t>
            </a:r>
          </a:p>
          <a:p>
            <a:pPr>
              <a:lnSpc>
                <a:spcPct val="100000"/>
              </a:lnSpc>
            </a:pPr>
            <a:r>
              <a:rPr lang="en-GB" sz="1000">
                <a:cs typeface="Arial" charset="0"/>
              </a:rPr>
              <a:t>                   7. B. Blakley and C. Heath. </a:t>
            </a:r>
            <a:r>
              <a:rPr lang="en-GB" sz="1000">
                <a:solidFill>
                  <a:srgbClr val="990000"/>
                </a:solidFill>
                <a:cs typeface="Arial" charset="0"/>
              </a:rPr>
              <a:t>Security design patterns technical guide - version 1</a:t>
            </a:r>
            <a:r>
              <a:rPr lang="en-GB" sz="1000">
                <a:cs typeface="Arial" charset="0"/>
              </a:rPr>
              <a:t>. Open Group (OG), led by Bob Blakley and Craig Heath. </a:t>
            </a:r>
          </a:p>
          <a:p>
            <a:pPr>
              <a:lnSpc>
                <a:spcPct val="100000"/>
              </a:lnSpc>
            </a:pPr>
            <a:r>
              <a:rPr lang="en-GB" sz="1000">
                <a:cs typeface="Arial" charset="0"/>
              </a:rPr>
              <a:t>                                     2004. </a:t>
            </a:r>
            <a:r>
              <a:rPr lang="en-GB" sz="1000">
                <a:solidFill>
                  <a:srgbClr val="009999"/>
                </a:solidFill>
                <a:cs typeface="Arial" charset="0"/>
                <a:hlinkClick r:id="rId9"/>
              </a:rPr>
              <a:t>http://www.opengroup.org/security/gsp.htm</a:t>
            </a:r>
            <a:r>
              <a:rPr lang="en-GB" sz="1000">
                <a:cs typeface="Arial" charset="0"/>
              </a:rPr>
              <a:t>.</a:t>
            </a:r>
          </a:p>
          <a:p>
            <a:pPr>
              <a:lnSpc>
                <a:spcPct val="100000"/>
              </a:lnSpc>
            </a:pPr>
            <a:r>
              <a:rPr lang="en-GB" sz="1000">
                <a:cs typeface="Arial" charset="0"/>
              </a:rPr>
              <a:t>                   8. M. Hafiz, R. Johnson, and R. Afandi. </a:t>
            </a:r>
            <a:r>
              <a:rPr lang="en-GB" sz="1000">
                <a:solidFill>
                  <a:srgbClr val="990000"/>
                </a:solidFill>
                <a:cs typeface="Arial" charset="0"/>
              </a:rPr>
              <a:t>The security architecture of qmail</a:t>
            </a:r>
            <a:r>
              <a:rPr lang="en-GB" sz="1000">
                <a:cs typeface="Arial" charset="0"/>
              </a:rPr>
              <a:t>. In Proceedings of the 11th Conference on Patterns Language </a:t>
            </a:r>
          </a:p>
          <a:p>
            <a:pPr>
              <a:lnSpc>
                <a:spcPct val="100000"/>
              </a:lnSpc>
            </a:pPr>
            <a:r>
              <a:rPr lang="en-GB" sz="1000">
                <a:cs typeface="Arial" charset="0"/>
              </a:rPr>
              <a:t>                                     of Programming (PLoP’04). </a:t>
            </a:r>
            <a:r>
              <a:rPr lang="en-GB" sz="1000">
                <a:solidFill>
                  <a:srgbClr val="009999"/>
                </a:solidFill>
                <a:cs typeface="Arial" charset="0"/>
                <a:hlinkClick r:id="rId10"/>
              </a:rPr>
              <a:t>http://hillside.net/plop/2004/papers/mhafiz1/PLoP2004_mhafiz1_0.pdf</a:t>
            </a:r>
            <a:r>
              <a:rPr lang="en-GB" sz="1000">
                <a:cs typeface="Arial" charset="0"/>
              </a:rPr>
              <a:t>, 2004.</a:t>
            </a:r>
          </a:p>
          <a:p>
            <a:pPr>
              <a:lnSpc>
                <a:spcPct val="100000"/>
              </a:lnSpc>
            </a:pPr>
            <a:r>
              <a:rPr lang="en-GB" sz="1000">
                <a:cs typeface="Arial" charset="0"/>
              </a:rPr>
              <a:t>                   9. M. Hafiz. </a:t>
            </a:r>
            <a:r>
              <a:rPr lang="en-GB" sz="1000">
                <a:solidFill>
                  <a:srgbClr val="990000"/>
                </a:solidFill>
                <a:cs typeface="Arial" charset="0"/>
              </a:rPr>
              <a:t>Unique atomic chunks: A pattern for security and reliability</a:t>
            </a:r>
            <a:r>
              <a:rPr lang="en-GB" sz="1000">
                <a:cs typeface="Arial" charset="0"/>
              </a:rPr>
              <a:t>. In Proceedings of the 11th Conference on Patterns Language of </a:t>
            </a:r>
          </a:p>
          <a:p>
            <a:pPr>
              <a:lnSpc>
                <a:spcPct val="100000"/>
              </a:lnSpc>
            </a:pPr>
            <a:r>
              <a:rPr lang="en-GB" sz="1000">
                <a:cs typeface="Arial" charset="0"/>
              </a:rPr>
              <a:t>                                     Programming (PLoP’04). </a:t>
            </a:r>
            <a:r>
              <a:rPr lang="en-GB" sz="1000">
                <a:solidFill>
                  <a:srgbClr val="009999"/>
                </a:solidFill>
                <a:cs typeface="Arial" charset="0"/>
                <a:hlinkClick r:id="rId11"/>
              </a:rPr>
              <a:t>http://hillside.net/plop/2004/papers/mhafiz0/PLoP2004_mhafiz0_0.doc</a:t>
            </a:r>
            <a:r>
              <a:rPr lang="en-GB" sz="1000">
                <a:cs typeface="Arial" charset="0"/>
              </a:rPr>
              <a:t>, 2004.</a:t>
            </a:r>
          </a:p>
          <a:p>
            <a:pPr>
              <a:lnSpc>
                <a:spcPct val="100000"/>
              </a:lnSpc>
            </a:pPr>
            <a:r>
              <a:rPr lang="en-GB" sz="1000">
                <a:cs typeface="Arial" charset="0"/>
              </a:rPr>
              <a:t>                 10. M. Hafiz. </a:t>
            </a:r>
            <a:r>
              <a:rPr lang="en-GB" sz="1000">
                <a:solidFill>
                  <a:srgbClr val="990000"/>
                </a:solidFill>
                <a:cs typeface="Arial" charset="0"/>
              </a:rPr>
              <a:t>Security architecture of mail transfer agents</a:t>
            </a:r>
            <a:r>
              <a:rPr lang="en-GB" sz="1000">
                <a:cs typeface="Arial" charset="0"/>
              </a:rPr>
              <a:t>. Master’s thesis, University of Illinois at Urbana-Champaign, 2005.</a:t>
            </a:r>
          </a:p>
          <a:p>
            <a:pPr>
              <a:lnSpc>
                <a:spcPct val="100000"/>
              </a:lnSpc>
            </a:pPr>
            <a:r>
              <a:rPr lang="en-GB" sz="1000">
                <a:cs typeface="Arial" charset="0"/>
              </a:rPr>
              <a:t>                 11. M. Hafiz. </a:t>
            </a:r>
            <a:r>
              <a:rPr lang="en-GB" sz="1000">
                <a:solidFill>
                  <a:srgbClr val="990000"/>
                </a:solidFill>
                <a:cs typeface="Arial" charset="0"/>
              </a:rPr>
              <a:t>Secure pre-forking: A pattern for security and performance</a:t>
            </a:r>
            <a:r>
              <a:rPr lang="en-GB" sz="1000">
                <a:cs typeface="Arial" charset="0"/>
              </a:rPr>
              <a:t>. In Proceedings of the 12th Conference on Patterns Language of </a:t>
            </a:r>
          </a:p>
          <a:p>
            <a:pPr>
              <a:lnSpc>
                <a:spcPct val="100000"/>
              </a:lnSpc>
            </a:pPr>
            <a:r>
              <a:rPr lang="en-GB" sz="1000">
                <a:cs typeface="Arial" charset="0"/>
              </a:rPr>
              <a:t>                                     Programming (PLoP’05). </a:t>
            </a:r>
            <a:r>
              <a:rPr lang="en-GB" sz="1000">
                <a:solidFill>
                  <a:srgbClr val="009999"/>
                </a:solidFill>
                <a:cs typeface="Arial" charset="0"/>
                <a:hlinkClick r:id="rId12"/>
              </a:rPr>
              <a:t>http://hillside.net/plop/2005/proceedings/PLoP2005_mhafiz0_2.pdf</a:t>
            </a:r>
            <a:r>
              <a:rPr lang="en-GB" sz="1000">
                <a:cs typeface="Arial" charset="0"/>
              </a:rPr>
              <a:t>, 2005.</a:t>
            </a:r>
          </a:p>
          <a:p>
            <a:pPr>
              <a:lnSpc>
                <a:spcPct val="100000"/>
              </a:lnSpc>
            </a:pPr>
            <a:r>
              <a:rPr lang="en-GB" sz="1000">
                <a:cs typeface="Arial" charset="0"/>
              </a:rPr>
              <a:t>                 12. M. Hafiz. </a:t>
            </a:r>
            <a:r>
              <a:rPr lang="en-GB" sz="1000">
                <a:solidFill>
                  <a:srgbClr val="990000"/>
                </a:solidFill>
                <a:cs typeface="Arial" charset="0"/>
              </a:rPr>
              <a:t>A collection of privacy design patterns</a:t>
            </a:r>
            <a:r>
              <a:rPr lang="en-GB" sz="1000">
                <a:cs typeface="Arial" charset="0"/>
              </a:rPr>
              <a:t>. In Proceedings of the 13th Conference on Patterns Language of Programming </a:t>
            </a:r>
          </a:p>
          <a:p>
            <a:pPr>
              <a:lnSpc>
                <a:spcPct val="100000"/>
              </a:lnSpc>
            </a:pPr>
            <a:r>
              <a:rPr lang="en-GB" sz="1000">
                <a:cs typeface="Arial" charset="0"/>
              </a:rPr>
              <a:t>                                     (PLoP’06), 2006.</a:t>
            </a:r>
          </a:p>
          <a:p>
            <a:pPr>
              <a:lnSpc>
                <a:spcPct val="100000"/>
              </a:lnSpc>
            </a:pPr>
            <a:endParaRPr lang="en-GB" sz="1000">
              <a:cs typeface="Arial" charset="0"/>
            </a:endParaRPr>
          </a:p>
          <a:p>
            <a:pPr>
              <a:lnSpc>
                <a:spcPct val="100000"/>
              </a:lnSpc>
              <a:buClr>
                <a:srgbClr val="333399"/>
              </a:buClr>
            </a:pPr>
            <a:endParaRPr lang="en-GB" sz="1000" b="1">
              <a:solidFill>
                <a:srgbClr val="333399"/>
              </a:solidFill>
              <a:cs typeface="Arial" charset="0"/>
            </a:endParaRP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 Box 1"/>
          <p:cNvSpPr txBox="1">
            <a:spLocks noChangeArrowheads="1"/>
          </p:cNvSpPr>
          <p:nvPr/>
        </p:nvSpPr>
        <p:spPr bwMode="auto">
          <a:xfrm>
            <a:off x="381000" y="504825"/>
            <a:ext cx="2795588"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993300"/>
              </a:buClr>
            </a:pPr>
            <a:r>
              <a:rPr lang="en-GB" sz="2000" b="1">
                <a:solidFill>
                  <a:srgbClr val="993300"/>
                </a:solidFill>
              </a:rPr>
              <a:t>Intercepting Validator</a:t>
            </a:r>
          </a:p>
        </p:txBody>
      </p:sp>
      <p:sp>
        <p:nvSpPr>
          <p:cNvPr id="53250" name="Line 2"/>
          <p:cNvSpPr>
            <a:spLocks noChangeShapeType="1"/>
          </p:cNvSpPr>
          <p:nvPr/>
        </p:nvSpPr>
        <p:spPr bwMode="auto">
          <a:xfrm>
            <a:off x="457200" y="914400"/>
            <a:ext cx="8686800" cy="1588"/>
          </a:xfrm>
          <a:prstGeom prst="line">
            <a:avLst/>
          </a:prstGeom>
          <a:noFill/>
          <a:ln w="936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53251" name="Text Box 3"/>
          <p:cNvSpPr txBox="1">
            <a:spLocks noChangeArrowheads="1"/>
          </p:cNvSpPr>
          <p:nvPr/>
        </p:nvSpPr>
        <p:spPr bwMode="auto">
          <a:xfrm>
            <a:off x="609600" y="990600"/>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Problem</a:t>
            </a:r>
          </a:p>
        </p:txBody>
      </p:sp>
      <p:sp>
        <p:nvSpPr>
          <p:cNvPr id="53252" name="Text Box 4"/>
          <p:cNvSpPr txBox="1">
            <a:spLocks noChangeArrowheads="1"/>
          </p:cNvSpPr>
          <p:nvPr/>
        </p:nvSpPr>
        <p:spPr bwMode="auto">
          <a:xfrm>
            <a:off x="838200" y="1371600"/>
            <a:ext cx="7696200" cy="2225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buClr>
                <a:srgbClr val="333399"/>
              </a:buClr>
            </a:pPr>
            <a:r>
              <a:rPr lang="en-GB" sz="1400">
                <a:solidFill>
                  <a:srgbClr val="333399"/>
                </a:solidFill>
                <a:cs typeface="Arial" charset="0"/>
              </a:rPr>
              <a:t>Several well-known attack strategies involve compromising a system by sending requests with invalid data or malicious code. This entails injection of malicious scripts, SQL statements, XML content and invalid data. These attacks can be avoided by validating data before use. Because of the constantly changing attack patterns, the data validation mechanism has to continuously change to prevent against new attacks. Another concern is the freshness of data. An application cannot blindly trust the freshness of data. </a:t>
            </a:r>
          </a:p>
          <a:p>
            <a:pPr algn="r">
              <a:lnSpc>
                <a:spcPct val="100000"/>
              </a:lnSpc>
              <a:buClr>
                <a:srgbClr val="333399"/>
              </a:buClr>
            </a:pPr>
            <a:endParaRPr lang="en-GB" sz="1400">
              <a:solidFill>
                <a:srgbClr val="333399"/>
              </a:solidFill>
              <a:cs typeface="Arial" charset="0"/>
            </a:endParaRPr>
          </a:p>
          <a:p>
            <a:pPr algn="r">
              <a:lnSpc>
                <a:spcPct val="100000"/>
              </a:lnSpc>
              <a:buClr>
                <a:srgbClr val="333399"/>
              </a:buClr>
            </a:pPr>
            <a:r>
              <a:rPr lang="en-GB" sz="1400">
                <a:solidFill>
                  <a:srgbClr val="333399"/>
                </a:solidFill>
                <a:cs typeface="Arial" charset="0"/>
              </a:rPr>
              <a:t>Are you assured that the data you are using is the cleanest and most accurate? How can you scan and validate data passed in from the client for malicious content in a simple and flexible manner?</a:t>
            </a:r>
          </a:p>
        </p:txBody>
      </p:sp>
      <p:sp>
        <p:nvSpPr>
          <p:cNvPr id="53253" name="Text Box 5"/>
          <p:cNvSpPr txBox="1">
            <a:spLocks noChangeArrowheads="1"/>
          </p:cNvSpPr>
          <p:nvPr/>
        </p:nvSpPr>
        <p:spPr bwMode="auto">
          <a:xfrm>
            <a:off x="381000" y="228600"/>
            <a:ext cx="23241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a:t>Application Architecture Pattern</a:t>
            </a:r>
          </a:p>
        </p:txBody>
      </p:sp>
      <p:sp>
        <p:nvSpPr>
          <p:cNvPr id="53254" name="AutoShape 6"/>
          <p:cNvSpPr>
            <a:spLocks noChangeArrowheads="1"/>
          </p:cNvSpPr>
          <p:nvPr/>
        </p:nvSpPr>
        <p:spPr bwMode="auto">
          <a:xfrm>
            <a:off x="7086600" y="304800"/>
            <a:ext cx="1828800" cy="609600"/>
          </a:xfrm>
          <a:prstGeom prst="rtTriangle">
            <a:avLst/>
          </a:prstGeom>
          <a:blipFill dpi="0" rotWithShape="0">
            <a:blip r:embed="rId3"/>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53255" name="AutoShape 7"/>
          <p:cNvSpPr>
            <a:spLocks noChangeArrowheads="1"/>
          </p:cNvSpPr>
          <p:nvPr/>
        </p:nvSpPr>
        <p:spPr bwMode="auto">
          <a:xfrm rot="10800000">
            <a:off x="7086600" y="306388"/>
            <a:ext cx="1828800" cy="609600"/>
          </a:xfrm>
          <a:prstGeom prst="rtTriangle">
            <a:avLst/>
          </a:prstGeom>
          <a:blipFill dpi="0" rotWithShape="0">
            <a:blip r:embed="rId4"/>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53256" name="Text Box 8"/>
          <p:cNvSpPr txBox="1">
            <a:spLocks noChangeArrowheads="1"/>
          </p:cNvSpPr>
          <p:nvPr/>
        </p:nvSpPr>
        <p:spPr bwMode="auto">
          <a:xfrm>
            <a:off x="7391400" y="304800"/>
            <a:ext cx="15240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gn="r">
              <a:lnSpc>
                <a:spcPct val="100000"/>
              </a:lnSpc>
            </a:pPr>
            <a:r>
              <a:rPr lang="en-GB" sz="1000" b="1"/>
              <a:t>Application Arch. – Design</a:t>
            </a:r>
          </a:p>
        </p:txBody>
      </p:sp>
      <p:sp>
        <p:nvSpPr>
          <p:cNvPr id="53257" name="Text Box 9"/>
          <p:cNvSpPr txBox="1">
            <a:spLocks noChangeArrowheads="1"/>
          </p:cNvSpPr>
          <p:nvPr/>
        </p:nvSpPr>
        <p:spPr bwMode="auto">
          <a:xfrm>
            <a:off x="7162800" y="609600"/>
            <a:ext cx="45561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Data</a:t>
            </a:r>
          </a:p>
        </p:txBody>
      </p:sp>
      <p:sp>
        <p:nvSpPr>
          <p:cNvPr id="53258" name="Text Box 10"/>
          <p:cNvSpPr txBox="1">
            <a:spLocks noChangeArrowheads="1"/>
          </p:cNvSpPr>
          <p:nvPr/>
        </p:nvSpPr>
        <p:spPr bwMode="auto">
          <a:xfrm>
            <a:off x="609600" y="3638550"/>
            <a:ext cx="10033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Solution</a:t>
            </a:r>
          </a:p>
        </p:txBody>
      </p:sp>
      <p:sp>
        <p:nvSpPr>
          <p:cNvPr id="53259" name="Text Box 11"/>
          <p:cNvSpPr txBox="1">
            <a:spLocks noChangeArrowheads="1"/>
          </p:cNvSpPr>
          <p:nvPr/>
        </p:nvSpPr>
        <p:spPr bwMode="auto">
          <a:xfrm>
            <a:off x="838200" y="4054475"/>
            <a:ext cx="7848600" cy="1373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Verify the user input before they are used. Use a pluggable filters approach and apply the filters declaratively based on URL, allowing different requests to be mapped to different filter chains. Restrict filter tasks to pre-processing of requests and providing validation, i.e. a yes or no decision. Apply validation in the server side, because client side validation is insecure and open to spoofing. Renegotiate trust between users from time to time. Keep a record of the volatility of the data.</a:t>
            </a:r>
          </a:p>
        </p:txBody>
      </p:sp>
      <p:sp>
        <p:nvSpPr>
          <p:cNvPr id="53260" name="Text Box 12"/>
          <p:cNvSpPr txBox="1">
            <a:spLocks noChangeArrowheads="1"/>
          </p:cNvSpPr>
          <p:nvPr/>
        </p:nvSpPr>
        <p:spPr bwMode="auto">
          <a:xfrm>
            <a:off x="152400" y="6400800"/>
            <a:ext cx="1503363"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b="1"/>
              <a:t>Source: </a:t>
            </a:r>
            <a:r>
              <a:rPr lang="en-GB" sz="1200" b="1">
                <a:solidFill>
                  <a:srgbClr val="3333FF"/>
                </a:solidFill>
              </a:rPr>
              <a:t>Sun Book</a:t>
            </a:r>
          </a:p>
        </p:txBody>
      </p:sp>
      <p:sp>
        <p:nvSpPr>
          <p:cNvPr id="53261" name="Text Box 13"/>
          <p:cNvSpPr txBox="1">
            <a:spLocks noChangeArrowheads="1"/>
          </p:cNvSpPr>
          <p:nvPr/>
        </p:nvSpPr>
        <p:spPr bwMode="auto">
          <a:xfrm>
            <a:off x="609600" y="5638800"/>
            <a:ext cx="4854575"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Known Uses. </a:t>
            </a:r>
            <a:r>
              <a:rPr lang="en-GB" sz="1400">
                <a:solidFill>
                  <a:srgbClr val="333399"/>
                </a:solidFill>
              </a:rPr>
              <a:t>Web servers spot change in an HTML form. </a:t>
            </a:r>
          </a:p>
        </p:txBody>
      </p:sp>
      <p:sp>
        <p:nvSpPr>
          <p:cNvPr id="53262" name="Text Box 14"/>
          <p:cNvSpPr txBox="1">
            <a:spLocks noChangeArrowheads="1"/>
          </p:cNvSpPr>
          <p:nvPr/>
        </p:nvSpPr>
        <p:spPr bwMode="auto">
          <a:xfrm>
            <a:off x="609600" y="6019800"/>
            <a:ext cx="23749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Related Patterns. </a:t>
            </a:r>
            <a:r>
              <a:rPr lang="en-GB" sz="1400">
                <a:solidFill>
                  <a:srgbClr val="990000"/>
                </a:solidFill>
              </a:rPr>
              <a:t>Session.</a:t>
            </a:r>
          </a:p>
        </p:txBody>
      </p:sp>
      <p:sp>
        <p:nvSpPr>
          <p:cNvPr id="53263" name="Text Box 15"/>
          <p:cNvSpPr txBox="1">
            <a:spLocks noChangeArrowheads="1"/>
          </p:cNvSpPr>
          <p:nvPr/>
        </p:nvSpPr>
        <p:spPr bwMode="auto">
          <a:xfrm>
            <a:off x="2743200" y="6400800"/>
            <a:ext cx="40386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ctr">
              <a:lnSpc>
                <a:spcPct val="100000"/>
              </a:lnSpc>
              <a:buClr>
                <a:srgbClr val="003399"/>
              </a:buClr>
            </a:pPr>
            <a:r>
              <a:rPr lang="en-GB" sz="1200" b="1">
                <a:solidFill>
                  <a:srgbClr val="003399"/>
                </a:solidFill>
              </a:rPr>
              <a:t>Tags:</a:t>
            </a:r>
            <a:r>
              <a:rPr lang="en-GB" sz="1400" b="1">
                <a:solidFill>
                  <a:srgbClr val="003399"/>
                </a:solidFill>
              </a:rPr>
              <a:t> </a:t>
            </a:r>
            <a:r>
              <a:rPr lang="en-GB" sz="1200" b="1">
                <a:solidFill>
                  <a:srgbClr val="008000"/>
                </a:solidFill>
              </a:rPr>
              <a:t>Data Accuracy, Data Freshness, Spoofing</a:t>
            </a:r>
          </a:p>
        </p:txBody>
      </p:sp>
      <p:sp>
        <p:nvSpPr>
          <p:cNvPr id="53264" name="Text Box 16"/>
          <p:cNvSpPr txBox="1">
            <a:spLocks noChangeArrowheads="1"/>
          </p:cNvSpPr>
          <p:nvPr/>
        </p:nvSpPr>
        <p:spPr bwMode="auto">
          <a:xfrm>
            <a:off x="4495800" y="990600"/>
            <a:ext cx="449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pPr>
            <a:r>
              <a:rPr lang="en-GB" sz="1200"/>
              <a:t>Classification Key:</a:t>
            </a:r>
            <a:r>
              <a:rPr lang="en-GB" sz="1200">
                <a:solidFill>
                  <a:srgbClr val="990000"/>
                </a:solidFill>
              </a:rPr>
              <a:t> Core Security, Spoofing</a:t>
            </a:r>
          </a:p>
        </p:txBody>
      </p:sp>
      <p:sp>
        <p:nvSpPr>
          <p:cNvPr id="53265" name="Text Box 17"/>
          <p:cNvSpPr txBox="1">
            <a:spLocks noChangeArrowheads="1"/>
          </p:cNvSpPr>
          <p:nvPr/>
        </p:nvSpPr>
        <p:spPr bwMode="auto">
          <a:xfrm>
            <a:off x="8001000" y="6477000"/>
            <a:ext cx="79216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Pattern 41</a:t>
            </a: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 Box 1"/>
          <p:cNvSpPr txBox="1">
            <a:spLocks noChangeArrowheads="1"/>
          </p:cNvSpPr>
          <p:nvPr/>
        </p:nvSpPr>
        <p:spPr bwMode="auto">
          <a:xfrm>
            <a:off x="381000" y="504825"/>
            <a:ext cx="3038475"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993300"/>
              </a:buClr>
            </a:pPr>
            <a:r>
              <a:rPr lang="en-GB" sz="2000" b="1">
                <a:solidFill>
                  <a:srgbClr val="993300"/>
                </a:solidFill>
              </a:rPr>
              <a:t>Intercepting Web Agent</a:t>
            </a:r>
          </a:p>
        </p:txBody>
      </p:sp>
      <p:sp>
        <p:nvSpPr>
          <p:cNvPr id="54274" name="Line 2"/>
          <p:cNvSpPr>
            <a:spLocks noChangeShapeType="1"/>
          </p:cNvSpPr>
          <p:nvPr/>
        </p:nvSpPr>
        <p:spPr bwMode="auto">
          <a:xfrm>
            <a:off x="457200" y="914400"/>
            <a:ext cx="8686800" cy="1588"/>
          </a:xfrm>
          <a:prstGeom prst="line">
            <a:avLst/>
          </a:prstGeom>
          <a:noFill/>
          <a:ln w="936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54275" name="Text Box 3"/>
          <p:cNvSpPr txBox="1">
            <a:spLocks noChangeArrowheads="1"/>
          </p:cNvSpPr>
          <p:nvPr/>
        </p:nvSpPr>
        <p:spPr bwMode="auto">
          <a:xfrm>
            <a:off x="609600" y="1358900"/>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Problem</a:t>
            </a:r>
          </a:p>
        </p:txBody>
      </p:sp>
      <p:sp>
        <p:nvSpPr>
          <p:cNvPr id="54276" name="Text Box 4"/>
          <p:cNvSpPr txBox="1">
            <a:spLocks noChangeArrowheads="1"/>
          </p:cNvSpPr>
          <p:nvPr/>
        </p:nvSpPr>
        <p:spPr bwMode="auto">
          <a:xfrm>
            <a:off x="838200" y="1739900"/>
            <a:ext cx="7696200" cy="1220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buClr>
                <a:srgbClr val="333399"/>
              </a:buClr>
            </a:pPr>
            <a:r>
              <a:rPr lang="en-GB" sz="1400">
                <a:solidFill>
                  <a:srgbClr val="333399"/>
                </a:solidFill>
                <a:cs typeface="Arial" charset="0"/>
              </a:rPr>
              <a:t>Security is often postponed until after the functional pieces of the application have been designed. After an application is deployed, it is very difficult to implement the authentication, authorization and auditing mechanism. </a:t>
            </a:r>
          </a:p>
          <a:p>
            <a:pPr algn="r">
              <a:lnSpc>
                <a:spcPct val="100000"/>
              </a:lnSpc>
              <a:buClr>
                <a:srgbClr val="333399"/>
              </a:buClr>
            </a:pPr>
            <a:endParaRPr lang="en-GB" sz="1400">
              <a:solidFill>
                <a:srgbClr val="333399"/>
              </a:solidFill>
              <a:cs typeface="Arial" charset="0"/>
            </a:endParaRPr>
          </a:p>
          <a:p>
            <a:pPr algn="r">
              <a:lnSpc>
                <a:spcPct val="100000"/>
              </a:lnSpc>
              <a:buClr>
                <a:srgbClr val="333399"/>
              </a:buClr>
            </a:pPr>
            <a:r>
              <a:rPr lang="en-GB" sz="1400">
                <a:solidFill>
                  <a:srgbClr val="333399"/>
                </a:solidFill>
                <a:cs typeface="Arial" charset="0"/>
              </a:rPr>
              <a:t>How can you retrofit authentication and authorization into an existing web application?</a:t>
            </a:r>
            <a:r>
              <a:rPr lang="en-GB">
                <a:cs typeface="Arial" charset="0"/>
              </a:rPr>
              <a:t> </a:t>
            </a:r>
          </a:p>
        </p:txBody>
      </p:sp>
      <p:sp>
        <p:nvSpPr>
          <p:cNvPr id="54277" name="Text Box 5"/>
          <p:cNvSpPr txBox="1">
            <a:spLocks noChangeArrowheads="1"/>
          </p:cNvSpPr>
          <p:nvPr/>
        </p:nvSpPr>
        <p:spPr bwMode="auto">
          <a:xfrm>
            <a:off x="381000" y="228600"/>
            <a:ext cx="23241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a:t>Application Architecture Pattern</a:t>
            </a:r>
          </a:p>
        </p:txBody>
      </p:sp>
      <p:sp>
        <p:nvSpPr>
          <p:cNvPr id="54278" name="AutoShape 6"/>
          <p:cNvSpPr>
            <a:spLocks noChangeArrowheads="1"/>
          </p:cNvSpPr>
          <p:nvPr/>
        </p:nvSpPr>
        <p:spPr bwMode="auto">
          <a:xfrm>
            <a:off x="7086600" y="304800"/>
            <a:ext cx="1828800" cy="609600"/>
          </a:xfrm>
          <a:prstGeom prst="rtTriangle">
            <a:avLst/>
          </a:prstGeom>
          <a:blipFill dpi="0" rotWithShape="0">
            <a:blip r:embed="rId3"/>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54279" name="AutoShape 7"/>
          <p:cNvSpPr>
            <a:spLocks noChangeArrowheads="1"/>
          </p:cNvSpPr>
          <p:nvPr/>
        </p:nvSpPr>
        <p:spPr bwMode="auto">
          <a:xfrm rot="10800000">
            <a:off x="7086600" y="306388"/>
            <a:ext cx="1828800" cy="609600"/>
          </a:xfrm>
          <a:prstGeom prst="rtTriangle">
            <a:avLst/>
          </a:prstGeom>
          <a:blipFill dpi="0" rotWithShape="0">
            <a:blip r:embed="rId4"/>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54280" name="Text Box 8"/>
          <p:cNvSpPr txBox="1">
            <a:spLocks noChangeArrowheads="1"/>
          </p:cNvSpPr>
          <p:nvPr/>
        </p:nvSpPr>
        <p:spPr bwMode="auto">
          <a:xfrm>
            <a:off x="7391400" y="304800"/>
            <a:ext cx="15240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gn="r">
              <a:lnSpc>
                <a:spcPct val="100000"/>
              </a:lnSpc>
            </a:pPr>
            <a:r>
              <a:rPr lang="en-GB" sz="1000" b="1"/>
              <a:t>Application Arch. – Design</a:t>
            </a:r>
          </a:p>
        </p:txBody>
      </p:sp>
      <p:sp>
        <p:nvSpPr>
          <p:cNvPr id="54281" name="Text Box 9"/>
          <p:cNvSpPr txBox="1">
            <a:spLocks noChangeArrowheads="1"/>
          </p:cNvSpPr>
          <p:nvPr/>
        </p:nvSpPr>
        <p:spPr bwMode="auto">
          <a:xfrm>
            <a:off x="7162800" y="609600"/>
            <a:ext cx="717550"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Function</a:t>
            </a:r>
          </a:p>
        </p:txBody>
      </p:sp>
      <p:sp>
        <p:nvSpPr>
          <p:cNvPr id="54282" name="Text Box 10"/>
          <p:cNvSpPr txBox="1">
            <a:spLocks noChangeArrowheads="1"/>
          </p:cNvSpPr>
          <p:nvPr/>
        </p:nvSpPr>
        <p:spPr bwMode="auto">
          <a:xfrm>
            <a:off x="609600" y="3381375"/>
            <a:ext cx="10033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Solution</a:t>
            </a:r>
          </a:p>
        </p:txBody>
      </p:sp>
      <p:sp>
        <p:nvSpPr>
          <p:cNvPr id="54283" name="Text Box 11"/>
          <p:cNvSpPr txBox="1">
            <a:spLocks noChangeArrowheads="1"/>
          </p:cNvSpPr>
          <p:nvPr/>
        </p:nvSpPr>
        <p:spPr bwMode="auto">
          <a:xfrm>
            <a:off x="838200" y="3797300"/>
            <a:ext cx="7848600"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Provide authentication and authorization outside the application. Use an intercepting agent installed on web server and provide authentication and authorization of incoming requests by intercepting them and enforcing access control policy at the web server. Isolate application logic from security logic. </a:t>
            </a:r>
          </a:p>
        </p:txBody>
      </p:sp>
      <p:sp>
        <p:nvSpPr>
          <p:cNvPr id="54284" name="Text Box 12"/>
          <p:cNvSpPr txBox="1">
            <a:spLocks noChangeArrowheads="1"/>
          </p:cNvSpPr>
          <p:nvPr/>
        </p:nvSpPr>
        <p:spPr bwMode="auto">
          <a:xfrm>
            <a:off x="152400" y="6400800"/>
            <a:ext cx="1503363"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b="1"/>
              <a:t>Source: </a:t>
            </a:r>
            <a:r>
              <a:rPr lang="en-GB" sz="1200" b="1">
                <a:solidFill>
                  <a:srgbClr val="3333FF"/>
                </a:solidFill>
              </a:rPr>
              <a:t>Sun Book</a:t>
            </a:r>
          </a:p>
        </p:txBody>
      </p:sp>
      <p:sp>
        <p:nvSpPr>
          <p:cNvPr id="54285" name="Text Box 13"/>
          <p:cNvSpPr txBox="1">
            <a:spLocks noChangeArrowheads="1"/>
          </p:cNvSpPr>
          <p:nvPr/>
        </p:nvSpPr>
        <p:spPr bwMode="auto">
          <a:xfrm>
            <a:off x="609600" y="5638800"/>
            <a:ext cx="57912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Known Uses. </a:t>
            </a:r>
            <a:r>
              <a:rPr lang="en-GB" sz="1400">
                <a:solidFill>
                  <a:srgbClr val="333399"/>
                </a:solidFill>
              </a:rPr>
              <a:t>Implementation of policy using an external policy server.</a:t>
            </a:r>
          </a:p>
        </p:txBody>
      </p:sp>
      <p:sp>
        <p:nvSpPr>
          <p:cNvPr id="54286" name="Text Box 14"/>
          <p:cNvSpPr txBox="1">
            <a:spLocks noChangeArrowheads="1"/>
          </p:cNvSpPr>
          <p:nvPr/>
        </p:nvSpPr>
        <p:spPr bwMode="auto">
          <a:xfrm>
            <a:off x="2743200" y="6400800"/>
            <a:ext cx="40386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ctr">
              <a:lnSpc>
                <a:spcPct val="100000"/>
              </a:lnSpc>
              <a:buClr>
                <a:srgbClr val="003399"/>
              </a:buClr>
            </a:pPr>
            <a:r>
              <a:rPr lang="en-GB" sz="1200" b="1">
                <a:solidFill>
                  <a:srgbClr val="003399"/>
                </a:solidFill>
              </a:rPr>
              <a:t>Tags:</a:t>
            </a:r>
            <a:r>
              <a:rPr lang="en-GB" sz="1400" b="1">
                <a:solidFill>
                  <a:srgbClr val="003399"/>
                </a:solidFill>
              </a:rPr>
              <a:t> </a:t>
            </a:r>
            <a:r>
              <a:rPr lang="en-GB" sz="1200" b="1">
                <a:solidFill>
                  <a:srgbClr val="008000"/>
                </a:solidFill>
              </a:rPr>
              <a:t>Access Control, Policy, Authentication</a:t>
            </a:r>
          </a:p>
        </p:txBody>
      </p:sp>
      <p:sp>
        <p:nvSpPr>
          <p:cNvPr id="54287" name="Text Box 15"/>
          <p:cNvSpPr txBox="1">
            <a:spLocks noChangeArrowheads="1"/>
          </p:cNvSpPr>
          <p:nvPr/>
        </p:nvSpPr>
        <p:spPr bwMode="auto">
          <a:xfrm>
            <a:off x="4495800" y="990600"/>
            <a:ext cx="449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pPr>
            <a:r>
              <a:rPr lang="en-GB" sz="1200"/>
              <a:t>Classification Key:</a:t>
            </a:r>
            <a:r>
              <a:rPr lang="en-GB" sz="1200">
                <a:solidFill>
                  <a:srgbClr val="990000"/>
                </a:solidFill>
              </a:rPr>
              <a:t> Perimeter Security, Information Disclosure</a:t>
            </a:r>
          </a:p>
        </p:txBody>
      </p:sp>
      <p:sp>
        <p:nvSpPr>
          <p:cNvPr id="54288" name="Text Box 16"/>
          <p:cNvSpPr txBox="1">
            <a:spLocks noChangeArrowheads="1"/>
          </p:cNvSpPr>
          <p:nvPr/>
        </p:nvSpPr>
        <p:spPr bwMode="auto">
          <a:xfrm>
            <a:off x="609600" y="5943600"/>
            <a:ext cx="3457575"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Related Patterns. </a:t>
            </a:r>
            <a:r>
              <a:rPr lang="en-GB" sz="1400">
                <a:solidFill>
                  <a:srgbClr val="990000"/>
                </a:solidFill>
              </a:rPr>
              <a:t>Secure Service Proxy.</a:t>
            </a:r>
          </a:p>
        </p:txBody>
      </p:sp>
      <p:sp>
        <p:nvSpPr>
          <p:cNvPr id="54289" name="Text Box 17"/>
          <p:cNvSpPr txBox="1">
            <a:spLocks noChangeArrowheads="1"/>
          </p:cNvSpPr>
          <p:nvPr/>
        </p:nvSpPr>
        <p:spPr bwMode="auto">
          <a:xfrm>
            <a:off x="8001000" y="6477000"/>
            <a:ext cx="79216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Pattern 42</a:t>
            </a: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AutoShape 1"/>
          <p:cNvSpPr>
            <a:spLocks noChangeArrowheads="1"/>
          </p:cNvSpPr>
          <p:nvPr/>
        </p:nvSpPr>
        <p:spPr bwMode="auto">
          <a:xfrm>
            <a:off x="7086600" y="304800"/>
            <a:ext cx="1828800" cy="609600"/>
          </a:xfrm>
          <a:prstGeom prst="rtTriangle">
            <a:avLst/>
          </a:prstGeom>
          <a:blipFill dpi="0" rotWithShape="0">
            <a:blip r:embed="rId3"/>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55298" name="AutoShape 2"/>
          <p:cNvSpPr>
            <a:spLocks noChangeArrowheads="1"/>
          </p:cNvSpPr>
          <p:nvPr/>
        </p:nvSpPr>
        <p:spPr bwMode="auto">
          <a:xfrm rot="10800000">
            <a:off x="7086600" y="306388"/>
            <a:ext cx="1828800" cy="609600"/>
          </a:xfrm>
          <a:prstGeom prst="rtTriangle">
            <a:avLst/>
          </a:prstGeom>
          <a:blipFill dpi="0" rotWithShape="0">
            <a:blip r:embed="rId4"/>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55299" name="Text Box 3"/>
          <p:cNvSpPr txBox="1">
            <a:spLocks noChangeArrowheads="1"/>
          </p:cNvSpPr>
          <p:nvPr/>
        </p:nvSpPr>
        <p:spPr bwMode="auto">
          <a:xfrm>
            <a:off x="7391400" y="304800"/>
            <a:ext cx="15240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gn="r">
              <a:lnSpc>
                <a:spcPct val="100000"/>
              </a:lnSpc>
            </a:pPr>
            <a:r>
              <a:rPr lang="en-GB" sz="1000" b="1"/>
              <a:t>Application Arch. - Design</a:t>
            </a:r>
          </a:p>
        </p:txBody>
      </p:sp>
      <p:sp>
        <p:nvSpPr>
          <p:cNvPr id="55300" name="Text Box 4"/>
          <p:cNvSpPr txBox="1">
            <a:spLocks noChangeArrowheads="1"/>
          </p:cNvSpPr>
          <p:nvPr/>
        </p:nvSpPr>
        <p:spPr bwMode="auto">
          <a:xfrm>
            <a:off x="7162800" y="609600"/>
            <a:ext cx="45561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Data</a:t>
            </a:r>
          </a:p>
        </p:txBody>
      </p:sp>
      <p:sp>
        <p:nvSpPr>
          <p:cNvPr id="55301" name="Text Box 5"/>
          <p:cNvSpPr txBox="1">
            <a:spLocks noChangeArrowheads="1"/>
          </p:cNvSpPr>
          <p:nvPr/>
        </p:nvSpPr>
        <p:spPr bwMode="auto">
          <a:xfrm>
            <a:off x="381000" y="504825"/>
            <a:ext cx="2557463"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993300"/>
              </a:buClr>
            </a:pPr>
            <a:r>
              <a:rPr lang="en-GB" sz="2000" b="1">
                <a:solidFill>
                  <a:srgbClr val="993300"/>
                </a:solidFill>
              </a:rPr>
              <a:t>Layered Encryption</a:t>
            </a:r>
          </a:p>
        </p:txBody>
      </p:sp>
      <p:sp>
        <p:nvSpPr>
          <p:cNvPr id="55302" name="Line 6"/>
          <p:cNvSpPr>
            <a:spLocks noChangeShapeType="1"/>
          </p:cNvSpPr>
          <p:nvPr/>
        </p:nvSpPr>
        <p:spPr bwMode="auto">
          <a:xfrm>
            <a:off x="457200" y="914400"/>
            <a:ext cx="8686800" cy="1588"/>
          </a:xfrm>
          <a:prstGeom prst="line">
            <a:avLst/>
          </a:prstGeom>
          <a:noFill/>
          <a:ln w="936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55303" name="Text Box 7"/>
          <p:cNvSpPr txBox="1">
            <a:spLocks noChangeArrowheads="1"/>
          </p:cNvSpPr>
          <p:nvPr/>
        </p:nvSpPr>
        <p:spPr bwMode="auto">
          <a:xfrm>
            <a:off x="609600" y="1066800"/>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Problem</a:t>
            </a:r>
          </a:p>
        </p:txBody>
      </p:sp>
      <p:sp>
        <p:nvSpPr>
          <p:cNvPr id="55304" name="Text Box 8"/>
          <p:cNvSpPr txBox="1">
            <a:spLocks noChangeArrowheads="1"/>
          </p:cNvSpPr>
          <p:nvPr/>
        </p:nvSpPr>
        <p:spPr bwMode="auto">
          <a:xfrm>
            <a:off x="838200" y="1524000"/>
            <a:ext cx="76962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In the mix protocol, the mix nodes share symmetric keys between themselves. The mix </a:t>
            </a:r>
          </a:p>
          <a:p>
            <a:pPr>
              <a:lnSpc>
                <a:spcPct val="100000"/>
              </a:lnSpc>
              <a:buClr>
                <a:srgbClr val="333399"/>
              </a:buClr>
            </a:pPr>
            <a:r>
              <a:rPr lang="en-GB" sz="1400">
                <a:solidFill>
                  <a:srgbClr val="333399"/>
                </a:solidFill>
                <a:cs typeface="Arial" charset="0"/>
              </a:rPr>
              <a:t>          decrypts and then re-encrypts the packets flowing through the node. This protects </a:t>
            </a:r>
          </a:p>
          <a:p>
            <a:pPr>
              <a:lnSpc>
                <a:spcPct val="100000"/>
              </a:lnSpc>
              <a:buClr>
                <a:srgbClr val="333399"/>
              </a:buClr>
            </a:pPr>
            <a:r>
              <a:rPr lang="en-GB" sz="1400">
                <a:solidFill>
                  <a:srgbClr val="333399"/>
                </a:solidFill>
                <a:cs typeface="Arial" charset="0"/>
              </a:rPr>
              <a:t>          against a passive adversary observing the network traffic, but is insufficient against an </a:t>
            </a:r>
          </a:p>
          <a:p>
            <a:pPr>
              <a:lnSpc>
                <a:spcPct val="100000"/>
              </a:lnSpc>
              <a:buClr>
                <a:srgbClr val="333399"/>
              </a:buClr>
            </a:pPr>
            <a:r>
              <a:rPr lang="en-GB" sz="1400">
                <a:solidFill>
                  <a:srgbClr val="333399"/>
                </a:solidFill>
                <a:cs typeface="Arial" charset="0"/>
              </a:rPr>
              <a:t>          active adversary controlling a mix node. A malicious attacker controlling the mix node can </a:t>
            </a:r>
          </a:p>
          <a:p>
            <a:pPr>
              <a:lnSpc>
                <a:spcPct val="100000"/>
              </a:lnSpc>
              <a:buClr>
                <a:srgbClr val="333399"/>
              </a:buClr>
            </a:pPr>
            <a:r>
              <a:rPr lang="en-GB" sz="1400">
                <a:solidFill>
                  <a:srgbClr val="333399"/>
                </a:solidFill>
                <a:cs typeface="Arial" charset="0"/>
              </a:rPr>
              <a:t>          follow the mix protocol, and yet profile the behavior of a message sender, because of the </a:t>
            </a:r>
          </a:p>
          <a:p>
            <a:pPr>
              <a:lnSpc>
                <a:spcPct val="100000"/>
              </a:lnSpc>
              <a:buClr>
                <a:srgbClr val="333399"/>
              </a:buClr>
            </a:pPr>
            <a:r>
              <a:rPr lang="en-GB" sz="1400">
                <a:solidFill>
                  <a:srgbClr val="333399"/>
                </a:solidFill>
                <a:cs typeface="Arial" charset="0"/>
              </a:rPr>
              <a:t>          header in plaintext available to him.</a:t>
            </a:r>
          </a:p>
          <a:p>
            <a:pPr>
              <a:lnSpc>
                <a:spcPct val="100000"/>
              </a:lnSpc>
              <a:buClr>
                <a:srgbClr val="333399"/>
              </a:buClr>
            </a:pPr>
            <a:endParaRPr lang="en-GB" sz="1400">
              <a:solidFill>
                <a:srgbClr val="333399"/>
              </a:solidFill>
              <a:cs typeface="Arial" charset="0"/>
            </a:endParaRPr>
          </a:p>
          <a:p>
            <a:pPr>
              <a:lnSpc>
                <a:spcPct val="100000"/>
              </a:lnSpc>
              <a:buClr>
                <a:srgbClr val="333399"/>
              </a:buClr>
            </a:pPr>
            <a:r>
              <a:rPr lang="en-GB" sz="1400">
                <a:solidFill>
                  <a:srgbClr val="333399"/>
                </a:solidFill>
                <a:cs typeface="Arial" charset="0"/>
              </a:rPr>
              <a:t>How can the mix network be made secure against an active adversary?</a:t>
            </a:r>
          </a:p>
          <a:p>
            <a:pPr>
              <a:lnSpc>
                <a:spcPct val="100000"/>
              </a:lnSpc>
              <a:buClr>
                <a:srgbClr val="333399"/>
              </a:buClr>
            </a:pPr>
            <a:endParaRPr lang="en-GB" sz="1400">
              <a:solidFill>
                <a:srgbClr val="333399"/>
              </a:solidFill>
              <a:cs typeface="Arial" charset="0"/>
            </a:endParaRPr>
          </a:p>
        </p:txBody>
      </p:sp>
      <p:sp>
        <p:nvSpPr>
          <p:cNvPr id="55305" name="Text Box 9"/>
          <p:cNvSpPr txBox="1">
            <a:spLocks noChangeArrowheads="1"/>
          </p:cNvSpPr>
          <p:nvPr/>
        </p:nvSpPr>
        <p:spPr bwMode="auto">
          <a:xfrm>
            <a:off x="381000" y="228600"/>
            <a:ext cx="23241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a:t>Application Architecture Pattern</a:t>
            </a:r>
          </a:p>
        </p:txBody>
      </p:sp>
      <p:sp>
        <p:nvSpPr>
          <p:cNvPr id="55306" name="Text Box 10"/>
          <p:cNvSpPr txBox="1">
            <a:spLocks noChangeArrowheads="1"/>
          </p:cNvSpPr>
          <p:nvPr/>
        </p:nvSpPr>
        <p:spPr bwMode="auto">
          <a:xfrm>
            <a:off x="609600" y="3505200"/>
            <a:ext cx="10033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Solution</a:t>
            </a:r>
          </a:p>
        </p:txBody>
      </p:sp>
      <p:sp>
        <p:nvSpPr>
          <p:cNvPr id="55307" name="Text Box 11"/>
          <p:cNvSpPr txBox="1">
            <a:spLocks noChangeArrowheads="1"/>
          </p:cNvSpPr>
          <p:nvPr/>
        </p:nvSpPr>
        <p:spPr bwMode="auto">
          <a:xfrm>
            <a:off x="838200" y="3994150"/>
            <a:ext cx="8305800" cy="1160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The sending client is responsible for establishing the path between the sender and the recipient. The </a:t>
            </a:r>
          </a:p>
          <a:p>
            <a:pPr>
              <a:lnSpc>
                <a:spcPct val="100000"/>
              </a:lnSpc>
              <a:buClr>
                <a:srgbClr val="333399"/>
              </a:buClr>
            </a:pPr>
            <a:r>
              <a:rPr lang="en-GB" sz="1400">
                <a:solidFill>
                  <a:srgbClr val="333399"/>
                </a:solidFill>
                <a:cs typeface="Arial" charset="0"/>
              </a:rPr>
              <a:t>         neighboring nodes in the circuit share symmetric keys between themselves. The packet is then </a:t>
            </a:r>
          </a:p>
          <a:p>
            <a:pPr>
              <a:lnSpc>
                <a:spcPct val="100000"/>
              </a:lnSpc>
              <a:buClr>
                <a:srgbClr val="333399"/>
              </a:buClr>
            </a:pPr>
            <a:r>
              <a:rPr lang="en-GB" sz="1400">
                <a:solidFill>
                  <a:srgbClr val="333399"/>
                </a:solidFill>
                <a:cs typeface="Arial" charset="0"/>
              </a:rPr>
              <a:t>         encrypted in multiple layers (like the onion skin). The innermost layer is encrypted with the </a:t>
            </a:r>
          </a:p>
          <a:p>
            <a:pPr>
              <a:lnSpc>
                <a:spcPct val="100000"/>
              </a:lnSpc>
              <a:buClr>
                <a:srgbClr val="333399"/>
              </a:buClr>
            </a:pPr>
            <a:r>
              <a:rPr lang="en-GB" sz="1400">
                <a:solidFill>
                  <a:srgbClr val="333399"/>
                </a:solidFill>
                <a:cs typeface="Arial" charset="0"/>
              </a:rPr>
              <a:t>         symmetric key used in the last hop before the server, the next layer is encrypted with the </a:t>
            </a:r>
          </a:p>
          <a:p>
            <a:pPr>
              <a:lnSpc>
                <a:spcPct val="100000"/>
              </a:lnSpc>
              <a:buClr>
                <a:srgbClr val="333399"/>
              </a:buClr>
            </a:pPr>
            <a:r>
              <a:rPr lang="en-GB" sz="1400">
                <a:solidFill>
                  <a:srgbClr val="333399"/>
                </a:solidFill>
                <a:cs typeface="Arial" charset="0"/>
              </a:rPr>
              <a:t>         symmetric key used in the preceding hop and so on.</a:t>
            </a:r>
          </a:p>
        </p:txBody>
      </p:sp>
      <p:sp>
        <p:nvSpPr>
          <p:cNvPr id="55308" name="Text Box 12"/>
          <p:cNvSpPr txBox="1">
            <a:spLocks noChangeArrowheads="1"/>
          </p:cNvSpPr>
          <p:nvPr/>
        </p:nvSpPr>
        <p:spPr bwMode="auto">
          <a:xfrm>
            <a:off x="152400" y="6400800"/>
            <a:ext cx="2398713"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b="1"/>
              <a:t>Source: </a:t>
            </a:r>
            <a:r>
              <a:rPr lang="en-GB" sz="1200" b="1">
                <a:solidFill>
                  <a:srgbClr val="6600CC"/>
                </a:solidFill>
              </a:rPr>
              <a:t>Hafiz Privacy Patterns</a:t>
            </a:r>
          </a:p>
        </p:txBody>
      </p:sp>
      <p:sp>
        <p:nvSpPr>
          <p:cNvPr id="55309" name="Text Box 13"/>
          <p:cNvSpPr txBox="1">
            <a:spLocks noChangeArrowheads="1"/>
          </p:cNvSpPr>
          <p:nvPr/>
        </p:nvSpPr>
        <p:spPr bwMode="auto">
          <a:xfrm>
            <a:off x="609600" y="5334000"/>
            <a:ext cx="82296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Known Uses. </a:t>
            </a:r>
            <a:r>
              <a:rPr lang="en-GB" sz="1400">
                <a:solidFill>
                  <a:srgbClr val="333399"/>
                </a:solidFill>
              </a:rPr>
              <a:t>Layered encryption (also known as onion routing) in Morphmix.</a:t>
            </a:r>
          </a:p>
        </p:txBody>
      </p:sp>
      <p:sp>
        <p:nvSpPr>
          <p:cNvPr id="55310" name="Text Box 14"/>
          <p:cNvSpPr txBox="1">
            <a:spLocks noChangeArrowheads="1"/>
          </p:cNvSpPr>
          <p:nvPr/>
        </p:nvSpPr>
        <p:spPr bwMode="auto">
          <a:xfrm>
            <a:off x="2895600" y="6400800"/>
            <a:ext cx="38100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ctr">
              <a:lnSpc>
                <a:spcPct val="100000"/>
              </a:lnSpc>
              <a:buClr>
                <a:srgbClr val="003399"/>
              </a:buClr>
            </a:pPr>
            <a:r>
              <a:rPr lang="en-GB" sz="1200" b="1">
                <a:solidFill>
                  <a:srgbClr val="003399"/>
                </a:solidFill>
              </a:rPr>
              <a:t>Tags:</a:t>
            </a:r>
            <a:r>
              <a:rPr lang="en-GB" sz="1400" b="1">
                <a:solidFill>
                  <a:srgbClr val="003399"/>
                </a:solidFill>
              </a:rPr>
              <a:t> </a:t>
            </a:r>
            <a:r>
              <a:rPr lang="en-GB" sz="1200" b="1">
                <a:solidFill>
                  <a:srgbClr val="008000"/>
                </a:solidFill>
              </a:rPr>
              <a:t>Anonymity, Privacy, Encryption, Routing</a:t>
            </a:r>
          </a:p>
        </p:txBody>
      </p:sp>
      <p:sp>
        <p:nvSpPr>
          <p:cNvPr id="55311" name="Text Box 15"/>
          <p:cNvSpPr txBox="1">
            <a:spLocks noChangeArrowheads="1"/>
          </p:cNvSpPr>
          <p:nvPr/>
        </p:nvSpPr>
        <p:spPr bwMode="auto">
          <a:xfrm>
            <a:off x="4495800" y="990600"/>
            <a:ext cx="449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pPr>
            <a:r>
              <a:rPr lang="en-GB" sz="1200"/>
              <a:t>Classification Key:</a:t>
            </a:r>
            <a:r>
              <a:rPr lang="en-GB" sz="1200">
                <a:solidFill>
                  <a:srgbClr val="990000"/>
                </a:solidFill>
              </a:rPr>
              <a:t> Exterior Security, Information Disclosure</a:t>
            </a:r>
          </a:p>
        </p:txBody>
      </p:sp>
      <p:sp>
        <p:nvSpPr>
          <p:cNvPr id="55312" name="Text Box 16"/>
          <p:cNvSpPr txBox="1">
            <a:spLocks noChangeArrowheads="1"/>
          </p:cNvSpPr>
          <p:nvPr/>
        </p:nvSpPr>
        <p:spPr bwMode="auto">
          <a:xfrm>
            <a:off x="609600" y="5715000"/>
            <a:ext cx="370205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Related Patterns. </a:t>
            </a:r>
            <a:r>
              <a:rPr lang="en-GB" sz="1400">
                <a:solidFill>
                  <a:srgbClr val="990000"/>
                </a:solidFill>
              </a:rPr>
              <a:t>Morphed Representation.</a:t>
            </a:r>
          </a:p>
        </p:txBody>
      </p:sp>
      <p:sp>
        <p:nvSpPr>
          <p:cNvPr id="55313" name="Text Box 17"/>
          <p:cNvSpPr txBox="1">
            <a:spLocks noChangeArrowheads="1"/>
          </p:cNvSpPr>
          <p:nvPr/>
        </p:nvSpPr>
        <p:spPr bwMode="auto">
          <a:xfrm>
            <a:off x="8001000" y="6477000"/>
            <a:ext cx="79216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Pattern 43</a:t>
            </a: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 Box 1"/>
          <p:cNvSpPr txBox="1">
            <a:spLocks noChangeArrowheads="1"/>
          </p:cNvSpPr>
          <p:nvPr/>
        </p:nvSpPr>
        <p:spPr bwMode="auto">
          <a:xfrm>
            <a:off x="381000" y="504825"/>
            <a:ext cx="2047875"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993300"/>
              </a:buClr>
            </a:pPr>
            <a:r>
              <a:rPr lang="en-GB" sz="2000" b="1">
                <a:solidFill>
                  <a:srgbClr val="993300"/>
                </a:solidFill>
              </a:rPr>
              <a:t>Limited Access</a:t>
            </a:r>
          </a:p>
        </p:txBody>
      </p:sp>
      <p:sp>
        <p:nvSpPr>
          <p:cNvPr id="56322" name="Line 2"/>
          <p:cNvSpPr>
            <a:spLocks noChangeShapeType="1"/>
          </p:cNvSpPr>
          <p:nvPr/>
        </p:nvSpPr>
        <p:spPr bwMode="auto">
          <a:xfrm>
            <a:off x="457200" y="914400"/>
            <a:ext cx="8686800" cy="1588"/>
          </a:xfrm>
          <a:prstGeom prst="line">
            <a:avLst/>
          </a:prstGeom>
          <a:noFill/>
          <a:ln w="936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56323" name="Text Box 3"/>
          <p:cNvSpPr txBox="1">
            <a:spLocks noChangeArrowheads="1"/>
          </p:cNvSpPr>
          <p:nvPr/>
        </p:nvSpPr>
        <p:spPr bwMode="auto">
          <a:xfrm>
            <a:off x="609600" y="1233488"/>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Problem</a:t>
            </a:r>
          </a:p>
        </p:txBody>
      </p:sp>
      <p:sp>
        <p:nvSpPr>
          <p:cNvPr id="56324" name="Text Box 4"/>
          <p:cNvSpPr txBox="1">
            <a:spLocks noChangeArrowheads="1"/>
          </p:cNvSpPr>
          <p:nvPr/>
        </p:nvSpPr>
        <p:spPr bwMode="auto">
          <a:xfrm>
            <a:off x="838200" y="1711325"/>
            <a:ext cx="7696200" cy="1798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Presenting the entire user interface has an important security problem associated with it. Some options may be private for some privileged user group and other users should not even see those options. Seeing the entire user interface is annoying for a user who has access to only a few operations when he finds by clicking options that he is not entitled to perform those operations. </a:t>
            </a:r>
          </a:p>
          <a:p>
            <a:pPr>
              <a:lnSpc>
                <a:spcPct val="100000"/>
              </a:lnSpc>
              <a:buClr>
                <a:srgbClr val="333399"/>
              </a:buClr>
            </a:pPr>
            <a:endParaRPr lang="en-GB" sz="1400">
              <a:solidFill>
                <a:srgbClr val="333399"/>
              </a:solidFill>
              <a:cs typeface="Arial" charset="0"/>
            </a:endParaRPr>
          </a:p>
          <a:p>
            <a:pPr>
              <a:lnSpc>
                <a:spcPct val="100000"/>
              </a:lnSpc>
              <a:buClr>
                <a:srgbClr val="333399"/>
              </a:buClr>
            </a:pPr>
            <a:r>
              <a:rPr lang="en-GB" sz="1400">
                <a:solidFill>
                  <a:srgbClr val="333399"/>
                </a:solidFill>
                <a:cs typeface="Arial" charset="0"/>
              </a:rPr>
              <a:t>How can you present a system’s functionality and ensure that users can only access those parts or data of a system they are entitled for? </a:t>
            </a:r>
          </a:p>
        </p:txBody>
      </p:sp>
      <p:sp>
        <p:nvSpPr>
          <p:cNvPr id="56325" name="Text Box 5"/>
          <p:cNvSpPr txBox="1">
            <a:spLocks noChangeArrowheads="1"/>
          </p:cNvSpPr>
          <p:nvPr/>
        </p:nvSpPr>
        <p:spPr bwMode="auto">
          <a:xfrm>
            <a:off x="381000" y="228600"/>
            <a:ext cx="23241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a:t>Application Architecture Pattern</a:t>
            </a:r>
          </a:p>
        </p:txBody>
      </p:sp>
      <p:sp>
        <p:nvSpPr>
          <p:cNvPr id="56326" name="AutoShape 6"/>
          <p:cNvSpPr>
            <a:spLocks noChangeArrowheads="1"/>
          </p:cNvSpPr>
          <p:nvPr/>
        </p:nvSpPr>
        <p:spPr bwMode="auto">
          <a:xfrm>
            <a:off x="7086600" y="304800"/>
            <a:ext cx="1828800" cy="609600"/>
          </a:xfrm>
          <a:prstGeom prst="rtTriangle">
            <a:avLst/>
          </a:prstGeom>
          <a:blipFill dpi="0" rotWithShape="0">
            <a:blip r:embed="rId3"/>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56327" name="AutoShape 7"/>
          <p:cNvSpPr>
            <a:spLocks noChangeArrowheads="1"/>
          </p:cNvSpPr>
          <p:nvPr/>
        </p:nvSpPr>
        <p:spPr bwMode="auto">
          <a:xfrm rot="10800000">
            <a:off x="7086600" y="306388"/>
            <a:ext cx="1828800" cy="609600"/>
          </a:xfrm>
          <a:prstGeom prst="rtTriangle">
            <a:avLst/>
          </a:prstGeom>
          <a:blipFill dpi="0" rotWithShape="0">
            <a:blip r:embed="rId4"/>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56328" name="Text Box 8"/>
          <p:cNvSpPr txBox="1">
            <a:spLocks noChangeArrowheads="1"/>
          </p:cNvSpPr>
          <p:nvPr/>
        </p:nvSpPr>
        <p:spPr bwMode="auto">
          <a:xfrm>
            <a:off x="7391400" y="304800"/>
            <a:ext cx="15240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gn="r">
              <a:lnSpc>
                <a:spcPct val="100000"/>
              </a:lnSpc>
            </a:pPr>
            <a:r>
              <a:rPr lang="en-GB" sz="1000" b="1"/>
              <a:t>Application Arch. – Arch.</a:t>
            </a:r>
          </a:p>
        </p:txBody>
      </p:sp>
      <p:sp>
        <p:nvSpPr>
          <p:cNvPr id="56329" name="Text Box 9"/>
          <p:cNvSpPr txBox="1">
            <a:spLocks noChangeArrowheads="1"/>
          </p:cNvSpPr>
          <p:nvPr/>
        </p:nvSpPr>
        <p:spPr bwMode="auto">
          <a:xfrm>
            <a:off x="7162800" y="609600"/>
            <a:ext cx="717550"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Function</a:t>
            </a:r>
          </a:p>
        </p:txBody>
      </p:sp>
      <p:sp>
        <p:nvSpPr>
          <p:cNvPr id="56330" name="Text Box 10"/>
          <p:cNvSpPr txBox="1">
            <a:spLocks noChangeArrowheads="1"/>
          </p:cNvSpPr>
          <p:nvPr/>
        </p:nvSpPr>
        <p:spPr bwMode="auto">
          <a:xfrm>
            <a:off x="609600" y="3810000"/>
            <a:ext cx="10033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Solution</a:t>
            </a:r>
          </a:p>
        </p:txBody>
      </p:sp>
      <p:sp>
        <p:nvSpPr>
          <p:cNvPr id="56331" name="Text Box 11"/>
          <p:cNvSpPr txBox="1">
            <a:spLocks noChangeArrowheads="1"/>
          </p:cNvSpPr>
          <p:nvPr/>
        </p:nvSpPr>
        <p:spPr bwMode="auto">
          <a:xfrm>
            <a:off x="838200" y="4237038"/>
            <a:ext cx="7772400" cy="795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Only let the users see what they have access to. Only give them selections and menus to options that their current access-privileges permit. Dynamically adjust the view when the permissions of the user change.</a:t>
            </a:r>
            <a:r>
              <a:rPr lang="en-GB">
                <a:cs typeface="Arial" charset="0"/>
              </a:rPr>
              <a:t> </a:t>
            </a:r>
          </a:p>
        </p:txBody>
      </p:sp>
      <p:sp>
        <p:nvSpPr>
          <p:cNvPr id="56332" name="Text Box 12"/>
          <p:cNvSpPr txBox="1">
            <a:spLocks noChangeArrowheads="1"/>
          </p:cNvSpPr>
          <p:nvPr/>
        </p:nvSpPr>
        <p:spPr bwMode="auto">
          <a:xfrm>
            <a:off x="152400" y="6400800"/>
            <a:ext cx="16160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b="1"/>
              <a:t>Source: </a:t>
            </a:r>
            <a:r>
              <a:rPr lang="en-GB" sz="1200" b="1">
                <a:solidFill>
                  <a:srgbClr val="99CC00"/>
                </a:solidFill>
              </a:rPr>
              <a:t>Wiley Book</a:t>
            </a:r>
          </a:p>
        </p:txBody>
      </p:sp>
      <p:sp>
        <p:nvSpPr>
          <p:cNvPr id="56333" name="Text Box 13"/>
          <p:cNvSpPr txBox="1">
            <a:spLocks noChangeArrowheads="1"/>
          </p:cNvSpPr>
          <p:nvPr/>
        </p:nvSpPr>
        <p:spPr bwMode="auto">
          <a:xfrm>
            <a:off x="2895600" y="6400800"/>
            <a:ext cx="41148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003399"/>
              </a:buClr>
            </a:pPr>
            <a:r>
              <a:rPr lang="en-GB" sz="1200" b="1">
                <a:solidFill>
                  <a:srgbClr val="003399"/>
                </a:solidFill>
              </a:rPr>
              <a:t>Tags:</a:t>
            </a:r>
            <a:r>
              <a:rPr lang="en-GB" sz="1400" b="1">
                <a:solidFill>
                  <a:srgbClr val="003399"/>
                </a:solidFill>
              </a:rPr>
              <a:t> </a:t>
            </a:r>
            <a:r>
              <a:rPr lang="en-GB" sz="1200" b="1">
                <a:solidFill>
                  <a:srgbClr val="008000"/>
                </a:solidFill>
              </a:rPr>
              <a:t>Access Control, User Interface, Authentication</a:t>
            </a:r>
          </a:p>
        </p:txBody>
      </p:sp>
      <p:sp>
        <p:nvSpPr>
          <p:cNvPr id="56334" name="Text Box 14"/>
          <p:cNvSpPr txBox="1">
            <a:spLocks noChangeArrowheads="1"/>
          </p:cNvSpPr>
          <p:nvPr/>
        </p:nvSpPr>
        <p:spPr bwMode="auto">
          <a:xfrm>
            <a:off x="4495800" y="990600"/>
            <a:ext cx="449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pPr>
            <a:r>
              <a:rPr lang="en-GB" sz="1200"/>
              <a:t>Classification Key:</a:t>
            </a:r>
            <a:r>
              <a:rPr lang="en-GB" sz="1200">
                <a:solidFill>
                  <a:srgbClr val="990000"/>
                </a:solidFill>
              </a:rPr>
              <a:t> Core Security, Information Disclosure</a:t>
            </a:r>
          </a:p>
        </p:txBody>
      </p:sp>
      <p:sp>
        <p:nvSpPr>
          <p:cNvPr id="56335" name="Text Box 15"/>
          <p:cNvSpPr txBox="1">
            <a:spLocks noChangeArrowheads="1"/>
          </p:cNvSpPr>
          <p:nvPr/>
        </p:nvSpPr>
        <p:spPr bwMode="auto">
          <a:xfrm>
            <a:off x="609600" y="5486400"/>
            <a:ext cx="80772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Known Uses. </a:t>
            </a:r>
            <a:r>
              <a:rPr lang="en-GB" sz="1400">
                <a:solidFill>
                  <a:srgbClr val="333399"/>
                </a:solidFill>
              </a:rPr>
              <a:t>Most operating systems’ and applications’ GUI provide limited access.</a:t>
            </a:r>
          </a:p>
        </p:txBody>
      </p:sp>
      <p:sp>
        <p:nvSpPr>
          <p:cNvPr id="56336" name="Text Box 16"/>
          <p:cNvSpPr txBox="1">
            <a:spLocks noChangeArrowheads="1"/>
          </p:cNvSpPr>
          <p:nvPr/>
        </p:nvSpPr>
        <p:spPr bwMode="auto">
          <a:xfrm>
            <a:off x="609600" y="5943600"/>
            <a:ext cx="8002588"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Related Patterns. </a:t>
            </a:r>
            <a:r>
              <a:rPr lang="en-GB" sz="1400">
                <a:solidFill>
                  <a:srgbClr val="990000"/>
                </a:solidFill>
              </a:rPr>
              <a:t>Full Access with Errors, Policy Enforcement Point, Security Session, chroot Jail.</a:t>
            </a:r>
          </a:p>
        </p:txBody>
      </p:sp>
      <p:sp>
        <p:nvSpPr>
          <p:cNvPr id="56337" name="Text Box 17"/>
          <p:cNvSpPr txBox="1">
            <a:spLocks noChangeArrowheads="1"/>
          </p:cNvSpPr>
          <p:nvPr/>
        </p:nvSpPr>
        <p:spPr bwMode="auto">
          <a:xfrm>
            <a:off x="8001000" y="6477000"/>
            <a:ext cx="79216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Pattern 44</a:t>
            </a: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Box 1"/>
          <p:cNvSpPr txBox="1">
            <a:spLocks noChangeArrowheads="1"/>
          </p:cNvSpPr>
          <p:nvPr/>
        </p:nvSpPr>
        <p:spPr bwMode="auto">
          <a:xfrm>
            <a:off x="381000" y="504825"/>
            <a:ext cx="2414588"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993300"/>
              </a:buClr>
            </a:pPr>
            <a:r>
              <a:rPr lang="en-GB" sz="2000" b="1">
                <a:solidFill>
                  <a:srgbClr val="993300"/>
                </a:solidFill>
              </a:rPr>
              <a:t>Low Hanging Fruit</a:t>
            </a:r>
          </a:p>
        </p:txBody>
      </p:sp>
      <p:sp>
        <p:nvSpPr>
          <p:cNvPr id="57346" name="Line 2"/>
          <p:cNvSpPr>
            <a:spLocks noChangeShapeType="1"/>
          </p:cNvSpPr>
          <p:nvPr/>
        </p:nvSpPr>
        <p:spPr bwMode="auto">
          <a:xfrm>
            <a:off x="457200" y="914400"/>
            <a:ext cx="8686800" cy="1588"/>
          </a:xfrm>
          <a:prstGeom prst="line">
            <a:avLst/>
          </a:prstGeom>
          <a:noFill/>
          <a:ln w="936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57347" name="Text Box 3"/>
          <p:cNvSpPr txBox="1">
            <a:spLocks noChangeArrowheads="1"/>
          </p:cNvSpPr>
          <p:nvPr/>
        </p:nvSpPr>
        <p:spPr bwMode="auto">
          <a:xfrm>
            <a:off x="609600" y="1143000"/>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Problem</a:t>
            </a:r>
          </a:p>
        </p:txBody>
      </p:sp>
      <p:sp>
        <p:nvSpPr>
          <p:cNvPr id="57348" name="Text Box 4"/>
          <p:cNvSpPr txBox="1">
            <a:spLocks noChangeArrowheads="1"/>
          </p:cNvSpPr>
          <p:nvPr/>
        </p:nvSpPr>
        <p:spPr bwMode="auto">
          <a:xfrm>
            <a:off x="838200" y="1524000"/>
            <a:ext cx="7848600" cy="158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It is impossible to test a non-trivial system to be completely bug free and secure. The business pressure to release a product ensures that the system planners do not have enough opportunity to properly secure a system. When bugs are identified in a system the system designers react to make the system secure from that bug but they are also under business pressure to do that quickly. </a:t>
            </a:r>
          </a:p>
          <a:p>
            <a:pPr>
              <a:lnSpc>
                <a:spcPct val="100000"/>
              </a:lnSpc>
              <a:buClr>
                <a:srgbClr val="333399"/>
              </a:buClr>
            </a:pPr>
            <a:endParaRPr lang="en-GB" sz="1400">
              <a:solidFill>
                <a:srgbClr val="333399"/>
              </a:solidFill>
              <a:cs typeface="Arial" charset="0"/>
            </a:endParaRPr>
          </a:p>
          <a:p>
            <a:pPr>
              <a:lnSpc>
                <a:spcPct val="100000"/>
              </a:lnSpc>
              <a:buClr>
                <a:srgbClr val="333399"/>
              </a:buClr>
            </a:pPr>
            <a:r>
              <a:rPr lang="en-GB" sz="1400">
                <a:solidFill>
                  <a:srgbClr val="333399"/>
                </a:solidFill>
                <a:cs typeface="Arial" charset="0"/>
              </a:rPr>
              <a:t>How to make the system secure from an identified vulnerability really quickly? </a:t>
            </a:r>
          </a:p>
        </p:txBody>
      </p:sp>
      <p:sp>
        <p:nvSpPr>
          <p:cNvPr id="57349" name="Text Box 5"/>
          <p:cNvSpPr txBox="1">
            <a:spLocks noChangeArrowheads="1"/>
          </p:cNvSpPr>
          <p:nvPr/>
        </p:nvSpPr>
        <p:spPr bwMode="auto">
          <a:xfrm>
            <a:off x="381000" y="228600"/>
            <a:ext cx="2366963"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a:t>Operational Architecture Pattern</a:t>
            </a:r>
          </a:p>
        </p:txBody>
      </p:sp>
      <p:sp>
        <p:nvSpPr>
          <p:cNvPr id="57350" name="AutoShape 6"/>
          <p:cNvSpPr>
            <a:spLocks noChangeArrowheads="1"/>
          </p:cNvSpPr>
          <p:nvPr/>
        </p:nvSpPr>
        <p:spPr bwMode="auto">
          <a:xfrm>
            <a:off x="7086600" y="304800"/>
            <a:ext cx="1828800" cy="609600"/>
          </a:xfrm>
          <a:prstGeom prst="rtTriangle">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57351" name="AutoShape 7"/>
          <p:cNvSpPr>
            <a:spLocks noChangeArrowheads="1"/>
          </p:cNvSpPr>
          <p:nvPr/>
        </p:nvSpPr>
        <p:spPr bwMode="auto">
          <a:xfrm rot="10800000">
            <a:off x="7086600" y="306388"/>
            <a:ext cx="1828800" cy="609600"/>
          </a:xfrm>
          <a:prstGeom prst="rtTriangle">
            <a:avLst/>
          </a:prstGeom>
          <a:blipFill dpi="0" rotWithShape="0">
            <a:blip r:embed="rId3"/>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57352" name="Text Box 8"/>
          <p:cNvSpPr txBox="1">
            <a:spLocks noChangeArrowheads="1"/>
          </p:cNvSpPr>
          <p:nvPr/>
        </p:nvSpPr>
        <p:spPr bwMode="auto">
          <a:xfrm>
            <a:off x="7391400" y="304800"/>
            <a:ext cx="15240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gn="r">
              <a:lnSpc>
                <a:spcPct val="100000"/>
              </a:lnSpc>
            </a:pPr>
            <a:r>
              <a:rPr lang="en-GB" sz="1000" b="1"/>
              <a:t>Operational Arch. – Sys. Arch.</a:t>
            </a:r>
          </a:p>
        </p:txBody>
      </p:sp>
      <p:sp>
        <p:nvSpPr>
          <p:cNvPr id="57353" name="Text Box 9"/>
          <p:cNvSpPr txBox="1">
            <a:spLocks noChangeArrowheads="1"/>
          </p:cNvSpPr>
          <p:nvPr/>
        </p:nvSpPr>
        <p:spPr bwMode="auto">
          <a:xfrm>
            <a:off x="7162800" y="609600"/>
            <a:ext cx="835025"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Everything</a:t>
            </a:r>
          </a:p>
        </p:txBody>
      </p:sp>
      <p:sp>
        <p:nvSpPr>
          <p:cNvPr id="57354" name="Text Box 10"/>
          <p:cNvSpPr txBox="1">
            <a:spLocks noChangeArrowheads="1"/>
          </p:cNvSpPr>
          <p:nvPr/>
        </p:nvSpPr>
        <p:spPr bwMode="auto">
          <a:xfrm>
            <a:off x="609600" y="3581400"/>
            <a:ext cx="10033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Solution</a:t>
            </a:r>
          </a:p>
        </p:txBody>
      </p:sp>
      <p:sp>
        <p:nvSpPr>
          <p:cNvPr id="57355" name="Text Box 11"/>
          <p:cNvSpPr txBox="1">
            <a:spLocks noChangeArrowheads="1"/>
          </p:cNvSpPr>
          <p:nvPr/>
        </p:nvSpPr>
        <p:spPr bwMode="auto">
          <a:xfrm>
            <a:off x="838200" y="3997325"/>
            <a:ext cx="78486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Remove obvious vulnerabilities by applying simple fixes. Plug the holes as quickly as possible. Do not attempt to re-design the environment or reinstall applications. </a:t>
            </a:r>
          </a:p>
        </p:txBody>
      </p:sp>
      <p:sp>
        <p:nvSpPr>
          <p:cNvPr id="57356" name="Text Box 12"/>
          <p:cNvSpPr txBox="1">
            <a:spLocks noChangeArrowheads="1"/>
          </p:cNvSpPr>
          <p:nvPr/>
        </p:nvSpPr>
        <p:spPr bwMode="auto">
          <a:xfrm>
            <a:off x="152400" y="6400800"/>
            <a:ext cx="2497138"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b="1"/>
              <a:t>Source: </a:t>
            </a:r>
            <a:r>
              <a:rPr lang="en-GB" sz="1200" b="1">
                <a:solidFill>
                  <a:srgbClr val="990000"/>
                </a:solidFill>
              </a:rPr>
              <a:t>Romanosky Repository</a:t>
            </a:r>
          </a:p>
        </p:txBody>
      </p:sp>
      <p:sp>
        <p:nvSpPr>
          <p:cNvPr id="57357" name="Text Box 13"/>
          <p:cNvSpPr txBox="1">
            <a:spLocks noChangeArrowheads="1"/>
          </p:cNvSpPr>
          <p:nvPr/>
        </p:nvSpPr>
        <p:spPr bwMode="auto">
          <a:xfrm>
            <a:off x="609600" y="5195888"/>
            <a:ext cx="7037388"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Known Uses. </a:t>
            </a:r>
            <a:r>
              <a:rPr lang="en-GB" sz="1400">
                <a:solidFill>
                  <a:srgbClr val="333399"/>
                </a:solidFill>
              </a:rPr>
              <a:t>Patches created by software vendors, after a vulnerability is discovered.</a:t>
            </a:r>
          </a:p>
        </p:txBody>
      </p:sp>
      <p:sp>
        <p:nvSpPr>
          <p:cNvPr id="57358" name="Text Box 14"/>
          <p:cNvSpPr txBox="1">
            <a:spLocks noChangeArrowheads="1"/>
          </p:cNvSpPr>
          <p:nvPr/>
        </p:nvSpPr>
        <p:spPr bwMode="auto">
          <a:xfrm>
            <a:off x="3048000" y="6400800"/>
            <a:ext cx="37338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003399"/>
              </a:buClr>
            </a:pPr>
            <a:r>
              <a:rPr lang="en-GB" sz="1200" b="1">
                <a:solidFill>
                  <a:srgbClr val="003399"/>
                </a:solidFill>
              </a:rPr>
              <a:t>Tags:</a:t>
            </a:r>
            <a:r>
              <a:rPr lang="en-GB" sz="1400" b="1">
                <a:solidFill>
                  <a:srgbClr val="003399"/>
                </a:solidFill>
              </a:rPr>
              <a:t> </a:t>
            </a:r>
            <a:r>
              <a:rPr lang="en-GB" sz="1200" b="1">
                <a:solidFill>
                  <a:srgbClr val="008000"/>
                </a:solidFill>
              </a:rPr>
              <a:t>Patch, Maintenance, Attack Response</a:t>
            </a:r>
          </a:p>
        </p:txBody>
      </p:sp>
      <p:sp>
        <p:nvSpPr>
          <p:cNvPr id="57359" name="Text Box 15"/>
          <p:cNvSpPr txBox="1">
            <a:spLocks noChangeArrowheads="1"/>
          </p:cNvSpPr>
          <p:nvPr/>
        </p:nvSpPr>
        <p:spPr bwMode="auto">
          <a:xfrm>
            <a:off x="5486400" y="990600"/>
            <a:ext cx="35052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pPr>
            <a:r>
              <a:rPr lang="en-GB" sz="1200"/>
              <a:t>Classification Key:</a:t>
            </a:r>
            <a:r>
              <a:rPr lang="en-GB" sz="1200">
                <a:solidFill>
                  <a:srgbClr val="990000"/>
                </a:solidFill>
              </a:rPr>
              <a:t> Security Pattern Space</a:t>
            </a:r>
          </a:p>
        </p:txBody>
      </p:sp>
      <p:sp>
        <p:nvSpPr>
          <p:cNvPr id="57360" name="Text Box 16"/>
          <p:cNvSpPr txBox="1">
            <a:spLocks noChangeArrowheads="1"/>
          </p:cNvSpPr>
          <p:nvPr/>
        </p:nvSpPr>
        <p:spPr bwMode="auto">
          <a:xfrm>
            <a:off x="8001000" y="6477000"/>
            <a:ext cx="79216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Pattern 45</a:t>
            </a: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 Box 1"/>
          <p:cNvSpPr txBox="1">
            <a:spLocks noChangeArrowheads="1"/>
          </p:cNvSpPr>
          <p:nvPr/>
        </p:nvSpPr>
        <p:spPr bwMode="auto">
          <a:xfrm>
            <a:off x="381000" y="504825"/>
            <a:ext cx="2473325"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993300"/>
              </a:buClr>
            </a:pPr>
            <a:r>
              <a:rPr lang="en-GB" sz="2000" b="1">
                <a:solidFill>
                  <a:srgbClr val="993300"/>
                </a:solidFill>
              </a:rPr>
              <a:t>Message Inspector</a:t>
            </a:r>
          </a:p>
        </p:txBody>
      </p:sp>
      <p:sp>
        <p:nvSpPr>
          <p:cNvPr id="58370" name="Line 2"/>
          <p:cNvSpPr>
            <a:spLocks noChangeShapeType="1"/>
          </p:cNvSpPr>
          <p:nvPr/>
        </p:nvSpPr>
        <p:spPr bwMode="auto">
          <a:xfrm>
            <a:off x="457200" y="914400"/>
            <a:ext cx="8686800" cy="1588"/>
          </a:xfrm>
          <a:prstGeom prst="line">
            <a:avLst/>
          </a:prstGeom>
          <a:noFill/>
          <a:ln w="936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58371" name="Text Box 3"/>
          <p:cNvSpPr txBox="1">
            <a:spLocks noChangeArrowheads="1"/>
          </p:cNvSpPr>
          <p:nvPr/>
        </p:nvSpPr>
        <p:spPr bwMode="auto">
          <a:xfrm>
            <a:off x="609600" y="990600"/>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Problem</a:t>
            </a:r>
          </a:p>
        </p:txBody>
      </p:sp>
      <p:sp>
        <p:nvSpPr>
          <p:cNvPr id="58372" name="Text Box 4"/>
          <p:cNvSpPr txBox="1">
            <a:spLocks noChangeArrowheads="1"/>
          </p:cNvSpPr>
          <p:nvPr/>
        </p:nvSpPr>
        <p:spPr bwMode="auto">
          <a:xfrm>
            <a:off x="838200" y="1254125"/>
            <a:ext cx="7696200" cy="1798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buClr>
                <a:srgbClr val="333399"/>
              </a:buClr>
            </a:pPr>
            <a:r>
              <a:rPr lang="en-GB" sz="1400">
                <a:solidFill>
                  <a:srgbClr val="333399"/>
                </a:solidFill>
                <a:cs typeface="Arial" charset="0"/>
              </a:rPr>
              <a:t>Every incoming message has to go through a validation phase. These messages may contain malicious content or XML messages from unauthorized parties, which are a potential threat to the service provider. Traditional security mechanism like firewalls and packet filtering systems do not secure and verify the content and cannot handle threats at the application level. </a:t>
            </a:r>
          </a:p>
          <a:p>
            <a:pPr algn="r">
              <a:lnSpc>
                <a:spcPct val="100000"/>
              </a:lnSpc>
              <a:buClr>
                <a:srgbClr val="333399"/>
              </a:buClr>
            </a:pPr>
            <a:endParaRPr lang="en-GB" sz="1400">
              <a:solidFill>
                <a:srgbClr val="333399"/>
              </a:solidFill>
              <a:cs typeface="Arial" charset="0"/>
            </a:endParaRPr>
          </a:p>
          <a:p>
            <a:pPr algn="r">
              <a:lnSpc>
                <a:spcPct val="100000"/>
              </a:lnSpc>
              <a:buClr>
                <a:srgbClr val="333399"/>
              </a:buClr>
            </a:pPr>
            <a:r>
              <a:rPr lang="en-GB" sz="1400">
                <a:solidFill>
                  <a:srgbClr val="333399"/>
                </a:solidFill>
                <a:cs typeface="Arial" charset="0"/>
              </a:rPr>
              <a:t>How can the XML security implementation be designed such that it does not add complexity and does not make it tedious to process application-specific content?</a:t>
            </a:r>
          </a:p>
        </p:txBody>
      </p:sp>
      <p:sp>
        <p:nvSpPr>
          <p:cNvPr id="58373" name="Text Box 5"/>
          <p:cNvSpPr txBox="1">
            <a:spLocks noChangeArrowheads="1"/>
          </p:cNvSpPr>
          <p:nvPr/>
        </p:nvSpPr>
        <p:spPr bwMode="auto">
          <a:xfrm>
            <a:off x="381000" y="228600"/>
            <a:ext cx="23241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a:t>Application Architecture Pattern</a:t>
            </a:r>
          </a:p>
        </p:txBody>
      </p:sp>
      <p:sp>
        <p:nvSpPr>
          <p:cNvPr id="58374" name="AutoShape 6"/>
          <p:cNvSpPr>
            <a:spLocks noChangeArrowheads="1"/>
          </p:cNvSpPr>
          <p:nvPr/>
        </p:nvSpPr>
        <p:spPr bwMode="auto">
          <a:xfrm>
            <a:off x="7086600" y="304800"/>
            <a:ext cx="1828800" cy="609600"/>
          </a:xfrm>
          <a:prstGeom prst="rtTriangle">
            <a:avLst/>
          </a:prstGeom>
          <a:blipFill dpi="0" rotWithShape="0">
            <a:blip r:embed="rId3"/>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58375" name="AutoShape 7"/>
          <p:cNvSpPr>
            <a:spLocks noChangeArrowheads="1"/>
          </p:cNvSpPr>
          <p:nvPr/>
        </p:nvSpPr>
        <p:spPr bwMode="auto">
          <a:xfrm rot="10800000">
            <a:off x="7086600" y="306388"/>
            <a:ext cx="1828800" cy="609600"/>
          </a:xfrm>
          <a:prstGeom prst="rtTriangle">
            <a:avLst/>
          </a:prstGeom>
          <a:blipFill dpi="0" rotWithShape="0">
            <a:blip r:embed="rId4"/>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58376" name="Text Box 8"/>
          <p:cNvSpPr txBox="1">
            <a:spLocks noChangeArrowheads="1"/>
          </p:cNvSpPr>
          <p:nvPr/>
        </p:nvSpPr>
        <p:spPr bwMode="auto">
          <a:xfrm>
            <a:off x="7391400" y="304800"/>
            <a:ext cx="15240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gn="r">
              <a:lnSpc>
                <a:spcPct val="100000"/>
              </a:lnSpc>
            </a:pPr>
            <a:r>
              <a:rPr lang="en-GB" sz="1000" b="1"/>
              <a:t>Application Arch. – Design</a:t>
            </a:r>
          </a:p>
        </p:txBody>
      </p:sp>
      <p:sp>
        <p:nvSpPr>
          <p:cNvPr id="58377" name="Text Box 9"/>
          <p:cNvSpPr txBox="1">
            <a:spLocks noChangeArrowheads="1"/>
          </p:cNvSpPr>
          <p:nvPr/>
        </p:nvSpPr>
        <p:spPr bwMode="auto">
          <a:xfrm>
            <a:off x="7162800" y="609600"/>
            <a:ext cx="717550"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Function</a:t>
            </a:r>
          </a:p>
        </p:txBody>
      </p:sp>
      <p:sp>
        <p:nvSpPr>
          <p:cNvPr id="58378" name="Text Box 10"/>
          <p:cNvSpPr txBox="1">
            <a:spLocks noChangeArrowheads="1"/>
          </p:cNvSpPr>
          <p:nvPr/>
        </p:nvSpPr>
        <p:spPr bwMode="auto">
          <a:xfrm>
            <a:off x="609600" y="3048000"/>
            <a:ext cx="10033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Solution</a:t>
            </a:r>
          </a:p>
        </p:txBody>
      </p:sp>
      <p:sp>
        <p:nvSpPr>
          <p:cNvPr id="58379" name="Text Box 11"/>
          <p:cNvSpPr txBox="1">
            <a:spLocks noChangeArrowheads="1"/>
          </p:cNvSpPr>
          <p:nvPr/>
        </p:nvSpPr>
        <p:spPr bwMode="auto">
          <a:xfrm>
            <a:off x="838200" y="3276600"/>
            <a:ext cx="7848600" cy="228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Use modular or pluggable component that can be integrated with infrastructure service components that handle pre-processing and post-processing of incoming and outgoing SOAP and XML messages. Combine a chain of tasks intended for identifying message-level specific headers, dissecting the header elements, and verifying the message for the key security requirements specified by the service provider. Verify and Validate SOAP message and its headers for standards compliance such as WS-Security, SAML, WS-I Basic security profile etc. Identify the data origin and verify the integrity of the message payload and its elements using WS-Security and XMLDSIG. Verify the confidentiality of the message using WS-Security and XMLENC. The Message Inspector acts as a security decision point for enforcing all the security policies applicable to accessing a service endpoint.</a:t>
            </a:r>
            <a:r>
              <a:rPr lang="en-GB">
                <a:cs typeface="Arial" charset="0"/>
              </a:rPr>
              <a:t> </a:t>
            </a:r>
          </a:p>
        </p:txBody>
      </p:sp>
      <p:sp>
        <p:nvSpPr>
          <p:cNvPr id="58380" name="Text Box 12"/>
          <p:cNvSpPr txBox="1">
            <a:spLocks noChangeArrowheads="1"/>
          </p:cNvSpPr>
          <p:nvPr/>
        </p:nvSpPr>
        <p:spPr bwMode="auto">
          <a:xfrm>
            <a:off x="152400" y="6400800"/>
            <a:ext cx="1503363"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b="1"/>
              <a:t>Source: </a:t>
            </a:r>
            <a:r>
              <a:rPr lang="en-GB" sz="1200" b="1">
                <a:solidFill>
                  <a:srgbClr val="3333FF"/>
                </a:solidFill>
              </a:rPr>
              <a:t>Sun Book</a:t>
            </a:r>
          </a:p>
        </p:txBody>
      </p:sp>
      <p:sp>
        <p:nvSpPr>
          <p:cNvPr id="58381" name="Text Box 13"/>
          <p:cNvSpPr txBox="1">
            <a:spLocks noChangeArrowheads="1"/>
          </p:cNvSpPr>
          <p:nvPr/>
        </p:nvSpPr>
        <p:spPr bwMode="auto">
          <a:xfrm>
            <a:off x="609600" y="5715000"/>
            <a:ext cx="7418388"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Known Uses. </a:t>
            </a:r>
            <a:r>
              <a:rPr lang="en-GB" sz="1400">
                <a:solidFill>
                  <a:srgbClr val="333399"/>
                </a:solidFill>
              </a:rPr>
              <a:t>A message inspector validating using WS-Security tags in the SOAP header.</a:t>
            </a:r>
          </a:p>
        </p:txBody>
      </p:sp>
      <p:sp>
        <p:nvSpPr>
          <p:cNvPr id="58382" name="Text Box 14"/>
          <p:cNvSpPr txBox="1">
            <a:spLocks noChangeArrowheads="1"/>
          </p:cNvSpPr>
          <p:nvPr/>
        </p:nvSpPr>
        <p:spPr bwMode="auto">
          <a:xfrm>
            <a:off x="2743200" y="6400800"/>
            <a:ext cx="40386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ctr">
              <a:lnSpc>
                <a:spcPct val="100000"/>
              </a:lnSpc>
              <a:buClr>
                <a:srgbClr val="003399"/>
              </a:buClr>
            </a:pPr>
            <a:r>
              <a:rPr lang="en-GB" sz="1200" b="1">
                <a:solidFill>
                  <a:srgbClr val="003399"/>
                </a:solidFill>
              </a:rPr>
              <a:t>Tags:</a:t>
            </a:r>
            <a:r>
              <a:rPr lang="en-GB" sz="1400" b="1">
                <a:solidFill>
                  <a:srgbClr val="003399"/>
                </a:solidFill>
              </a:rPr>
              <a:t> </a:t>
            </a:r>
            <a:r>
              <a:rPr lang="en-GB" sz="1200" b="1">
                <a:solidFill>
                  <a:srgbClr val="008000"/>
                </a:solidFill>
              </a:rPr>
              <a:t>XML, Application Layer, Interceptor</a:t>
            </a:r>
          </a:p>
        </p:txBody>
      </p:sp>
      <p:sp>
        <p:nvSpPr>
          <p:cNvPr id="58383" name="Text Box 15"/>
          <p:cNvSpPr txBox="1">
            <a:spLocks noChangeArrowheads="1"/>
          </p:cNvSpPr>
          <p:nvPr/>
        </p:nvSpPr>
        <p:spPr bwMode="auto">
          <a:xfrm>
            <a:off x="4495800" y="990600"/>
            <a:ext cx="449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pPr>
            <a:r>
              <a:rPr lang="en-GB" sz="1200"/>
              <a:t>Classification Key:</a:t>
            </a:r>
            <a:r>
              <a:rPr lang="en-GB" sz="1200">
                <a:solidFill>
                  <a:srgbClr val="990000"/>
                </a:solidFill>
              </a:rPr>
              <a:t> Perimeter Security, Tampering</a:t>
            </a:r>
          </a:p>
        </p:txBody>
      </p:sp>
      <p:sp>
        <p:nvSpPr>
          <p:cNvPr id="58384" name="Text Box 16"/>
          <p:cNvSpPr txBox="1">
            <a:spLocks noChangeArrowheads="1"/>
          </p:cNvSpPr>
          <p:nvPr/>
        </p:nvSpPr>
        <p:spPr bwMode="auto">
          <a:xfrm>
            <a:off x="609600" y="6019800"/>
            <a:ext cx="6219825"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Related Patterns. </a:t>
            </a:r>
            <a:r>
              <a:rPr lang="en-GB" sz="1400">
                <a:solidFill>
                  <a:srgbClr val="990000"/>
                </a:solidFill>
              </a:rPr>
              <a:t>Message Interceptor Gateway, Policy Enforcement Point.</a:t>
            </a:r>
          </a:p>
        </p:txBody>
      </p:sp>
      <p:sp>
        <p:nvSpPr>
          <p:cNvPr id="58385" name="Text Box 17"/>
          <p:cNvSpPr txBox="1">
            <a:spLocks noChangeArrowheads="1"/>
          </p:cNvSpPr>
          <p:nvPr/>
        </p:nvSpPr>
        <p:spPr bwMode="auto">
          <a:xfrm>
            <a:off x="8001000" y="6477000"/>
            <a:ext cx="79216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Pattern 46</a:t>
            </a: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Box 1"/>
          <p:cNvSpPr txBox="1">
            <a:spLocks noChangeArrowheads="1"/>
          </p:cNvSpPr>
          <p:nvPr/>
        </p:nvSpPr>
        <p:spPr bwMode="auto">
          <a:xfrm>
            <a:off x="381000" y="504825"/>
            <a:ext cx="3776663"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993300"/>
              </a:buClr>
            </a:pPr>
            <a:r>
              <a:rPr lang="en-GB" sz="2000" b="1">
                <a:solidFill>
                  <a:srgbClr val="993300"/>
                </a:solidFill>
              </a:rPr>
              <a:t>Message Interceptor Gateway</a:t>
            </a:r>
          </a:p>
        </p:txBody>
      </p:sp>
      <p:sp>
        <p:nvSpPr>
          <p:cNvPr id="59394" name="Line 2"/>
          <p:cNvSpPr>
            <a:spLocks noChangeShapeType="1"/>
          </p:cNvSpPr>
          <p:nvPr/>
        </p:nvSpPr>
        <p:spPr bwMode="auto">
          <a:xfrm>
            <a:off x="457200" y="914400"/>
            <a:ext cx="8686800" cy="1588"/>
          </a:xfrm>
          <a:prstGeom prst="line">
            <a:avLst/>
          </a:prstGeom>
          <a:noFill/>
          <a:ln w="936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59395" name="Text Box 3"/>
          <p:cNvSpPr txBox="1">
            <a:spLocks noChangeArrowheads="1"/>
          </p:cNvSpPr>
          <p:nvPr/>
        </p:nvSpPr>
        <p:spPr bwMode="auto">
          <a:xfrm>
            <a:off x="609600" y="1066800"/>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Problem</a:t>
            </a:r>
          </a:p>
        </p:txBody>
      </p:sp>
      <p:sp>
        <p:nvSpPr>
          <p:cNvPr id="59396" name="Text Box 4"/>
          <p:cNvSpPr txBox="1">
            <a:spLocks noChangeArrowheads="1"/>
          </p:cNvSpPr>
          <p:nvPr/>
        </p:nvSpPr>
        <p:spPr bwMode="auto">
          <a:xfrm>
            <a:off x="838200" y="1447800"/>
            <a:ext cx="7696200" cy="2225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buClr>
                <a:srgbClr val="333399"/>
              </a:buClr>
            </a:pPr>
            <a:r>
              <a:rPr lang="en-GB" sz="1400">
                <a:solidFill>
                  <a:srgbClr val="333399"/>
                </a:solidFill>
                <a:cs typeface="Arial" charset="0"/>
              </a:rPr>
              <a:t>XML based external attacks from unauthorized entities have to be prevented by data sanitization on the application layer. XML message based attacks like buffer overflows, malicious data injection, and virus attachments. XML traffic also has to go through monitoring, logging and recording of audit trails. In order to do that, XML traffic has to be intercepted, examined and applied the transformations incurred by the security policies. The content-level processing operations include authentication, authorization, auditing, encryption/decryption, signature validation, compression/decompression, and transformation, routing and management functions. </a:t>
            </a:r>
          </a:p>
          <a:p>
            <a:pPr algn="r">
              <a:lnSpc>
                <a:spcPct val="100000"/>
              </a:lnSpc>
              <a:buClr>
                <a:srgbClr val="333399"/>
              </a:buClr>
            </a:pPr>
            <a:endParaRPr lang="en-GB" sz="1400">
              <a:solidFill>
                <a:srgbClr val="333399"/>
              </a:solidFill>
              <a:cs typeface="Arial" charset="0"/>
            </a:endParaRPr>
          </a:p>
          <a:p>
            <a:pPr algn="r">
              <a:lnSpc>
                <a:spcPct val="100000"/>
              </a:lnSpc>
              <a:buClr>
                <a:srgbClr val="333399"/>
              </a:buClr>
            </a:pPr>
            <a:r>
              <a:rPr lang="en-GB" sz="1400">
                <a:solidFill>
                  <a:srgbClr val="333399"/>
                </a:solidFill>
                <a:cs typeface="Arial" charset="0"/>
              </a:rPr>
              <a:t>How can all these operations be done on XML at the entry point?</a:t>
            </a:r>
          </a:p>
        </p:txBody>
      </p:sp>
      <p:sp>
        <p:nvSpPr>
          <p:cNvPr id="59397" name="Text Box 5"/>
          <p:cNvSpPr txBox="1">
            <a:spLocks noChangeArrowheads="1"/>
          </p:cNvSpPr>
          <p:nvPr/>
        </p:nvSpPr>
        <p:spPr bwMode="auto">
          <a:xfrm>
            <a:off x="381000" y="228600"/>
            <a:ext cx="23241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a:t>Application Architecture Pattern</a:t>
            </a:r>
          </a:p>
        </p:txBody>
      </p:sp>
      <p:sp>
        <p:nvSpPr>
          <p:cNvPr id="59398" name="AutoShape 6"/>
          <p:cNvSpPr>
            <a:spLocks noChangeArrowheads="1"/>
          </p:cNvSpPr>
          <p:nvPr/>
        </p:nvSpPr>
        <p:spPr bwMode="auto">
          <a:xfrm>
            <a:off x="7086600" y="304800"/>
            <a:ext cx="1828800" cy="609600"/>
          </a:xfrm>
          <a:prstGeom prst="rtTriangle">
            <a:avLst/>
          </a:prstGeom>
          <a:blipFill dpi="0" rotWithShape="0">
            <a:blip r:embed="rId3"/>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59399" name="AutoShape 7"/>
          <p:cNvSpPr>
            <a:spLocks noChangeArrowheads="1"/>
          </p:cNvSpPr>
          <p:nvPr/>
        </p:nvSpPr>
        <p:spPr bwMode="auto">
          <a:xfrm rot="10800000">
            <a:off x="7086600" y="306388"/>
            <a:ext cx="1828800" cy="609600"/>
          </a:xfrm>
          <a:prstGeom prst="rtTriangle">
            <a:avLst/>
          </a:prstGeom>
          <a:blipFill dpi="0" rotWithShape="0">
            <a:blip r:embed="rId4"/>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59400" name="Text Box 8"/>
          <p:cNvSpPr txBox="1">
            <a:spLocks noChangeArrowheads="1"/>
          </p:cNvSpPr>
          <p:nvPr/>
        </p:nvSpPr>
        <p:spPr bwMode="auto">
          <a:xfrm>
            <a:off x="7391400" y="304800"/>
            <a:ext cx="15240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gn="r">
              <a:lnSpc>
                <a:spcPct val="100000"/>
              </a:lnSpc>
            </a:pPr>
            <a:r>
              <a:rPr lang="en-GB" sz="1000" b="1"/>
              <a:t>Application Arch. – Design</a:t>
            </a:r>
          </a:p>
        </p:txBody>
      </p:sp>
      <p:sp>
        <p:nvSpPr>
          <p:cNvPr id="59401" name="Text Box 9"/>
          <p:cNvSpPr txBox="1">
            <a:spLocks noChangeArrowheads="1"/>
          </p:cNvSpPr>
          <p:nvPr/>
        </p:nvSpPr>
        <p:spPr bwMode="auto">
          <a:xfrm>
            <a:off x="7162800" y="609600"/>
            <a:ext cx="717550"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Function</a:t>
            </a:r>
          </a:p>
        </p:txBody>
      </p:sp>
      <p:sp>
        <p:nvSpPr>
          <p:cNvPr id="59402" name="Text Box 10"/>
          <p:cNvSpPr txBox="1">
            <a:spLocks noChangeArrowheads="1"/>
          </p:cNvSpPr>
          <p:nvPr/>
        </p:nvSpPr>
        <p:spPr bwMode="auto">
          <a:xfrm>
            <a:off x="609600" y="3838575"/>
            <a:ext cx="10033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Solution</a:t>
            </a:r>
          </a:p>
        </p:txBody>
      </p:sp>
      <p:sp>
        <p:nvSpPr>
          <p:cNvPr id="59403" name="Text Box 11"/>
          <p:cNvSpPr txBox="1">
            <a:spLocks noChangeArrowheads="1"/>
          </p:cNvSpPr>
          <p:nvPr/>
        </p:nvSpPr>
        <p:spPr bwMode="auto">
          <a:xfrm>
            <a:off x="838200" y="4254500"/>
            <a:ext cx="7848600" cy="1160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Use a proxy infrastructure providing a centralized entry point that encapsulates access to all target service endpoints of a Web services provider. It acts as a controller that aggregates access and enforces security mechanisms on the XML traffic by making use of identity and access management infrastructure. Secure incoming and outgoing XML traffic by securing the communication channels between the service endpoints.</a:t>
            </a:r>
          </a:p>
        </p:txBody>
      </p:sp>
      <p:sp>
        <p:nvSpPr>
          <p:cNvPr id="59404" name="Text Box 12"/>
          <p:cNvSpPr txBox="1">
            <a:spLocks noChangeArrowheads="1"/>
          </p:cNvSpPr>
          <p:nvPr/>
        </p:nvSpPr>
        <p:spPr bwMode="auto">
          <a:xfrm>
            <a:off x="152400" y="6400800"/>
            <a:ext cx="1503363"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b="1"/>
              <a:t>Source: </a:t>
            </a:r>
            <a:r>
              <a:rPr lang="en-GB" sz="1200" b="1">
                <a:solidFill>
                  <a:srgbClr val="3333FF"/>
                </a:solidFill>
              </a:rPr>
              <a:t>Sun Book</a:t>
            </a:r>
          </a:p>
        </p:txBody>
      </p:sp>
      <p:sp>
        <p:nvSpPr>
          <p:cNvPr id="59405" name="Text Box 13"/>
          <p:cNvSpPr txBox="1">
            <a:spLocks noChangeArrowheads="1"/>
          </p:cNvSpPr>
          <p:nvPr/>
        </p:nvSpPr>
        <p:spPr bwMode="auto">
          <a:xfrm>
            <a:off x="609600" y="5638800"/>
            <a:ext cx="6511925"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Known Uses. </a:t>
            </a:r>
            <a:r>
              <a:rPr lang="en-GB" sz="1400">
                <a:solidFill>
                  <a:srgbClr val="333399"/>
                </a:solidFill>
              </a:rPr>
              <a:t>Application level XML validation of data in HTTP/SSL connection.</a:t>
            </a:r>
          </a:p>
        </p:txBody>
      </p:sp>
      <p:sp>
        <p:nvSpPr>
          <p:cNvPr id="59406" name="Text Box 14"/>
          <p:cNvSpPr txBox="1">
            <a:spLocks noChangeArrowheads="1"/>
          </p:cNvSpPr>
          <p:nvPr/>
        </p:nvSpPr>
        <p:spPr bwMode="auto">
          <a:xfrm>
            <a:off x="2743200" y="6400800"/>
            <a:ext cx="40386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ctr">
              <a:lnSpc>
                <a:spcPct val="100000"/>
              </a:lnSpc>
              <a:buClr>
                <a:srgbClr val="003399"/>
              </a:buClr>
            </a:pPr>
            <a:r>
              <a:rPr lang="en-GB" sz="1200" b="1">
                <a:solidFill>
                  <a:srgbClr val="003399"/>
                </a:solidFill>
              </a:rPr>
              <a:t>Tags:</a:t>
            </a:r>
            <a:r>
              <a:rPr lang="en-GB" sz="1400" b="1">
                <a:solidFill>
                  <a:srgbClr val="003399"/>
                </a:solidFill>
              </a:rPr>
              <a:t> </a:t>
            </a:r>
            <a:r>
              <a:rPr lang="en-GB" sz="1200" b="1">
                <a:solidFill>
                  <a:srgbClr val="008000"/>
                </a:solidFill>
              </a:rPr>
              <a:t>XML, Application Layer, Interceptor</a:t>
            </a:r>
          </a:p>
        </p:txBody>
      </p:sp>
      <p:sp>
        <p:nvSpPr>
          <p:cNvPr id="59407" name="Text Box 15"/>
          <p:cNvSpPr txBox="1">
            <a:spLocks noChangeArrowheads="1"/>
          </p:cNvSpPr>
          <p:nvPr/>
        </p:nvSpPr>
        <p:spPr bwMode="auto">
          <a:xfrm>
            <a:off x="4495800" y="990600"/>
            <a:ext cx="449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pPr>
            <a:r>
              <a:rPr lang="en-GB" sz="1200"/>
              <a:t>Classification Key:</a:t>
            </a:r>
            <a:r>
              <a:rPr lang="en-GB" sz="1200">
                <a:solidFill>
                  <a:srgbClr val="990000"/>
                </a:solidFill>
              </a:rPr>
              <a:t> Perimeter Security, Tampering</a:t>
            </a:r>
          </a:p>
        </p:txBody>
      </p:sp>
      <p:sp>
        <p:nvSpPr>
          <p:cNvPr id="59408" name="Text Box 16"/>
          <p:cNvSpPr txBox="1">
            <a:spLocks noChangeArrowheads="1"/>
          </p:cNvSpPr>
          <p:nvPr/>
        </p:nvSpPr>
        <p:spPr bwMode="auto">
          <a:xfrm>
            <a:off x="609600" y="6019800"/>
            <a:ext cx="5345113"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Related Patterns. </a:t>
            </a:r>
            <a:r>
              <a:rPr lang="en-GB" sz="1400">
                <a:solidFill>
                  <a:srgbClr val="990000"/>
                </a:solidFill>
              </a:rPr>
              <a:t>Secure Message Router, Single Access Point.</a:t>
            </a:r>
          </a:p>
        </p:txBody>
      </p:sp>
      <p:sp>
        <p:nvSpPr>
          <p:cNvPr id="59409" name="Text Box 17"/>
          <p:cNvSpPr txBox="1">
            <a:spLocks noChangeArrowheads="1"/>
          </p:cNvSpPr>
          <p:nvPr/>
        </p:nvSpPr>
        <p:spPr bwMode="auto">
          <a:xfrm>
            <a:off x="8001000" y="6477000"/>
            <a:ext cx="79216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Pattern 47</a:t>
            </a: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Box 1"/>
          <p:cNvSpPr txBox="1">
            <a:spLocks noChangeArrowheads="1"/>
          </p:cNvSpPr>
          <p:nvPr/>
        </p:nvSpPr>
        <p:spPr bwMode="auto">
          <a:xfrm>
            <a:off x="381000" y="504825"/>
            <a:ext cx="3394075"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993300"/>
              </a:buClr>
            </a:pPr>
            <a:r>
              <a:rPr lang="en-GB" sz="2000" b="1">
                <a:solidFill>
                  <a:srgbClr val="993300"/>
                </a:solidFill>
              </a:rPr>
              <a:t>Message Replay Detection</a:t>
            </a:r>
          </a:p>
        </p:txBody>
      </p:sp>
      <p:sp>
        <p:nvSpPr>
          <p:cNvPr id="60418" name="Line 2"/>
          <p:cNvSpPr>
            <a:spLocks noChangeShapeType="1"/>
          </p:cNvSpPr>
          <p:nvPr/>
        </p:nvSpPr>
        <p:spPr bwMode="auto">
          <a:xfrm>
            <a:off x="457200" y="914400"/>
            <a:ext cx="8686800" cy="1588"/>
          </a:xfrm>
          <a:prstGeom prst="line">
            <a:avLst/>
          </a:prstGeom>
          <a:noFill/>
          <a:ln w="936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60419" name="Text Box 3"/>
          <p:cNvSpPr txBox="1">
            <a:spLocks noChangeArrowheads="1"/>
          </p:cNvSpPr>
          <p:nvPr/>
        </p:nvSpPr>
        <p:spPr bwMode="auto">
          <a:xfrm>
            <a:off x="609600" y="1066800"/>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Problem</a:t>
            </a:r>
          </a:p>
        </p:txBody>
      </p:sp>
      <p:sp>
        <p:nvSpPr>
          <p:cNvPr id="60420" name="Text Box 4"/>
          <p:cNvSpPr txBox="1">
            <a:spLocks noChangeArrowheads="1"/>
          </p:cNvSpPr>
          <p:nvPr/>
        </p:nvSpPr>
        <p:spPr bwMode="auto">
          <a:xfrm>
            <a:off x="838200" y="1447800"/>
            <a:ext cx="76962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How do you protect a service from an attacker who replays an intercepted message?</a:t>
            </a:r>
          </a:p>
        </p:txBody>
      </p:sp>
      <p:sp>
        <p:nvSpPr>
          <p:cNvPr id="60421" name="Text Box 5"/>
          <p:cNvSpPr txBox="1">
            <a:spLocks noChangeArrowheads="1"/>
          </p:cNvSpPr>
          <p:nvPr/>
        </p:nvSpPr>
        <p:spPr bwMode="auto">
          <a:xfrm>
            <a:off x="381000" y="228600"/>
            <a:ext cx="23241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a:t>Application Architecture Pattern</a:t>
            </a:r>
          </a:p>
        </p:txBody>
      </p:sp>
      <p:sp>
        <p:nvSpPr>
          <p:cNvPr id="60422" name="AutoShape 6"/>
          <p:cNvSpPr>
            <a:spLocks noChangeArrowheads="1"/>
          </p:cNvSpPr>
          <p:nvPr/>
        </p:nvSpPr>
        <p:spPr bwMode="auto">
          <a:xfrm>
            <a:off x="7086600" y="304800"/>
            <a:ext cx="1828800" cy="609600"/>
          </a:xfrm>
          <a:prstGeom prst="rtTriangle">
            <a:avLst/>
          </a:prstGeom>
          <a:blipFill dpi="0" rotWithShape="0">
            <a:blip r:embed="rId3"/>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60423" name="AutoShape 7"/>
          <p:cNvSpPr>
            <a:spLocks noChangeArrowheads="1"/>
          </p:cNvSpPr>
          <p:nvPr/>
        </p:nvSpPr>
        <p:spPr bwMode="auto">
          <a:xfrm rot="10800000">
            <a:off x="7086600" y="306388"/>
            <a:ext cx="1828800" cy="609600"/>
          </a:xfrm>
          <a:prstGeom prst="rtTriangle">
            <a:avLst/>
          </a:prstGeom>
          <a:blipFill dpi="0" rotWithShape="0">
            <a:blip r:embed="rId4"/>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60424" name="Text Box 8"/>
          <p:cNvSpPr txBox="1">
            <a:spLocks noChangeArrowheads="1"/>
          </p:cNvSpPr>
          <p:nvPr/>
        </p:nvSpPr>
        <p:spPr bwMode="auto">
          <a:xfrm>
            <a:off x="7391400" y="304800"/>
            <a:ext cx="15240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gn="r">
              <a:lnSpc>
                <a:spcPct val="100000"/>
              </a:lnSpc>
            </a:pPr>
            <a:r>
              <a:rPr lang="en-GB" sz="1000" b="1"/>
              <a:t>Application Arch. – Design</a:t>
            </a:r>
          </a:p>
        </p:txBody>
      </p:sp>
      <p:sp>
        <p:nvSpPr>
          <p:cNvPr id="60425" name="Text Box 9"/>
          <p:cNvSpPr txBox="1">
            <a:spLocks noChangeArrowheads="1"/>
          </p:cNvSpPr>
          <p:nvPr/>
        </p:nvSpPr>
        <p:spPr bwMode="auto">
          <a:xfrm>
            <a:off x="7162800" y="609600"/>
            <a:ext cx="717550"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Function</a:t>
            </a:r>
          </a:p>
        </p:txBody>
      </p:sp>
      <p:sp>
        <p:nvSpPr>
          <p:cNvPr id="60426" name="Text Box 10"/>
          <p:cNvSpPr txBox="1">
            <a:spLocks noChangeArrowheads="1"/>
          </p:cNvSpPr>
          <p:nvPr/>
        </p:nvSpPr>
        <p:spPr bwMode="auto">
          <a:xfrm>
            <a:off x="609600" y="2438400"/>
            <a:ext cx="10033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Solution</a:t>
            </a:r>
          </a:p>
        </p:txBody>
      </p:sp>
      <p:sp>
        <p:nvSpPr>
          <p:cNvPr id="60427" name="Text Box 11"/>
          <p:cNvSpPr txBox="1">
            <a:spLocks noChangeArrowheads="1"/>
          </p:cNvSpPr>
          <p:nvPr/>
        </p:nvSpPr>
        <p:spPr bwMode="auto">
          <a:xfrm>
            <a:off x="838200" y="2854325"/>
            <a:ext cx="7848600" cy="158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Cache an identifier for incoming messages, and use message replay detection to identify and </a:t>
            </a:r>
          </a:p>
          <a:p>
            <a:pPr>
              <a:lnSpc>
                <a:spcPct val="100000"/>
              </a:lnSpc>
              <a:buClr>
                <a:srgbClr val="333399"/>
              </a:buClr>
            </a:pPr>
            <a:r>
              <a:rPr lang="en-GB" sz="1400">
                <a:solidFill>
                  <a:srgbClr val="333399"/>
                </a:solidFill>
                <a:cs typeface="Arial" charset="0"/>
              </a:rPr>
              <a:t>          reject messages that match an entry in the replay detection cache. Message replay </a:t>
            </a:r>
          </a:p>
          <a:p>
            <a:pPr>
              <a:lnSpc>
                <a:spcPct val="100000"/>
              </a:lnSpc>
              <a:buClr>
                <a:srgbClr val="333399"/>
              </a:buClr>
            </a:pPr>
            <a:r>
              <a:rPr lang="en-GB" sz="1400">
                <a:solidFill>
                  <a:srgbClr val="333399"/>
                </a:solidFill>
                <a:cs typeface="Arial" charset="0"/>
              </a:rPr>
              <a:t>          detection requires that individual messages can be uniquely identified. This ensures that a </a:t>
            </a:r>
          </a:p>
          <a:p>
            <a:pPr>
              <a:lnSpc>
                <a:spcPct val="100000"/>
              </a:lnSpc>
              <a:buClr>
                <a:srgbClr val="333399"/>
              </a:buClr>
            </a:pPr>
            <a:r>
              <a:rPr lang="en-GB" sz="1400">
                <a:solidFill>
                  <a:srgbClr val="333399"/>
                </a:solidFill>
                <a:cs typeface="Arial" charset="0"/>
              </a:rPr>
              <a:t>          legitimate message is not rejected because of a match in the replay detection cache. </a:t>
            </a:r>
          </a:p>
          <a:p>
            <a:pPr>
              <a:lnSpc>
                <a:spcPct val="100000"/>
              </a:lnSpc>
              <a:buClr>
                <a:srgbClr val="333399"/>
              </a:buClr>
            </a:pPr>
            <a:r>
              <a:rPr lang="en-GB" sz="1400">
                <a:solidFill>
                  <a:srgbClr val="333399"/>
                </a:solidFill>
                <a:cs typeface="Arial" charset="0"/>
              </a:rPr>
              <a:t>          Message replay detection also requires that messages have not been tampered with in </a:t>
            </a:r>
          </a:p>
          <a:p>
            <a:pPr>
              <a:lnSpc>
                <a:spcPct val="100000"/>
              </a:lnSpc>
              <a:buClr>
                <a:srgbClr val="333399"/>
              </a:buClr>
            </a:pPr>
            <a:r>
              <a:rPr lang="en-GB" sz="1400">
                <a:solidFill>
                  <a:srgbClr val="333399"/>
                </a:solidFill>
                <a:cs typeface="Arial" charset="0"/>
              </a:rPr>
              <a:t>          transit. This ensures that the replay detection cache does not accept messages that have </a:t>
            </a:r>
          </a:p>
          <a:p>
            <a:pPr>
              <a:lnSpc>
                <a:spcPct val="100000"/>
              </a:lnSpc>
              <a:buClr>
                <a:srgbClr val="333399"/>
              </a:buClr>
            </a:pPr>
            <a:r>
              <a:rPr lang="en-GB" sz="1400">
                <a:solidFill>
                  <a:srgbClr val="333399"/>
                </a:solidFill>
                <a:cs typeface="Arial" charset="0"/>
              </a:rPr>
              <a:t>          been captured and modified by an attacker.</a:t>
            </a:r>
          </a:p>
        </p:txBody>
      </p:sp>
      <p:sp>
        <p:nvSpPr>
          <p:cNvPr id="60428" name="Text Box 12"/>
          <p:cNvSpPr txBox="1">
            <a:spLocks noChangeArrowheads="1"/>
          </p:cNvSpPr>
          <p:nvPr/>
        </p:nvSpPr>
        <p:spPr bwMode="auto">
          <a:xfrm>
            <a:off x="152400" y="6400800"/>
            <a:ext cx="190182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b="1"/>
              <a:t>Source: </a:t>
            </a:r>
            <a:r>
              <a:rPr lang="en-GB" sz="1200" b="1">
                <a:solidFill>
                  <a:srgbClr val="009999"/>
                </a:solidFill>
              </a:rPr>
              <a:t>Microsoft Book</a:t>
            </a:r>
          </a:p>
        </p:txBody>
      </p:sp>
      <p:sp>
        <p:nvSpPr>
          <p:cNvPr id="60429" name="Text Box 13"/>
          <p:cNvSpPr txBox="1">
            <a:spLocks noChangeArrowheads="1"/>
          </p:cNvSpPr>
          <p:nvPr/>
        </p:nvSpPr>
        <p:spPr bwMode="auto">
          <a:xfrm>
            <a:off x="609600" y="5638800"/>
            <a:ext cx="78486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Known Uses. </a:t>
            </a:r>
            <a:r>
              <a:rPr lang="en-GB" sz="1400">
                <a:solidFill>
                  <a:srgbClr val="333399"/>
                </a:solidFill>
              </a:rPr>
              <a:t>A message cache for detecting message replay to thwart an impersonation attack.</a:t>
            </a:r>
          </a:p>
        </p:txBody>
      </p:sp>
      <p:sp>
        <p:nvSpPr>
          <p:cNvPr id="60430" name="Text Box 14"/>
          <p:cNvSpPr txBox="1">
            <a:spLocks noChangeArrowheads="1"/>
          </p:cNvSpPr>
          <p:nvPr/>
        </p:nvSpPr>
        <p:spPr bwMode="auto">
          <a:xfrm>
            <a:off x="2743200" y="6400800"/>
            <a:ext cx="40386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ctr">
              <a:lnSpc>
                <a:spcPct val="100000"/>
              </a:lnSpc>
              <a:buClr>
                <a:srgbClr val="003399"/>
              </a:buClr>
            </a:pPr>
            <a:r>
              <a:rPr lang="en-GB" sz="1200" b="1">
                <a:solidFill>
                  <a:srgbClr val="003399"/>
                </a:solidFill>
              </a:rPr>
              <a:t>Tags:</a:t>
            </a:r>
            <a:r>
              <a:rPr lang="en-GB" sz="1400" b="1">
                <a:solidFill>
                  <a:srgbClr val="003399"/>
                </a:solidFill>
              </a:rPr>
              <a:t> </a:t>
            </a:r>
            <a:r>
              <a:rPr lang="en-GB" sz="1200" b="1">
                <a:solidFill>
                  <a:srgbClr val="008000"/>
                </a:solidFill>
              </a:rPr>
              <a:t>Replay</a:t>
            </a:r>
          </a:p>
        </p:txBody>
      </p:sp>
      <p:sp>
        <p:nvSpPr>
          <p:cNvPr id="60431" name="Text Box 15"/>
          <p:cNvSpPr txBox="1">
            <a:spLocks noChangeArrowheads="1"/>
          </p:cNvSpPr>
          <p:nvPr/>
        </p:nvSpPr>
        <p:spPr bwMode="auto">
          <a:xfrm>
            <a:off x="4495800" y="990600"/>
            <a:ext cx="449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pPr>
            <a:r>
              <a:rPr lang="en-GB" sz="1200"/>
              <a:t>Classification Key:</a:t>
            </a:r>
            <a:r>
              <a:rPr lang="en-GB" sz="1200">
                <a:solidFill>
                  <a:srgbClr val="990000"/>
                </a:solidFill>
              </a:rPr>
              <a:t> Perimeter Security, Spoofing</a:t>
            </a:r>
          </a:p>
        </p:txBody>
      </p:sp>
      <p:sp>
        <p:nvSpPr>
          <p:cNvPr id="60432" name="Text Box 16"/>
          <p:cNvSpPr txBox="1">
            <a:spLocks noChangeArrowheads="1"/>
          </p:cNvSpPr>
          <p:nvPr/>
        </p:nvSpPr>
        <p:spPr bwMode="auto">
          <a:xfrm>
            <a:off x="609600" y="6019800"/>
            <a:ext cx="3427413"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Related Patterns. </a:t>
            </a:r>
            <a:r>
              <a:rPr lang="en-GB" sz="1400">
                <a:solidFill>
                  <a:srgbClr val="990000"/>
                </a:solidFill>
              </a:rPr>
              <a:t>Intercepting Validator.</a:t>
            </a:r>
          </a:p>
        </p:txBody>
      </p:sp>
      <p:sp>
        <p:nvSpPr>
          <p:cNvPr id="60433" name="Text Box 17"/>
          <p:cNvSpPr txBox="1">
            <a:spLocks noChangeArrowheads="1"/>
          </p:cNvSpPr>
          <p:nvPr/>
        </p:nvSpPr>
        <p:spPr bwMode="auto">
          <a:xfrm>
            <a:off x="8001000" y="6477000"/>
            <a:ext cx="79216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Pattern 48</a:t>
            </a: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 Box 1"/>
          <p:cNvSpPr txBox="1">
            <a:spLocks noChangeArrowheads="1"/>
          </p:cNvSpPr>
          <p:nvPr/>
        </p:nvSpPr>
        <p:spPr bwMode="auto">
          <a:xfrm>
            <a:off x="381000" y="504825"/>
            <a:ext cx="12827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993300"/>
              </a:buClr>
            </a:pPr>
            <a:r>
              <a:rPr lang="en-GB" sz="2000" b="1">
                <a:solidFill>
                  <a:srgbClr val="993300"/>
                </a:solidFill>
              </a:rPr>
              <a:t>Minefield</a:t>
            </a:r>
          </a:p>
        </p:txBody>
      </p:sp>
      <p:sp>
        <p:nvSpPr>
          <p:cNvPr id="61442" name="Line 2"/>
          <p:cNvSpPr>
            <a:spLocks noChangeShapeType="1"/>
          </p:cNvSpPr>
          <p:nvPr/>
        </p:nvSpPr>
        <p:spPr bwMode="auto">
          <a:xfrm>
            <a:off x="457200" y="914400"/>
            <a:ext cx="8686800" cy="1588"/>
          </a:xfrm>
          <a:prstGeom prst="line">
            <a:avLst/>
          </a:prstGeom>
          <a:noFill/>
          <a:ln w="936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61443" name="Text Box 3"/>
          <p:cNvSpPr txBox="1">
            <a:spLocks noChangeArrowheads="1"/>
          </p:cNvSpPr>
          <p:nvPr/>
        </p:nvSpPr>
        <p:spPr bwMode="auto">
          <a:xfrm>
            <a:off x="609600" y="1343025"/>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Problem</a:t>
            </a:r>
          </a:p>
        </p:txBody>
      </p:sp>
      <p:sp>
        <p:nvSpPr>
          <p:cNvPr id="61444" name="Text Box 4"/>
          <p:cNvSpPr txBox="1">
            <a:spLocks noChangeArrowheads="1"/>
          </p:cNvSpPr>
          <p:nvPr/>
        </p:nvSpPr>
        <p:spPr bwMode="auto">
          <a:xfrm>
            <a:off x="838200" y="1800225"/>
            <a:ext cx="7696200" cy="158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An attacker who knows how the system works internally has an advantage over someone who </a:t>
            </a:r>
          </a:p>
          <a:p>
            <a:pPr>
              <a:lnSpc>
                <a:spcPct val="100000"/>
              </a:lnSpc>
              <a:buClr>
                <a:srgbClr val="333399"/>
              </a:buClr>
            </a:pPr>
            <a:r>
              <a:rPr lang="en-GB" sz="1400">
                <a:solidFill>
                  <a:srgbClr val="333399"/>
                </a:solidFill>
                <a:cs typeface="Arial" charset="0"/>
              </a:rPr>
              <a:t>       has to go through reconnaissance activities. Normally COTS (Commercial off the Shelf) </a:t>
            </a:r>
          </a:p>
          <a:p>
            <a:pPr>
              <a:lnSpc>
                <a:spcPct val="100000"/>
              </a:lnSpc>
              <a:buClr>
                <a:srgbClr val="333399"/>
              </a:buClr>
            </a:pPr>
            <a:r>
              <a:rPr lang="en-GB" sz="1400">
                <a:solidFill>
                  <a:srgbClr val="333399"/>
                </a:solidFill>
                <a:cs typeface="Arial" charset="0"/>
              </a:rPr>
              <a:t>       components are used to implement some security mechanism. But the COTS components </a:t>
            </a:r>
          </a:p>
          <a:p>
            <a:pPr>
              <a:lnSpc>
                <a:spcPct val="100000"/>
              </a:lnSpc>
              <a:buClr>
                <a:srgbClr val="333399"/>
              </a:buClr>
            </a:pPr>
            <a:r>
              <a:rPr lang="en-GB" sz="1400">
                <a:solidFill>
                  <a:srgbClr val="333399"/>
                </a:solidFill>
                <a:cs typeface="Arial" charset="0"/>
              </a:rPr>
              <a:t>       are available for the attackers to analyze and therefore using them would expose the </a:t>
            </a:r>
          </a:p>
          <a:p>
            <a:pPr>
              <a:lnSpc>
                <a:spcPct val="100000"/>
              </a:lnSpc>
              <a:buClr>
                <a:srgbClr val="333399"/>
              </a:buClr>
            </a:pPr>
            <a:r>
              <a:rPr lang="en-GB" sz="1400">
                <a:solidFill>
                  <a:srgbClr val="333399"/>
                </a:solidFill>
                <a:cs typeface="Arial" charset="0"/>
              </a:rPr>
              <a:t>       internal workings of the system to the attackers. </a:t>
            </a:r>
          </a:p>
          <a:p>
            <a:pPr>
              <a:lnSpc>
                <a:spcPct val="100000"/>
              </a:lnSpc>
              <a:buClr>
                <a:srgbClr val="333399"/>
              </a:buClr>
            </a:pPr>
            <a:endParaRPr lang="en-GB" sz="1400">
              <a:solidFill>
                <a:srgbClr val="333399"/>
              </a:solidFill>
              <a:cs typeface="Arial" charset="0"/>
            </a:endParaRPr>
          </a:p>
          <a:p>
            <a:pPr>
              <a:lnSpc>
                <a:spcPct val="100000"/>
              </a:lnSpc>
              <a:buClr>
                <a:srgbClr val="333399"/>
              </a:buClr>
            </a:pPr>
            <a:r>
              <a:rPr lang="en-GB" sz="1400">
                <a:solidFill>
                  <a:srgbClr val="333399"/>
                </a:solidFill>
                <a:cs typeface="Arial" charset="0"/>
              </a:rPr>
              <a:t>How can the internal workings of COTS components be hidden from the attacker ? </a:t>
            </a:r>
          </a:p>
        </p:txBody>
      </p:sp>
      <p:sp>
        <p:nvSpPr>
          <p:cNvPr id="61445" name="Text Box 5"/>
          <p:cNvSpPr txBox="1">
            <a:spLocks noChangeArrowheads="1"/>
          </p:cNvSpPr>
          <p:nvPr/>
        </p:nvSpPr>
        <p:spPr bwMode="auto">
          <a:xfrm>
            <a:off x="381000" y="228600"/>
            <a:ext cx="23241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a:t>Application Architecture Pattern</a:t>
            </a:r>
          </a:p>
        </p:txBody>
      </p:sp>
      <p:sp>
        <p:nvSpPr>
          <p:cNvPr id="61446" name="AutoShape 6"/>
          <p:cNvSpPr>
            <a:spLocks noChangeArrowheads="1"/>
          </p:cNvSpPr>
          <p:nvPr/>
        </p:nvSpPr>
        <p:spPr bwMode="auto">
          <a:xfrm>
            <a:off x="7086600" y="304800"/>
            <a:ext cx="1828800" cy="609600"/>
          </a:xfrm>
          <a:prstGeom prst="rtTriangle">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61447" name="AutoShape 7"/>
          <p:cNvSpPr>
            <a:spLocks noChangeArrowheads="1"/>
          </p:cNvSpPr>
          <p:nvPr/>
        </p:nvSpPr>
        <p:spPr bwMode="auto">
          <a:xfrm rot="10800000">
            <a:off x="7086600" y="306388"/>
            <a:ext cx="1828800" cy="609600"/>
          </a:xfrm>
          <a:prstGeom prst="rtTriangle">
            <a:avLst/>
          </a:prstGeom>
          <a:blipFill dpi="0" rotWithShape="0">
            <a:blip r:embed="rId3"/>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61448" name="Text Box 8"/>
          <p:cNvSpPr txBox="1">
            <a:spLocks noChangeArrowheads="1"/>
          </p:cNvSpPr>
          <p:nvPr/>
        </p:nvSpPr>
        <p:spPr bwMode="auto">
          <a:xfrm>
            <a:off x="7543800" y="304800"/>
            <a:ext cx="13716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gn="r">
              <a:lnSpc>
                <a:spcPct val="100000"/>
              </a:lnSpc>
            </a:pPr>
            <a:r>
              <a:rPr lang="en-GB" sz="1000" b="1"/>
              <a:t>Application Arch. – Arch.</a:t>
            </a:r>
          </a:p>
        </p:txBody>
      </p:sp>
      <p:sp>
        <p:nvSpPr>
          <p:cNvPr id="61449" name="Text Box 9"/>
          <p:cNvSpPr txBox="1">
            <a:spLocks noChangeArrowheads="1"/>
          </p:cNvSpPr>
          <p:nvPr/>
        </p:nvSpPr>
        <p:spPr bwMode="auto">
          <a:xfrm>
            <a:off x="7162800" y="609600"/>
            <a:ext cx="835025"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Everything</a:t>
            </a:r>
          </a:p>
        </p:txBody>
      </p:sp>
      <p:sp>
        <p:nvSpPr>
          <p:cNvPr id="61450" name="Text Box 10"/>
          <p:cNvSpPr txBox="1">
            <a:spLocks noChangeArrowheads="1"/>
          </p:cNvSpPr>
          <p:nvPr/>
        </p:nvSpPr>
        <p:spPr bwMode="auto">
          <a:xfrm>
            <a:off x="609600" y="3581400"/>
            <a:ext cx="10033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Solution</a:t>
            </a:r>
          </a:p>
        </p:txBody>
      </p:sp>
      <p:sp>
        <p:nvSpPr>
          <p:cNvPr id="61451" name="Text Box 11"/>
          <p:cNvSpPr txBox="1">
            <a:spLocks noChangeArrowheads="1"/>
          </p:cNvSpPr>
          <p:nvPr/>
        </p:nvSpPr>
        <p:spPr bwMode="auto">
          <a:xfrm>
            <a:off x="838200" y="4068763"/>
            <a:ext cx="79248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Customize variations in the system to make them different from regular security implementation. Limit the modifications as they do not defeat the purpose itself.</a:t>
            </a:r>
          </a:p>
        </p:txBody>
      </p:sp>
      <p:sp>
        <p:nvSpPr>
          <p:cNvPr id="61452" name="Text Box 12"/>
          <p:cNvSpPr txBox="1">
            <a:spLocks noChangeArrowheads="1"/>
          </p:cNvSpPr>
          <p:nvPr/>
        </p:nvSpPr>
        <p:spPr bwMode="auto">
          <a:xfrm>
            <a:off x="3352800" y="6400800"/>
            <a:ext cx="32766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003399"/>
              </a:buClr>
            </a:pPr>
            <a:r>
              <a:rPr lang="en-GB" sz="1200" b="1">
                <a:solidFill>
                  <a:srgbClr val="003399"/>
                </a:solidFill>
              </a:rPr>
              <a:t>Tags:</a:t>
            </a:r>
            <a:r>
              <a:rPr lang="en-GB" sz="1400" b="1">
                <a:solidFill>
                  <a:srgbClr val="003399"/>
                </a:solidFill>
              </a:rPr>
              <a:t> </a:t>
            </a:r>
            <a:r>
              <a:rPr lang="en-GB" sz="1200" b="1">
                <a:solidFill>
                  <a:srgbClr val="008000"/>
                </a:solidFill>
              </a:rPr>
              <a:t>Variation, Attack Prevention</a:t>
            </a:r>
          </a:p>
        </p:txBody>
      </p:sp>
      <p:sp>
        <p:nvSpPr>
          <p:cNvPr id="61453" name="Text Box 13"/>
          <p:cNvSpPr txBox="1">
            <a:spLocks noChangeArrowheads="1"/>
          </p:cNvSpPr>
          <p:nvPr/>
        </p:nvSpPr>
        <p:spPr bwMode="auto">
          <a:xfrm>
            <a:off x="152400" y="6400800"/>
            <a:ext cx="2601913"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b="1"/>
              <a:t>Source: </a:t>
            </a:r>
            <a:r>
              <a:rPr lang="en-GB" sz="1200" b="1">
                <a:solidFill>
                  <a:srgbClr val="FF0066"/>
                </a:solidFill>
              </a:rPr>
              <a:t>Kienzle </a:t>
            </a:r>
            <a:r>
              <a:rPr lang="en-GB" sz="1200" b="1" i="1">
                <a:solidFill>
                  <a:srgbClr val="FF0066"/>
                </a:solidFill>
              </a:rPr>
              <a:t>et. al.</a:t>
            </a:r>
            <a:r>
              <a:rPr lang="en-GB" sz="1200" b="1">
                <a:solidFill>
                  <a:srgbClr val="FF0066"/>
                </a:solidFill>
              </a:rPr>
              <a:t> Repository</a:t>
            </a:r>
          </a:p>
        </p:txBody>
      </p:sp>
      <p:sp>
        <p:nvSpPr>
          <p:cNvPr id="61454" name="Text Box 14"/>
          <p:cNvSpPr txBox="1">
            <a:spLocks noChangeArrowheads="1"/>
          </p:cNvSpPr>
          <p:nvPr/>
        </p:nvSpPr>
        <p:spPr bwMode="auto">
          <a:xfrm>
            <a:off x="4495800" y="990600"/>
            <a:ext cx="449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pPr>
            <a:r>
              <a:rPr lang="en-GB" sz="1200"/>
              <a:t>Classification Key:</a:t>
            </a:r>
            <a:r>
              <a:rPr lang="en-GB" sz="1200">
                <a:solidFill>
                  <a:srgbClr val="990000"/>
                </a:solidFill>
              </a:rPr>
              <a:t> Security Pattern Space</a:t>
            </a:r>
          </a:p>
        </p:txBody>
      </p:sp>
      <p:sp>
        <p:nvSpPr>
          <p:cNvPr id="61455" name="Text Box 15"/>
          <p:cNvSpPr txBox="1">
            <a:spLocks noChangeArrowheads="1"/>
          </p:cNvSpPr>
          <p:nvPr/>
        </p:nvSpPr>
        <p:spPr bwMode="auto">
          <a:xfrm>
            <a:off x="609600" y="5195888"/>
            <a:ext cx="5180013"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Known Uses. </a:t>
            </a:r>
            <a:r>
              <a:rPr lang="en-GB" sz="1400">
                <a:solidFill>
                  <a:srgbClr val="333399"/>
                </a:solidFill>
              </a:rPr>
              <a:t>Tripwire for Web pages. The Deception Toolkit.  </a:t>
            </a:r>
          </a:p>
        </p:txBody>
      </p:sp>
      <p:sp>
        <p:nvSpPr>
          <p:cNvPr id="61456" name="Text Box 16"/>
          <p:cNvSpPr txBox="1">
            <a:spLocks noChangeArrowheads="1"/>
          </p:cNvSpPr>
          <p:nvPr/>
        </p:nvSpPr>
        <p:spPr bwMode="auto">
          <a:xfrm>
            <a:off x="8001000" y="6477000"/>
            <a:ext cx="79216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Pattern 49</a:t>
            </a: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AutoShape 1"/>
          <p:cNvSpPr>
            <a:spLocks noChangeArrowheads="1"/>
          </p:cNvSpPr>
          <p:nvPr/>
        </p:nvSpPr>
        <p:spPr bwMode="auto">
          <a:xfrm>
            <a:off x="7086600" y="304800"/>
            <a:ext cx="1828800" cy="609600"/>
          </a:xfrm>
          <a:prstGeom prst="rtTriangle">
            <a:avLst/>
          </a:prstGeom>
          <a:blipFill dpi="0" rotWithShape="0">
            <a:blip r:embed="rId3"/>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62466" name="AutoShape 2"/>
          <p:cNvSpPr>
            <a:spLocks noChangeArrowheads="1"/>
          </p:cNvSpPr>
          <p:nvPr/>
        </p:nvSpPr>
        <p:spPr bwMode="auto">
          <a:xfrm rot="10800000">
            <a:off x="7086600" y="306388"/>
            <a:ext cx="1828800" cy="609600"/>
          </a:xfrm>
          <a:prstGeom prst="rtTriangle">
            <a:avLst/>
          </a:prstGeom>
          <a:blipFill dpi="0" rotWithShape="0">
            <a:blip r:embed="rId4"/>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62467" name="Text Box 3"/>
          <p:cNvSpPr txBox="1">
            <a:spLocks noChangeArrowheads="1"/>
          </p:cNvSpPr>
          <p:nvPr/>
        </p:nvSpPr>
        <p:spPr bwMode="auto">
          <a:xfrm>
            <a:off x="7391400" y="304800"/>
            <a:ext cx="15240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gn="r">
              <a:lnSpc>
                <a:spcPct val="100000"/>
              </a:lnSpc>
            </a:pPr>
            <a:r>
              <a:rPr lang="en-GB" sz="1000" b="1"/>
              <a:t>Application Arch. - Design</a:t>
            </a:r>
          </a:p>
        </p:txBody>
      </p:sp>
      <p:sp>
        <p:nvSpPr>
          <p:cNvPr id="62468" name="Text Box 4"/>
          <p:cNvSpPr txBox="1">
            <a:spLocks noChangeArrowheads="1"/>
          </p:cNvSpPr>
          <p:nvPr/>
        </p:nvSpPr>
        <p:spPr bwMode="auto">
          <a:xfrm>
            <a:off x="7162800" y="609600"/>
            <a:ext cx="45561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Data</a:t>
            </a:r>
          </a:p>
        </p:txBody>
      </p:sp>
      <p:sp>
        <p:nvSpPr>
          <p:cNvPr id="62469" name="Text Box 5"/>
          <p:cNvSpPr txBox="1">
            <a:spLocks noChangeArrowheads="1"/>
          </p:cNvSpPr>
          <p:nvPr/>
        </p:nvSpPr>
        <p:spPr bwMode="auto">
          <a:xfrm>
            <a:off x="381000" y="504825"/>
            <a:ext cx="3179763"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993300"/>
              </a:buClr>
            </a:pPr>
            <a:r>
              <a:rPr lang="en-GB" sz="2000" b="1">
                <a:solidFill>
                  <a:srgbClr val="993300"/>
                </a:solidFill>
              </a:rPr>
              <a:t>Morphed Representation</a:t>
            </a:r>
          </a:p>
        </p:txBody>
      </p:sp>
      <p:sp>
        <p:nvSpPr>
          <p:cNvPr id="62470" name="Line 6"/>
          <p:cNvSpPr>
            <a:spLocks noChangeShapeType="1"/>
          </p:cNvSpPr>
          <p:nvPr/>
        </p:nvSpPr>
        <p:spPr bwMode="auto">
          <a:xfrm>
            <a:off x="457200" y="914400"/>
            <a:ext cx="8686800" cy="1588"/>
          </a:xfrm>
          <a:prstGeom prst="line">
            <a:avLst/>
          </a:prstGeom>
          <a:noFill/>
          <a:ln w="936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62471" name="Text Box 7"/>
          <p:cNvSpPr txBox="1">
            <a:spLocks noChangeArrowheads="1"/>
          </p:cNvSpPr>
          <p:nvPr/>
        </p:nvSpPr>
        <p:spPr bwMode="auto">
          <a:xfrm>
            <a:off x="609600" y="1066800"/>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Problem</a:t>
            </a:r>
          </a:p>
        </p:txBody>
      </p:sp>
      <p:sp>
        <p:nvSpPr>
          <p:cNvPr id="62472" name="Text Box 8"/>
          <p:cNvSpPr txBox="1">
            <a:spLocks noChangeArrowheads="1"/>
          </p:cNvSpPr>
          <p:nvPr/>
        </p:nvSpPr>
        <p:spPr bwMode="auto">
          <a:xfrm>
            <a:off x="838200" y="1524000"/>
            <a:ext cx="7696200" cy="2651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The incoming data packets in a mix network carry the data content. They also have meta-</a:t>
            </a:r>
          </a:p>
          <a:p>
            <a:pPr>
              <a:lnSpc>
                <a:spcPct val="100000"/>
              </a:lnSpc>
              <a:buClr>
                <a:srgbClr val="333399"/>
              </a:buClr>
            </a:pPr>
            <a:r>
              <a:rPr lang="en-GB" sz="1400">
                <a:solidFill>
                  <a:srgbClr val="333399"/>
                </a:solidFill>
                <a:cs typeface="Arial" charset="0"/>
              </a:rPr>
              <a:t>         characteristics associated like the time of packet generation, ingress order of packets </a:t>
            </a:r>
            <a:r>
              <a:rPr lang="en-GB" sz="1400" i="1">
                <a:solidFill>
                  <a:srgbClr val="333399"/>
                </a:solidFill>
                <a:cs typeface="Arial" charset="0"/>
              </a:rPr>
              <a:t>etc. </a:t>
            </a:r>
          </a:p>
          <a:p>
            <a:pPr>
              <a:lnSpc>
                <a:spcPct val="100000"/>
              </a:lnSpc>
              <a:buClr>
                <a:srgbClr val="333399"/>
              </a:buClr>
            </a:pPr>
            <a:r>
              <a:rPr lang="en-GB" sz="1400" i="1">
                <a:solidFill>
                  <a:srgbClr val="333399"/>
                </a:solidFill>
                <a:cs typeface="Arial" charset="0"/>
              </a:rPr>
              <a:t>         </a:t>
            </a:r>
            <a:r>
              <a:rPr lang="en-GB" sz="1400">
                <a:solidFill>
                  <a:srgbClr val="333399"/>
                </a:solidFill>
                <a:cs typeface="Arial" charset="0"/>
              </a:rPr>
              <a:t>The mix network obfuscates these meta-characteristics by adding random delays to the </a:t>
            </a:r>
          </a:p>
          <a:p>
            <a:pPr>
              <a:lnSpc>
                <a:spcPct val="100000"/>
              </a:lnSpc>
              <a:buClr>
                <a:srgbClr val="333399"/>
              </a:buClr>
            </a:pPr>
            <a:r>
              <a:rPr lang="en-GB" sz="1400">
                <a:solidFill>
                  <a:srgbClr val="333399"/>
                </a:solidFill>
                <a:cs typeface="Arial" charset="0"/>
              </a:rPr>
              <a:t>         ingress packets, or by batching a number of ingress packets before releasing the packets. </a:t>
            </a:r>
          </a:p>
          <a:p>
            <a:pPr>
              <a:lnSpc>
                <a:spcPct val="100000"/>
              </a:lnSpc>
              <a:buClr>
                <a:srgbClr val="333399"/>
              </a:buClr>
            </a:pPr>
            <a:r>
              <a:rPr lang="en-GB" sz="1400">
                <a:solidFill>
                  <a:srgbClr val="333399"/>
                </a:solidFill>
                <a:cs typeface="Arial" charset="0"/>
              </a:rPr>
              <a:t>         However, if the mix concepts do not obfuscate the data content, the incoming and </a:t>
            </a:r>
          </a:p>
          <a:p>
            <a:pPr>
              <a:lnSpc>
                <a:spcPct val="100000"/>
              </a:lnSpc>
              <a:buClr>
                <a:srgbClr val="333399"/>
              </a:buClr>
            </a:pPr>
            <a:r>
              <a:rPr lang="en-GB" sz="1400">
                <a:solidFill>
                  <a:srgbClr val="333399"/>
                </a:solidFill>
                <a:cs typeface="Arial" charset="0"/>
              </a:rPr>
              <a:t>         outgoing data packets have the same representation and they can be correlated trivially. </a:t>
            </a:r>
          </a:p>
          <a:p>
            <a:pPr>
              <a:lnSpc>
                <a:spcPct val="100000"/>
              </a:lnSpc>
              <a:buClr>
                <a:srgbClr val="333399"/>
              </a:buClr>
            </a:pPr>
            <a:r>
              <a:rPr lang="en-GB" sz="1400">
                <a:solidFill>
                  <a:srgbClr val="333399"/>
                </a:solidFill>
                <a:cs typeface="Arial" charset="0"/>
              </a:rPr>
              <a:t>         This compromises sender anonymity and sender and receiver unlinkability.</a:t>
            </a:r>
          </a:p>
          <a:p>
            <a:pPr>
              <a:lnSpc>
                <a:spcPct val="100000"/>
              </a:lnSpc>
              <a:buClr>
                <a:srgbClr val="333399"/>
              </a:buClr>
            </a:pPr>
            <a:endParaRPr lang="en-GB" sz="1400">
              <a:solidFill>
                <a:srgbClr val="333399"/>
              </a:solidFill>
              <a:cs typeface="Arial" charset="0"/>
            </a:endParaRPr>
          </a:p>
          <a:p>
            <a:pPr>
              <a:lnSpc>
                <a:spcPct val="100000"/>
              </a:lnSpc>
              <a:buClr>
                <a:srgbClr val="333399"/>
              </a:buClr>
            </a:pPr>
            <a:r>
              <a:rPr lang="en-GB" sz="1400">
                <a:solidFill>
                  <a:srgbClr val="333399"/>
                </a:solidFill>
                <a:cs typeface="Arial" charset="0"/>
              </a:rPr>
              <a:t>How can the representation of the data be obfuscated?</a:t>
            </a:r>
          </a:p>
          <a:p>
            <a:pPr>
              <a:lnSpc>
                <a:spcPct val="100000"/>
              </a:lnSpc>
              <a:buClr>
                <a:srgbClr val="333399"/>
              </a:buClr>
            </a:pPr>
            <a:endParaRPr lang="en-GB" sz="1400">
              <a:solidFill>
                <a:srgbClr val="333399"/>
              </a:solidFill>
              <a:cs typeface="Arial" charset="0"/>
            </a:endParaRPr>
          </a:p>
        </p:txBody>
      </p:sp>
      <p:sp>
        <p:nvSpPr>
          <p:cNvPr id="62473" name="Text Box 9"/>
          <p:cNvSpPr txBox="1">
            <a:spLocks noChangeArrowheads="1"/>
          </p:cNvSpPr>
          <p:nvPr/>
        </p:nvSpPr>
        <p:spPr bwMode="auto">
          <a:xfrm>
            <a:off x="381000" y="228600"/>
            <a:ext cx="23241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a:t>Application Architecture Pattern</a:t>
            </a:r>
          </a:p>
        </p:txBody>
      </p:sp>
      <p:sp>
        <p:nvSpPr>
          <p:cNvPr id="62474" name="Text Box 10"/>
          <p:cNvSpPr txBox="1">
            <a:spLocks noChangeArrowheads="1"/>
          </p:cNvSpPr>
          <p:nvPr/>
        </p:nvSpPr>
        <p:spPr bwMode="auto">
          <a:xfrm>
            <a:off x="609600" y="3657600"/>
            <a:ext cx="10033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Solution</a:t>
            </a:r>
          </a:p>
        </p:txBody>
      </p:sp>
      <p:sp>
        <p:nvSpPr>
          <p:cNvPr id="62475" name="Text Box 11"/>
          <p:cNvSpPr txBox="1">
            <a:spLocks noChangeArrowheads="1"/>
          </p:cNvSpPr>
          <p:nvPr/>
        </p:nvSpPr>
        <p:spPr bwMode="auto">
          <a:xfrm>
            <a:off x="838200" y="4146550"/>
            <a:ext cx="8305800"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Change the representation of the incoming data packet such that the outgoing packets look different </a:t>
            </a:r>
          </a:p>
          <a:p>
            <a:pPr>
              <a:lnSpc>
                <a:spcPct val="100000"/>
              </a:lnSpc>
              <a:buClr>
                <a:srgbClr val="333399"/>
              </a:buClr>
            </a:pPr>
            <a:r>
              <a:rPr lang="en-GB" sz="1400">
                <a:solidFill>
                  <a:srgbClr val="333399"/>
                </a:solidFill>
                <a:cs typeface="Arial" charset="0"/>
              </a:rPr>
              <a:t>         from incoming packets. The incoming packets are encrypted using a key shared between the </a:t>
            </a:r>
          </a:p>
          <a:p>
            <a:pPr>
              <a:lnSpc>
                <a:spcPct val="100000"/>
              </a:lnSpc>
              <a:buClr>
                <a:srgbClr val="333399"/>
              </a:buClr>
            </a:pPr>
            <a:r>
              <a:rPr lang="en-GB" sz="1400">
                <a:solidFill>
                  <a:srgbClr val="333399"/>
                </a:solidFill>
                <a:cs typeface="Arial" charset="0"/>
              </a:rPr>
              <a:t>         sending node and the mix node. At the mix node, decrypt the packet and then re-encrypt it with </a:t>
            </a:r>
          </a:p>
          <a:p>
            <a:pPr>
              <a:lnSpc>
                <a:spcPct val="100000"/>
              </a:lnSpc>
              <a:buClr>
                <a:srgbClr val="333399"/>
              </a:buClr>
            </a:pPr>
            <a:r>
              <a:rPr lang="en-GB" sz="1400">
                <a:solidFill>
                  <a:srgbClr val="333399"/>
                </a:solidFill>
                <a:cs typeface="Arial" charset="0"/>
              </a:rPr>
              <a:t>         the key shared between the mix node and the subsequent node.</a:t>
            </a:r>
          </a:p>
        </p:txBody>
      </p:sp>
      <p:sp>
        <p:nvSpPr>
          <p:cNvPr id="62476" name="Text Box 12"/>
          <p:cNvSpPr txBox="1">
            <a:spLocks noChangeArrowheads="1"/>
          </p:cNvSpPr>
          <p:nvPr/>
        </p:nvSpPr>
        <p:spPr bwMode="auto">
          <a:xfrm>
            <a:off x="152400" y="6400800"/>
            <a:ext cx="2398713"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b="1"/>
              <a:t>Source: </a:t>
            </a:r>
            <a:r>
              <a:rPr lang="en-GB" sz="1200" b="1">
                <a:solidFill>
                  <a:srgbClr val="6600CC"/>
                </a:solidFill>
              </a:rPr>
              <a:t>Hafiz Privacy Patterns</a:t>
            </a:r>
          </a:p>
        </p:txBody>
      </p:sp>
      <p:sp>
        <p:nvSpPr>
          <p:cNvPr id="62477" name="Text Box 13"/>
          <p:cNvSpPr txBox="1">
            <a:spLocks noChangeArrowheads="1"/>
          </p:cNvSpPr>
          <p:nvPr/>
        </p:nvSpPr>
        <p:spPr bwMode="auto">
          <a:xfrm>
            <a:off x="609600" y="5334000"/>
            <a:ext cx="82296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Known Uses. </a:t>
            </a:r>
            <a:r>
              <a:rPr lang="en-GB" sz="1400">
                <a:solidFill>
                  <a:srgbClr val="333399"/>
                </a:solidFill>
              </a:rPr>
              <a:t>Changing encoding of data fields in a mix network.</a:t>
            </a:r>
          </a:p>
        </p:txBody>
      </p:sp>
      <p:sp>
        <p:nvSpPr>
          <p:cNvPr id="62478" name="Text Box 14"/>
          <p:cNvSpPr txBox="1">
            <a:spLocks noChangeArrowheads="1"/>
          </p:cNvSpPr>
          <p:nvPr/>
        </p:nvSpPr>
        <p:spPr bwMode="auto">
          <a:xfrm>
            <a:off x="2895600" y="6400800"/>
            <a:ext cx="35052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ctr">
              <a:lnSpc>
                <a:spcPct val="100000"/>
              </a:lnSpc>
              <a:buClr>
                <a:srgbClr val="003399"/>
              </a:buClr>
            </a:pPr>
            <a:r>
              <a:rPr lang="en-GB" sz="1200" b="1">
                <a:solidFill>
                  <a:srgbClr val="003399"/>
                </a:solidFill>
              </a:rPr>
              <a:t>Tags:</a:t>
            </a:r>
            <a:r>
              <a:rPr lang="en-GB" sz="1400" b="1">
                <a:solidFill>
                  <a:srgbClr val="003399"/>
                </a:solidFill>
              </a:rPr>
              <a:t> </a:t>
            </a:r>
            <a:r>
              <a:rPr lang="en-GB" sz="1200" b="1">
                <a:solidFill>
                  <a:srgbClr val="008000"/>
                </a:solidFill>
              </a:rPr>
              <a:t>Anonymity, Privacy</a:t>
            </a:r>
          </a:p>
        </p:txBody>
      </p:sp>
      <p:sp>
        <p:nvSpPr>
          <p:cNvPr id="62479" name="Text Box 15"/>
          <p:cNvSpPr txBox="1">
            <a:spLocks noChangeArrowheads="1"/>
          </p:cNvSpPr>
          <p:nvPr/>
        </p:nvSpPr>
        <p:spPr bwMode="auto">
          <a:xfrm>
            <a:off x="4495800" y="990600"/>
            <a:ext cx="449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pPr>
            <a:r>
              <a:rPr lang="en-GB" sz="1200"/>
              <a:t>Classification Key:</a:t>
            </a:r>
            <a:r>
              <a:rPr lang="en-GB" sz="1200">
                <a:solidFill>
                  <a:srgbClr val="990000"/>
                </a:solidFill>
              </a:rPr>
              <a:t> Exterior Security, Information Disclosure</a:t>
            </a:r>
          </a:p>
        </p:txBody>
      </p:sp>
      <p:sp>
        <p:nvSpPr>
          <p:cNvPr id="62480" name="Text Box 16"/>
          <p:cNvSpPr txBox="1">
            <a:spLocks noChangeArrowheads="1"/>
          </p:cNvSpPr>
          <p:nvPr/>
        </p:nvSpPr>
        <p:spPr bwMode="auto">
          <a:xfrm>
            <a:off x="609600" y="5715000"/>
            <a:ext cx="4530725"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Related Patterns. </a:t>
            </a:r>
            <a:r>
              <a:rPr lang="en-GB" sz="1400">
                <a:solidFill>
                  <a:srgbClr val="990000"/>
                </a:solidFill>
              </a:rPr>
              <a:t>Anonymity Set, Layered Encryption.</a:t>
            </a:r>
          </a:p>
        </p:txBody>
      </p:sp>
      <p:sp>
        <p:nvSpPr>
          <p:cNvPr id="62481" name="Text Box 17"/>
          <p:cNvSpPr txBox="1">
            <a:spLocks noChangeArrowheads="1"/>
          </p:cNvSpPr>
          <p:nvPr/>
        </p:nvSpPr>
        <p:spPr bwMode="auto">
          <a:xfrm>
            <a:off x="8001000" y="6477000"/>
            <a:ext cx="79216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Pattern 50</a:t>
            </a: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thruBlk="1"/>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ext Box 1"/>
          <p:cNvSpPr txBox="1">
            <a:spLocks noChangeArrowheads="1"/>
          </p:cNvSpPr>
          <p:nvPr/>
        </p:nvSpPr>
        <p:spPr bwMode="auto">
          <a:xfrm>
            <a:off x="381000" y="504825"/>
            <a:ext cx="2414588"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993300"/>
              </a:buClr>
            </a:pPr>
            <a:r>
              <a:rPr lang="en-GB" sz="2000" b="1">
                <a:solidFill>
                  <a:srgbClr val="993300"/>
                </a:solidFill>
              </a:rPr>
              <a:t>Multilevel Security</a:t>
            </a:r>
          </a:p>
        </p:txBody>
      </p:sp>
      <p:sp>
        <p:nvSpPr>
          <p:cNvPr id="63490" name="Line 2"/>
          <p:cNvSpPr>
            <a:spLocks noChangeShapeType="1"/>
          </p:cNvSpPr>
          <p:nvPr/>
        </p:nvSpPr>
        <p:spPr bwMode="auto">
          <a:xfrm>
            <a:off x="457200" y="914400"/>
            <a:ext cx="8686800" cy="1588"/>
          </a:xfrm>
          <a:prstGeom prst="line">
            <a:avLst/>
          </a:prstGeom>
          <a:noFill/>
          <a:ln w="936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63491" name="Text Box 3"/>
          <p:cNvSpPr txBox="1">
            <a:spLocks noChangeArrowheads="1"/>
          </p:cNvSpPr>
          <p:nvPr/>
        </p:nvSpPr>
        <p:spPr bwMode="auto">
          <a:xfrm>
            <a:off x="609600" y="1609725"/>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Problem</a:t>
            </a:r>
          </a:p>
        </p:txBody>
      </p:sp>
      <p:sp>
        <p:nvSpPr>
          <p:cNvPr id="63492" name="Text Box 4"/>
          <p:cNvSpPr txBox="1">
            <a:spLocks noChangeArrowheads="1"/>
          </p:cNvSpPr>
          <p:nvPr/>
        </p:nvSpPr>
        <p:spPr bwMode="auto">
          <a:xfrm>
            <a:off x="838200" y="2087563"/>
            <a:ext cx="7696200"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How do you control access in an environment with sensitive data so as to prevent leakage of information?</a:t>
            </a:r>
            <a:r>
              <a:rPr lang="en-GB">
                <a:cs typeface="Arial" charset="0"/>
              </a:rPr>
              <a:t> </a:t>
            </a:r>
          </a:p>
        </p:txBody>
      </p:sp>
      <p:sp>
        <p:nvSpPr>
          <p:cNvPr id="63493" name="Text Box 5"/>
          <p:cNvSpPr txBox="1">
            <a:spLocks noChangeArrowheads="1"/>
          </p:cNvSpPr>
          <p:nvPr/>
        </p:nvSpPr>
        <p:spPr bwMode="auto">
          <a:xfrm>
            <a:off x="381000" y="228600"/>
            <a:ext cx="23241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a:t>Application Architecture Pattern</a:t>
            </a:r>
          </a:p>
        </p:txBody>
      </p:sp>
      <p:sp>
        <p:nvSpPr>
          <p:cNvPr id="63494" name="AutoShape 6"/>
          <p:cNvSpPr>
            <a:spLocks noChangeArrowheads="1"/>
          </p:cNvSpPr>
          <p:nvPr/>
        </p:nvSpPr>
        <p:spPr bwMode="auto">
          <a:xfrm>
            <a:off x="7086600" y="304800"/>
            <a:ext cx="1828800" cy="609600"/>
          </a:xfrm>
          <a:prstGeom prst="rtTriangle">
            <a:avLst/>
          </a:prstGeom>
          <a:blipFill dpi="0" rotWithShape="0">
            <a:blip r:embed="rId3"/>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63495" name="AutoShape 7"/>
          <p:cNvSpPr>
            <a:spLocks noChangeArrowheads="1"/>
          </p:cNvSpPr>
          <p:nvPr/>
        </p:nvSpPr>
        <p:spPr bwMode="auto">
          <a:xfrm rot="10800000">
            <a:off x="7086600" y="306388"/>
            <a:ext cx="1828800" cy="609600"/>
          </a:xfrm>
          <a:prstGeom prst="rtTriangle">
            <a:avLst/>
          </a:prstGeom>
          <a:blipFill dpi="0" rotWithShape="0">
            <a:blip r:embed="rId4"/>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63496" name="Text Box 8"/>
          <p:cNvSpPr txBox="1">
            <a:spLocks noChangeArrowheads="1"/>
          </p:cNvSpPr>
          <p:nvPr/>
        </p:nvSpPr>
        <p:spPr bwMode="auto">
          <a:xfrm>
            <a:off x="7391400" y="304800"/>
            <a:ext cx="15240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gn="r">
              <a:lnSpc>
                <a:spcPct val="100000"/>
              </a:lnSpc>
            </a:pPr>
            <a:r>
              <a:rPr lang="en-GB" sz="1000" b="1"/>
              <a:t>Application Arch. – Arch.</a:t>
            </a:r>
          </a:p>
        </p:txBody>
      </p:sp>
      <p:sp>
        <p:nvSpPr>
          <p:cNvPr id="63497" name="Text Box 9"/>
          <p:cNvSpPr txBox="1">
            <a:spLocks noChangeArrowheads="1"/>
          </p:cNvSpPr>
          <p:nvPr/>
        </p:nvSpPr>
        <p:spPr bwMode="auto">
          <a:xfrm>
            <a:off x="7162800" y="609600"/>
            <a:ext cx="717550"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Function</a:t>
            </a:r>
          </a:p>
        </p:txBody>
      </p:sp>
      <p:sp>
        <p:nvSpPr>
          <p:cNvPr id="63498" name="Text Box 10"/>
          <p:cNvSpPr txBox="1">
            <a:spLocks noChangeArrowheads="1"/>
          </p:cNvSpPr>
          <p:nvPr/>
        </p:nvSpPr>
        <p:spPr bwMode="auto">
          <a:xfrm>
            <a:off x="609600" y="3216275"/>
            <a:ext cx="10033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Solution</a:t>
            </a:r>
          </a:p>
        </p:txBody>
      </p:sp>
      <p:sp>
        <p:nvSpPr>
          <p:cNvPr id="63499" name="Text Box 11"/>
          <p:cNvSpPr txBox="1">
            <a:spLocks noChangeArrowheads="1"/>
          </p:cNvSpPr>
          <p:nvPr/>
        </p:nvSpPr>
        <p:spPr bwMode="auto">
          <a:xfrm>
            <a:off x="838200" y="3643313"/>
            <a:ext cx="7772400" cy="1008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Assign classification to users and data. Separate different institutional units into categories. Enforce confidentiality and integrity by adopting security models. For example, confidentiality can be enforced by the Bell La-Padula model and integrity can be enforced by Biba's model.</a:t>
            </a:r>
            <a:r>
              <a:rPr lang="en-GB">
                <a:cs typeface="Arial" charset="0"/>
              </a:rPr>
              <a:t> </a:t>
            </a:r>
          </a:p>
        </p:txBody>
      </p:sp>
      <p:sp>
        <p:nvSpPr>
          <p:cNvPr id="63500" name="Text Box 12"/>
          <p:cNvSpPr txBox="1">
            <a:spLocks noChangeArrowheads="1"/>
          </p:cNvSpPr>
          <p:nvPr/>
        </p:nvSpPr>
        <p:spPr bwMode="auto">
          <a:xfrm>
            <a:off x="152400" y="6400800"/>
            <a:ext cx="16160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b="1"/>
              <a:t>Source: </a:t>
            </a:r>
            <a:r>
              <a:rPr lang="en-GB" sz="1200" b="1">
                <a:solidFill>
                  <a:srgbClr val="99CC00"/>
                </a:solidFill>
              </a:rPr>
              <a:t>Wiley Book</a:t>
            </a:r>
          </a:p>
        </p:txBody>
      </p:sp>
      <p:sp>
        <p:nvSpPr>
          <p:cNvPr id="63501" name="Text Box 13"/>
          <p:cNvSpPr txBox="1">
            <a:spLocks noChangeArrowheads="1"/>
          </p:cNvSpPr>
          <p:nvPr/>
        </p:nvSpPr>
        <p:spPr bwMode="auto">
          <a:xfrm>
            <a:off x="2895600" y="6400800"/>
            <a:ext cx="41148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003399"/>
              </a:buClr>
            </a:pPr>
            <a:r>
              <a:rPr lang="en-GB" sz="1200" b="1">
                <a:solidFill>
                  <a:srgbClr val="003399"/>
                </a:solidFill>
              </a:rPr>
              <a:t>Tags:</a:t>
            </a:r>
            <a:r>
              <a:rPr lang="en-GB" sz="1400" b="1">
                <a:solidFill>
                  <a:srgbClr val="003399"/>
                </a:solidFill>
              </a:rPr>
              <a:t> </a:t>
            </a:r>
            <a:r>
              <a:rPr lang="en-GB" sz="1200" b="1">
                <a:solidFill>
                  <a:srgbClr val="008000"/>
                </a:solidFill>
              </a:rPr>
              <a:t>Access Control, Security Model</a:t>
            </a:r>
          </a:p>
        </p:txBody>
      </p:sp>
      <p:sp>
        <p:nvSpPr>
          <p:cNvPr id="63502" name="Text Box 14"/>
          <p:cNvSpPr txBox="1">
            <a:spLocks noChangeArrowheads="1"/>
          </p:cNvSpPr>
          <p:nvPr/>
        </p:nvSpPr>
        <p:spPr bwMode="auto">
          <a:xfrm>
            <a:off x="4495800" y="990600"/>
            <a:ext cx="449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pPr>
            <a:r>
              <a:rPr lang="en-GB" sz="1200"/>
              <a:t>Classification Key:</a:t>
            </a:r>
            <a:r>
              <a:rPr lang="en-GB" sz="1200">
                <a:solidFill>
                  <a:srgbClr val="990000"/>
                </a:solidFill>
              </a:rPr>
              <a:t> Core Security</a:t>
            </a:r>
          </a:p>
        </p:txBody>
      </p:sp>
      <p:sp>
        <p:nvSpPr>
          <p:cNvPr id="63503" name="Text Box 15"/>
          <p:cNvSpPr txBox="1">
            <a:spLocks noChangeArrowheads="1"/>
          </p:cNvSpPr>
          <p:nvPr/>
        </p:nvSpPr>
        <p:spPr bwMode="auto">
          <a:xfrm>
            <a:off x="609600" y="5486400"/>
            <a:ext cx="80772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Known Uses. </a:t>
            </a:r>
            <a:r>
              <a:rPr lang="en-GB" sz="1400">
                <a:solidFill>
                  <a:srgbClr val="333399"/>
                </a:solidFill>
              </a:rPr>
              <a:t>Pit-bull and HP’s Virtual Vault OS. DBMS like Informix, Oracle.</a:t>
            </a:r>
          </a:p>
        </p:txBody>
      </p:sp>
      <p:sp>
        <p:nvSpPr>
          <p:cNvPr id="63504" name="Text Box 16"/>
          <p:cNvSpPr txBox="1">
            <a:spLocks noChangeArrowheads="1"/>
          </p:cNvSpPr>
          <p:nvPr/>
        </p:nvSpPr>
        <p:spPr bwMode="auto">
          <a:xfrm>
            <a:off x="609600" y="5943600"/>
            <a:ext cx="3913188"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Related Patterns. </a:t>
            </a:r>
            <a:r>
              <a:rPr lang="en-GB" sz="1400">
                <a:solidFill>
                  <a:srgbClr val="990000"/>
                </a:solidFill>
              </a:rPr>
              <a:t>Role Based Access Control.</a:t>
            </a:r>
          </a:p>
        </p:txBody>
      </p:sp>
      <p:sp>
        <p:nvSpPr>
          <p:cNvPr id="63505" name="Text Box 17"/>
          <p:cNvSpPr txBox="1">
            <a:spLocks noChangeArrowheads="1"/>
          </p:cNvSpPr>
          <p:nvPr/>
        </p:nvSpPr>
        <p:spPr bwMode="auto">
          <a:xfrm>
            <a:off x="8001000" y="6477000"/>
            <a:ext cx="79216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Pattern 51</a:t>
            </a: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ext Box 1"/>
          <p:cNvSpPr txBox="1">
            <a:spLocks noChangeArrowheads="1"/>
          </p:cNvSpPr>
          <p:nvPr/>
        </p:nvSpPr>
        <p:spPr bwMode="auto">
          <a:xfrm>
            <a:off x="381000" y="504825"/>
            <a:ext cx="3394075"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993300"/>
              </a:buClr>
            </a:pPr>
            <a:r>
              <a:rPr lang="en-GB" sz="2000" b="1">
                <a:solidFill>
                  <a:srgbClr val="993300"/>
                </a:solidFill>
              </a:rPr>
              <a:t>Network Address Blacklist</a:t>
            </a:r>
          </a:p>
        </p:txBody>
      </p:sp>
      <p:sp>
        <p:nvSpPr>
          <p:cNvPr id="64514" name="Line 2"/>
          <p:cNvSpPr>
            <a:spLocks noChangeShapeType="1"/>
          </p:cNvSpPr>
          <p:nvPr/>
        </p:nvSpPr>
        <p:spPr bwMode="auto">
          <a:xfrm>
            <a:off x="457200" y="914400"/>
            <a:ext cx="8686800" cy="1588"/>
          </a:xfrm>
          <a:prstGeom prst="line">
            <a:avLst/>
          </a:prstGeom>
          <a:noFill/>
          <a:ln w="936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64515" name="Text Box 3"/>
          <p:cNvSpPr txBox="1">
            <a:spLocks noChangeArrowheads="1"/>
          </p:cNvSpPr>
          <p:nvPr/>
        </p:nvSpPr>
        <p:spPr bwMode="auto">
          <a:xfrm>
            <a:off x="609600" y="1343025"/>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Problem</a:t>
            </a:r>
          </a:p>
        </p:txBody>
      </p:sp>
      <p:sp>
        <p:nvSpPr>
          <p:cNvPr id="64516" name="Text Box 4"/>
          <p:cNvSpPr txBox="1">
            <a:spLocks noChangeArrowheads="1"/>
          </p:cNvSpPr>
          <p:nvPr/>
        </p:nvSpPr>
        <p:spPr bwMode="auto">
          <a:xfrm>
            <a:off x="838200" y="1800225"/>
            <a:ext cx="7696200"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Identifying the malicious users at the system access point is a very effective defense </a:t>
            </a:r>
          </a:p>
          <a:p>
            <a:pPr>
              <a:lnSpc>
                <a:spcPct val="100000"/>
              </a:lnSpc>
              <a:buClr>
                <a:srgbClr val="333399"/>
              </a:buClr>
            </a:pPr>
            <a:r>
              <a:rPr lang="en-GB" sz="1400">
                <a:solidFill>
                  <a:srgbClr val="333399"/>
                </a:solidFill>
                <a:cs typeface="Arial" charset="0"/>
              </a:rPr>
              <a:t>        mechanism. However, it is computationally expensive. </a:t>
            </a:r>
          </a:p>
          <a:p>
            <a:pPr>
              <a:lnSpc>
                <a:spcPct val="100000"/>
              </a:lnSpc>
              <a:buClr>
                <a:srgbClr val="333399"/>
              </a:buClr>
            </a:pPr>
            <a:endParaRPr lang="en-GB" sz="1400">
              <a:solidFill>
                <a:srgbClr val="333399"/>
              </a:solidFill>
              <a:cs typeface="Arial" charset="0"/>
            </a:endParaRPr>
          </a:p>
          <a:p>
            <a:pPr>
              <a:lnSpc>
                <a:spcPct val="100000"/>
              </a:lnSpc>
              <a:buClr>
                <a:srgbClr val="333399"/>
              </a:buClr>
            </a:pPr>
            <a:r>
              <a:rPr lang="en-GB" sz="1400">
                <a:solidFill>
                  <a:srgbClr val="333399"/>
                </a:solidFill>
                <a:cs typeface="Arial" charset="0"/>
              </a:rPr>
              <a:t>How can a malicious user be identified? </a:t>
            </a:r>
          </a:p>
        </p:txBody>
      </p:sp>
      <p:sp>
        <p:nvSpPr>
          <p:cNvPr id="64517" name="Text Box 5"/>
          <p:cNvSpPr txBox="1">
            <a:spLocks noChangeArrowheads="1"/>
          </p:cNvSpPr>
          <p:nvPr/>
        </p:nvSpPr>
        <p:spPr bwMode="auto">
          <a:xfrm>
            <a:off x="381000" y="228600"/>
            <a:ext cx="23241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a:t>Application Architecture Pattern</a:t>
            </a:r>
          </a:p>
        </p:txBody>
      </p:sp>
      <p:sp>
        <p:nvSpPr>
          <p:cNvPr id="64518" name="AutoShape 6"/>
          <p:cNvSpPr>
            <a:spLocks noChangeArrowheads="1"/>
          </p:cNvSpPr>
          <p:nvPr/>
        </p:nvSpPr>
        <p:spPr bwMode="auto">
          <a:xfrm>
            <a:off x="7086600" y="304800"/>
            <a:ext cx="1828800" cy="609600"/>
          </a:xfrm>
          <a:prstGeom prst="rtTriangle">
            <a:avLst/>
          </a:prstGeom>
          <a:blipFill dpi="0" rotWithShape="0">
            <a:blip r:embed="rId3"/>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64519" name="AutoShape 7"/>
          <p:cNvSpPr>
            <a:spLocks noChangeArrowheads="1"/>
          </p:cNvSpPr>
          <p:nvPr/>
        </p:nvSpPr>
        <p:spPr bwMode="auto">
          <a:xfrm rot="10800000">
            <a:off x="7086600" y="306388"/>
            <a:ext cx="1828800" cy="609600"/>
          </a:xfrm>
          <a:prstGeom prst="rtTriangle">
            <a:avLst/>
          </a:prstGeom>
          <a:blipFill dpi="0" rotWithShape="0">
            <a:blip r:embed="rId4"/>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64520" name="Text Box 8"/>
          <p:cNvSpPr txBox="1">
            <a:spLocks noChangeArrowheads="1"/>
          </p:cNvSpPr>
          <p:nvPr/>
        </p:nvSpPr>
        <p:spPr bwMode="auto">
          <a:xfrm>
            <a:off x="7543800" y="304800"/>
            <a:ext cx="13716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gn="r">
              <a:lnSpc>
                <a:spcPct val="100000"/>
              </a:lnSpc>
            </a:pPr>
            <a:r>
              <a:rPr lang="en-GB" sz="1000" b="1"/>
              <a:t>Application Arch. – Design</a:t>
            </a:r>
          </a:p>
        </p:txBody>
      </p:sp>
      <p:sp>
        <p:nvSpPr>
          <p:cNvPr id="64521" name="Text Box 9"/>
          <p:cNvSpPr txBox="1">
            <a:spLocks noChangeArrowheads="1"/>
          </p:cNvSpPr>
          <p:nvPr/>
        </p:nvSpPr>
        <p:spPr bwMode="auto">
          <a:xfrm>
            <a:off x="7162800" y="609600"/>
            <a:ext cx="681038"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Network</a:t>
            </a:r>
          </a:p>
        </p:txBody>
      </p:sp>
      <p:sp>
        <p:nvSpPr>
          <p:cNvPr id="64522" name="Text Box 10"/>
          <p:cNvSpPr txBox="1">
            <a:spLocks noChangeArrowheads="1"/>
          </p:cNvSpPr>
          <p:nvPr/>
        </p:nvSpPr>
        <p:spPr bwMode="auto">
          <a:xfrm>
            <a:off x="609600" y="3581400"/>
            <a:ext cx="10033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Solution</a:t>
            </a:r>
          </a:p>
        </p:txBody>
      </p:sp>
      <p:sp>
        <p:nvSpPr>
          <p:cNvPr id="64523" name="Text Box 11"/>
          <p:cNvSpPr txBox="1">
            <a:spLocks noChangeArrowheads="1"/>
          </p:cNvSpPr>
          <p:nvPr/>
        </p:nvSpPr>
        <p:spPr bwMode="auto">
          <a:xfrm>
            <a:off x="838200" y="4068763"/>
            <a:ext cx="79248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Maintain a list of network addresses that exhibit inappropriate behavior. Drop requests received from a blacklisted address. </a:t>
            </a:r>
          </a:p>
        </p:txBody>
      </p:sp>
      <p:sp>
        <p:nvSpPr>
          <p:cNvPr id="64524" name="Text Box 12"/>
          <p:cNvSpPr txBox="1">
            <a:spLocks noChangeArrowheads="1"/>
          </p:cNvSpPr>
          <p:nvPr/>
        </p:nvSpPr>
        <p:spPr bwMode="auto">
          <a:xfrm>
            <a:off x="3352800" y="6400800"/>
            <a:ext cx="32766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003399"/>
              </a:buClr>
            </a:pPr>
            <a:r>
              <a:rPr lang="en-GB" sz="1200" b="1">
                <a:solidFill>
                  <a:srgbClr val="003399"/>
                </a:solidFill>
              </a:rPr>
              <a:t>Tags:</a:t>
            </a:r>
            <a:r>
              <a:rPr lang="en-GB" sz="1400" b="1">
                <a:solidFill>
                  <a:srgbClr val="003399"/>
                </a:solidFill>
              </a:rPr>
              <a:t> </a:t>
            </a:r>
            <a:r>
              <a:rPr lang="en-GB" sz="1200" b="1">
                <a:solidFill>
                  <a:srgbClr val="008000"/>
                </a:solidFill>
              </a:rPr>
              <a:t>Honey-pot, Blacklist</a:t>
            </a:r>
          </a:p>
        </p:txBody>
      </p:sp>
      <p:sp>
        <p:nvSpPr>
          <p:cNvPr id="64525" name="Text Box 13"/>
          <p:cNvSpPr txBox="1">
            <a:spLocks noChangeArrowheads="1"/>
          </p:cNvSpPr>
          <p:nvPr/>
        </p:nvSpPr>
        <p:spPr bwMode="auto">
          <a:xfrm>
            <a:off x="152400" y="6400800"/>
            <a:ext cx="2601913"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b="1"/>
              <a:t>Source: </a:t>
            </a:r>
            <a:r>
              <a:rPr lang="en-GB" sz="1200" b="1">
                <a:solidFill>
                  <a:srgbClr val="FF0066"/>
                </a:solidFill>
              </a:rPr>
              <a:t>Kienzle </a:t>
            </a:r>
            <a:r>
              <a:rPr lang="en-GB" sz="1200" b="1" i="1">
                <a:solidFill>
                  <a:srgbClr val="FF0066"/>
                </a:solidFill>
              </a:rPr>
              <a:t>et. al.</a:t>
            </a:r>
            <a:r>
              <a:rPr lang="en-GB" sz="1200" b="1">
                <a:solidFill>
                  <a:srgbClr val="FF0066"/>
                </a:solidFill>
              </a:rPr>
              <a:t> Repository</a:t>
            </a:r>
          </a:p>
        </p:txBody>
      </p:sp>
      <p:sp>
        <p:nvSpPr>
          <p:cNvPr id="64526" name="Text Box 14"/>
          <p:cNvSpPr txBox="1">
            <a:spLocks noChangeArrowheads="1"/>
          </p:cNvSpPr>
          <p:nvPr/>
        </p:nvSpPr>
        <p:spPr bwMode="auto">
          <a:xfrm>
            <a:off x="4495800" y="990600"/>
            <a:ext cx="449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pPr>
            <a:r>
              <a:rPr lang="en-GB" sz="1200"/>
              <a:t>Classification Key:</a:t>
            </a:r>
            <a:r>
              <a:rPr lang="en-GB" sz="1200">
                <a:solidFill>
                  <a:srgbClr val="990000"/>
                </a:solidFill>
              </a:rPr>
              <a:t> Exterior Security, Spoofing</a:t>
            </a:r>
          </a:p>
        </p:txBody>
      </p:sp>
      <p:sp>
        <p:nvSpPr>
          <p:cNvPr id="64527" name="Text Box 15"/>
          <p:cNvSpPr txBox="1">
            <a:spLocks noChangeArrowheads="1"/>
          </p:cNvSpPr>
          <p:nvPr/>
        </p:nvSpPr>
        <p:spPr bwMode="auto">
          <a:xfrm>
            <a:off x="609600" y="5195888"/>
            <a:ext cx="80772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Known Uses. </a:t>
            </a:r>
            <a:r>
              <a:rPr lang="en-GB" sz="1400">
                <a:solidFill>
                  <a:srgbClr val="333399"/>
                </a:solidFill>
              </a:rPr>
              <a:t>RBL and RHSBL List used in Postfix to filter spam coming from known blacklisted IP </a:t>
            </a:r>
          </a:p>
          <a:p>
            <a:pPr>
              <a:lnSpc>
                <a:spcPct val="100000"/>
              </a:lnSpc>
              <a:buClr>
                <a:srgbClr val="333399"/>
              </a:buClr>
            </a:pPr>
            <a:r>
              <a:rPr lang="en-GB" sz="1400">
                <a:solidFill>
                  <a:srgbClr val="333399"/>
                </a:solidFill>
              </a:rPr>
              <a:t>                        addresses.</a:t>
            </a:r>
          </a:p>
        </p:txBody>
      </p:sp>
      <p:sp>
        <p:nvSpPr>
          <p:cNvPr id="64528" name="Text Box 16"/>
          <p:cNvSpPr txBox="1">
            <a:spLocks noChangeArrowheads="1"/>
          </p:cNvSpPr>
          <p:nvPr/>
        </p:nvSpPr>
        <p:spPr bwMode="auto">
          <a:xfrm>
            <a:off x="609600" y="5689600"/>
            <a:ext cx="4548188"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Related Patterns. </a:t>
            </a:r>
            <a:r>
              <a:rPr lang="en-GB" sz="1400">
                <a:solidFill>
                  <a:srgbClr val="990000"/>
                </a:solidFill>
              </a:rPr>
              <a:t>Policy Enforcement Point, Minefield.</a:t>
            </a:r>
          </a:p>
        </p:txBody>
      </p:sp>
      <p:sp>
        <p:nvSpPr>
          <p:cNvPr id="64529" name="Text Box 17"/>
          <p:cNvSpPr txBox="1">
            <a:spLocks noChangeArrowheads="1"/>
          </p:cNvSpPr>
          <p:nvPr/>
        </p:nvSpPr>
        <p:spPr bwMode="auto">
          <a:xfrm>
            <a:off x="8001000" y="6477000"/>
            <a:ext cx="79216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Pattern 52</a:t>
            </a: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ext Box 1"/>
          <p:cNvSpPr txBox="1">
            <a:spLocks noChangeArrowheads="1"/>
          </p:cNvSpPr>
          <p:nvPr/>
        </p:nvSpPr>
        <p:spPr bwMode="auto">
          <a:xfrm>
            <a:off x="381000" y="504825"/>
            <a:ext cx="3535363"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993300"/>
              </a:buClr>
            </a:pPr>
            <a:r>
              <a:rPr lang="en-GB" sz="2000" b="1">
                <a:solidFill>
                  <a:srgbClr val="993300"/>
                </a:solidFill>
              </a:rPr>
              <a:t>Obfuscated Transfer Object</a:t>
            </a:r>
          </a:p>
        </p:txBody>
      </p:sp>
      <p:sp>
        <p:nvSpPr>
          <p:cNvPr id="65538" name="Line 2"/>
          <p:cNvSpPr>
            <a:spLocks noChangeShapeType="1"/>
          </p:cNvSpPr>
          <p:nvPr/>
        </p:nvSpPr>
        <p:spPr bwMode="auto">
          <a:xfrm>
            <a:off x="457200" y="914400"/>
            <a:ext cx="8686800" cy="1588"/>
          </a:xfrm>
          <a:prstGeom prst="line">
            <a:avLst/>
          </a:prstGeom>
          <a:noFill/>
          <a:ln w="936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65539" name="Text Box 3"/>
          <p:cNvSpPr txBox="1">
            <a:spLocks noChangeArrowheads="1"/>
          </p:cNvSpPr>
          <p:nvPr/>
        </p:nvSpPr>
        <p:spPr bwMode="auto">
          <a:xfrm>
            <a:off x="609600" y="1066800"/>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Problem</a:t>
            </a:r>
          </a:p>
        </p:txBody>
      </p:sp>
      <p:sp>
        <p:nvSpPr>
          <p:cNvPr id="65540" name="Text Box 4"/>
          <p:cNvSpPr txBox="1">
            <a:spLocks noChangeArrowheads="1"/>
          </p:cNvSpPr>
          <p:nvPr/>
        </p:nvSpPr>
        <p:spPr bwMode="auto">
          <a:xfrm>
            <a:off x="838200" y="1447800"/>
            <a:ext cx="7696200" cy="158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buClr>
                <a:srgbClr val="333399"/>
              </a:buClr>
            </a:pPr>
            <a:r>
              <a:rPr lang="en-GB" sz="1400">
                <a:solidFill>
                  <a:srgbClr val="333399"/>
                </a:solidFill>
                <a:cs typeface="Arial" charset="0"/>
              </a:rPr>
              <a:t>Large sets of data are often passed between multiple components as an object. The problem with this approach is that as data is passed across components, it is unnecessarily exposed to components that might not have access to it. It is very difficult to modify all the components to handle the data differently. </a:t>
            </a:r>
          </a:p>
          <a:p>
            <a:pPr algn="r">
              <a:lnSpc>
                <a:spcPct val="100000"/>
              </a:lnSpc>
              <a:buClr>
                <a:srgbClr val="333399"/>
              </a:buClr>
            </a:pPr>
            <a:endParaRPr lang="en-GB" sz="1400">
              <a:solidFill>
                <a:srgbClr val="333399"/>
              </a:solidFill>
              <a:cs typeface="Arial" charset="0"/>
            </a:endParaRPr>
          </a:p>
          <a:p>
            <a:pPr algn="r">
              <a:lnSpc>
                <a:spcPct val="100000"/>
              </a:lnSpc>
              <a:buClr>
                <a:srgbClr val="333399"/>
              </a:buClr>
            </a:pPr>
            <a:r>
              <a:rPr lang="en-GB" sz="1400">
                <a:solidFill>
                  <a:srgbClr val="333399"/>
                </a:solidFill>
                <a:cs typeface="Arial" charset="0"/>
              </a:rPr>
              <a:t>How can large data sets be transferred between components without the components getting access to unauthorized data?</a:t>
            </a:r>
          </a:p>
        </p:txBody>
      </p:sp>
      <p:sp>
        <p:nvSpPr>
          <p:cNvPr id="65541" name="Text Box 5"/>
          <p:cNvSpPr txBox="1">
            <a:spLocks noChangeArrowheads="1"/>
          </p:cNvSpPr>
          <p:nvPr/>
        </p:nvSpPr>
        <p:spPr bwMode="auto">
          <a:xfrm>
            <a:off x="381000" y="228600"/>
            <a:ext cx="23241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a:t>Application Architecture Pattern</a:t>
            </a:r>
          </a:p>
        </p:txBody>
      </p:sp>
      <p:sp>
        <p:nvSpPr>
          <p:cNvPr id="65542" name="AutoShape 6"/>
          <p:cNvSpPr>
            <a:spLocks noChangeArrowheads="1"/>
          </p:cNvSpPr>
          <p:nvPr/>
        </p:nvSpPr>
        <p:spPr bwMode="auto">
          <a:xfrm>
            <a:off x="7086600" y="304800"/>
            <a:ext cx="1828800" cy="609600"/>
          </a:xfrm>
          <a:prstGeom prst="rtTriangle">
            <a:avLst/>
          </a:prstGeom>
          <a:blipFill dpi="0" rotWithShape="0">
            <a:blip r:embed="rId3"/>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65543" name="AutoShape 7"/>
          <p:cNvSpPr>
            <a:spLocks noChangeArrowheads="1"/>
          </p:cNvSpPr>
          <p:nvPr/>
        </p:nvSpPr>
        <p:spPr bwMode="auto">
          <a:xfrm rot="10800000">
            <a:off x="7086600" y="306388"/>
            <a:ext cx="1828800" cy="609600"/>
          </a:xfrm>
          <a:prstGeom prst="rtTriangle">
            <a:avLst/>
          </a:prstGeom>
          <a:blipFill dpi="0" rotWithShape="0">
            <a:blip r:embed="rId4"/>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65544" name="Text Box 8"/>
          <p:cNvSpPr txBox="1">
            <a:spLocks noChangeArrowheads="1"/>
          </p:cNvSpPr>
          <p:nvPr/>
        </p:nvSpPr>
        <p:spPr bwMode="auto">
          <a:xfrm>
            <a:off x="7391400" y="304800"/>
            <a:ext cx="15240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gn="r">
              <a:lnSpc>
                <a:spcPct val="100000"/>
              </a:lnSpc>
            </a:pPr>
            <a:r>
              <a:rPr lang="en-GB" sz="1000" b="1"/>
              <a:t>Application Arch. – Design</a:t>
            </a:r>
          </a:p>
        </p:txBody>
      </p:sp>
      <p:sp>
        <p:nvSpPr>
          <p:cNvPr id="65545" name="Text Box 9"/>
          <p:cNvSpPr txBox="1">
            <a:spLocks noChangeArrowheads="1"/>
          </p:cNvSpPr>
          <p:nvPr/>
        </p:nvSpPr>
        <p:spPr bwMode="auto">
          <a:xfrm>
            <a:off x="7162800" y="609600"/>
            <a:ext cx="45561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Data</a:t>
            </a:r>
          </a:p>
        </p:txBody>
      </p:sp>
      <p:sp>
        <p:nvSpPr>
          <p:cNvPr id="65546" name="Text Box 10"/>
          <p:cNvSpPr txBox="1">
            <a:spLocks noChangeArrowheads="1"/>
          </p:cNvSpPr>
          <p:nvPr/>
        </p:nvSpPr>
        <p:spPr bwMode="auto">
          <a:xfrm>
            <a:off x="609600" y="3333750"/>
            <a:ext cx="10033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Solution</a:t>
            </a:r>
          </a:p>
        </p:txBody>
      </p:sp>
      <p:sp>
        <p:nvSpPr>
          <p:cNvPr id="65547" name="Text Box 11"/>
          <p:cNvSpPr txBox="1">
            <a:spLocks noChangeArrowheads="1"/>
          </p:cNvSpPr>
          <p:nvPr/>
        </p:nvSpPr>
        <p:spPr bwMode="auto">
          <a:xfrm>
            <a:off x="838200" y="3749675"/>
            <a:ext cx="7848600" cy="1160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Obfuscate the data in the object that needs to be protected. The producers and consumers of data agree upon the sensitive data elements that need to be protected. Protect the data from any intermediary components. Use a masked list for storage of important data. Request data from the masked list only at the target end. Alternatively encrypt critical data using an agreed upon key between the source and the target component.</a:t>
            </a:r>
          </a:p>
        </p:txBody>
      </p:sp>
      <p:sp>
        <p:nvSpPr>
          <p:cNvPr id="65548" name="Text Box 12"/>
          <p:cNvSpPr txBox="1">
            <a:spLocks noChangeArrowheads="1"/>
          </p:cNvSpPr>
          <p:nvPr/>
        </p:nvSpPr>
        <p:spPr bwMode="auto">
          <a:xfrm>
            <a:off x="152400" y="6400800"/>
            <a:ext cx="1503363"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b="1"/>
              <a:t>Source: </a:t>
            </a:r>
            <a:r>
              <a:rPr lang="en-GB" sz="1200" b="1">
                <a:solidFill>
                  <a:srgbClr val="3333FF"/>
                </a:solidFill>
              </a:rPr>
              <a:t>Sun Book</a:t>
            </a:r>
          </a:p>
        </p:txBody>
      </p:sp>
      <p:sp>
        <p:nvSpPr>
          <p:cNvPr id="65549" name="Text Box 13"/>
          <p:cNvSpPr txBox="1">
            <a:spLocks noChangeArrowheads="1"/>
          </p:cNvSpPr>
          <p:nvPr/>
        </p:nvSpPr>
        <p:spPr bwMode="auto">
          <a:xfrm>
            <a:off x="609600" y="5257800"/>
            <a:ext cx="81534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Known Uses. </a:t>
            </a:r>
            <a:r>
              <a:rPr lang="en-GB" sz="1400">
                <a:solidFill>
                  <a:srgbClr val="333399"/>
                </a:solidFill>
              </a:rPr>
              <a:t>Data obfuscation using a masked list.</a:t>
            </a:r>
          </a:p>
        </p:txBody>
      </p:sp>
      <p:sp>
        <p:nvSpPr>
          <p:cNvPr id="65550" name="Text Box 14"/>
          <p:cNvSpPr txBox="1">
            <a:spLocks noChangeArrowheads="1"/>
          </p:cNvSpPr>
          <p:nvPr/>
        </p:nvSpPr>
        <p:spPr bwMode="auto">
          <a:xfrm>
            <a:off x="2743200" y="6400800"/>
            <a:ext cx="40386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ctr">
              <a:lnSpc>
                <a:spcPct val="100000"/>
              </a:lnSpc>
              <a:buClr>
                <a:srgbClr val="003399"/>
              </a:buClr>
            </a:pPr>
            <a:r>
              <a:rPr lang="en-GB" sz="1200" b="1">
                <a:solidFill>
                  <a:srgbClr val="003399"/>
                </a:solidFill>
              </a:rPr>
              <a:t>Tags:</a:t>
            </a:r>
            <a:r>
              <a:rPr lang="en-GB" sz="1400" b="1">
                <a:solidFill>
                  <a:srgbClr val="003399"/>
                </a:solidFill>
              </a:rPr>
              <a:t> </a:t>
            </a:r>
            <a:r>
              <a:rPr lang="en-GB" sz="1200" b="1">
                <a:solidFill>
                  <a:srgbClr val="008000"/>
                </a:solidFill>
              </a:rPr>
              <a:t>Encryption</a:t>
            </a:r>
          </a:p>
        </p:txBody>
      </p:sp>
      <p:sp>
        <p:nvSpPr>
          <p:cNvPr id="65551" name="Text Box 15"/>
          <p:cNvSpPr txBox="1">
            <a:spLocks noChangeArrowheads="1"/>
          </p:cNvSpPr>
          <p:nvPr/>
        </p:nvSpPr>
        <p:spPr bwMode="auto">
          <a:xfrm>
            <a:off x="4495800" y="990600"/>
            <a:ext cx="449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pPr>
            <a:r>
              <a:rPr lang="en-GB" sz="1200"/>
              <a:t>Classification Key:</a:t>
            </a:r>
            <a:r>
              <a:rPr lang="en-GB" sz="1200">
                <a:solidFill>
                  <a:srgbClr val="990000"/>
                </a:solidFill>
              </a:rPr>
              <a:t> Core Security, Information Disclosure</a:t>
            </a:r>
          </a:p>
        </p:txBody>
      </p:sp>
      <p:sp>
        <p:nvSpPr>
          <p:cNvPr id="65552" name="Text Box 16"/>
          <p:cNvSpPr txBox="1">
            <a:spLocks noChangeArrowheads="1"/>
          </p:cNvSpPr>
          <p:nvPr/>
        </p:nvSpPr>
        <p:spPr bwMode="auto">
          <a:xfrm>
            <a:off x="609600" y="5689600"/>
            <a:ext cx="3438525"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Related Patterns. </a:t>
            </a:r>
            <a:r>
              <a:rPr lang="en-GB" sz="1400">
                <a:solidFill>
                  <a:srgbClr val="990000"/>
                </a:solidFill>
              </a:rPr>
              <a:t>Information Obscurity.</a:t>
            </a:r>
          </a:p>
        </p:txBody>
      </p:sp>
      <p:sp>
        <p:nvSpPr>
          <p:cNvPr id="65553" name="Text Box 17"/>
          <p:cNvSpPr txBox="1">
            <a:spLocks noChangeArrowheads="1"/>
          </p:cNvSpPr>
          <p:nvPr/>
        </p:nvSpPr>
        <p:spPr bwMode="auto">
          <a:xfrm>
            <a:off x="8001000" y="6477000"/>
            <a:ext cx="79216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Pattern 53</a:t>
            </a: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Box 1"/>
          <p:cNvSpPr txBox="1">
            <a:spLocks noChangeArrowheads="1"/>
          </p:cNvSpPr>
          <p:nvPr/>
        </p:nvSpPr>
        <p:spPr bwMode="auto">
          <a:xfrm>
            <a:off x="381000" y="504825"/>
            <a:ext cx="271145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993300"/>
              </a:buClr>
            </a:pPr>
            <a:r>
              <a:rPr lang="en-GB" sz="2000" b="1">
                <a:solidFill>
                  <a:srgbClr val="993300"/>
                </a:solidFill>
              </a:rPr>
              <a:t>Packet Filter Firewall</a:t>
            </a:r>
          </a:p>
        </p:txBody>
      </p:sp>
      <p:sp>
        <p:nvSpPr>
          <p:cNvPr id="66562" name="Line 2"/>
          <p:cNvSpPr>
            <a:spLocks noChangeShapeType="1"/>
          </p:cNvSpPr>
          <p:nvPr/>
        </p:nvSpPr>
        <p:spPr bwMode="auto">
          <a:xfrm>
            <a:off x="457200" y="914400"/>
            <a:ext cx="8686800" cy="1588"/>
          </a:xfrm>
          <a:prstGeom prst="line">
            <a:avLst/>
          </a:prstGeom>
          <a:noFill/>
          <a:ln w="936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66563" name="Text Box 3"/>
          <p:cNvSpPr txBox="1">
            <a:spLocks noChangeArrowheads="1"/>
          </p:cNvSpPr>
          <p:nvPr/>
        </p:nvSpPr>
        <p:spPr bwMode="auto">
          <a:xfrm>
            <a:off x="609600" y="1609725"/>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Problem</a:t>
            </a:r>
          </a:p>
        </p:txBody>
      </p:sp>
      <p:sp>
        <p:nvSpPr>
          <p:cNvPr id="66564" name="Text Box 4"/>
          <p:cNvSpPr txBox="1">
            <a:spLocks noChangeArrowheads="1"/>
          </p:cNvSpPr>
          <p:nvPr/>
        </p:nvSpPr>
        <p:spPr bwMode="auto">
          <a:xfrm>
            <a:off x="838200" y="2087563"/>
            <a:ext cx="7696200" cy="73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Malicious users might try to attack the local network through their IP-level payloads. </a:t>
            </a:r>
          </a:p>
          <a:p>
            <a:pPr>
              <a:lnSpc>
                <a:spcPct val="100000"/>
              </a:lnSpc>
              <a:buClr>
                <a:srgbClr val="333399"/>
              </a:buClr>
            </a:pPr>
            <a:endParaRPr lang="en-GB" sz="1400">
              <a:solidFill>
                <a:srgbClr val="333399"/>
              </a:solidFill>
              <a:cs typeface="Arial" charset="0"/>
            </a:endParaRPr>
          </a:p>
          <a:p>
            <a:pPr>
              <a:lnSpc>
                <a:spcPct val="100000"/>
              </a:lnSpc>
              <a:buClr>
                <a:srgbClr val="333399"/>
              </a:buClr>
            </a:pPr>
            <a:r>
              <a:rPr lang="en-GB" sz="1400">
                <a:solidFill>
                  <a:srgbClr val="333399"/>
                </a:solidFill>
                <a:cs typeface="Arial" charset="0"/>
              </a:rPr>
              <a:t>How can the malicious hosts be identified? </a:t>
            </a:r>
          </a:p>
        </p:txBody>
      </p:sp>
      <p:sp>
        <p:nvSpPr>
          <p:cNvPr id="66565" name="Text Box 5"/>
          <p:cNvSpPr txBox="1">
            <a:spLocks noChangeArrowheads="1"/>
          </p:cNvSpPr>
          <p:nvPr/>
        </p:nvSpPr>
        <p:spPr bwMode="auto">
          <a:xfrm>
            <a:off x="381000" y="228600"/>
            <a:ext cx="23241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a:t>Application Architecture Pattern</a:t>
            </a:r>
          </a:p>
        </p:txBody>
      </p:sp>
      <p:sp>
        <p:nvSpPr>
          <p:cNvPr id="66566" name="AutoShape 6"/>
          <p:cNvSpPr>
            <a:spLocks noChangeArrowheads="1"/>
          </p:cNvSpPr>
          <p:nvPr/>
        </p:nvSpPr>
        <p:spPr bwMode="auto">
          <a:xfrm>
            <a:off x="7086600" y="304800"/>
            <a:ext cx="1828800" cy="609600"/>
          </a:xfrm>
          <a:prstGeom prst="rtTriangle">
            <a:avLst/>
          </a:prstGeom>
          <a:blipFill dpi="0" rotWithShape="0">
            <a:blip r:embed="rId3"/>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66567" name="AutoShape 7"/>
          <p:cNvSpPr>
            <a:spLocks noChangeArrowheads="1"/>
          </p:cNvSpPr>
          <p:nvPr/>
        </p:nvSpPr>
        <p:spPr bwMode="auto">
          <a:xfrm rot="10800000">
            <a:off x="7086600" y="306388"/>
            <a:ext cx="1828800" cy="609600"/>
          </a:xfrm>
          <a:prstGeom prst="rtTriangle">
            <a:avLst/>
          </a:prstGeom>
          <a:blipFill dpi="0" rotWithShape="0">
            <a:blip r:embed="rId4"/>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66568" name="Text Box 8"/>
          <p:cNvSpPr txBox="1">
            <a:spLocks noChangeArrowheads="1"/>
          </p:cNvSpPr>
          <p:nvPr/>
        </p:nvSpPr>
        <p:spPr bwMode="auto">
          <a:xfrm>
            <a:off x="7391400" y="304800"/>
            <a:ext cx="15240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gn="r">
              <a:lnSpc>
                <a:spcPct val="100000"/>
              </a:lnSpc>
            </a:pPr>
            <a:r>
              <a:rPr lang="en-GB" sz="1000" b="1"/>
              <a:t>Application Arch. – Design</a:t>
            </a:r>
          </a:p>
        </p:txBody>
      </p:sp>
      <p:sp>
        <p:nvSpPr>
          <p:cNvPr id="66569" name="Text Box 9"/>
          <p:cNvSpPr txBox="1">
            <a:spLocks noChangeArrowheads="1"/>
          </p:cNvSpPr>
          <p:nvPr/>
        </p:nvSpPr>
        <p:spPr bwMode="auto">
          <a:xfrm>
            <a:off x="7162800" y="609600"/>
            <a:ext cx="681038"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Network</a:t>
            </a:r>
          </a:p>
        </p:txBody>
      </p:sp>
      <p:sp>
        <p:nvSpPr>
          <p:cNvPr id="66570" name="Text Box 10"/>
          <p:cNvSpPr txBox="1">
            <a:spLocks noChangeArrowheads="1"/>
          </p:cNvSpPr>
          <p:nvPr/>
        </p:nvSpPr>
        <p:spPr bwMode="auto">
          <a:xfrm>
            <a:off x="609600" y="3216275"/>
            <a:ext cx="10033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Solution</a:t>
            </a:r>
          </a:p>
        </p:txBody>
      </p:sp>
      <p:sp>
        <p:nvSpPr>
          <p:cNvPr id="66571" name="Text Box 11"/>
          <p:cNvSpPr txBox="1">
            <a:spLocks noChangeArrowheads="1"/>
          </p:cNvSpPr>
          <p:nvPr/>
        </p:nvSpPr>
        <p:spPr bwMode="auto">
          <a:xfrm>
            <a:off x="838200" y="3643313"/>
            <a:ext cx="7772400" cy="1160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Intercept all traffic at the single access point and filter them based on the ingress/egress security policy. Packets coming from un-trusted sources are rejected. The malicious un-trusted users are determined from a set of rules that implement the security policies of the institution. An outside host can only access the LAN if some rule exists authorizing traffic from its address. </a:t>
            </a:r>
          </a:p>
        </p:txBody>
      </p:sp>
      <p:sp>
        <p:nvSpPr>
          <p:cNvPr id="66572" name="Text Box 12"/>
          <p:cNvSpPr txBox="1">
            <a:spLocks noChangeArrowheads="1"/>
          </p:cNvSpPr>
          <p:nvPr/>
        </p:nvSpPr>
        <p:spPr bwMode="auto">
          <a:xfrm>
            <a:off x="152400" y="6400800"/>
            <a:ext cx="16160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b="1"/>
              <a:t>Source: </a:t>
            </a:r>
            <a:r>
              <a:rPr lang="en-GB" sz="1200" b="1">
                <a:solidFill>
                  <a:srgbClr val="99CC00"/>
                </a:solidFill>
              </a:rPr>
              <a:t>Wiley Book</a:t>
            </a:r>
          </a:p>
        </p:txBody>
      </p:sp>
      <p:sp>
        <p:nvSpPr>
          <p:cNvPr id="66573" name="Text Box 13"/>
          <p:cNvSpPr txBox="1">
            <a:spLocks noChangeArrowheads="1"/>
          </p:cNvSpPr>
          <p:nvPr/>
        </p:nvSpPr>
        <p:spPr bwMode="auto">
          <a:xfrm>
            <a:off x="2895600" y="6400800"/>
            <a:ext cx="41148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003399"/>
              </a:buClr>
            </a:pPr>
            <a:r>
              <a:rPr lang="en-GB" sz="1200" b="1">
                <a:solidFill>
                  <a:srgbClr val="003399"/>
                </a:solidFill>
              </a:rPr>
              <a:t>Tags:</a:t>
            </a:r>
            <a:r>
              <a:rPr lang="en-GB" sz="1400" b="1">
                <a:solidFill>
                  <a:srgbClr val="003399"/>
                </a:solidFill>
              </a:rPr>
              <a:t> </a:t>
            </a:r>
            <a:r>
              <a:rPr lang="en-GB" sz="1200" b="1">
                <a:solidFill>
                  <a:srgbClr val="008000"/>
                </a:solidFill>
              </a:rPr>
              <a:t>Firewall, Filtering, Access Control</a:t>
            </a:r>
          </a:p>
        </p:txBody>
      </p:sp>
      <p:sp>
        <p:nvSpPr>
          <p:cNvPr id="66574" name="Text Box 14"/>
          <p:cNvSpPr txBox="1">
            <a:spLocks noChangeArrowheads="1"/>
          </p:cNvSpPr>
          <p:nvPr/>
        </p:nvSpPr>
        <p:spPr bwMode="auto">
          <a:xfrm>
            <a:off x="4495800" y="990600"/>
            <a:ext cx="449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pPr>
            <a:r>
              <a:rPr lang="en-GB" sz="1200"/>
              <a:t>Classification Key:</a:t>
            </a:r>
            <a:r>
              <a:rPr lang="en-GB" sz="1200">
                <a:solidFill>
                  <a:srgbClr val="990000"/>
                </a:solidFill>
              </a:rPr>
              <a:t> Exterior Security, Information Disclosure</a:t>
            </a:r>
          </a:p>
        </p:txBody>
      </p:sp>
      <p:sp>
        <p:nvSpPr>
          <p:cNvPr id="66575" name="Text Box 15"/>
          <p:cNvSpPr txBox="1">
            <a:spLocks noChangeArrowheads="1"/>
          </p:cNvSpPr>
          <p:nvPr/>
        </p:nvSpPr>
        <p:spPr bwMode="auto">
          <a:xfrm>
            <a:off x="609600" y="5486400"/>
            <a:ext cx="80772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Known Uses. </a:t>
            </a:r>
            <a:r>
              <a:rPr lang="en-GB" sz="1400">
                <a:solidFill>
                  <a:srgbClr val="333399"/>
                </a:solidFill>
              </a:rPr>
              <a:t>OpenBSD packet filtering firewall, Linux Firewall.</a:t>
            </a:r>
          </a:p>
        </p:txBody>
      </p:sp>
      <p:sp>
        <p:nvSpPr>
          <p:cNvPr id="66576" name="Text Box 16"/>
          <p:cNvSpPr txBox="1">
            <a:spLocks noChangeArrowheads="1"/>
          </p:cNvSpPr>
          <p:nvPr/>
        </p:nvSpPr>
        <p:spPr bwMode="auto">
          <a:xfrm>
            <a:off x="609600" y="5943600"/>
            <a:ext cx="8442325"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Related Patterns. </a:t>
            </a:r>
            <a:r>
              <a:rPr lang="en-GB" sz="1400">
                <a:solidFill>
                  <a:srgbClr val="990000"/>
                </a:solidFill>
              </a:rPr>
              <a:t>Single Access Point, Stateful Firewall, Network Address Blacklist, Demilitarized Zone.</a:t>
            </a:r>
          </a:p>
        </p:txBody>
      </p:sp>
      <p:sp>
        <p:nvSpPr>
          <p:cNvPr id="66577" name="Text Box 17"/>
          <p:cNvSpPr txBox="1">
            <a:spLocks noChangeArrowheads="1"/>
          </p:cNvSpPr>
          <p:nvPr/>
        </p:nvSpPr>
        <p:spPr bwMode="auto">
          <a:xfrm>
            <a:off x="8001000" y="6477000"/>
            <a:ext cx="79216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Pattern 54</a:t>
            </a: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ext Box 1"/>
          <p:cNvSpPr txBox="1">
            <a:spLocks noChangeArrowheads="1"/>
          </p:cNvSpPr>
          <p:nvPr/>
        </p:nvSpPr>
        <p:spPr bwMode="auto">
          <a:xfrm>
            <a:off x="381000" y="504825"/>
            <a:ext cx="3065463"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993300"/>
              </a:buClr>
            </a:pPr>
            <a:r>
              <a:rPr lang="en-GB" sz="2000" b="1">
                <a:solidFill>
                  <a:srgbClr val="993300"/>
                </a:solidFill>
              </a:rPr>
              <a:t>Password Synchronizer</a:t>
            </a:r>
          </a:p>
        </p:txBody>
      </p:sp>
      <p:sp>
        <p:nvSpPr>
          <p:cNvPr id="67586" name="Line 2"/>
          <p:cNvSpPr>
            <a:spLocks noChangeShapeType="1"/>
          </p:cNvSpPr>
          <p:nvPr/>
        </p:nvSpPr>
        <p:spPr bwMode="auto">
          <a:xfrm>
            <a:off x="457200" y="914400"/>
            <a:ext cx="8686800" cy="1588"/>
          </a:xfrm>
          <a:prstGeom prst="line">
            <a:avLst/>
          </a:prstGeom>
          <a:noFill/>
          <a:ln w="936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67587" name="Text Box 3"/>
          <p:cNvSpPr txBox="1">
            <a:spLocks noChangeArrowheads="1"/>
          </p:cNvSpPr>
          <p:nvPr/>
        </p:nvSpPr>
        <p:spPr bwMode="auto">
          <a:xfrm>
            <a:off x="609600" y="1066800"/>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Problem</a:t>
            </a:r>
          </a:p>
        </p:txBody>
      </p:sp>
      <p:sp>
        <p:nvSpPr>
          <p:cNvPr id="67588" name="Text Box 4"/>
          <p:cNvSpPr txBox="1">
            <a:spLocks noChangeArrowheads="1"/>
          </p:cNvSpPr>
          <p:nvPr/>
        </p:nvSpPr>
        <p:spPr bwMode="auto">
          <a:xfrm>
            <a:off x="838200" y="1447800"/>
            <a:ext cx="7696200" cy="158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buClr>
                <a:srgbClr val="333399"/>
              </a:buClr>
            </a:pPr>
            <a:r>
              <a:rPr lang="en-GB" sz="1400">
                <a:solidFill>
                  <a:srgbClr val="333399"/>
                </a:solidFill>
                <a:cs typeface="Arial" charset="0"/>
              </a:rPr>
              <a:t>Applications have diverse user account management mechanism. Administering the account management is very difficult if one has to consider all types of application systems. This applies to user credentials (certificates, smart card tokens or even biometric samples) used for authentication and authorization as well. Password has to be synchronized to be usable between systems. This becomes a more important issue in case of SSO. </a:t>
            </a:r>
          </a:p>
          <a:p>
            <a:pPr algn="r">
              <a:lnSpc>
                <a:spcPct val="100000"/>
              </a:lnSpc>
              <a:buClr>
                <a:srgbClr val="333399"/>
              </a:buClr>
            </a:pPr>
            <a:endParaRPr lang="en-GB" sz="1400">
              <a:solidFill>
                <a:srgbClr val="333399"/>
              </a:solidFill>
              <a:cs typeface="Arial" charset="0"/>
            </a:endParaRPr>
          </a:p>
          <a:p>
            <a:pPr algn="r">
              <a:lnSpc>
                <a:spcPct val="100000"/>
              </a:lnSpc>
              <a:buClr>
                <a:srgbClr val="333399"/>
              </a:buClr>
            </a:pPr>
            <a:r>
              <a:rPr lang="en-GB" sz="1400">
                <a:solidFill>
                  <a:srgbClr val="333399"/>
                </a:solidFill>
                <a:cs typeface="Arial" charset="0"/>
              </a:rPr>
              <a:t>How can password be used between multiple systems?</a:t>
            </a:r>
          </a:p>
        </p:txBody>
      </p:sp>
      <p:sp>
        <p:nvSpPr>
          <p:cNvPr id="67589" name="Text Box 5"/>
          <p:cNvSpPr txBox="1">
            <a:spLocks noChangeArrowheads="1"/>
          </p:cNvSpPr>
          <p:nvPr/>
        </p:nvSpPr>
        <p:spPr bwMode="auto">
          <a:xfrm>
            <a:off x="381000" y="228600"/>
            <a:ext cx="23241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a:t>Application Architecture Pattern</a:t>
            </a:r>
          </a:p>
        </p:txBody>
      </p:sp>
      <p:sp>
        <p:nvSpPr>
          <p:cNvPr id="67590" name="AutoShape 6"/>
          <p:cNvSpPr>
            <a:spLocks noChangeArrowheads="1"/>
          </p:cNvSpPr>
          <p:nvPr/>
        </p:nvSpPr>
        <p:spPr bwMode="auto">
          <a:xfrm>
            <a:off x="7086600" y="304800"/>
            <a:ext cx="1828800" cy="609600"/>
          </a:xfrm>
          <a:prstGeom prst="rtTriangle">
            <a:avLst/>
          </a:prstGeom>
          <a:blipFill dpi="0" rotWithShape="0">
            <a:blip r:embed="rId3"/>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67591" name="AutoShape 7"/>
          <p:cNvSpPr>
            <a:spLocks noChangeArrowheads="1"/>
          </p:cNvSpPr>
          <p:nvPr/>
        </p:nvSpPr>
        <p:spPr bwMode="auto">
          <a:xfrm rot="10800000">
            <a:off x="7086600" y="306388"/>
            <a:ext cx="1828800" cy="609600"/>
          </a:xfrm>
          <a:prstGeom prst="rtTriangle">
            <a:avLst/>
          </a:prstGeom>
          <a:blipFill dpi="0" rotWithShape="0">
            <a:blip r:embed="rId4"/>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67592" name="Text Box 8"/>
          <p:cNvSpPr txBox="1">
            <a:spLocks noChangeArrowheads="1"/>
          </p:cNvSpPr>
          <p:nvPr/>
        </p:nvSpPr>
        <p:spPr bwMode="auto">
          <a:xfrm>
            <a:off x="7391400" y="304800"/>
            <a:ext cx="15240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gn="r">
              <a:lnSpc>
                <a:spcPct val="100000"/>
              </a:lnSpc>
            </a:pPr>
            <a:r>
              <a:rPr lang="en-GB" sz="1000" b="1"/>
              <a:t>Application Arch. – Design</a:t>
            </a:r>
          </a:p>
        </p:txBody>
      </p:sp>
      <p:sp>
        <p:nvSpPr>
          <p:cNvPr id="67593" name="Text Box 9"/>
          <p:cNvSpPr txBox="1">
            <a:spLocks noChangeArrowheads="1"/>
          </p:cNvSpPr>
          <p:nvPr/>
        </p:nvSpPr>
        <p:spPr bwMode="auto">
          <a:xfrm>
            <a:off x="7162800" y="609600"/>
            <a:ext cx="717550"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Function</a:t>
            </a:r>
          </a:p>
        </p:txBody>
      </p:sp>
      <p:sp>
        <p:nvSpPr>
          <p:cNvPr id="67594" name="Text Box 10"/>
          <p:cNvSpPr txBox="1">
            <a:spLocks noChangeArrowheads="1"/>
          </p:cNvSpPr>
          <p:nvPr/>
        </p:nvSpPr>
        <p:spPr bwMode="auto">
          <a:xfrm>
            <a:off x="609600" y="3273425"/>
            <a:ext cx="10033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Solution</a:t>
            </a:r>
          </a:p>
        </p:txBody>
      </p:sp>
      <p:sp>
        <p:nvSpPr>
          <p:cNvPr id="67595" name="Text Box 11"/>
          <p:cNvSpPr txBox="1">
            <a:spLocks noChangeArrowheads="1"/>
          </p:cNvSpPr>
          <p:nvPr/>
        </p:nvSpPr>
        <p:spPr bwMode="auto">
          <a:xfrm>
            <a:off x="838200" y="3689350"/>
            <a:ext cx="7848600" cy="73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Centralize management of synchronizing user credentials across different application systems via programmatic interfaces. Like a hub, issue user account password service commands to all the application systems connected. </a:t>
            </a:r>
          </a:p>
        </p:txBody>
      </p:sp>
      <p:sp>
        <p:nvSpPr>
          <p:cNvPr id="67596" name="Text Box 12"/>
          <p:cNvSpPr txBox="1">
            <a:spLocks noChangeArrowheads="1"/>
          </p:cNvSpPr>
          <p:nvPr/>
        </p:nvSpPr>
        <p:spPr bwMode="auto">
          <a:xfrm>
            <a:off x="152400" y="6400800"/>
            <a:ext cx="1503363"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b="1"/>
              <a:t>Source: </a:t>
            </a:r>
            <a:r>
              <a:rPr lang="en-GB" sz="1200" b="1">
                <a:solidFill>
                  <a:srgbClr val="3333FF"/>
                </a:solidFill>
              </a:rPr>
              <a:t>Sun Book</a:t>
            </a:r>
          </a:p>
        </p:txBody>
      </p:sp>
      <p:sp>
        <p:nvSpPr>
          <p:cNvPr id="67597" name="Text Box 13"/>
          <p:cNvSpPr txBox="1">
            <a:spLocks noChangeArrowheads="1"/>
          </p:cNvSpPr>
          <p:nvPr/>
        </p:nvSpPr>
        <p:spPr bwMode="auto">
          <a:xfrm>
            <a:off x="609600" y="5562600"/>
            <a:ext cx="81534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Known Uses. </a:t>
            </a:r>
            <a:r>
              <a:rPr lang="en-GB" sz="1400">
                <a:solidFill>
                  <a:srgbClr val="333399"/>
                </a:solidFill>
              </a:rPr>
              <a:t>A password synchronizer with an LDAP storage.</a:t>
            </a:r>
          </a:p>
        </p:txBody>
      </p:sp>
      <p:sp>
        <p:nvSpPr>
          <p:cNvPr id="67598" name="Text Box 14"/>
          <p:cNvSpPr txBox="1">
            <a:spLocks noChangeArrowheads="1"/>
          </p:cNvSpPr>
          <p:nvPr/>
        </p:nvSpPr>
        <p:spPr bwMode="auto">
          <a:xfrm>
            <a:off x="2743200" y="6400800"/>
            <a:ext cx="40386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ctr">
              <a:lnSpc>
                <a:spcPct val="100000"/>
              </a:lnSpc>
              <a:buClr>
                <a:srgbClr val="003399"/>
              </a:buClr>
            </a:pPr>
            <a:r>
              <a:rPr lang="en-GB" sz="1200" b="1">
                <a:solidFill>
                  <a:srgbClr val="003399"/>
                </a:solidFill>
              </a:rPr>
              <a:t>Tags:</a:t>
            </a:r>
            <a:r>
              <a:rPr lang="en-GB" sz="1400" b="1">
                <a:solidFill>
                  <a:srgbClr val="003399"/>
                </a:solidFill>
              </a:rPr>
              <a:t> </a:t>
            </a:r>
            <a:r>
              <a:rPr lang="en-GB" sz="1200" b="1">
                <a:solidFill>
                  <a:srgbClr val="008000"/>
                </a:solidFill>
              </a:rPr>
              <a:t>Password, Access Control, Single Sign On</a:t>
            </a:r>
          </a:p>
        </p:txBody>
      </p:sp>
      <p:sp>
        <p:nvSpPr>
          <p:cNvPr id="67599" name="Text Box 15"/>
          <p:cNvSpPr txBox="1">
            <a:spLocks noChangeArrowheads="1"/>
          </p:cNvSpPr>
          <p:nvPr/>
        </p:nvSpPr>
        <p:spPr bwMode="auto">
          <a:xfrm>
            <a:off x="4495800" y="990600"/>
            <a:ext cx="449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pPr>
            <a:r>
              <a:rPr lang="en-GB" sz="1200"/>
              <a:t>Classification Key:</a:t>
            </a:r>
            <a:r>
              <a:rPr lang="en-GB" sz="1200">
                <a:solidFill>
                  <a:srgbClr val="990000"/>
                </a:solidFill>
              </a:rPr>
              <a:t> Exterior Security, Spoofing</a:t>
            </a:r>
          </a:p>
        </p:txBody>
      </p:sp>
      <p:sp>
        <p:nvSpPr>
          <p:cNvPr id="67600" name="Text Box 16"/>
          <p:cNvSpPr txBox="1">
            <a:spLocks noChangeArrowheads="1"/>
          </p:cNvSpPr>
          <p:nvPr/>
        </p:nvSpPr>
        <p:spPr bwMode="auto">
          <a:xfrm>
            <a:off x="609600" y="5943600"/>
            <a:ext cx="3751263"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Related Patterns. </a:t>
            </a:r>
            <a:r>
              <a:rPr lang="en-GB" sz="1400">
                <a:solidFill>
                  <a:srgbClr val="990000"/>
                </a:solidFill>
              </a:rPr>
              <a:t>Single Sign On Delegator.</a:t>
            </a:r>
          </a:p>
        </p:txBody>
      </p:sp>
      <p:sp>
        <p:nvSpPr>
          <p:cNvPr id="67601" name="Text Box 17"/>
          <p:cNvSpPr txBox="1">
            <a:spLocks noChangeArrowheads="1"/>
          </p:cNvSpPr>
          <p:nvPr/>
        </p:nvSpPr>
        <p:spPr bwMode="auto">
          <a:xfrm>
            <a:off x="8001000" y="6477000"/>
            <a:ext cx="79216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Pattern 55</a:t>
            </a: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Box 1"/>
          <p:cNvSpPr txBox="1">
            <a:spLocks noChangeArrowheads="1"/>
          </p:cNvSpPr>
          <p:nvPr/>
        </p:nvSpPr>
        <p:spPr bwMode="auto">
          <a:xfrm>
            <a:off x="381000" y="504825"/>
            <a:ext cx="930275"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993300"/>
              </a:buClr>
            </a:pPr>
            <a:r>
              <a:rPr lang="en-GB" sz="2000" b="1">
                <a:solidFill>
                  <a:srgbClr val="993300"/>
                </a:solidFill>
              </a:rPr>
              <a:t>Policy</a:t>
            </a:r>
          </a:p>
        </p:txBody>
      </p:sp>
      <p:sp>
        <p:nvSpPr>
          <p:cNvPr id="68610" name="Line 2"/>
          <p:cNvSpPr>
            <a:spLocks noChangeShapeType="1"/>
          </p:cNvSpPr>
          <p:nvPr/>
        </p:nvSpPr>
        <p:spPr bwMode="auto">
          <a:xfrm>
            <a:off x="457200" y="914400"/>
            <a:ext cx="8686800" cy="1588"/>
          </a:xfrm>
          <a:prstGeom prst="line">
            <a:avLst/>
          </a:prstGeom>
          <a:noFill/>
          <a:ln w="936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68611" name="Text Box 3"/>
          <p:cNvSpPr txBox="1">
            <a:spLocks noChangeArrowheads="1"/>
          </p:cNvSpPr>
          <p:nvPr/>
        </p:nvSpPr>
        <p:spPr bwMode="auto">
          <a:xfrm>
            <a:off x="609600" y="1143000"/>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Problem</a:t>
            </a:r>
          </a:p>
        </p:txBody>
      </p:sp>
      <p:sp>
        <p:nvSpPr>
          <p:cNvPr id="68612" name="Text Box 4"/>
          <p:cNvSpPr txBox="1">
            <a:spLocks noChangeArrowheads="1"/>
          </p:cNvSpPr>
          <p:nvPr/>
        </p:nvSpPr>
        <p:spPr bwMode="auto">
          <a:xfrm>
            <a:off x="838200" y="1524000"/>
            <a:ext cx="7696200" cy="1433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Systems often express their requirements as policies. However, the policy has to be enforced to </a:t>
            </a:r>
          </a:p>
          <a:p>
            <a:pPr>
              <a:lnSpc>
                <a:spcPct val="100000"/>
              </a:lnSpc>
              <a:buClr>
                <a:srgbClr val="333399"/>
              </a:buClr>
            </a:pPr>
            <a:r>
              <a:rPr lang="en-GB" sz="1400">
                <a:solidFill>
                  <a:srgbClr val="333399"/>
                </a:solidFill>
                <a:cs typeface="Arial" charset="0"/>
              </a:rPr>
              <a:t>        check conformance. The policy enforcement functions have to be invoked in a correct </a:t>
            </a:r>
          </a:p>
          <a:p>
            <a:pPr>
              <a:lnSpc>
                <a:spcPct val="100000"/>
              </a:lnSpc>
              <a:buClr>
                <a:srgbClr val="333399"/>
              </a:buClr>
            </a:pPr>
            <a:r>
              <a:rPr lang="en-GB" sz="1400">
                <a:solidFill>
                  <a:srgbClr val="333399"/>
                </a:solidFill>
                <a:cs typeface="Arial" charset="0"/>
              </a:rPr>
              <a:t>        sequence. </a:t>
            </a:r>
          </a:p>
          <a:p>
            <a:pPr>
              <a:lnSpc>
                <a:spcPct val="100000"/>
              </a:lnSpc>
              <a:buClr>
                <a:srgbClr val="333399"/>
              </a:buClr>
            </a:pPr>
            <a:endParaRPr lang="en-GB" sz="1400">
              <a:solidFill>
                <a:srgbClr val="333399"/>
              </a:solidFill>
              <a:cs typeface="Arial" charset="0"/>
            </a:endParaRPr>
          </a:p>
          <a:p>
            <a:pPr>
              <a:lnSpc>
                <a:spcPct val="100000"/>
              </a:lnSpc>
              <a:buClr>
                <a:srgbClr val="333399"/>
              </a:buClr>
            </a:pPr>
            <a:r>
              <a:rPr lang="en-GB" sz="1400">
                <a:solidFill>
                  <a:srgbClr val="333399"/>
                </a:solidFill>
                <a:cs typeface="Arial" charset="0"/>
              </a:rPr>
              <a:t>How can the policy decisions be effectively evaluated?</a:t>
            </a:r>
            <a:r>
              <a:rPr lang="en-GB">
                <a:cs typeface="Arial" charset="0"/>
              </a:rPr>
              <a:t> </a:t>
            </a:r>
          </a:p>
        </p:txBody>
      </p:sp>
      <p:sp>
        <p:nvSpPr>
          <p:cNvPr id="68613" name="Text Box 5"/>
          <p:cNvSpPr txBox="1">
            <a:spLocks noChangeArrowheads="1"/>
          </p:cNvSpPr>
          <p:nvPr/>
        </p:nvSpPr>
        <p:spPr bwMode="auto">
          <a:xfrm>
            <a:off x="381000" y="228600"/>
            <a:ext cx="23241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a:t>Application Architecture Pattern</a:t>
            </a:r>
          </a:p>
        </p:txBody>
      </p:sp>
      <p:sp>
        <p:nvSpPr>
          <p:cNvPr id="68614" name="AutoShape 6"/>
          <p:cNvSpPr>
            <a:spLocks noChangeArrowheads="1"/>
          </p:cNvSpPr>
          <p:nvPr/>
        </p:nvSpPr>
        <p:spPr bwMode="auto">
          <a:xfrm>
            <a:off x="7086600" y="304800"/>
            <a:ext cx="1828800" cy="609600"/>
          </a:xfrm>
          <a:prstGeom prst="rtTriangle">
            <a:avLst/>
          </a:prstGeom>
          <a:blipFill dpi="0" rotWithShape="0">
            <a:blip r:embed="rId3"/>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68615" name="AutoShape 7"/>
          <p:cNvSpPr>
            <a:spLocks noChangeArrowheads="1"/>
          </p:cNvSpPr>
          <p:nvPr/>
        </p:nvSpPr>
        <p:spPr bwMode="auto">
          <a:xfrm rot="10800000">
            <a:off x="7086600" y="306388"/>
            <a:ext cx="1828800" cy="609600"/>
          </a:xfrm>
          <a:prstGeom prst="rtTriangle">
            <a:avLst/>
          </a:prstGeom>
          <a:blipFill dpi="0" rotWithShape="0">
            <a:blip r:embed="rId4"/>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68616" name="Text Box 8"/>
          <p:cNvSpPr txBox="1">
            <a:spLocks noChangeArrowheads="1"/>
          </p:cNvSpPr>
          <p:nvPr/>
        </p:nvSpPr>
        <p:spPr bwMode="auto">
          <a:xfrm>
            <a:off x="7391400" y="304800"/>
            <a:ext cx="15240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gn="r">
              <a:lnSpc>
                <a:spcPct val="100000"/>
              </a:lnSpc>
            </a:pPr>
            <a:r>
              <a:rPr lang="en-GB" sz="1000" b="1"/>
              <a:t>Application Arch. – Arch.</a:t>
            </a:r>
          </a:p>
        </p:txBody>
      </p:sp>
      <p:sp>
        <p:nvSpPr>
          <p:cNvPr id="68617" name="Text Box 9"/>
          <p:cNvSpPr txBox="1">
            <a:spLocks noChangeArrowheads="1"/>
          </p:cNvSpPr>
          <p:nvPr/>
        </p:nvSpPr>
        <p:spPr bwMode="auto">
          <a:xfrm>
            <a:off x="7162800" y="609600"/>
            <a:ext cx="717550"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Function</a:t>
            </a:r>
          </a:p>
        </p:txBody>
      </p:sp>
      <p:sp>
        <p:nvSpPr>
          <p:cNvPr id="68618" name="Text Box 10"/>
          <p:cNvSpPr txBox="1">
            <a:spLocks noChangeArrowheads="1"/>
          </p:cNvSpPr>
          <p:nvPr/>
        </p:nvSpPr>
        <p:spPr bwMode="auto">
          <a:xfrm>
            <a:off x="609600" y="3257550"/>
            <a:ext cx="10033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Solution</a:t>
            </a:r>
          </a:p>
        </p:txBody>
      </p:sp>
      <p:sp>
        <p:nvSpPr>
          <p:cNvPr id="68619" name="Text Box 11"/>
          <p:cNvSpPr txBox="1">
            <a:spLocks noChangeArrowheads="1"/>
          </p:cNvSpPr>
          <p:nvPr/>
        </p:nvSpPr>
        <p:spPr bwMode="auto">
          <a:xfrm>
            <a:off x="838200" y="3673475"/>
            <a:ext cx="7848600"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Isolate the part that makes policy enforcement decision in a discrete component of the system. Ensure that policy enforcement activities are performed in proper sequence.</a:t>
            </a:r>
            <a:r>
              <a:rPr lang="en-GB">
                <a:cs typeface="Arial" charset="0"/>
              </a:rPr>
              <a:t> </a:t>
            </a:r>
          </a:p>
        </p:txBody>
      </p:sp>
      <p:sp>
        <p:nvSpPr>
          <p:cNvPr id="68620" name="Text Box 12"/>
          <p:cNvSpPr txBox="1">
            <a:spLocks noChangeArrowheads="1"/>
          </p:cNvSpPr>
          <p:nvPr/>
        </p:nvSpPr>
        <p:spPr bwMode="auto">
          <a:xfrm>
            <a:off x="152400" y="6400800"/>
            <a:ext cx="2284413"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b="1"/>
              <a:t>Source: </a:t>
            </a:r>
            <a:r>
              <a:rPr lang="en-GB" sz="1200" b="1">
                <a:solidFill>
                  <a:srgbClr val="666699"/>
                </a:solidFill>
              </a:rPr>
              <a:t>Open Group Catalog</a:t>
            </a:r>
          </a:p>
        </p:txBody>
      </p:sp>
      <p:sp>
        <p:nvSpPr>
          <p:cNvPr id="68621" name="Text Box 13"/>
          <p:cNvSpPr txBox="1">
            <a:spLocks noChangeArrowheads="1"/>
          </p:cNvSpPr>
          <p:nvPr/>
        </p:nvSpPr>
        <p:spPr bwMode="auto">
          <a:xfrm>
            <a:off x="609600" y="5195888"/>
            <a:ext cx="7667625"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Known Uses. </a:t>
            </a:r>
            <a:r>
              <a:rPr lang="en-GB" sz="1400">
                <a:solidFill>
                  <a:srgbClr val="333399"/>
                </a:solidFill>
              </a:rPr>
              <a:t>Client Secure Invocation Policy and Server Secure Invocation Policy in CORBA.</a:t>
            </a:r>
          </a:p>
        </p:txBody>
      </p:sp>
      <p:sp>
        <p:nvSpPr>
          <p:cNvPr id="68622" name="Text Box 14"/>
          <p:cNvSpPr txBox="1">
            <a:spLocks noChangeArrowheads="1"/>
          </p:cNvSpPr>
          <p:nvPr/>
        </p:nvSpPr>
        <p:spPr bwMode="auto">
          <a:xfrm>
            <a:off x="2895600" y="6400800"/>
            <a:ext cx="35052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ctr">
              <a:lnSpc>
                <a:spcPct val="100000"/>
              </a:lnSpc>
              <a:buClr>
                <a:srgbClr val="003399"/>
              </a:buClr>
            </a:pPr>
            <a:r>
              <a:rPr lang="en-GB" sz="1200" b="1">
                <a:solidFill>
                  <a:srgbClr val="003399"/>
                </a:solidFill>
              </a:rPr>
              <a:t>Tags:</a:t>
            </a:r>
            <a:r>
              <a:rPr lang="en-GB" sz="1400" b="1">
                <a:solidFill>
                  <a:srgbClr val="003399"/>
                </a:solidFill>
              </a:rPr>
              <a:t> </a:t>
            </a:r>
            <a:r>
              <a:rPr lang="en-GB" sz="1200" b="1">
                <a:solidFill>
                  <a:srgbClr val="008000"/>
                </a:solidFill>
              </a:rPr>
              <a:t>Access Control, Policy</a:t>
            </a:r>
          </a:p>
        </p:txBody>
      </p:sp>
      <p:sp>
        <p:nvSpPr>
          <p:cNvPr id="68623" name="Text Box 15"/>
          <p:cNvSpPr txBox="1">
            <a:spLocks noChangeArrowheads="1"/>
          </p:cNvSpPr>
          <p:nvPr/>
        </p:nvSpPr>
        <p:spPr bwMode="auto">
          <a:xfrm>
            <a:off x="4495800" y="990600"/>
            <a:ext cx="449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pPr>
            <a:r>
              <a:rPr lang="en-GB" sz="1200"/>
              <a:t>Classification Key:</a:t>
            </a:r>
            <a:r>
              <a:rPr lang="en-GB" sz="1200">
                <a:solidFill>
                  <a:srgbClr val="990000"/>
                </a:solidFill>
              </a:rPr>
              <a:t> Perimeter Security </a:t>
            </a:r>
          </a:p>
        </p:txBody>
      </p:sp>
      <p:sp>
        <p:nvSpPr>
          <p:cNvPr id="68624" name="Text Box 16"/>
          <p:cNvSpPr txBox="1">
            <a:spLocks noChangeArrowheads="1"/>
          </p:cNvSpPr>
          <p:nvPr/>
        </p:nvSpPr>
        <p:spPr bwMode="auto">
          <a:xfrm>
            <a:off x="609600" y="5562600"/>
            <a:ext cx="6010275"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Related Patterns. </a:t>
            </a:r>
            <a:r>
              <a:rPr lang="en-GB" sz="1400">
                <a:solidFill>
                  <a:srgbClr val="990000"/>
                </a:solidFill>
              </a:rPr>
              <a:t>Role Based Access Control, Policy Enforcement Point.</a:t>
            </a:r>
          </a:p>
        </p:txBody>
      </p:sp>
      <p:sp>
        <p:nvSpPr>
          <p:cNvPr id="68625" name="Text Box 17"/>
          <p:cNvSpPr txBox="1">
            <a:spLocks noChangeArrowheads="1"/>
          </p:cNvSpPr>
          <p:nvPr/>
        </p:nvSpPr>
        <p:spPr bwMode="auto">
          <a:xfrm>
            <a:off x="8001000" y="6477000"/>
            <a:ext cx="79216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Pattern 56</a:t>
            </a: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Box 1"/>
          <p:cNvSpPr txBox="1">
            <a:spLocks noChangeArrowheads="1"/>
          </p:cNvSpPr>
          <p:nvPr/>
        </p:nvSpPr>
        <p:spPr bwMode="auto">
          <a:xfrm>
            <a:off x="381000" y="504825"/>
            <a:ext cx="2062163"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993300"/>
              </a:buClr>
            </a:pPr>
            <a:r>
              <a:rPr lang="en-GB" sz="2000" b="1">
                <a:solidFill>
                  <a:srgbClr val="993300"/>
                </a:solidFill>
              </a:rPr>
              <a:t>Policy Delegate</a:t>
            </a:r>
          </a:p>
        </p:txBody>
      </p:sp>
      <p:sp>
        <p:nvSpPr>
          <p:cNvPr id="69634" name="Line 2"/>
          <p:cNvSpPr>
            <a:spLocks noChangeShapeType="1"/>
          </p:cNvSpPr>
          <p:nvPr/>
        </p:nvSpPr>
        <p:spPr bwMode="auto">
          <a:xfrm>
            <a:off x="457200" y="914400"/>
            <a:ext cx="8686800" cy="1588"/>
          </a:xfrm>
          <a:prstGeom prst="line">
            <a:avLst/>
          </a:prstGeom>
          <a:noFill/>
          <a:ln w="936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69635" name="Text Box 3"/>
          <p:cNvSpPr txBox="1">
            <a:spLocks noChangeArrowheads="1"/>
          </p:cNvSpPr>
          <p:nvPr/>
        </p:nvSpPr>
        <p:spPr bwMode="auto">
          <a:xfrm>
            <a:off x="609600" y="1495425"/>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Problem</a:t>
            </a:r>
          </a:p>
        </p:txBody>
      </p:sp>
      <p:sp>
        <p:nvSpPr>
          <p:cNvPr id="69636" name="Text Box 4"/>
          <p:cNvSpPr txBox="1">
            <a:spLocks noChangeArrowheads="1"/>
          </p:cNvSpPr>
          <p:nvPr/>
        </p:nvSpPr>
        <p:spPr bwMode="auto">
          <a:xfrm>
            <a:off x="838200" y="1876425"/>
            <a:ext cx="7696200" cy="1160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buClr>
                <a:srgbClr val="333399"/>
              </a:buClr>
            </a:pPr>
            <a:r>
              <a:rPr lang="en-GB" sz="1400">
                <a:solidFill>
                  <a:srgbClr val="333399"/>
                </a:solidFill>
                <a:cs typeface="Arial" charset="0"/>
              </a:rPr>
              <a:t>The intricate details of discovery and invocation of security services should be abstracted and loosely coupled from client applications. Then clients and services can be easily replaced with alternate technologies. </a:t>
            </a:r>
          </a:p>
          <a:p>
            <a:pPr algn="r">
              <a:lnSpc>
                <a:spcPct val="100000"/>
              </a:lnSpc>
              <a:buClr>
                <a:srgbClr val="333399"/>
              </a:buClr>
            </a:pPr>
            <a:endParaRPr lang="en-GB" sz="1400">
              <a:solidFill>
                <a:srgbClr val="333399"/>
              </a:solidFill>
              <a:cs typeface="Arial" charset="0"/>
            </a:endParaRPr>
          </a:p>
          <a:p>
            <a:pPr algn="r">
              <a:lnSpc>
                <a:spcPct val="100000"/>
              </a:lnSpc>
              <a:buClr>
                <a:srgbClr val="333399"/>
              </a:buClr>
            </a:pPr>
            <a:r>
              <a:rPr lang="en-GB" sz="1400">
                <a:solidFill>
                  <a:srgbClr val="333399"/>
                </a:solidFill>
                <a:cs typeface="Arial" charset="0"/>
              </a:rPr>
              <a:t>How can the security services be loosely coupled from application?</a:t>
            </a:r>
          </a:p>
        </p:txBody>
      </p:sp>
      <p:sp>
        <p:nvSpPr>
          <p:cNvPr id="69637" name="Text Box 5"/>
          <p:cNvSpPr txBox="1">
            <a:spLocks noChangeArrowheads="1"/>
          </p:cNvSpPr>
          <p:nvPr/>
        </p:nvSpPr>
        <p:spPr bwMode="auto">
          <a:xfrm>
            <a:off x="381000" y="228600"/>
            <a:ext cx="23241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a:t>Application Architecture Pattern</a:t>
            </a:r>
          </a:p>
        </p:txBody>
      </p:sp>
      <p:sp>
        <p:nvSpPr>
          <p:cNvPr id="69638" name="AutoShape 6"/>
          <p:cNvSpPr>
            <a:spLocks noChangeArrowheads="1"/>
          </p:cNvSpPr>
          <p:nvPr/>
        </p:nvSpPr>
        <p:spPr bwMode="auto">
          <a:xfrm>
            <a:off x="7086600" y="304800"/>
            <a:ext cx="1828800" cy="609600"/>
          </a:xfrm>
          <a:prstGeom prst="rtTriangle">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69639" name="AutoShape 7"/>
          <p:cNvSpPr>
            <a:spLocks noChangeArrowheads="1"/>
          </p:cNvSpPr>
          <p:nvPr/>
        </p:nvSpPr>
        <p:spPr bwMode="auto">
          <a:xfrm rot="10800000">
            <a:off x="7086600" y="306388"/>
            <a:ext cx="1828800" cy="609600"/>
          </a:xfrm>
          <a:prstGeom prst="rtTriangle">
            <a:avLst/>
          </a:prstGeom>
          <a:blipFill dpi="0" rotWithShape="0">
            <a:blip r:embed="rId3"/>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69640" name="Text Box 8"/>
          <p:cNvSpPr txBox="1">
            <a:spLocks noChangeArrowheads="1"/>
          </p:cNvSpPr>
          <p:nvPr/>
        </p:nvSpPr>
        <p:spPr bwMode="auto">
          <a:xfrm>
            <a:off x="7391400" y="304800"/>
            <a:ext cx="15240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gn="r">
              <a:lnSpc>
                <a:spcPct val="100000"/>
              </a:lnSpc>
            </a:pPr>
            <a:r>
              <a:rPr lang="en-GB" sz="1000" b="1"/>
              <a:t>Application Arch. – Design</a:t>
            </a:r>
          </a:p>
        </p:txBody>
      </p:sp>
      <p:sp>
        <p:nvSpPr>
          <p:cNvPr id="69641" name="Text Box 9"/>
          <p:cNvSpPr txBox="1">
            <a:spLocks noChangeArrowheads="1"/>
          </p:cNvSpPr>
          <p:nvPr/>
        </p:nvSpPr>
        <p:spPr bwMode="auto">
          <a:xfrm>
            <a:off x="7162800" y="609600"/>
            <a:ext cx="835025"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Everything</a:t>
            </a:r>
          </a:p>
        </p:txBody>
      </p:sp>
      <p:sp>
        <p:nvSpPr>
          <p:cNvPr id="69642" name="Text Box 10"/>
          <p:cNvSpPr txBox="1">
            <a:spLocks noChangeArrowheads="1"/>
          </p:cNvSpPr>
          <p:nvPr/>
        </p:nvSpPr>
        <p:spPr bwMode="auto">
          <a:xfrm>
            <a:off x="609600" y="3517900"/>
            <a:ext cx="10033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Solution</a:t>
            </a:r>
          </a:p>
        </p:txBody>
      </p:sp>
      <p:sp>
        <p:nvSpPr>
          <p:cNvPr id="69643" name="Text Box 11"/>
          <p:cNvSpPr txBox="1">
            <a:spLocks noChangeArrowheads="1"/>
          </p:cNvSpPr>
          <p:nvPr/>
        </p:nvSpPr>
        <p:spPr bwMode="auto">
          <a:xfrm>
            <a:off x="838200" y="3933825"/>
            <a:ext cx="7848600"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Use a mediator to co-ordinate requests between clients and security services. Use the delegate to locate and mediate back-end security services. Perform pertinent message translation to accommodate disparate message formats and protocols. Also perform error translations. Use a stateful or stateless delegate based on system requirements.</a:t>
            </a:r>
          </a:p>
        </p:txBody>
      </p:sp>
      <p:sp>
        <p:nvSpPr>
          <p:cNvPr id="69644" name="Text Box 12"/>
          <p:cNvSpPr txBox="1">
            <a:spLocks noChangeArrowheads="1"/>
          </p:cNvSpPr>
          <p:nvPr/>
        </p:nvSpPr>
        <p:spPr bwMode="auto">
          <a:xfrm>
            <a:off x="152400" y="6400800"/>
            <a:ext cx="1503363"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b="1"/>
              <a:t>Source: </a:t>
            </a:r>
            <a:r>
              <a:rPr lang="en-GB" sz="1200" b="1">
                <a:solidFill>
                  <a:srgbClr val="3333FF"/>
                </a:solidFill>
              </a:rPr>
              <a:t>Sun Book</a:t>
            </a:r>
          </a:p>
        </p:txBody>
      </p:sp>
      <p:sp>
        <p:nvSpPr>
          <p:cNvPr id="69645" name="Text Box 13"/>
          <p:cNvSpPr txBox="1">
            <a:spLocks noChangeArrowheads="1"/>
          </p:cNvSpPr>
          <p:nvPr/>
        </p:nvSpPr>
        <p:spPr bwMode="auto">
          <a:xfrm>
            <a:off x="609600" y="5638800"/>
            <a:ext cx="82804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Known Uses. </a:t>
            </a:r>
            <a:r>
              <a:rPr lang="en-GB" sz="1400">
                <a:solidFill>
                  <a:srgbClr val="333399"/>
                </a:solidFill>
              </a:rPr>
              <a:t>Policy delegate using a Service Locator to locate distributed security services, e.g. RMI.</a:t>
            </a:r>
          </a:p>
        </p:txBody>
      </p:sp>
      <p:sp>
        <p:nvSpPr>
          <p:cNvPr id="69646" name="Text Box 14"/>
          <p:cNvSpPr txBox="1">
            <a:spLocks noChangeArrowheads="1"/>
          </p:cNvSpPr>
          <p:nvPr/>
        </p:nvSpPr>
        <p:spPr bwMode="auto">
          <a:xfrm>
            <a:off x="2743200" y="6400800"/>
            <a:ext cx="40386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ctr">
              <a:lnSpc>
                <a:spcPct val="100000"/>
              </a:lnSpc>
              <a:buClr>
                <a:srgbClr val="003399"/>
              </a:buClr>
            </a:pPr>
            <a:r>
              <a:rPr lang="en-GB" sz="1200" b="1">
                <a:solidFill>
                  <a:srgbClr val="003399"/>
                </a:solidFill>
              </a:rPr>
              <a:t>Tags:</a:t>
            </a:r>
            <a:r>
              <a:rPr lang="en-GB" sz="1400" b="1">
                <a:solidFill>
                  <a:srgbClr val="003399"/>
                </a:solidFill>
              </a:rPr>
              <a:t> </a:t>
            </a:r>
            <a:r>
              <a:rPr lang="en-GB" sz="1200" b="1">
                <a:solidFill>
                  <a:srgbClr val="008000"/>
                </a:solidFill>
              </a:rPr>
              <a:t>Delegation, Policy</a:t>
            </a:r>
          </a:p>
        </p:txBody>
      </p:sp>
      <p:sp>
        <p:nvSpPr>
          <p:cNvPr id="69647" name="Text Box 15"/>
          <p:cNvSpPr txBox="1">
            <a:spLocks noChangeArrowheads="1"/>
          </p:cNvSpPr>
          <p:nvPr/>
        </p:nvSpPr>
        <p:spPr bwMode="auto">
          <a:xfrm>
            <a:off x="4495800" y="990600"/>
            <a:ext cx="449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pPr>
            <a:r>
              <a:rPr lang="en-GB" sz="1200"/>
              <a:t>Classification Key:</a:t>
            </a:r>
            <a:r>
              <a:rPr lang="en-GB" sz="1200">
                <a:solidFill>
                  <a:srgbClr val="990000"/>
                </a:solidFill>
              </a:rPr>
              <a:t> Core Security</a:t>
            </a:r>
          </a:p>
        </p:txBody>
      </p:sp>
      <p:sp>
        <p:nvSpPr>
          <p:cNvPr id="69648" name="Text Box 16"/>
          <p:cNvSpPr txBox="1">
            <a:spLocks noChangeArrowheads="1"/>
          </p:cNvSpPr>
          <p:nvPr/>
        </p:nvSpPr>
        <p:spPr bwMode="auto">
          <a:xfrm>
            <a:off x="8001000" y="6477000"/>
            <a:ext cx="79216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Pattern 57</a:t>
            </a: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AutoShape 1"/>
          <p:cNvSpPr>
            <a:spLocks noChangeArrowheads="1"/>
          </p:cNvSpPr>
          <p:nvPr/>
        </p:nvSpPr>
        <p:spPr bwMode="auto">
          <a:xfrm>
            <a:off x="7086600" y="304800"/>
            <a:ext cx="1828800" cy="609600"/>
          </a:xfrm>
          <a:prstGeom prst="rtTriangle">
            <a:avLst/>
          </a:prstGeom>
          <a:blipFill dpi="0" rotWithShape="0">
            <a:blip r:embed="rId3"/>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70658" name="AutoShape 2"/>
          <p:cNvSpPr>
            <a:spLocks noChangeArrowheads="1"/>
          </p:cNvSpPr>
          <p:nvPr/>
        </p:nvSpPr>
        <p:spPr bwMode="auto">
          <a:xfrm rot="10800000">
            <a:off x="7086600" y="306388"/>
            <a:ext cx="1828800" cy="609600"/>
          </a:xfrm>
          <a:prstGeom prst="rtTriangle">
            <a:avLst/>
          </a:prstGeom>
          <a:blipFill dpi="0" rotWithShape="0">
            <a:blip r:embed="rId4"/>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70659" name="Text Box 3"/>
          <p:cNvSpPr txBox="1">
            <a:spLocks noChangeArrowheads="1"/>
          </p:cNvSpPr>
          <p:nvPr/>
        </p:nvSpPr>
        <p:spPr bwMode="auto">
          <a:xfrm>
            <a:off x="7391400" y="304800"/>
            <a:ext cx="15240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gn="r">
              <a:lnSpc>
                <a:spcPct val="100000"/>
              </a:lnSpc>
            </a:pPr>
            <a:r>
              <a:rPr lang="en-GB" sz="1000" b="1"/>
              <a:t>Application Arch. – Arch.</a:t>
            </a:r>
          </a:p>
        </p:txBody>
      </p:sp>
      <p:sp>
        <p:nvSpPr>
          <p:cNvPr id="70660" name="Text Box 4"/>
          <p:cNvSpPr txBox="1">
            <a:spLocks noChangeArrowheads="1"/>
          </p:cNvSpPr>
          <p:nvPr/>
        </p:nvSpPr>
        <p:spPr bwMode="auto">
          <a:xfrm>
            <a:off x="7162800" y="609600"/>
            <a:ext cx="717550"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Function</a:t>
            </a:r>
          </a:p>
        </p:txBody>
      </p:sp>
      <p:sp>
        <p:nvSpPr>
          <p:cNvPr id="70661" name="Text Box 5"/>
          <p:cNvSpPr txBox="1">
            <a:spLocks noChangeArrowheads="1"/>
          </p:cNvSpPr>
          <p:nvPr/>
        </p:nvSpPr>
        <p:spPr bwMode="auto">
          <a:xfrm>
            <a:off x="381000" y="504825"/>
            <a:ext cx="3260725"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993300"/>
              </a:buClr>
            </a:pPr>
            <a:r>
              <a:rPr lang="en-GB" sz="2000" b="1">
                <a:solidFill>
                  <a:srgbClr val="993300"/>
                </a:solidFill>
              </a:rPr>
              <a:t>Policy Enforcement Point</a:t>
            </a:r>
          </a:p>
        </p:txBody>
      </p:sp>
      <p:sp>
        <p:nvSpPr>
          <p:cNvPr id="70662" name="Line 6"/>
          <p:cNvSpPr>
            <a:spLocks noChangeShapeType="1"/>
          </p:cNvSpPr>
          <p:nvPr/>
        </p:nvSpPr>
        <p:spPr bwMode="auto">
          <a:xfrm>
            <a:off x="457200" y="914400"/>
            <a:ext cx="8686800" cy="1588"/>
          </a:xfrm>
          <a:prstGeom prst="line">
            <a:avLst/>
          </a:prstGeom>
          <a:noFill/>
          <a:ln w="936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70663" name="Text Box 7"/>
          <p:cNvSpPr txBox="1">
            <a:spLocks noChangeArrowheads="1"/>
          </p:cNvSpPr>
          <p:nvPr/>
        </p:nvSpPr>
        <p:spPr bwMode="auto">
          <a:xfrm>
            <a:off x="609600" y="1447800"/>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Problem</a:t>
            </a:r>
          </a:p>
        </p:txBody>
      </p:sp>
      <p:sp>
        <p:nvSpPr>
          <p:cNvPr id="70664" name="Text Box 8"/>
          <p:cNvSpPr txBox="1">
            <a:spLocks noChangeArrowheads="1"/>
          </p:cNvSpPr>
          <p:nvPr/>
        </p:nvSpPr>
        <p:spPr bwMode="auto">
          <a:xfrm>
            <a:off x="838200" y="1752600"/>
            <a:ext cx="7696200" cy="158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Malicious attackers attack a system through processes of the system that communicates with outsiders. If the number of processes communicating with outside environment grows large, then it is very difficult to maintain security because the attack can come through various points of access. Again, attack can come from authenticated users and their access policy has to be defined and enforced explicitly.</a:t>
            </a:r>
          </a:p>
          <a:p>
            <a:pPr>
              <a:lnSpc>
                <a:spcPct val="100000"/>
              </a:lnSpc>
              <a:buClr>
                <a:srgbClr val="333399"/>
              </a:buClr>
            </a:pPr>
            <a:endParaRPr lang="en-GB" sz="1400">
              <a:solidFill>
                <a:srgbClr val="333399"/>
              </a:solidFill>
              <a:cs typeface="Arial" charset="0"/>
            </a:endParaRPr>
          </a:p>
          <a:p>
            <a:pPr>
              <a:lnSpc>
                <a:spcPct val="100000"/>
              </a:lnSpc>
              <a:buClr>
                <a:srgbClr val="333399"/>
              </a:buClr>
            </a:pPr>
            <a:r>
              <a:rPr lang="en-GB" sz="1400">
                <a:solidFill>
                  <a:srgbClr val="333399"/>
                </a:solidFill>
                <a:cs typeface="Arial" charset="0"/>
              </a:rPr>
              <a:t>How can you define an architecture that enforces access control?</a:t>
            </a:r>
          </a:p>
        </p:txBody>
      </p:sp>
      <p:sp>
        <p:nvSpPr>
          <p:cNvPr id="70665" name="Text Box 9"/>
          <p:cNvSpPr txBox="1">
            <a:spLocks noChangeArrowheads="1"/>
          </p:cNvSpPr>
          <p:nvPr/>
        </p:nvSpPr>
        <p:spPr bwMode="auto">
          <a:xfrm>
            <a:off x="381000" y="228600"/>
            <a:ext cx="23241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a:t>Application Architecture Pattern</a:t>
            </a:r>
          </a:p>
        </p:txBody>
      </p:sp>
      <p:sp>
        <p:nvSpPr>
          <p:cNvPr id="70666" name="Text Box 10"/>
          <p:cNvSpPr txBox="1">
            <a:spLocks noChangeArrowheads="1"/>
          </p:cNvSpPr>
          <p:nvPr/>
        </p:nvSpPr>
        <p:spPr bwMode="auto">
          <a:xfrm>
            <a:off x="609600" y="3551238"/>
            <a:ext cx="10033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Solution</a:t>
            </a:r>
          </a:p>
        </p:txBody>
      </p:sp>
      <p:sp>
        <p:nvSpPr>
          <p:cNvPr id="70667" name="Text Box 11"/>
          <p:cNvSpPr txBox="1">
            <a:spLocks noChangeArrowheads="1"/>
          </p:cNvSpPr>
          <p:nvPr/>
        </p:nvSpPr>
        <p:spPr bwMode="auto">
          <a:xfrm>
            <a:off x="838200" y="3841750"/>
            <a:ext cx="7772400" cy="73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Channel all outside communication through one point of the system. Use identification and authorization, and other security mechanisms at that point by defining security policies. Encapsulate the algorithm for the company’s security policy inside a component.</a:t>
            </a:r>
          </a:p>
        </p:txBody>
      </p:sp>
      <p:sp>
        <p:nvSpPr>
          <p:cNvPr id="70668" name="Text Box 12"/>
          <p:cNvSpPr txBox="1">
            <a:spLocks noChangeArrowheads="1"/>
          </p:cNvSpPr>
          <p:nvPr/>
        </p:nvSpPr>
        <p:spPr bwMode="auto">
          <a:xfrm>
            <a:off x="152400" y="6400800"/>
            <a:ext cx="16160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b="1"/>
              <a:t>Source: </a:t>
            </a:r>
            <a:r>
              <a:rPr lang="en-GB" sz="1200" b="1">
                <a:solidFill>
                  <a:srgbClr val="99CC00"/>
                </a:solidFill>
              </a:rPr>
              <a:t>Wiley Book</a:t>
            </a:r>
          </a:p>
        </p:txBody>
      </p:sp>
      <p:sp>
        <p:nvSpPr>
          <p:cNvPr id="70669" name="Text Box 13"/>
          <p:cNvSpPr txBox="1">
            <a:spLocks noChangeArrowheads="1"/>
          </p:cNvSpPr>
          <p:nvPr/>
        </p:nvSpPr>
        <p:spPr bwMode="auto">
          <a:xfrm>
            <a:off x="609600" y="5195888"/>
            <a:ext cx="8423275"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Known Uses. </a:t>
            </a:r>
            <a:r>
              <a:rPr lang="en-GB" sz="1400">
                <a:solidFill>
                  <a:srgbClr val="333399"/>
                </a:solidFill>
              </a:rPr>
              <a:t>Policy enforcement at smtpd process in Postfix. Pluggable Authentication Module (PAM). </a:t>
            </a:r>
          </a:p>
        </p:txBody>
      </p:sp>
      <p:sp>
        <p:nvSpPr>
          <p:cNvPr id="70670" name="Text Box 14"/>
          <p:cNvSpPr txBox="1">
            <a:spLocks noChangeArrowheads="1"/>
          </p:cNvSpPr>
          <p:nvPr/>
        </p:nvSpPr>
        <p:spPr bwMode="auto">
          <a:xfrm>
            <a:off x="609600" y="5562600"/>
            <a:ext cx="61722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Related Patterns. </a:t>
            </a:r>
            <a:r>
              <a:rPr lang="en-GB" sz="1400">
                <a:solidFill>
                  <a:srgbClr val="990000"/>
                </a:solidFill>
              </a:rPr>
              <a:t>Role Based Access Control, Policy, Single Access Point.</a:t>
            </a:r>
          </a:p>
        </p:txBody>
      </p:sp>
      <p:sp>
        <p:nvSpPr>
          <p:cNvPr id="70671" name="Text Box 15"/>
          <p:cNvSpPr txBox="1">
            <a:spLocks noChangeArrowheads="1"/>
          </p:cNvSpPr>
          <p:nvPr/>
        </p:nvSpPr>
        <p:spPr bwMode="auto">
          <a:xfrm>
            <a:off x="2895600" y="6400800"/>
            <a:ext cx="35052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ctr">
              <a:lnSpc>
                <a:spcPct val="100000"/>
              </a:lnSpc>
              <a:buClr>
                <a:srgbClr val="003399"/>
              </a:buClr>
            </a:pPr>
            <a:r>
              <a:rPr lang="en-GB" sz="1200" b="1">
                <a:solidFill>
                  <a:srgbClr val="003399"/>
                </a:solidFill>
              </a:rPr>
              <a:t>Tags:</a:t>
            </a:r>
            <a:r>
              <a:rPr lang="en-GB" sz="1400" b="1">
                <a:solidFill>
                  <a:srgbClr val="003399"/>
                </a:solidFill>
              </a:rPr>
              <a:t> </a:t>
            </a:r>
            <a:r>
              <a:rPr lang="en-GB" sz="1200" b="1">
                <a:solidFill>
                  <a:srgbClr val="008000"/>
                </a:solidFill>
              </a:rPr>
              <a:t>Access Control, Policy</a:t>
            </a:r>
          </a:p>
        </p:txBody>
      </p:sp>
      <p:sp>
        <p:nvSpPr>
          <p:cNvPr id="70672" name="Text Box 16"/>
          <p:cNvSpPr txBox="1">
            <a:spLocks noChangeArrowheads="1"/>
          </p:cNvSpPr>
          <p:nvPr/>
        </p:nvSpPr>
        <p:spPr bwMode="auto">
          <a:xfrm>
            <a:off x="4495800" y="990600"/>
            <a:ext cx="449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pPr>
            <a:r>
              <a:rPr lang="en-GB" sz="1200"/>
              <a:t>Classification Key:</a:t>
            </a:r>
            <a:r>
              <a:rPr lang="en-GB" sz="1200">
                <a:solidFill>
                  <a:srgbClr val="990000"/>
                </a:solidFill>
              </a:rPr>
              <a:t> Perimeter Security </a:t>
            </a:r>
          </a:p>
        </p:txBody>
      </p:sp>
      <p:sp>
        <p:nvSpPr>
          <p:cNvPr id="70673" name="Text Box 17"/>
          <p:cNvSpPr txBox="1">
            <a:spLocks noChangeArrowheads="1"/>
          </p:cNvSpPr>
          <p:nvPr/>
        </p:nvSpPr>
        <p:spPr bwMode="auto">
          <a:xfrm>
            <a:off x="8001000" y="6477000"/>
            <a:ext cx="79216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Pattern 58</a:t>
            </a: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ext Box 1"/>
          <p:cNvSpPr txBox="1">
            <a:spLocks noChangeArrowheads="1"/>
          </p:cNvSpPr>
          <p:nvPr/>
        </p:nvSpPr>
        <p:spPr bwMode="auto">
          <a:xfrm>
            <a:off x="381000" y="504825"/>
            <a:ext cx="2332038"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993300"/>
              </a:buClr>
            </a:pPr>
            <a:r>
              <a:rPr lang="en-GB" sz="2000" b="1">
                <a:solidFill>
                  <a:srgbClr val="993300"/>
                </a:solidFill>
              </a:rPr>
              <a:t>Protected System</a:t>
            </a:r>
          </a:p>
        </p:txBody>
      </p:sp>
      <p:sp>
        <p:nvSpPr>
          <p:cNvPr id="71682" name="Line 2"/>
          <p:cNvSpPr>
            <a:spLocks noChangeShapeType="1"/>
          </p:cNvSpPr>
          <p:nvPr/>
        </p:nvSpPr>
        <p:spPr bwMode="auto">
          <a:xfrm>
            <a:off x="457200" y="914400"/>
            <a:ext cx="8686800" cy="1588"/>
          </a:xfrm>
          <a:prstGeom prst="line">
            <a:avLst/>
          </a:prstGeom>
          <a:noFill/>
          <a:ln w="936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71683" name="Text Box 3"/>
          <p:cNvSpPr txBox="1">
            <a:spLocks noChangeArrowheads="1"/>
          </p:cNvSpPr>
          <p:nvPr/>
        </p:nvSpPr>
        <p:spPr bwMode="auto">
          <a:xfrm>
            <a:off x="609600" y="1143000"/>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Problem</a:t>
            </a:r>
          </a:p>
        </p:txBody>
      </p:sp>
      <p:sp>
        <p:nvSpPr>
          <p:cNvPr id="71684" name="Text Box 4"/>
          <p:cNvSpPr txBox="1">
            <a:spLocks noChangeArrowheads="1"/>
          </p:cNvSpPr>
          <p:nvPr/>
        </p:nvSpPr>
        <p:spPr bwMode="auto">
          <a:xfrm>
            <a:off x="838200" y="1524000"/>
            <a:ext cx="7696200" cy="1160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Protecting systems against unauthorized access is the first line of defense. At the entry point, </a:t>
            </a:r>
          </a:p>
          <a:p>
            <a:pPr>
              <a:lnSpc>
                <a:spcPct val="100000"/>
              </a:lnSpc>
              <a:buClr>
                <a:srgbClr val="333399"/>
              </a:buClr>
            </a:pPr>
            <a:r>
              <a:rPr lang="en-GB" sz="1400">
                <a:solidFill>
                  <a:srgbClr val="333399"/>
                </a:solidFill>
                <a:cs typeface="Arial" charset="0"/>
              </a:rPr>
              <a:t>        the requests have to evaluated and access permission is granted only if they conform to </a:t>
            </a:r>
          </a:p>
          <a:p>
            <a:pPr>
              <a:lnSpc>
                <a:spcPct val="100000"/>
              </a:lnSpc>
              <a:buClr>
                <a:srgbClr val="333399"/>
              </a:buClr>
            </a:pPr>
            <a:r>
              <a:rPr lang="en-GB" sz="1400">
                <a:solidFill>
                  <a:srgbClr val="333399"/>
                </a:solidFill>
                <a:cs typeface="Arial" charset="0"/>
              </a:rPr>
              <a:t>        some policy. </a:t>
            </a:r>
          </a:p>
          <a:p>
            <a:pPr>
              <a:lnSpc>
                <a:spcPct val="100000"/>
              </a:lnSpc>
              <a:buClr>
                <a:srgbClr val="333399"/>
              </a:buClr>
            </a:pPr>
            <a:endParaRPr lang="en-GB" sz="1400">
              <a:solidFill>
                <a:srgbClr val="333399"/>
              </a:solidFill>
              <a:cs typeface="Arial" charset="0"/>
            </a:endParaRPr>
          </a:p>
          <a:p>
            <a:pPr>
              <a:lnSpc>
                <a:spcPct val="100000"/>
              </a:lnSpc>
              <a:buClr>
                <a:srgbClr val="333399"/>
              </a:buClr>
            </a:pPr>
            <a:r>
              <a:rPr lang="en-GB" sz="1400">
                <a:solidFill>
                  <a:srgbClr val="333399"/>
                </a:solidFill>
                <a:cs typeface="Arial" charset="0"/>
              </a:rPr>
              <a:t>How can this goal be achieved? </a:t>
            </a:r>
          </a:p>
        </p:txBody>
      </p:sp>
      <p:sp>
        <p:nvSpPr>
          <p:cNvPr id="71685" name="Text Box 5"/>
          <p:cNvSpPr txBox="1">
            <a:spLocks noChangeArrowheads="1"/>
          </p:cNvSpPr>
          <p:nvPr/>
        </p:nvSpPr>
        <p:spPr bwMode="auto">
          <a:xfrm>
            <a:off x="381000" y="228600"/>
            <a:ext cx="23241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a:t>Application Architecture Pattern</a:t>
            </a:r>
          </a:p>
        </p:txBody>
      </p:sp>
      <p:sp>
        <p:nvSpPr>
          <p:cNvPr id="71686" name="AutoShape 6"/>
          <p:cNvSpPr>
            <a:spLocks noChangeArrowheads="1"/>
          </p:cNvSpPr>
          <p:nvPr/>
        </p:nvSpPr>
        <p:spPr bwMode="auto">
          <a:xfrm>
            <a:off x="7086600" y="304800"/>
            <a:ext cx="1828800" cy="609600"/>
          </a:xfrm>
          <a:prstGeom prst="rtTriangle">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71687" name="AutoShape 7"/>
          <p:cNvSpPr>
            <a:spLocks noChangeArrowheads="1"/>
          </p:cNvSpPr>
          <p:nvPr/>
        </p:nvSpPr>
        <p:spPr bwMode="auto">
          <a:xfrm rot="10800000">
            <a:off x="7086600" y="306388"/>
            <a:ext cx="1828800" cy="609600"/>
          </a:xfrm>
          <a:prstGeom prst="rtTriangle">
            <a:avLst/>
          </a:prstGeom>
          <a:blipFill dpi="0" rotWithShape="0">
            <a:blip r:embed="rId3"/>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71688" name="Text Box 8"/>
          <p:cNvSpPr txBox="1">
            <a:spLocks noChangeArrowheads="1"/>
          </p:cNvSpPr>
          <p:nvPr/>
        </p:nvSpPr>
        <p:spPr bwMode="auto">
          <a:xfrm>
            <a:off x="7391400" y="304800"/>
            <a:ext cx="15240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gn="r">
              <a:lnSpc>
                <a:spcPct val="100000"/>
              </a:lnSpc>
            </a:pPr>
            <a:r>
              <a:rPr lang="en-GB" sz="1000" b="1"/>
              <a:t>Application Arch. – Arch.</a:t>
            </a:r>
          </a:p>
        </p:txBody>
      </p:sp>
      <p:sp>
        <p:nvSpPr>
          <p:cNvPr id="71689" name="Text Box 9"/>
          <p:cNvSpPr txBox="1">
            <a:spLocks noChangeArrowheads="1"/>
          </p:cNvSpPr>
          <p:nvPr/>
        </p:nvSpPr>
        <p:spPr bwMode="auto">
          <a:xfrm>
            <a:off x="7162800" y="609600"/>
            <a:ext cx="835025"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Everything</a:t>
            </a:r>
          </a:p>
        </p:txBody>
      </p:sp>
      <p:sp>
        <p:nvSpPr>
          <p:cNvPr id="71690" name="Text Box 10"/>
          <p:cNvSpPr txBox="1">
            <a:spLocks noChangeArrowheads="1"/>
          </p:cNvSpPr>
          <p:nvPr/>
        </p:nvSpPr>
        <p:spPr bwMode="auto">
          <a:xfrm>
            <a:off x="609600" y="3257550"/>
            <a:ext cx="10033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Solution</a:t>
            </a:r>
          </a:p>
        </p:txBody>
      </p:sp>
      <p:sp>
        <p:nvSpPr>
          <p:cNvPr id="71691" name="Text Box 11"/>
          <p:cNvSpPr txBox="1">
            <a:spLocks noChangeArrowheads="1"/>
          </p:cNvSpPr>
          <p:nvPr/>
        </p:nvSpPr>
        <p:spPr bwMode="auto">
          <a:xfrm>
            <a:off x="838200" y="3673475"/>
            <a:ext cx="7848600"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Structure a system so that all access by clients to resources is mediated by a guard which enforces a security policy. The guard can be any type of firewall that acts as the policy enforcement point. Each resource or the overall system is protected by a guard that evaluates the incoming requests. </a:t>
            </a:r>
          </a:p>
        </p:txBody>
      </p:sp>
      <p:sp>
        <p:nvSpPr>
          <p:cNvPr id="71692" name="Text Box 12"/>
          <p:cNvSpPr txBox="1">
            <a:spLocks noChangeArrowheads="1"/>
          </p:cNvSpPr>
          <p:nvPr/>
        </p:nvSpPr>
        <p:spPr bwMode="auto">
          <a:xfrm>
            <a:off x="152400" y="6400800"/>
            <a:ext cx="2284413"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b="1"/>
              <a:t>Source: </a:t>
            </a:r>
            <a:r>
              <a:rPr lang="en-GB" sz="1200" b="1">
                <a:solidFill>
                  <a:srgbClr val="666699"/>
                </a:solidFill>
              </a:rPr>
              <a:t>Open Group Catalog</a:t>
            </a:r>
          </a:p>
        </p:txBody>
      </p:sp>
      <p:sp>
        <p:nvSpPr>
          <p:cNvPr id="71693" name="Text Box 13"/>
          <p:cNvSpPr txBox="1">
            <a:spLocks noChangeArrowheads="1"/>
          </p:cNvSpPr>
          <p:nvPr/>
        </p:nvSpPr>
        <p:spPr bwMode="auto">
          <a:xfrm>
            <a:off x="609600" y="5195888"/>
            <a:ext cx="4510088"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Known Uses. </a:t>
            </a:r>
            <a:r>
              <a:rPr lang="en-GB" sz="1400">
                <a:solidFill>
                  <a:srgbClr val="333399"/>
                </a:solidFill>
              </a:rPr>
              <a:t>Java 2 Access Controller. A Bank Vault.</a:t>
            </a:r>
          </a:p>
        </p:txBody>
      </p:sp>
      <p:sp>
        <p:nvSpPr>
          <p:cNvPr id="71694" name="Text Box 14"/>
          <p:cNvSpPr txBox="1">
            <a:spLocks noChangeArrowheads="1"/>
          </p:cNvSpPr>
          <p:nvPr/>
        </p:nvSpPr>
        <p:spPr bwMode="auto">
          <a:xfrm>
            <a:off x="2895600" y="6400800"/>
            <a:ext cx="35052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ctr">
              <a:lnSpc>
                <a:spcPct val="100000"/>
              </a:lnSpc>
              <a:buClr>
                <a:srgbClr val="003399"/>
              </a:buClr>
            </a:pPr>
            <a:r>
              <a:rPr lang="en-GB" sz="1200" b="1">
                <a:solidFill>
                  <a:srgbClr val="003399"/>
                </a:solidFill>
              </a:rPr>
              <a:t>Tags:</a:t>
            </a:r>
            <a:r>
              <a:rPr lang="en-GB" sz="1400" b="1">
                <a:solidFill>
                  <a:srgbClr val="003399"/>
                </a:solidFill>
              </a:rPr>
              <a:t> </a:t>
            </a:r>
            <a:r>
              <a:rPr lang="en-GB" sz="1200" b="1">
                <a:solidFill>
                  <a:srgbClr val="008000"/>
                </a:solidFill>
              </a:rPr>
              <a:t>Access Control, Policy</a:t>
            </a:r>
          </a:p>
        </p:txBody>
      </p:sp>
      <p:sp>
        <p:nvSpPr>
          <p:cNvPr id="71695" name="Text Box 15"/>
          <p:cNvSpPr txBox="1">
            <a:spLocks noChangeArrowheads="1"/>
          </p:cNvSpPr>
          <p:nvPr/>
        </p:nvSpPr>
        <p:spPr bwMode="auto">
          <a:xfrm>
            <a:off x="4495800" y="990600"/>
            <a:ext cx="449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pPr>
            <a:r>
              <a:rPr lang="en-GB" sz="1200"/>
              <a:t>Classification Key:</a:t>
            </a:r>
            <a:r>
              <a:rPr lang="en-GB" sz="1200">
                <a:solidFill>
                  <a:srgbClr val="990000"/>
                </a:solidFill>
              </a:rPr>
              <a:t> Security Pattern Space </a:t>
            </a:r>
          </a:p>
        </p:txBody>
      </p:sp>
      <p:sp>
        <p:nvSpPr>
          <p:cNvPr id="71696" name="Text Box 16"/>
          <p:cNvSpPr txBox="1">
            <a:spLocks noChangeArrowheads="1"/>
          </p:cNvSpPr>
          <p:nvPr/>
        </p:nvSpPr>
        <p:spPr bwMode="auto">
          <a:xfrm>
            <a:off x="609600" y="5562600"/>
            <a:ext cx="59944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Related Patterns. </a:t>
            </a:r>
            <a:r>
              <a:rPr lang="en-GB" sz="1400">
                <a:solidFill>
                  <a:srgbClr val="990000"/>
                </a:solidFill>
              </a:rPr>
              <a:t>Single Access Point, Policy Enforcement Point, Policy.</a:t>
            </a:r>
          </a:p>
        </p:txBody>
      </p:sp>
      <p:sp>
        <p:nvSpPr>
          <p:cNvPr id="71697" name="Text Box 17"/>
          <p:cNvSpPr txBox="1">
            <a:spLocks noChangeArrowheads="1"/>
          </p:cNvSpPr>
          <p:nvPr/>
        </p:nvSpPr>
        <p:spPr bwMode="auto">
          <a:xfrm>
            <a:off x="8001000" y="6477000"/>
            <a:ext cx="79216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Pattern 59</a:t>
            </a: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ext Box 1"/>
          <p:cNvSpPr txBox="1">
            <a:spLocks noChangeArrowheads="1"/>
          </p:cNvSpPr>
          <p:nvPr/>
        </p:nvSpPr>
        <p:spPr bwMode="auto">
          <a:xfrm>
            <a:off x="381000" y="504825"/>
            <a:ext cx="3279775"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993300"/>
              </a:buClr>
            </a:pPr>
            <a:r>
              <a:rPr lang="en-GB" sz="2000" b="1">
                <a:solidFill>
                  <a:srgbClr val="993300"/>
                </a:solidFill>
              </a:rPr>
              <a:t>Protection Reverse Proxy</a:t>
            </a:r>
          </a:p>
        </p:txBody>
      </p:sp>
      <p:sp>
        <p:nvSpPr>
          <p:cNvPr id="72706" name="Line 2"/>
          <p:cNvSpPr>
            <a:spLocks noChangeShapeType="1"/>
          </p:cNvSpPr>
          <p:nvPr/>
        </p:nvSpPr>
        <p:spPr bwMode="auto">
          <a:xfrm>
            <a:off x="457200" y="914400"/>
            <a:ext cx="8686800" cy="1588"/>
          </a:xfrm>
          <a:prstGeom prst="line">
            <a:avLst/>
          </a:prstGeom>
          <a:noFill/>
          <a:ln w="936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72707" name="Text Box 3"/>
          <p:cNvSpPr txBox="1">
            <a:spLocks noChangeArrowheads="1"/>
          </p:cNvSpPr>
          <p:nvPr/>
        </p:nvSpPr>
        <p:spPr bwMode="auto">
          <a:xfrm>
            <a:off x="609600" y="1143000"/>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Problem</a:t>
            </a:r>
          </a:p>
        </p:txBody>
      </p:sp>
      <p:sp>
        <p:nvSpPr>
          <p:cNvPr id="72708" name="Text Box 4"/>
          <p:cNvSpPr txBox="1">
            <a:spLocks noChangeArrowheads="1"/>
          </p:cNvSpPr>
          <p:nvPr/>
        </p:nvSpPr>
        <p:spPr bwMode="auto">
          <a:xfrm>
            <a:off x="838200" y="1524000"/>
            <a:ext cx="7696200" cy="1160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A packet filter firewall provides protection at the network layer, but application layer vulnerabilities of a protocol can still be exploited. </a:t>
            </a:r>
          </a:p>
          <a:p>
            <a:pPr>
              <a:lnSpc>
                <a:spcPct val="100000"/>
              </a:lnSpc>
              <a:buClr>
                <a:srgbClr val="333399"/>
              </a:buClr>
            </a:pPr>
            <a:endParaRPr lang="en-GB" sz="1400">
              <a:solidFill>
                <a:srgbClr val="333399"/>
              </a:solidFill>
              <a:cs typeface="Arial" charset="0"/>
            </a:endParaRPr>
          </a:p>
          <a:p>
            <a:pPr>
              <a:lnSpc>
                <a:spcPct val="100000"/>
              </a:lnSpc>
              <a:buClr>
                <a:srgbClr val="333399"/>
              </a:buClr>
            </a:pPr>
            <a:r>
              <a:rPr lang="en-GB" sz="1400">
                <a:solidFill>
                  <a:srgbClr val="333399"/>
                </a:solidFill>
                <a:cs typeface="Arial" charset="0"/>
              </a:rPr>
              <a:t>How can you protect your server infrastructure in the light of its potential vulnerability to attacks using its application layer protocol?</a:t>
            </a:r>
          </a:p>
        </p:txBody>
      </p:sp>
      <p:sp>
        <p:nvSpPr>
          <p:cNvPr id="72709" name="Text Box 5"/>
          <p:cNvSpPr txBox="1">
            <a:spLocks noChangeArrowheads="1"/>
          </p:cNvSpPr>
          <p:nvPr/>
        </p:nvSpPr>
        <p:spPr bwMode="auto">
          <a:xfrm>
            <a:off x="381000" y="228600"/>
            <a:ext cx="23241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a:t>Application Architecture Pattern</a:t>
            </a:r>
          </a:p>
        </p:txBody>
      </p:sp>
      <p:sp>
        <p:nvSpPr>
          <p:cNvPr id="72710" name="AutoShape 6"/>
          <p:cNvSpPr>
            <a:spLocks noChangeArrowheads="1"/>
          </p:cNvSpPr>
          <p:nvPr/>
        </p:nvSpPr>
        <p:spPr bwMode="auto">
          <a:xfrm>
            <a:off x="7086600" y="304800"/>
            <a:ext cx="1828800" cy="609600"/>
          </a:xfrm>
          <a:prstGeom prst="rtTriangle">
            <a:avLst/>
          </a:prstGeom>
          <a:blipFill dpi="0" rotWithShape="0">
            <a:blip r:embed="rId3"/>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72711" name="AutoShape 7"/>
          <p:cNvSpPr>
            <a:spLocks noChangeArrowheads="1"/>
          </p:cNvSpPr>
          <p:nvPr/>
        </p:nvSpPr>
        <p:spPr bwMode="auto">
          <a:xfrm rot="10800000">
            <a:off x="7086600" y="306388"/>
            <a:ext cx="1828800" cy="609600"/>
          </a:xfrm>
          <a:prstGeom prst="rtTriangle">
            <a:avLst/>
          </a:prstGeom>
          <a:blipFill dpi="0" rotWithShape="0">
            <a:blip r:embed="rId4"/>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72712" name="Text Box 8"/>
          <p:cNvSpPr txBox="1">
            <a:spLocks noChangeArrowheads="1"/>
          </p:cNvSpPr>
          <p:nvPr/>
        </p:nvSpPr>
        <p:spPr bwMode="auto">
          <a:xfrm>
            <a:off x="7391400" y="304800"/>
            <a:ext cx="15240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gn="r">
              <a:lnSpc>
                <a:spcPct val="100000"/>
              </a:lnSpc>
            </a:pPr>
            <a:r>
              <a:rPr lang="en-GB" sz="1000" b="1"/>
              <a:t>Application Arch. – Design</a:t>
            </a:r>
          </a:p>
        </p:txBody>
      </p:sp>
      <p:sp>
        <p:nvSpPr>
          <p:cNvPr id="72713" name="Text Box 9"/>
          <p:cNvSpPr txBox="1">
            <a:spLocks noChangeArrowheads="1"/>
          </p:cNvSpPr>
          <p:nvPr/>
        </p:nvSpPr>
        <p:spPr bwMode="auto">
          <a:xfrm>
            <a:off x="7162800" y="609600"/>
            <a:ext cx="681038"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Network</a:t>
            </a:r>
          </a:p>
        </p:txBody>
      </p:sp>
      <p:sp>
        <p:nvSpPr>
          <p:cNvPr id="72714" name="Text Box 10"/>
          <p:cNvSpPr txBox="1">
            <a:spLocks noChangeArrowheads="1"/>
          </p:cNvSpPr>
          <p:nvPr/>
        </p:nvSpPr>
        <p:spPr bwMode="auto">
          <a:xfrm>
            <a:off x="609600" y="3121025"/>
            <a:ext cx="10033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Solution</a:t>
            </a:r>
          </a:p>
        </p:txBody>
      </p:sp>
      <p:sp>
        <p:nvSpPr>
          <p:cNvPr id="72715" name="Text Box 11"/>
          <p:cNvSpPr txBox="1">
            <a:spLocks noChangeArrowheads="1"/>
          </p:cNvSpPr>
          <p:nvPr/>
        </p:nvSpPr>
        <p:spPr bwMode="auto">
          <a:xfrm>
            <a:off x="838200" y="3536950"/>
            <a:ext cx="7848600" cy="1373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Create a firewall combination with two packet filter firewalls with a reverse proxy in between. The reverse proxy will create a demilitarized zone between the firewall. The outer firewall will only allow HTTP port access to reverse proxy. The reverse proxy will perform application layer checking and forward the valid packets only to the inner firewall. The inner firewall only accepts requests from the reverse proxy. The inner firewall separates the server area from the demilitarized zone.</a:t>
            </a:r>
          </a:p>
        </p:txBody>
      </p:sp>
      <p:sp>
        <p:nvSpPr>
          <p:cNvPr id="72716" name="Text Box 12"/>
          <p:cNvSpPr txBox="1">
            <a:spLocks noChangeArrowheads="1"/>
          </p:cNvSpPr>
          <p:nvPr/>
        </p:nvSpPr>
        <p:spPr bwMode="auto">
          <a:xfrm>
            <a:off x="152400" y="6400800"/>
            <a:ext cx="16160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b="1"/>
              <a:t>Source: </a:t>
            </a:r>
            <a:r>
              <a:rPr lang="en-GB" sz="1200" b="1">
                <a:solidFill>
                  <a:srgbClr val="669900"/>
                </a:solidFill>
              </a:rPr>
              <a:t>Wiley Book</a:t>
            </a:r>
          </a:p>
        </p:txBody>
      </p:sp>
      <p:sp>
        <p:nvSpPr>
          <p:cNvPr id="72717" name="Text Box 13"/>
          <p:cNvSpPr txBox="1">
            <a:spLocks noChangeArrowheads="1"/>
          </p:cNvSpPr>
          <p:nvPr/>
        </p:nvSpPr>
        <p:spPr bwMode="auto">
          <a:xfrm>
            <a:off x="609600" y="5257800"/>
            <a:ext cx="3692525"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Known Uses. </a:t>
            </a:r>
            <a:r>
              <a:rPr lang="en-GB" sz="1400">
                <a:solidFill>
                  <a:srgbClr val="333399"/>
                </a:solidFill>
              </a:rPr>
              <a:t>IBM’s Tivoli Access Manager.</a:t>
            </a:r>
          </a:p>
        </p:txBody>
      </p:sp>
      <p:sp>
        <p:nvSpPr>
          <p:cNvPr id="72718" name="Text Box 14"/>
          <p:cNvSpPr txBox="1">
            <a:spLocks noChangeArrowheads="1"/>
          </p:cNvSpPr>
          <p:nvPr/>
        </p:nvSpPr>
        <p:spPr bwMode="auto">
          <a:xfrm>
            <a:off x="609600" y="5715000"/>
            <a:ext cx="6384925"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Related Patterns. </a:t>
            </a:r>
            <a:r>
              <a:rPr lang="en-GB" sz="1400">
                <a:solidFill>
                  <a:srgbClr val="990000"/>
                </a:solidFill>
              </a:rPr>
              <a:t>Single Access Point, Defense in Depth, Demilitarized Zone.</a:t>
            </a:r>
          </a:p>
        </p:txBody>
      </p:sp>
      <p:sp>
        <p:nvSpPr>
          <p:cNvPr id="72719" name="Text Box 15"/>
          <p:cNvSpPr txBox="1">
            <a:spLocks noChangeArrowheads="1"/>
          </p:cNvSpPr>
          <p:nvPr/>
        </p:nvSpPr>
        <p:spPr bwMode="auto">
          <a:xfrm>
            <a:off x="2819400" y="6400800"/>
            <a:ext cx="35052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ctr">
              <a:lnSpc>
                <a:spcPct val="100000"/>
              </a:lnSpc>
              <a:buClr>
                <a:srgbClr val="003399"/>
              </a:buClr>
            </a:pPr>
            <a:r>
              <a:rPr lang="en-GB" sz="1200" b="1">
                <a:solidFill>
                  <a:srgbClr val="003399"/>
                </a:solidFill>
              </a:rPr>
              <a:t>Tags:</a:t>
            </a:r>
            <a:r>
              <a:rPr lang="en-GB" sz="1400" b="1">
                <a:solidFill>
                  <a:srgbClr val="003399"/>
                </a:solidFill>
              </a:rPr>
              <a:t> </a:t>
            </a:r>
            <a:r>
              <a:rPr lang="en-GB" sz="1200" b="1">
                <a:solidFill>
                  <a:srgbClr val="008000"/>
                </a:solidFill>
              </a:rPr>
              <a:t>Reverse Proxy, DMZ, Firewall</a:t>
            </a:r>
          </a:p>
        </p:txBody>
      </p:sp>
      <p:sp>
        <p:nvSpPr>
          <p:cNvPr id="72720" name="Text Box 16"/>
          <p:cNvSpPr txBox="1">
            <a:spLocks noChangeArrowheads="1"/>
          </p:cNvSpPr>
          <p:nvPr/>
        </p:nvSpPr>
        <p:spPr bwMode="auto">
          <a:xfrm>
            <a:off x="5181600" y="990600"/>
            <a:ext cx="38100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pPr>
            <a:r>
              <a:rPr lang="en-GB" sz="1200"/>
              <a:t>Classification Key:</a:t>
            </a:r>
            <a:r>
              <a:rPr lang="en-GB" sz="1200">
                <a:solidFill>
                  <a:srgbClr val="990000"/>
                </a:solidFill>
              </a:rPr>
              <a:t> Perimeter Security, Tampering</a:t>
            </a:r>
          </a:p>
        </p:txBody>
      </p:sp>
      <p:sp>
        <p:nvSpPr>
          <p:cNvPr id="72721" name="Text Box 17"/>
          <p:cNvSpPr txBox="1">
            <a:spLocks noChangeArrowheads="1"/>
          </p:cNvSpPr>
          <p:nvPr/>
        </p:nvSpPr>
        <p:spPr bwMode="auto">
          <a:xfrm>
            <a:off x="8001000" y="6477000"/>
            <a:ext cx="79216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Pattern 60</a:t>
            </a: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553148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ext Box 1"/>
          <p:cNvSpPr txBox="1">
            <a:spLocks noChangeArrowheads="1"/>
          </p:cNvSpPr>
          <p:nvPr/>
        </p:nvSpPr>
        <p:spPr bwMode="auto">
          <a:xfrm>
            <a:off x="381000" y="504825"/>
            <a:ext cx="2416175"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993300"/>
              </a:buClr>
            </a:pPr>
            <a:r>
              <a:rPr lang="en-GB" sz="2000" b="1">
                <a:solidFill>
                  <a:srgbClr val="993300"/>
                </a:solidFill>
              </a:rPr>
              <a:t>Reference Monitor</a:t>
            </a:r>
          </a:p>
        </p:txBody>
      </p:sp>
      <p:sp>
        <p:nvSpPr>
          <p:cNvPr id="73730" name="Line 2"/>
          <p:cNvSpPr>
            <a:spLocks noChangeShapeType="1"/>
          </p:cNvSpPr>
          <p:nvPr/>
        </p:nvSpPr>
        <p:spPr bwMode="auto">
          <a:xfrm>
            <a:off x="457200" y="914400"/>
            <a:ext cx="8686800" cy="1588"/>
          </a:xfrm>
          <a:prstGeom prst="line">
            <a:avLst/>
          </a:prstGeom>
          <a:noFill/>
          <a:ln w="936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73731" name="Text Box 3"/>
          <p:cNvSpPr txBox="1">
            <a:spLocks noChangeArrowheads="1"/>
          </p:cNvSpPr>
          <p:nvPr/>
        </p:nvSpPr>
        <p:spPr bwMode="auto">
          <a:xfrm>
            <a:off x="609600" y="1338263"/>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Problem</a:t>
            </a:r>
          </a:p>
        </p:txBody>
      </p:sp>
      <p:sp>
        <p:nvSpPr>
          <p:cNvPr id="73732" name="Text Box 4"/>
          <p:cNvSpPr txBox="1">
            <a:spLocks noChangeArrowheads="1"/>
          </p:cNvSpPr>
          <p:nvPr/>
        </p:nvSpPr>
        <p:spPr bwMode="auto">
          <a:xfrm>
            <a:off x="838200" y="1816100"/>
            <a:ext cx="7696200"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Authorization policies have to enforced. </a:t>
            </a:r>
          </a:p>
          <a:p>
            <a:pPr>
              <a:lnSpc>
                <a:spcPct val="100000"/>
              </a:lnSpc>
              <a:buClr>
                <a:srgbClr val="333399"/>
              </a:buClr>
            </a:pPr>
            <a:endParaRPr lang="en-GB" sz="1400">
              <a:solidFill>
                <a:srgbClr val="333399"/>
              </a:solidFill>
              <a:cs typeface="Arial" charset="0"/>
            </a:endParaRPr>
          </a:p>
          <a:p>
            <a:pPr>
              <a:lnSpc>
                <a:spcPct val="100000"/>
              </a:lnSpc>
              <a:buClr>
                <a:srgbClr val="333399"/>
              </a:buClr>
            </a:pPr>
            <a:r>
              <a:rPr lang="en-GB" sz="1400">
                <a:solidFill>
                  <a:srgbClr val="333399"/>
                </a:solidFill>
                <a:cs typeface="Arial" charset="0"/>
              </a:rPr>
              <a:t>How can the authorization policies be enforced to prevent the users and processes from performing illegal actions ? </a:t>
            </a:r>
          </a:p>
        </p:txBody>
      </p:sp>
      <p:sp>
        <p:nvSpPr>
          <p:cNvPr id="73733" name="Text Box 5"/>
          <p:cNvSpPr txBox="1">
            <a:spLocks noChangeArrowheads="1"/>
          </p:cNvSpPr>
          <p:nvPr/>
        </p:nvSpPr>
        <p:spPr bwMode="auto">
          <a:xfrm>
            <a:off x="381000" y="228600"/>
            <a:ext cx="23241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a:t>Application Architecture Pattern</a:t>
            </a:r>
          </a:p>
        </p:txBody>
      </p:sp>
      <p:sp>
        <p:nvSpPr>
          <p:cNvPr id="73734" name="AutoShape 6"/>
          <p:cNvSpPr>
            <a:spLocks noChangeArrowheads="1"/>
          </p:cNvSpPr>
          <p:nvPr/>
        </p:nvSpPr>
        <p:spPr bwMode="auto">
          <a:xfrm>
            <a:off x="7086600" y="304800"/>
            <a:ext cx="1828800" cy="609600"/>
          </a:xfrm>
          <a:prstGeom prst="rtTriangle">
            <a:avLst/>
          </a:prstGeom>
          <a:blipFill dpi="0" rotWithShape="0">
            <a:blip r:embed="rId3"/>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73735" name="AutoShape 7"/>
          <p:cNvSpPr>
            <a:spLocks noChangeArrowheads="1"/>
          </p:cNvSpPr>
          <p:nvPr/>
        </p:nvSpPr>
        <p:spPr bwMode="auto">
          <a:xfrm rot="10800000">
            <a:off x="7086600" y="306388"/>
            <a:ext cx="1828800" cy="609600"/>
          </a:xfrm>
          <a:prstGeom prst="rtTriangle">
            <a:avLst/>
          </a:prstGeom>
          <a:blipFill dpi="0" rotWithShape="0">
            <a:blip r:embed="rId4"/>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73736" name="Text Box 8"/>
          <p:cNvSpPr txBox="1">
            <a:spLocks noChangeArrowheads="1"/>
          </p:cNvSpPr>
          <p:nvPr/>
        </p:nvSpPr>
        <p:spPr bwMode="auto">
          <a:xfrm>
            <a:off x="7391400" y="304800"/>
            <a:ext cx="15240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gn="r">
              <a:lnSpc>
                <a:spcPct val="100000"/>
              </a:lnSpc>
            </a:pPr>
            <a:r>
              <a:rPr lang="en-GB" sz="1000" b="1"/>
              <a:t>Application Arch. – Arch.</a:t>
            </a:r>
          </a:p>
        </p:txBody>
      </p:sp>
      <p:sp>
        <p:nvSpPr>
          <p:cNvPr id="73737" name="Text Box 9"/>
          <p:cNvSpPr txBox="1">
            <a:spLocks noChangeArrowheads="1"/>
          </p:cNvSpPr>
          <p:nvPr/>
        </p:nvSpPr>
        <p:spPr bwMode="auto">
          <a:xfrm>
            <a:off x="7162800" y="609600"/>
            <a:ext cx="717550"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Function</a:t>
            </a:r>
          </a:p>
        </p:txBody>
      </p:sp>
      <p:sp>
        <p:nvSpPr>
          <p:cNvPr id="73738" name="Text Box 10"/>
          <p:cNvSpPr txBox="1">
            <a:spLocks noChangeArrowheads="1"/>
          </p:cNvSpPr>
          <p:nvPr/>
        </p:nvSpPr>
        <p:spPr bwMode="auto">
          <a:xfrm>
            <a:off x="609600" y="3382963"/>
            <a:ext cx="10033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Solution</a:t>
            </a:r>
          </a:p>
        </p:txBody>
      </p:sp>
      <p:sp>
        <p:nvSpPr>
          <p:cNvPr id="73739" name="Text Box 11"/>
          <p:cNvSpPr txBox="1">
            <a:spLocks noChangeArrowheads="1"/>
          </p:cNvSpPr>
          <p:nvPr/>
        </p:nvSpPr>
        <p:spPr bwMode="auto">
          <a:xfrm>
            <a:off x="838200" y="3810000"/>
            <a:ext cx="77724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Define a process that intercepts all requests for resources and validates access on them. </a:t>
            </a:r>
          </a:p>
        </p:txBody>
      </p:sp>
      <p:sp>
        <p:nvSpPr>
          <p:cNvPr id="73740" name="Text Box 12"/>
          <p:cNvSpPr txBox="1">
            <a:spLocks noChangeArrowheads="1"/>
          </p:cNvSpPr>
          <p:nvPr/>
        </p:nvSpPr>
        <p:spPr bwMode="auto">
          <a:xfrm>
            <a:off x="152400" y="6400800"/>
            <a:ext cx="16160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b="1"/>
              <a:t>Source: </a:t>
            </a:r>
            <a:r>
              <a:rPr lang="en-GB" sz="1200" b="1">
                <a:solidFill>
                  <a:srgbClr val="99CC00"/>
                </a:solidFill>
              </a:rPr>
              <a:t>Wiley Book</a:t>
            </a:r>
          </a:p>
        </p:txBody>
      </p:sp>
      <p:sp>
        <p:nvSpPr>
          <p:cNvPr id="73741" name="Text Box 13"/>
          <p:cNvSpPr txBox="1">
            <a:spLocks noChangeArrowheads="1"/>
          </p:cNvSpPr>
          <p:nvPr/>
        </p:nvSpPr>
        <p:spPr bwMode="auto">
          <a:xfrm>
            <a:off x="3200400" y="6400800"/>
            <a:ext cx="41148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003399"/>
              </a:buClr>
            </a:pPr>
            <a:r>
              <a:rPr lang="en-GB" sz="1200" b="1">
                <a:solidFill>
                  <a:srgbClr val="003399"/>
                </a:solidFill>
              </a:rPr>
              <a:t>Tags:</a:t>
            </a:r>
            <a:r>
              <a:rPr lang="en-GB" sz="1400" b="1">
                <a:solidFill>
                  <a:srgbClr val="003399"/>
                </a:solidFill>
              </a:rPr>
              <a:t> </a:t>
            </a:r>
            <a:r>
              <a:rPr lang="en-GB" sz="1200" b="1">
                <a:solidFill>
                  <a:srgbClr val="008000"/>
                </a:solidFill>
              </a:rPr>
              <a:t>Policy, Access Control</a:t>
            </a:r>
          </a:p>
        </p:txBody>
      </p:sp>
      <p:sp>
        <p:nvSpPr>
          <p:cNvPr id="73742" name="Text Box 14"/>
          <p:cNvSpPr txBox="1">
            <a:spLocks noChangeArrowheads="1"/>
          </p:cNvSpPr>
          <p:nvPr/>
        </p:nvSpPr>
        <p:spPr bwMode="auto">
          <a:xfrm>
            <a:off x="4495800" y="990600"/>
            <a:ext cx="449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pPr>
            <a:r>
              <a:rPr lang="en-GB" sz="1200"/>
              <a:t>Classification Key:</a:t>
            </a:r>
            <a:r>
              <a:rPr lang="en-GB" sz="1200">
                <a:solidFill>
                  <a:srgbClr val="990000"/>
                </a:solidFill>
              </a:rPr>
              <a:t> Core Security, Information Disclosure</a:t>
            </a:r>
          </a:p>
        </p:txBody>
      </p:sp>
      <p:sp>
        <p:nvSpPr>
          <p:cNvPr id="73743" name="Text Box 15"/>
          <p:cNvSpPr txBox="1">
            <a:spLocks noChangeArrowheads="1"/>
          </p:cNvSpPr>
          <p:nvPr/>
        </p:nvSpPr>
        <p:spPr bwMode="auto">
          <a:xfrm>
            <a:off x="609600" y="5486400"/>
            <a:ext cx="80772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Known Uses. </a:t>
            </a:r>
            <a:r>
              <a:rPr lang="en-GB" sz="1400">
                <a:solidFill>
                  <a:srgbClr val="333399"/>
                </a:solidFill>
              </a:rPr>
              <a:t>Operating systems like Windows 2000, Solaris 9, AIX. Java Security Manager.</a:t>
            </a:r>
          </a:p>
        </p:txBody>
      </p:sp>
      <p:sp>
        <p:nvSpPr>
          <p:cNvPr id="73744" name="Text Box 16"/>
          <p:cNvSpPr txBox="1">
            <a:spLocks noChangeArrowheads="1"/>
          </p:cNvSpPr>
          <p:nvPr/>
        </p:nvSpPr>
        <p:spPr bwMode="auto">
          <a:xfrm>
            <a:off x="609600" y="5943600"/>
            <a:ext cx="3735388"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Related Patterns. </a:t>
            </a:r>
            <a:r>
              <a:rPr lang="en-GB" sz="1400">
                <a:solidFill>
                  <a:srgbClr val="990000"/>
                </a:solidFill>
              </a:rPr>
              <a:t>Policy Enforcement Point.</a:t>
            </a:r>
          </a:p>
        </p:txBody>
      </p:sp>
      <p:sp>
        <p:nvSpPr>
          <p:cNvPr id="73745" name="Text Box 17"/>
          <p:cNvSpPr txBox="1">
            <a:spLocks noChangeArrowheads="1"/>
          </p:cNvSpPr>
          <p:nvPr/>
        </p:nvSpPr>
        <p:spPr bwMode="auto">
          <a:xfrm>
            <a:off x="8001000" y="6477000"/>
            <a:ext cx="79216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Pattern 61</a:t>
            </a: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ext Box 1"/>
          <p:cNvSpPr txBox="1">
            <a:spLocks noChangeArrowheads="1"/>
          </p:cNvSpPr>
          <p:nvPr/>
        </p:nvSpPr>
        <p:spPr bwMode="auto">
          <a:xfrm>
            <a:off x="381000" y="504825"/>
            <a:ext cx="244475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993300"/>
              </a:buClr>
            </a:pPr>
            <a:r>
              <a:rPr lang="en-GB" sz="2000" b="1">
                <a:solidFill>
                  <a:srgbClr val="993300"/>
                </a:solidFill>
              </a:rPr>
              <a:t>Replicated System</a:t>
            </a:r>
          </a:p>
        </p:txBody>
      </p:sp>
      <p:sp>
        <p:nvSpPr>
          <p:cNvPr id="74754" name="Line 2"/>
          <p:cNvSpPr>
            <a:spLocks noChangeShapeType="1"/>
          </p:cNvSpPr>
          <p:nvPr/>
        </p:nvSpPr>
        <p:spPr bwMode="auto">
          <a:xfrm>
            <a:off x="457200" y="914400"/>
            <a:ext cx="8686800" cy="1588"/>
          </a:xfrm>
          <a:prstGeom prst="line">
            <a:avLst/>
          </a:prstGeom>
          <a:noFill/>
          <a:ln w="936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74755" name="Text Box 3"/>
          <p:cNvSpPr txBox="1">
            <a:spLocks noChangeArrowheads="1"/>
          </p:cNvSpPr>
          <p:nvPr/>
        </p:nvSpPr>
        <p:spPr bwMode="auto">
          <a:xfrm>
            <a:off x="609600" y="1143000"/>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Problem</a:t>
            </a:r>
          </a:p>
        </p:txBody>
      </p:sp>
      <p:sp>
        <p:nvSpPr>
          <p:cNvPr id="74756" name="Text Box 4"/>
          <p:cNvSpPr txBox="1">
            <a:spLocks noChangeArrowheads="1"/>
          </p:cNvSpPr>
          <p:nvPr/>
        </p:nvSpPr>
        <p:spPr bwMode="auto">
          <a:xfrm>
            <a:off x="838200" y="1524000"/>
            <a:ext cx="7696200" cy="1373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Transactional systems are often susceptible to outages of communication links, communication </a:t>
            </a:r>
          </a:p>
          <a:p>
            <a:pPr>
              <a:lnSpc>
                <a:spcPct val="100000"/>
              </a:lnSpc>
              <a:buClr>
                <a:srgbClr val="333399"/>
              </a:buClr>
            </a:pPr>
            <a:r>
              <a:rPr lang="en-GB" sz="1400">
                <a:solidFill>
                  <a:srgbClr val="333399"/>
                </a:solidFill>
                <a:cs typeface="Arial" charset="0"/>
              </a:rPr>
              <a:t>       elements or other system elements. It is important to assure availability of transactional </a:t>
            </a:r>
            <a:br>
              <a:rPr lang="en-GB" sz="1400">
                <a:solidFill>
                  <a:srgbClr val="333399"/>
                </a:solidFill>
                <a:cs typeface="Arial" charset="0"/>
              </a:rPr>
            </a:br>
            <a:r>
              <a:rPr lang="en-GB" sz="1400">
                <a:solidFill>
                  <a:srgbClr val="333399"/>
                </a:solidFill>
                <a:cs typeface="Arial" charset="0"/>
              </a:rPr>
              <a:t>       services in the midst of such failures. </a:t>
            </a:r>
          </a:p>
          <a:p>
            <a:pPr>
              <a:lnSpc>
                <a:spcPct val="100000"/>
              </a:lnSpc>
              <a:buClr>
                <a:srgbClr val="333399"/>
              </a:buClr>
            </a:pPr>
            <a:endParaRPr lang="en-GB" sz="1400">
              <a:solidFill>
                <a:srgbClr val="333399"/>
              </a:solidFill>
              <a:cs typeface="Arial" charset="0"/>
            </a:endParaRPr>
          </a:p>
          <a:p>
            <a:pPr>
              <a:lnSpc>
                <a:spcPct val="100000"/>
              </a:lnSpc>
              <a:buClr>
                <a:srgbClr val="333399"/>
              </a:buClr>
            </a:pPr>
            <a:r>
              <a:rPr lang="en-GB" sz="1400">
                <a:solidFill>
                  <a:srgbClr val="333399"/>
                </a:solidFill>
                <a:cs typeface="Arial" charset="0"/>
              </a:rPr>
              <a:t>How can this be done?  </a:t>
            </a:r>
          </a:p>
        </p:txBody>
      </p:sp>
      <p:sp>
        <p:nvSpPr>
          <p:cNvPr id="74757" name="Text Box 5"/>
          <p:cNvSpPr txBox="1">
            <a:spLocks noChangeArrowheads="1"/>
          </p:cNvSpPr>
          <p:nvPr/>
        </p:nvSpPr>
        <p:spPr bwMode="auto">
          <a:xfrm>
            <a:off x="381000" y="228600"/>
            <a:ext cx="23241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a:t>Application Architecture Pattern</a:t>
            </a:r>
          </a:p>
        </p:txBody>
      </p:sp>
      <p:sp>
        <p:nvSpPr>
          <p:cNvPr id="74758" name="AutoShape 6"/>
          <p:cNvSpPr>
            <a:spLocks noChangeArrowheads="1"/>
          </p:cNvSpPr>
          <p:nvPr/>
        </p:nvSpPr>
        <p:spPr bwMode="auto">
          <a:xfrm>
            <a:off x="7086600" y="304800"/>
            <a:ext cx="1828800" cy="609600"/>
          </a:xfrm>
          <a:prstGeom prst="rtTriangle">
            <a:avLst/>
          </a:prstGeom>
          <a:blipFill dpi="0" rotWithShape="0">
            <a:blip r:embed="rId3"/>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74759" name="AutoShape 7"/>
          <p:cNvSpPr>
            <a:spLocks noChangeArrowheads="1"/>
          </p:cNvSpPr>
          <p:nvPr/>
        </p:nvSpPr>
        <p:spPr bwMode="auto">
          <a:xfrm rot="10800000">
            <a:off x="7086600" y="306388"/>
            <a:ext cx="1828800" cy="609600"/>
          </a:xfrm>
          <a:prstGeom prst="rtTriangle">
            <a:avLst/>
          </a:prstGeom>
          <a:blipFill dpi="0" rotWithShape="0">
            <a:blip r:embed="rId4"/>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74760" name="Text Box 8"/>
          <p:cNvSpPr txBox="1">
            <a:spLocks noChangeArrowheads="1"/>
          </p:cNvSpPr>
          <p:nvPr/>
        </p:nvSpPr>
        <p:spPr bwMode="auto">
          <a:xfrm>
            <a:off x="7391400" y="304800"/>
            <a:ext cx="15240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gn="r">
              <a:lnSpc>
                <a:spcPct val="100000"/>
              </a:lnSpc>
            </a:pPr>
            <a:r>
              <a:rPr lang="en-GB" sz="1000" b="1"/>
              <a:t>Application Arch. – Arch.</a:t>
            </a:r>
          </a:p>
        </p:txBody>
      </p:sp>
      <p:sp>
        <p:nvSpPr>
          <p:cNvPr id="74761" name="Text Box 9"/>
          <p:cNvSpPr txBox="1">
            <a:spLocks noChangeArrowheads="1"/>
          </p:cNvSpPr>
          <p:nvPr/>
        </p:nvSpPr>
        <p:spPr bwMode="auto">
          <a:xfrm>
            <a:off x="7162800" y="609600"/>
            <a:ext cx="717550"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Function</a:t>
            </a:r>
          </a:p>
        </p:txBody>
      </p:sp>
      <p:sp>
        <p:nvSpPr>
          <p:cNvPr id="74762" name="Text Box 10"/>
          <p:cNvSpPr txBox="1">
            <a:spLocks noChangeArrowheads="1"/>
          </p:cNvSpPr>
          <p:nvPr/>
        </p:nvSpPr>
        <p:spPr bwMode="auto">
          <a:xfrm>
            <a:off x="609600" y="3257550"/>
            <a:ext cx="10033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Solution</a:t>
            </a:r>
          </a:p>
        </p:txBody>
      </p:sp>
      <p:sp>
        <p:nvSpPr>
          <p:cNvPr id="74763" name="Text Box 11"/>
          <p:cNvSpPr txBox="1">
            <a:spLocks noChangeArrowheads="1"/>
          </p:cNvSpPr>
          <p:nvPr/>
        </p:nvSpPr>
        <p:spPr bwMode="auto">
          <a:xfrm>
            <a:off x="838200" y="3673475"/>
            <a:ext cx="7848600" cy="73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Replicate services at multiple points in the network and during failure replace the failed service with an available service. Perform load-balancing based on some workload scheduling mechanism by a workload management proxy. </a:t>
            </a:r>
          </a:p>
        </p:txBody>
      </p:sp>
      <p:sp>
        <p:nvSpPr>
          <p:cNvPr id="74764" name="Text Box 12"/>
          <p:cNvSpPr txBox="1">
            <a:spLocks noChangeArrowheads="1"/>
          </p:cNvSpPr>
          <p:nvPr/>
        </p:nvSpPr>
        <p:spPr bwMode="auto">
          <a:xfrm>
            <a:off x="152400" y="6400800"/>
            <a:ext cx="2284413"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b="1"/>
              <a:t>Source: </a:t>
            </a:r>
            <a:r>
              <a:rPr lang="en-GB" sz="1200" b="1">
                <a:solidFill>
                  <a:srgbClr val="666699"/>
                </a:solidFill>
              </a:rPr>
              <a:t>Open Group Catalog</a:t>
            </a:r>
          </a:p>
        </p:txBody>
      </p:sp>
      <p:sp>
        <p:nvSpPr>
          <p:cNvPr id="74765" name="Text Box 13"/>
          <p:cNvSpPr txBox="1">
            <a:spLocks noChangeArrowheads="1"/>
          </p:cNvSpPr>
          <p:nvPr/>
        </p:nvSpPr>
        <p:spPr bwMode="auto">
          <a:xfrm>
            <a:off x="609600" y="5195888"/>
            <a:ext cx="3343275"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Known Uses. </a:t>
            </a:r>
            <a:r>
              <a:rPr lang="en-GB" sz="1400">
                <a:solidFill>
                  <a:srgbClr val="333399"/>
                </a:solidFill>
              </a:rPr>
              <a:t>Network Load Balancers.</a:t>
            </a:r>
          </a:p>
        </p:txBody>
      </p:sp>
      <p:sp>
        <p:nvSpPr>
          <p:cNvPr id="74766" name="Text Box 14"/>
          <p:cNvSpPr txBox="1">
            <a:spLocks noChangeArrowheads="1"/>
          </p:cNvSpPr>
          <p:nvPr/>
        </p:nvSpPr>
        <p:spPr bwMode="auto">
          <a:xfrm>
            <a:off x="2895600" y="6400800"/>
            <a:ext cx="35052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ctr">
              <a:lnSpc>
                <a:spcPct val="100000"/>
              </a:lnSpc>
              <a:buClr>
                <a:srgbClr val="003399"/>
              </a:buClr>
            </a:pPr>
            <a:r>
              <a:rPr lang="en-GB" sz="1200" b="1">
                <a:solidFill>
                  <a:srgbClr val="003399"/>
                </a:solidFill>
              </a:rPr>
              <a:t>Tags:</a:t>
            </a:r>
            <a:r>
              <a:rPr lang="en-GB" sz="1400" b="1">
                <a:solidFill>
                  <a:srgbClr val="003399"/>
                </a:solidFill>
              </a:rPr>
              <a:t> </a:t>
            </a:r>
            <a:r>
              <a:rPr lang="en-GB" sz="1200" b="1">
                <a:solidFill>
                  <a:srgbClr val="008000"/>
                </a:solidFill>
              </a:rPr>
              <a:t>Reliability, Replication</a:t>
            </a:r>
          </a:p>
        </p:txBody>
      </p:sp>
      <p:sp>
        <p:nvSpPr>
          <p:cNvPr id="74767" name="Text Box 15"/>
          <p:cNvSpPr txBox="1">
            <a:spLocks noChangeArrowheads="1"/>
          </p:cNvSpPr>
          <p:nvPr/>
        </p:nvSpPr>
        <p:spPr bwMode="auto">
          <a:xfrm>
            <a:off x="4495800" y="990600"/>
            <a:ext cx="449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pPr>
            <a:r>
              <a:rPr lang="en-GB" sz="1200"/>
              <a:t>Classification Key:</a:t>
            </a:r>
            <a:r>
              <a:rPr lang="en-GB" sz="1200">
                <a:solidFill>
                  <a:srgbClr val="990000"/>
                </a:solidFill>
              </a:rPr>
              <a:t> Exterior Security, Tampering</a:t>
            </a:r>
          </a:p>
        </p:txBody>
      </p:sp>
      <p:sp>
        <p:nvSpPr>
          <p:cNvPr id="74768" name="Text Box 16"/>
          <p:cNvSpPr txBox="1">
            <a:spLocks noChangeArrowheads="1"/>
          </p:cNvSpPr>
          <p:nvPr/>
        </p:nvSpPr>
        <p:spPr bwMode="auto">
          <a:xfrm>
            <a:off x="609600" y="5562600"/>
            <a:ext cx="239395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Related Patterns. </a:t>
            </a:r>
            <a:r>
              <a:rPr lang="en-GB" sz="1400">
                <a:solidFill>
                  <a:srgbClr val="990000"/>
                </a:solidFill>
              </a:rPr>
              <a:t>Standby.</a:t>
            </a:r>
          </a:p>
        </p:txBody>
      </p:sp>
      <p:sp>
        <p:nvSpPr>
          <p:cNvPr id="74769" name="Text Box 17"/>
          <p:cNvSpPr txBox="1">
            <a:spLocks noChangeArrowheads="1"/>
          </p:cNvSpPr>
          <p:nvPr/>
        </p:nvSpPr>
        <p:spPr bwMode="auto">
          <a:xfrm>
            <a:off x="8001000" y="6477000"/>
            <a:ext cx="79216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Pattern 62</a:t>
            </a: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ext Box 1"/>
          <p:cNvSpPr txBox="1">
            <a:spLocks noChangeArrowheads="1"/>
          </p:cNvSpPr>
          <p:nvPr/>
        </p:nvSpPr>
        <p:spPr bwMode="auto">
          <a:xfrm>
            <a:off x="381000" y="504825"/>
            <a:ext cx="2500313"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993300"/>
              </a:buClr>
            </a:pPr>
            <a:r>
              <a:rPr lang="en-GB" sz="2000" b="1">
                <a:solidFill>
                  <a:srgbClr val="993300"/>
                </a:solidFill>
              </a:rPr>
              <a:t>Risk Determination</a:t>
            </a:r>
          </a:p>
        </p:txBody>
      </p:sp>
      <p:sp>
        <p:nvSpPr>
          <p:cNvPr id="75778" name="Line 2"/>
          <p:cNvSpPr>
            <a:spLocks noChangeShapeType="1"/>
          </p:cNvSpPr>
          <p:nvPr/>
        </p:nvSpPr>
        <p:spPr bwMode="auto">
          <a:xfrm>
            <a:off x="457200" y="914400"/>
            <a:ext cx="8686800" cy="1588"/>
          </a:xfrm>
          <a:prstGeom prst="line">
            <a:avLst/>
          </a:prstGeom>
          <a:noFill/>
          <a:ln w="936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75779" name="Text Box 3"/>
          <p:cNvSpPr txBox="1">
            <a:spLocks noChangeArrowheads="1"/>
          </p:cNvSpPr>
          <p:nvPr/>
        </p:nvSpPr>
        <p:spPr bwMode="auto">
          <a:xfrm>
            <a:off x="609600" y="1143000"/>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Problem</a:t>
            </a:r>
          </a:p>
        </p:txBody>
      </p:sp>
      <p:sp>
        <p:nvSpPr>
          <p:cNvPr id="75780" name="Text Box 4"/>
          <p:cNvSpPr txBox="1">
            <a:spLocks noChangeArrowheads="1"/>
          </p:cNvSpPr>
          <p:nvPr/>
        </p:nvSpPr>
        <p:spPr bwMode="auto">
          <a:xfrm>
            <a:off x="381000" y="228600"/>
            <a:ext cx="2195513"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a:t>Business Architecture Pattern</a:t>
            </a:r>
          </a:p>
        </p:txBody>
      </p:sp>
      <p:sp>
        <p:nvSpPr>
          <p:cNvPr id="75781" name="AutoShape 5"/>
          <p:cNvSpPr>
            <a:spLocks noChangeArrowheads="1"/>
          </p:cNvSpPr>
          <p:nvPr/>
        </p:nvSpPr>
        <p:spPr bwMode="auto">
          <a:xfrm>
            <a:off x="7086600" y="304800"/>
            <a:ext cx="1828800" cy="609600"/>
          </a:xfrm>
          <a:prstGeom prst="rtTriangle">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75782" name="AutoShape 6"/>
          <p:cNvSpPr>
            <a:spLocks noChangeArrowheads="1"/>
          </p:cNvSpPr>
          <p:nvPr/>
        </p:nvSpPr>
        <p:spPr bwMode="auto">
          <a:xfrm rot="10800000">
            <a:off x="7086600" y="306388"/>
            <a:ext cx="1828800" cy="609600"/>
          </a:xfrm>
          <a:prstGeom prst="rtTriangle">
            <a:avLst/>
          </a:prstGeom>
          <a:blipFill dpi="0" rotWithShape="0">
            <a:blip r:embed="rId3"/>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75783" name="Text Box 7"/>
          <p:cNvSpPr txBox="1">
            <a:spLocks noChangeArrowheads="1"/>
          </p:cNvSpPr>
          <p:nvPr/>
        </p:nvSpPr>
        <p:spPr bwMode="auto">
          <a:xfrm>
            <a:off x="7391400" y="304800"/>
            <a:ext cx="1524000"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gn="r">
              <a:lnSpc>
                <a:spcPct val="100000"/>
              </a:lnSpc>
            </a:pPr>
            <a:r>
              <a:rPr lang="en-GB" sz="1000" b="1"/>
              <a:t>Business Arch. -  CEO</a:t>
            </a:r>
          </a:p>
        </p:txBody>
      </p:sp>
      <p:sp>
        <p:nvSpPr>
          <p:cNvPr id="75784" name="Text Box 8"/>
          <p:cNvSpPr txBox="1">
            <a:spLocks noChangeArrowheads="1"/>
          </p:cNvSpPr>
          <p:nvPr/>
        </p:nvSpPr>
        <p:spPr bwMode="auto">
          <a:xfrm>
            <a:off x="7162800" y="609600"/>
            <a:ext cx="835025"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Everything</a:t>
            </a:r>
          </a:p>
        </p:txBody>
      </p:sp>
      <p:sp>
        <p:nvSpPr>
          <p:cNvPr id="75785" name="Text Box 9"/>
          <p:cNvSpPr txBox="1">
            <a:spLocks noChangeArrowheads="1"/>
          </p:cNvSpPr>
          <p:nvPr/>
        </p:nvSpPr>
        <p:spPr bwMode="auto">
          <a:xfrm>
            <a:off x="609600" y="2514600"/>
            <a:ext cx="10033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Solution</a:t>
            </a:r>
          </a:p>
        </p:txBody>
      </p:sp>
      <p:sp>
        <p:nvSpPr>
          <p:cNvPr id="75786" name="Text Box 10"/>
          <p:cNvSpPr txBox="1">
            <a:spLocks noChangeArrowheads="1"/>
          </p:cNvSpPr>
          <p:nvPr/>
        </p:nvSpPr>
        <p:spPr bwMode="auto">
          <a:xfrm>
            <a:off x="152400" y="6400800"/>
            <a:ext cx="16160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b="1"/>
              <a:t>Source: </a:t>
            </a:r>
            <a:r>
              <a:rPr lang="en-GB" sz="1200" b="1">
                <a:solidFill>
                  <a:srgbClr val="669900"/>
                </a:solidFill>
              </a:rPr>
              <a:t>Wiley Book</a:t>
            </a:r>
          </a:p>
        </p:txBody>
      </p:sp>
      <p:sp>
        <p:nvSpPr>
          <p:cNvPr id="75787" name="Text Box 11"/>
          <p:cNvSpPr txBox="1">
            <a:spLocks noChangeArrowheads="1"/>
          </p:cNvSpPr>
          <p:nvPr/>
        </p:nvSpPr>
        <p:spPr bwMode="auto">
          <a:xfrm>
            <a:off x="609600" y="5170488"/>
            <a:ext cx="567055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Known Uses. </a:t>
            </a:r>
            <a:r>
              <a:rPr lang="en-GB" sz="1400">
                <a:solidFill>
                  <a:srgbClr val="333399"/>
                </a:solidFill>
              </a:rPr>
              <a:t>NIST 800-30 uses a 3x3 matrix for risk determinations.</a:t>
            </a:r>
          </a:p>
        </p:txBody>
      </p:sp>
      <p:sp>
        <p:nvSpPr>
          <p:cNvPr id="75788" name="Text Box 12"/>
          <p:cNvSpPr txBox="1">
            <a:spLocks noChangeArrowheads="1"/>
          </p:cNvSpPr>
          <p:nvPr/>
        </p:nvSpPr>
        <p:spPr bwMode="auto">
          <a:xfrm>
            <a:off x="609600" y="5689600"/>
            <a:ext cx="5665788"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Related Patterns. </a:t>
            </a:r>
            <a:r>
              <a:rPr lang="en-GB" sz="1400">
                <a:solidFill>
                  <a:srgbClr val="990000"/>
                </a:solidFill>
              </a:rPr>
              <a:t>Security Needs Identification for Enterprise Assets</a:t>
            </a:r>
          </a:p>
        </p:txBody>
      </p:sp>
      <p:sp>
        <p:nvSpPr>
          <p:cNvPr id="75789" name="Text Box 13"/>
          <p:cNvSpPr txBox="1">
            <a:spLocks noChangeArrowheads="1"/>
          </p:cNvSpPr>
          <p:nvPr/>
        </p:nvSpPr>
        <p:spPr bwMode="auto">
          <a:xfrm>
            <a:off x="3048000" y="6400800"/>
            <a:ext cx="35052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003399"/>
              </a:buClr>
            </a:pPr>
            <a:r>
              <a:rPr lang="en-GB" sz="1200" b="1">
                <a:solidFill>
                  <a:srgbClr val="003399"/>
                </a:solidFill>
              </a:rPr>
              <a:t>Tags:</a:t>
            </a:r>
            <a:r>
              <a:rPr lang="en-GB" sz="1400" b="1">
                <a:solidFill>
                  <a:srgbClr val="003399"/>
                </a:solidFill>
              </a:rPr>
              <a:t> </a:t>
            </a:r>
            <a:r>
              <a:rPr lang="en-GB" sz="1200" b="1">
                <a:solidFill>
                  <a:srgbClr val="008000"/>
                </a:solidFill>
              </a:rPr>
              <a:t>Risk, Threat</a:t>
            </a:r>
          </a:p>
        </p:txBody>
      </p:sp>
      <p:sp>
        <p:nvSpPr>
          <p:cNvPr id="75790" name="Text Box 14"/>
          <p:cNvSpPr txBox="1">
            <a:spLocks noChangeArrowheads="1"/>
          </p:cNvSpPr>
          <p:nvPr/>
        </p:nvSpPr>
        <p:spPr bwMode="auto">
          <a:xfrm>
            <a:off x="838200" y="1524000"/>
            <a:ext cx="7696200" cy="73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003399"/>
              </a:buClr>
            </a:pPr>
            <a:r>
              <a:rPr lang="en-GB" sz="1400">
                <a:solidFill>
                  <a:srgbClr val="003399"/>
                </a:solidFill>
              </a:rPr>
              <a:t>The appropriate security plan is identified by assessing the security needs of the assets.</a:t>
            </a:r>
          </a:p>
          <a:p>
            <a:pPr>
              <a:lnSpc>
                <a:spcPct val="100000"/>
              </a:lnSpc>
              <a:buClr>
                <a:srgbClr val="003399"/>
              </a:buClr>
            </a:pPr>
            <a:endParaRPr lang="en-GB" sz="1400">
              <a:solidFill>
                <a:srgbClr val="003399"/>
              </a:solidFill>
            </a:endParaRPr>
          </a:p>
          <a:p>
            <a:pPr>
              <a:lnSpc>
                <a:spcPct val="100000"/>
              </a:lnSpc>
              <a:buClr>
                <a:srgbClr val="003399"/>
              </a:buClr>
            </a:pPr>
            <a:r>
              <a:rPr lang="en-GB" sz="1400">
                <a:solidFill>
                  <a:srgbClr val="003399"/>
                </a:solidFill>
              </a:rPr>
              <a:t>How can realistic enterprise security needs be explicitly identified?</a:t>
            </a:r>
          </a:p>
        </p:txBody>
      </p:sp>
      <p:sp>
        <p:nvSpPr>
          <p:cNvPr id="75791" name="Text Box 15"/>
          <p:cNvSpPr txBox="1">
            <a:spLocks noChangeArrowheads="1"/>
          </p:cNvSpPr>
          <p:nvPr/>
        </p:nvSpPr>
        <p:spPr bwMode="auto">
          <a:xfrm>
            <a:off x="838200" y="2895600"/>
            <a:ext cx="8153400" cy="201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marL="7985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003399"/>
              </a:buClr>
            </a:pPr>
            <a:r>
              <a:rPr lang="en-GB" sz="1400">
                <a:solidFill>
                  <a:srgbClr val="003399"/>
                </a:solidFill>
              </a:rPr>
              <a:t>Make a list of the business assets. Classify them and identify the types of protection needed. </a:t>
            </a:r>
          </a:p>
          <a:p>
            <a:pPr>
              <a:lnSpc>
                <a:spcPct val="100000"/>
              </a:lnSpc>
              <a:buClr>
                <a:srgbClr val="003399"/>
              </a:buClr>
            </a:pPr>
            <a:endParaRPr lang="en-GB" sz="1400">
              <a:solidFill>
                <a:srgbClr val="003399"/>
              </a:solidFill>
            </a:endParaRPr>
          </a:p>
          <a:p>
            <a:pPr>
              <a:lnSpc>
                <a:spcPct val="100000"/>
              </a:lnSpc>
              <a:buClr>
                <a:srgbClr val="003399"/>
              </a:buClr>
            </a:pPr>
            <a:r>
              <a:rPr lang="en-GB" sz="1400">
                <a:solidFill>
                  <a:srgbClr val="003399"/>
                </a:solidFill>
              </a:rPr>
              <a:t>This activity is typically performed by an enterprise architect or strategic planner. </a:t>
            </a:r>
          </a:p>
          <a:p>
            <a:pPr>
              <a:lnSpc>
                <a:spcPct val="100000"/>
              </a:lnSpc>
              <a:buClr>
                <a:srgbClr val="003399"/>
              </a:buClr>
            </a:pPr>
            <a:endParaRPr lang="en-GB" sz="1400">
              <a:solidFill>
                <a:srgbClr val="003399"/>
              </a:solidFill>
            </a:endParaRPr>
          </a:p>
          <a:p>
            <a:pPr lvl="1">
              <a:lnSpc>
                <a:spcPct val="100000"/>
              </a:lnSpc>
              <a:buClr>
                <a:srgbClr val="003399"/>
              </a:buClr>
              <a:buFont typeface="Arial" charset="0"/>
              <a:buAutoNum type="arabicPeriod"/>
            </a:pPr>
            <a:r>
              <a:rPr lang="en-GB" sz="1400">
                <a:solidFill>
                  <a:srgbClr val="003399"/>
                </a:solidFill>
              </a:rPr>
              <a:t>Identification of Business Assets of the Enterprise </a:t>
            </a:r>
          </a:p>
          <a:p>
            <a:pPr lvl="1">
              <a:lnSpc>
                <a:spcPct val="100000"/>
              </a:lnSpc>
              <a:buClr>
                <a:srgbClr val="003399"/>
              </a:buClr>
              <a:buFont typeface="Arial" charset="0"/>
              <a:buAutoNum type="arabicPeriod"/>
            </a:pPr>
            <a:r>
              <a:rPr lang="en-GB" sz="1400">
                <a:solidFill>
                  <a:srgbClr val="003399"/>
                </a:solidFill>
              </a:rPr>
              <a:t>Identification of Business Drivers that influence security protection needs of assets.</a:t>
            </a:r>
          </a:p>
          <a:p>
            <a:pPr lvl="1">
              <a:lnSpc>
                <a:spcPct val="100000"/>
              </a:lnSpc>
              <a:buClr>
                <a:srgbClr val="003399"/>
              </a:buClr>
              <a:buFont typeface="Arial" charset="0"/>
              <a:buAutoNum type="arabicPeriod"/>
            </a:pPr>
            <a:r>
              <a:rPr lang="en-GB" sz="1400">
                <a:solidFill>
                  <a:srgbClr val="003399"/>
                </a:solidFill>
              </a:rPr>
              <a:t>Determination of relationship between Assets and Business Drivers. </a:t>
            </a:r>
          </a:p>
          <a:p>
            <a:pPr lvl="1">
              <a:lnSpc>
                <a:spcPct val="100000"/>
              </a:lnSpc>
              <a:buClr>
                <a:srgbClr val="003399"/>
              </a:buClr>
              <a:buFont typeface="Arial" charset="0"/>
              <a:buAutoNum type="arabicPeriod"/>
            </a:pPr>
            <a:r>
              <a:rPr lang="en-GB" sz="1400">
                <a:solidFill>
                  <a:srgbClr val="003399"/>
                </a:solidFill>
              </a:rPr>
              <a:t>Identification of Security Needs. </a:t>
            </a:r>
          </a:p>
          <a:p>
            <a:pPr lvl="1">
              <a:lnSpc>
                <a:spcPct val="100000"/>
              </a:lnSpc>
              <a:buClr>
                <a:srgbClr val="003399"/>
              </a:buClr>
              <a:buFont typeface="Arial" charset="0"/>
              <a:buAutoNum type="arabicPeriod"/>
            </a:pPr>
            <a:r>
              <a:rPr lang="en-GB" sz="1400">
                <a:solidFill>
                  <a:srgbClr val="003399"/>
                </a:solidFill>
              </a:rPr>
              <a:t>Creation of Security Association between Assets and Security Needs. </a:t>
            </a:r>
          </a:p>
        </p:txBody>
      </p:sp>
      <p:sp>
        <p:nvSpPr>
          <p:cNvPr id="75792" name="Text Box 16"/>
          <p:cNvSpPr txBox="1">
            <a:spLocks noChangeArrowheads="1"/>
          </p:cNvSpPr>
          <p:nvPr/>
        </p:nvSpPr>
        <p:spPr bwMode="auto">
          <a:xfrm>
            <a:off x="5486400" y="990600"/>
            <a:ext cx="35052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pPr>
            <a:r>
              <a:rPr lang="en-GB" sz="1200"/>
              <a:t>Classification Key:</a:t>
            </a:r>
            <a:r>
              <a:rPr lang="en-GB" sz="1200">
                <a:solidFill>
                  <a:srgbClr val="990000"/>
                </a:solidFill>
              </a:rPr>
              <a:t> Security Pattern Space</a:t>
            </a:r>
          </a:p>
        </p:txBody>
      </p:sp>
      <p:sp>
        <p:nvSpPr>
          <p:cNvPr id="75793" name="Text Box 17"/>
          <p:cNvSpPr txBox="1">
            <a:spLocks noChangeArrowheads="1"/>
          </p:cNvSpPr>
          <p:nvPr/>
        </p:nvSpPr>
        <p:spPr bwMode="auto">
          <a:xfrm>
            <a:off x="8001000" y="6477000"/>
            <a:ext cx="79216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Pattern 63</a:t>
            </a: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AutoShape 1"/>
          <p:cNvSpPr>
            <a:spLocks noChangeArrowheads="1"/>
          </p:cNvSpPr>
          <p:nvPr/>
        </p:nvSpPr>
        <p:spPr bwMode="auto">
          <a:xfrm>
            <a:off x="7086600" y="304800"/>
            <a:ext cx="1828800" cy="609600"/>
          </a:xfrm>
          <a:prstGeom prst="rtTriangle">
            <a:avLst/>
          </a:prstGeom>
          <a:blipFill dpi="0" rotWithShape="0">
            <a:blip r:embed="rId3"/>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76802" name="AutoShape 2"/>
          <p:cNvSpPr>
            <a:spLocks noChangeArrowheads="1"/>
          </p:cNvSpPr>
          <p:nvPr/>
        </p:nvSpPr>
        <p:spPr bwMode="auto">
          <a:xfrm rot="10800000">
            <a:off x="7086600" y="306388"/>
            <a:ext cx="1828800" cy="609600"/>
          </a:xfrm>
          <a:prstGeom prst="rtTriangle">
            <a:avLst/>
          </a:prstGeom>
          <a:blipFill dpi="0" rotWithShape="0">
            <a:blip r:embed="rId4"/>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76803" name="Text Box 3"/>
          <p:cNvSpPr txBox="1">
            <a:spLocks noChangeArrowheads="1"/>
          </p:cNvSpPr>
          <p:nvPr/>
        </p:nvSpPr>
        <p:spPr bwMode="auto">
          <a:xfrm>
            <a:off x="7391400" y="304800"/>
            <a:ext cx="15240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gn="r">
              <a:lnSpc>
                <a:spcPct val="100000"/>
              </a:lnSpc>
            </a:pPr>
            <a:r>
              <a:rPr lang="en-GB" sz="1000" b="1"/>
              <a:t>Application Arch. – Arch.</a:t>
            </a:r>
          </a:p>
        </p:txBody>
      </p:sp>
      <p:sp>
        <p:nvSpPr>
          <p:cNvPr id="76804" name="Text Box 4"/>
          <p:cNvSpPr txBox="1">
            <a:spLocks noChangeArrowheads="1"/>
          </p:cNvSpPr>
          <p:nvPr/>
        </p:nvSpPr>
        <p:spPr bwMode="auto">
          <a:xfrm>
            <a:off x="7162800" y="609600"/>
            <a:ext cx="717550"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Function</a:t>
            </a:r>
          </a:p>
        </p:txBody>
      </p:sp>
      <p:sp>
        <p:nvSpPr>
          <p:cNvPr id="76805" name="Text Box 5"/>
          <p:cNvSpPr txBox="1">
            <a:spLocks noChangeArrowheads="1"/>
          </p:cNvSpPr>
          <p:nvPr/>
        </p:nvSpPr>
        <p:spPr bwMode="auto">
          <a:xfrm>
            <a:off x="381000" y="504825"/>
            <a:ext cx="3506788"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993300"/>
              </a:buClr>
            </a:pPr>
            <a:r>
              <a:rPr lang="en-GB" sz="2000" b="1">
                <a:solidFill>
                  <a:srgbClr val="993300"/>
                </a:solidFill>
              </a:rPr>
              <a:t>Role Based Access Control</a:t>
            </a:r>
          </a:p>
        </p:txBody>
      </p:sp>
      <p:sp>
        <p:nvSpPr>
          <p:cNvPr id="76806" name="Line 6"/>
          <p:cNvSpPr>
            <a:spLocks noChangeShapeType="1"/>
          </p:cNvSpPr>
          <p:nvPr/>
        </p:nvSpPr>
        <p:spPr bwMode="auto">
          <a:xfrm>
            <a:off x="457200" y="914400"/>
            <a:ext cx="8686800" cy="1588"/>
          </a:xfrm>
          <a:prstGeom prst="line">
            <a:avLst/>
          </a:prstGeom>
          <a:noFill/>
          <a:ln w="936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76807" name="Text Box 7"/>
          <p:cNvSpPr txBox="1">
            <a:spLocks noChangeArrowheads="1"/>
          </p:cNvSpPr>
          <p:nvPr/>
        </p:nvSpPr>
        <p:spPr bwMode="auto">
          <a:xfrm>
            <a:off x="609600" y="1447800"/>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Problem</a:t>
            </a:r>
          </a:p>
        </p:txBody>
      </p:sp>
      <p:sp>
        <p:nvSpPr>
          <p:cNvPr id="76808" name="Text Box 8"/>
          <p:cNvSpPr txBox="1">
            <a:spLocks noChangeArrowheads="1"/>
          </p:cNvSpPr>
          <p:nvPr/>
        </p:nvSpPr>
        <p:spPr bwMode="auto">
          <a:xfrm>
            <a:off x="838200" y="1752600"/>
            <a:ext cx="7696200" cy="100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Specifying Authorization policies becomes difficult if a system has many users and resources. </a:t>
            </a:r>
          </a:p>
          <a:p>
            <a:pPr>
              <a:lnSpc>
                <a:spcPct val="100000"/>
              </a:lnSpc>
              <a:buClr>
                <a:srgbClr val="333399"/>
              </a:buClr>
            </a:pPr>
            <a:endParaRPr lang="en-GB" sz="1400">
              <a:solidFill>
                <a:srgbClr val="333399"/>
              </a:solidFill>
              <a:cs typeface="Arial" charset="0"/>
            </a:endParaRPr>
          </a:p>
          <a:p>
            <a:pPr>
              <a:lnSpc>
                <a:spcPct val="100000"/>
              </a:lnSpc>
              <a:buClr>
                <a:srgbClr val="333399"/>
              </a:buClr>
            </a:pPr>
            <a:r>
              <a:rPr lang="en-GB" sz="1400">
                <a:solidFill>
                  <a:srgbClr val="333399"/>
                </a:solidFill>
                <a:cs typeface="Arial" charset="0"/>
              </a:rPr>
              <a:t>How do we reduce the number of individual rights when there are many subjects and objects involved ?</a:t>
            </a:r>
            <a:r>
              <a:rPr lang="en-GB">
                <a:cs typeface="Arial" charset="0"/>
              </a:rPr>
              <a:t> </a:t>
            </a:r>
          </a:p>
        </p:txBody>
      </p:sp>
      <p:sp>
        <p:nvSpPr>
          <p:cNvPr id="76809" name="Text Box 9"/>
          <p:cNvSpPr txBox="1">
            <a:spLocks noChangeArrowheads="1"/>
          </p:cNvSpPr>
          <p:nvPr/>
        </p:nvSpPr>
        <p:spPr bwMode="auto">
          <a:xfrm>
            <a:off x="381000" y="228600"/>
            <a:ext cx="23241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a:t>Application Architecture Pattern</a:t>
            </a:r>
          </a:p>
        </p:txBody>
      </p:sp>
      <p:sp>
        <p:nvSpPr>
          <p:cNvPr id="76810" name="Text Box 10"/>
          <p:cNvSpPr txBox="1">
            <a:spLocks noChangeArrowheads="1"/>
          </p:cNvSpPr>
          <p:nvPr/>
        </p:nvSpPr>
        <p:spPr bwMode="auto">
          <a:xfrm>
            <a:off x="609600" y="3551238"/>
            <a:ext cx="10033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Solution</a:t>
            </a:r>
          </a:p>
        </p:txBody>
      </p:sp>
      <p:sp>
        <p:nvSpPr>
          <p:cNvPr id="76811" name="Text Box 11"/>
          <p:cNvSpPr txBox="1">
            <a:spLocks noChangeArrowheads="1"/>
          </p:cNvSpPr>
          <p:nvPr/>
        </p:nvSpPr>
        <p:spPr bwMode="auto">
          <a:xfrm>
            <a:off x="838200" y="3978275"/>
            <a:ext cx="77724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Group subjects into roles based on similarities in duties performed. Assign rights of accessing objects to roles. </a:t>
            </a:r>
          </a:p>
        </p:txBody>
      </p:sp>
      <p:sp>
        <p:nvSpPr>
          <p:cNvPr id="76812" name="Text Box 12"/>
          <p:cNvSpPr txBox="1">
            <a:spLocks noChangeArrowheads="1"/>
          </p:cNvSpPr>
          <p:nvPr/>
        </p:nvSpPr>
        <p:spPr bwMode="auto">
          <a:xfrm>
            <a:off x="152400" y="6400800"/>
            <a:ext cx="16160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b="1"/>
              <a:t>Source: </a:t>
            </a:r>
            <a:r>
              <a:rPr lang="en-GB" sz="1200" b="1">
                <a:solidFill>
                  <a:srgbClr val="99CC00"/>
                </a:solidFill>
              </a:rPr>
              <a:t>Wiley Book</a:t>
            </a:r>
          </a:p>
        </p:txBody>
      </p:sp>
      <p:sp>
        <p:nvSpPr>
          <p:cNvPr id="76813" name="Text Box 13"/>
          <p:cNvSpPr txBox="1">
            <a:spLocks noChangeArrowheads="1"/>
          </p:cNvSpPr>
          <p:nvPr/>
        </p:nvSpPr>
        <p:spPr bwMode="auto">
          <a:xfrm>
            <a:off x="609600" y="5195888"/>
            <a:ext cx="4497388"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Known Uses. </a:t>
            </a:r>
            <a:r>
              <a:rPr lang="en-GB" sz="1400">
                <a:solidFill>
                  <a:srgbClr val="333399"/>
                </a:solidFill>
              </a:rPr>
              <a:t>Sun’s J2EE, Microsoft’s Windows 2000.</a:t>
            </a:r>
          </a:p>
        </p:txBody>
      </p:sp>
      <p:sp>
        <p:nvSpPr>
          <p:cNvPr id="76814" name="Text Box 14"/>
          <p:cNvSpPr txBox="1">
            <a:spLocks noChangeArrowheads="1"/>
          </p:cNvSpPr>
          <p:nvPr/>
        </p:nvSpPr>
        <p:spPr bwMode="auto">
          <a:xfrm>
            <a:off x="609600" y="5562600"/>
            <a:ext cx="27813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Related Patterns. </a:t>
            </a:r>
            <a:r>
              <a:rPr lang="en-GB" sz="1400">
                <a:solidFill>
                  <a:srgbClr val="990000"/>
                </a:solidFill>
              </a:rPr>
              <a:t>Authorization.</a:t>
            </a:r>
          </a:p>
        </p:txBody>
      </p:sp>
      <p:sp>
        <p:nvSpPr>
          <p:cNvPr id="76815" name="Text Box 15"/>
          <p:cNvSpPr txBox="1">
            <a:spLocks noChangeArrowheads="1"/>
          </p:cNvSpPr>
          <p:nvPr/>
        </p:nvSpPr>
        <p:spPr bwMode="auto">
          <a:xfrm>
            <a:off x="2895600" y="6400800"/>
            <a:ext cx="35052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ctr">
              <a:lnSpc>
                <a:spcPct val="100000"/>
              </a:lnSpc>
              <a:buClr>
                <a:srgbClr val="003399"/>
              </a:buClr>
            </a:pPr>
            <a:r>
              <a:rPr lang="en-GB" sz="1200" b="1">
                <a:solidFill>
                  <a:srgbClr val="003399"/>
                </a:solidFill>
              </a:rPr>
              <a:t>Tags:</a:t>
            </a:r>
            <a:r>
              <a:rPr lang="en-GB" sz="1400" b="1">
                <a:solidFill>
                  <a:srgbClr val="003399"/>
                </a:solidFill>
              </a:rPr>
              <a:t> </a:t>
            </a:r>
            <a:r>
              <a:rPr lang="en-GB" sz="1200" b="1">
                <a:solidFill>
                  <a:srgbClr val="008000"/>
                </a:solidFill>
              </a:rPr>
              <a:t>Access Control, Policy, Role</a:t>
            </a:r>
          </a:p>
        </p:txBody>
      </p:sp>
      <p:sp>
        <p:nvSpPr>
          <p:cNvPr id="76816" name="Text Box 16"/>
          <p:cNvSpPr txBox="1">
            <a:spLocks noChangeArrowheads="1"/>
          </p:cNvSpPr>
          <p:nvPr/>
        </p:nvSpPr>
        <p:spPr bwMode="auto">
          <a:xfrm>
            <a:off x="4495800" y="990600"/>
            <a:ext cx="449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pPr>
            <a:r>
              <a:rPr lang="en-GB" sz="1200"/>
              <a:t>Classification Key:</a:t>
            </a:r>
            <a:r>
              <a:rPr lang="en-GB" sz="1200">
                <a:solidFill>
                  <a:srgbClr val="990000"/>
                </a:solidFill>
              </a:rPr>
              <a:t> Perimeter Security, Information Disclosure </a:t>
            </a:r>
          </a:p>
        </p:txBody>
      </p:sp>
      <p:sp>
        <p:nvSpPr>
          <p:cNvPr id="76817" name="Text Box 17"/>
          <p:cNvSpPr txBox="1">
            <a:spLocks noChangeArrowheads="1"/>
          </p:cNvSpPr>
          <p:nvPr/>
        </p:nvSpPr>
        <p:spPr bwMode="auto">
          <a:xfrm>
            <a:off x="8001000" y="6477000"/>
            <a:ext cx="79216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Pattern 64</a:t>
            </a: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AutoShape 1"/>
          <p:cNvSpPr>
            <a:spLocks noChangeArrowheads="1"/>
          </p:cNvSpPr>
          <p:nvPr/>
        </p:nvSpPr>
        <p:spPr bwMode="auto">
          <a:xfrm>
            <a:off x="7086600" y="304800"/>
            <a:ext cx="1828800" cy="609600"/>
          </a:xfrm>
          <a:prstGeom prst="rtTriangle">
            <a:avLst/>
          </a:prstGeom>
          <a:blipFill dpi="0" rotWithShape="0">
            <a:blip r:embed="rId3"/>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77826" name="AutoShape 2"/>
          <p:cNvSpPr>
            <a:spLocks noChangeArrowheads="1"/>
          </p:cNvSpPr>
          <p:nvPr/>
        </p:nvSpPr>
        <p:spPr bwMode="auto">
          <a:xfrm rot="10800000">
            <a:off x="7086600" y="306388"/>
            <a:ext cx="1828800" cy="609600"/>
          </a:xfrm>
          <a:prstGeom prst="rtTriangle">
            <a:avLst/>
          </a:prstGeom>
          <a:blipFill dpi="0" rotWithShape="0">
            <a:blip r:embed="rId4"/>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77827" name="Text Box 3"/>
          <p:cNvSpPr txBox="1">
            <a:spLocks noChangeArrowheads="1"/>
          </p:cNvSpPr>
          <p:nvPr/>
        </p:nvSpPr>
        <p:spPr bwMode="auto">
          <a:xfrm>
            <a:off x="7391400" y="304800"/>
            <a:ext cx="15240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gn="r">
              <a:lnSpc>
                <a:spcPct val="100000"/>
              </a:lnSpc>
            </a:pPr>
            <a:r>
              <a:rPr lang="en-GB" sz="1000" b="1"/>
              <a:t>Application Arch. - Developer</a:t>
            </a:r>
          </a:p>
        </p:txBody>
      </p:sp>
      <p:sp>
        <p:nvSpPr>
          <p:cNvPr id="77828" name="Text Box 4"/>
          <p:cNvSpPr txBox="1">
            <a:spLocks noChangeArrowheads="1"/>
          </p:cNvSpPr>
          <p:nvPr/>
        </p:nvSpPr>
        <p:spPr bwMode="auto">
          <a:xfrm>
            <a:off x="7162800" y="609600"/>
            <a:ext cx="45561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Data</a:t>
            </a:r>
          </a:p>
        </p:txBody>
      </p:sp>
      <p:sp>
        <p:nvSpPr>
          <p:cNvPr id="77829" name="Text Box 5"/>
          <p:cNvSpPr txBox="1">
            <a:spLocks noChangeArrowheads="1"/>
          </p:cNvSpPr>
          <p:nvPr/>
        </p:nvSpPr>
        <p:spPr bwMode="auto">
          <a:xfrm>
            <a:off x="381000" y="504825"/>
            <a:ext cx="2544763"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993300"/>
              </a:buClr>
            </a:pPr>
            <a:r>
              <a:rPr lang="en-GB" sz="2000" b="1">
                <a:solidFill>
                  <a:srgbClr val="993300"/>
                </a:solidFill>
              </a:rPr>
              <a:t>Safe Data Structure</a:t>
            </a:r>
          </a:p>
        </p:txBody>
      </p:sp>
      <p:sp>
        <p:nvSpPr>
          <p:cNvPr id="77830" name="Line 6"/>
          <p:cNvSpPr>
            <a:spLocks noChangeShapeType="1"/>
          </p:cNvSpPr>
          <p:nvPr/>
        </p:nvSpPr>
        <p:spPr bwMode="auto">
          <a:xfrm>
            <a:off x="457200" y="914400"/>
            <a:ext cx="8686800" cy="1588"/>
          </a:xfrm>
          <a:prstGeom prst="line">
            <a:avLst/>
          </a:prstGeom>
          <a:noFill/>
          <a:ln w="936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77831" name="Text Box 7"/>
          <p:cNvSpPr txBox="1">
            <a:spLocks noChangeArrowheads="1"/>
          </p:cNvSpPr>
          <p:nvPr/>
        </p:nvSpPr>
        <p:spPr bwMode="auto">
          <a:xfrm>
            <a:off x="609600" y="1066800"/>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Problem</a:t>
            </a:r>
          </a:p>
        </p:txBody>
      </p:sp>
      <p:sp>
        <p:nvSpPr>
          <p:cNvPr id="77832" name="Text Box 8"/>
          <p:cNvSpPr txBox="1">
            <a:spLocks noChangeArrowheads="1"/>
          </p:cNvSpPr>
          <p:nvPr/>
        </p:nvSpPr>
        <p:spPr bwMode="auto">
          <a:xfrm>
            <a:off x="838200" y="1524000"/>
            <a:ext cx="7696200" cy="1160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Buffer overflow is a security threat that occurs from bad programming practice. If every string handling routine checked allocated memory and validated input beforehand, buffer overflow would not occur. However, in practice, they are not written to be safe. </a:t>
            </a:r>
          </a:p>
          <a:p>
            <a:pPr>
              <a:lnSpc>
                <a:spcPct val="100000"/>
              </a:lnSpc>
              <a:buClr>
                <a:srgbClr val="333399"/>
              </a:buClr>
            </a:pPr>
            <a:endParaRPr lang="en-GB" sz="1400">
              <a:solidFill>
                <a:srgbClr val="333399"/>
              </a:solidFill>
              <a:cs typeface="Arial" charset="0"/>
            </a:endParaRPr>
          </a:p>
          <a:p>
            <a:pPr>
              <a:lnSpc>
                <a:spcPct val="100000"/>
              </a:lnSpc>
              <a:buClr>
                <a:srgbClr val="333399"/>
              </a:buClr>
            </a:pPr>
            <a:r>
              <a:rPr lang="en-GB" sz="1400">
                <a:solidFill>
                  <a:srgbClr val="333399"/>
                </a:solidFill>
                <a:cs typeface="Arial" charset="0"/>
              </a:rPr>
              <a:t>How can string routines be made safe from buffer overflow attacks? </a:t>
            </a:r>
          </a:p>
        </p:txBody>
      </p:sp>
      <p:sp>
        <p:nvSpPr>
          <p:cNvPr id="77833" name="Text Box 9"/>
          <p:cNvSpPr txBox="1">
            <a:spLocks noChangeArrowheads="1"/>
          </p:cNvSpPr>
          <p:nvPr/>
        </p:nvSpPr>
        <p:spPr bwMode="auto">
          <a:xfrm>
            <a:off x="381000" y="228600"/>
            <a:ext cx="23241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a:t>Application Architecture Pattern</a:t>
            </a:r>
          </a:p>
        </p:txBody>
      </p:sp>
      <p:sp>
        <p:nvSpPr>
          <p:cNvPr id="77834" name="Text Box 10"/>
          <p:cNvSpPr txBox="1">
            <a:spLocks noChangeArrowheads="1"/>
          </p:cNvSpPr>
          <p:nvPr/>
        </p:nvSpPr>
        <p:spPr bwMode="auto">
          <a:xfrm>
            <a:off x="609600" y="2895600"/>
            <a:ext cx="10033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Solution</a:t>
            </a:r>
          </a:p>
        </p:txBody>
      </p:sp>
      <p:sp>
        <p:nvSpPr>
          <p:cNvPr id="77835" name="Text Box 11"/>
          <p:cNvSpPr txBox="1">
            <a:spLocks noChangeArrowheads="1"/>
          </p:cNvSpPr>
          <p:nvPr/>
        </p:nvSpPr>
        <p:spPr bwMode="auto">
          <a:xfrm>
            <a:off x="838200" y="3384550"/>
            <a:ext cx="8305800" cy="73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Represent strings with data structure that includes length information and allocated memory information. All string routines should check for length and memory available before proceeding.</a:t>
            </a:r>
            <a:r>
              <a:rPr lang="en-GB" sz="1400">
                <a:cs typeface="Arial" charset="0"/>
              </a:rPr>
              <a:t> </a:t>
            </a:r>
          </a:p>
          <a:p>
            <a:pPr>
              <a:lnSpc>
                <a:spcPct val="100000"/>
              </a:lnSpc>
            </a:pPr>
            <a:endParaRPr lang="en-GB" sz="1400">
              <a:cs typeface="Arial" charset="0"/>
            </a:endParaRPr>
          </a:p>
        </p:txBody>
      </p:sp>
      <p:sp>
        <p:nvSpPr>
          <p:cNvPr id="77836" name="Text Box 12"/>
          <p:cNvSpPr txBox="1">
            <a:spLocks noChangeArrowheads="1"/>
          </p:cNvSpPr>
          <p:nvPr/>
        </p:nvSpPr>
        <p:spPr bwMode="auto">
          <a:xfrm>
            <a:off x="152400" y="6400800"/>
            <a:ext cx="15906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b="1"/>
              <a:t>Source: </a:t>
            </a:r>
            <a:r>
              <a:rPr lang="en-GB" sz="1200" b="1">
                <a:solidFill>
                  <a:srgbClr val="6600CC"/>
                </a:solidFill>
              </a:rPr>
              <a:t>Hafiz </a:t>
            </a:r>
            <a:r>
              <a:rPr lang="en-GB" sz="1200" b="1" i="1">
                <a:solidFill>
                  <a:srgbClr val="6600CC"/>
                </a:solidFill>
              </a:rPr>
              <a:t>et. al.</a:t>
            </a:r>
          </a:p>
        </p:txBody>
      </p:sp>
      <p:sp>
        <p:nvSpPr>
          <p:cNvPr id="77837" name="Text Box 13"/>
          <p:cNvSpPr txBox="1">
            <a:spLocks noChangeArrowheads="1"/>
          </p:cNvSpPr>
          <p:nvPr/>
        </p:nvSpPr>
        <p:spPr bwMode="auto">
          <a:xfrm>
            <a:off x="609600" y="4267200"/>
            <a:ext cx="8235950" cy="1798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Known Uses. </a:t>
            </a:r>
            <a:r>
              <a:rPr lang="en-GB" sz="1400">
                <a:solidFill>
                  <a:srgbClr val="333399"/>
                </a:solidFill>
              </a:rPr>
              <a:t>The string library re-written in qmail. The stralloc data type.</a:t>
            </a:r>
          </a:p>
          <a:p>
            <a:pPr>
              <a:lnSpc>
                <a:spcPct val="100000"/>
              </a:lnSpc>
              <a:buClr>
                <a:srgbClr val="333399"/>
              </a:buClr>
            </a:pPr>
            <a:endParaRPr lang="en-GB" sz="1400">
              <a:solidFill>
                <a:srgbClr val="333399"/>
              </a:solidFill>
            </a:endParaRPr>
          </a:p>
          <a:p>
            <a:pPr lvl="3">
              <a:lnSpc>
                <a:spcPct val="100000"/>
              </a:lnSpc>
            </a:pPr>
            <a:r>
              <a:rPr lang="en-GB" sz="1400">
                <a:cs typeface="Arial" charset="0"/>
              </a:rPr>
              <a:t> </a:t>
            </a:r>
            <a:r>
              <a:rPr lang="en-GB" sz="1400" b="1">
                <a:solidFill>
                  <a:srgbClr val="669900"/>
                </a:solidFill>
                <a:cs typeface="Arial" charset="0"/>
              </a:rPr>
              <a:t>typedef struct stralloc {</a:t>
            </a:r>
          </a:p>
          <a:p>
            <a:pPr lvl="3">
              <a:lnSpc>
                <a:spcPct val="100000"/>
              </a:lnSpc>
              <a:buClr>
                <a:srgbClr val="669900"/>
              </a:buClr>
            </a:pPr>
            <a:r>
              <a:rPr lang="en-GB" sz="1400" b="1">
                <a:solidFill>
                  <a:srgbClr val="669900"/>
                </a:solidFill>
                <a:cs typeface="Arial" charset="0"/>
              </a:rPr>
              <a:t>                                 char *s;                   </a:t>
            </a:r>
            <a:r>
              <a:rPr lang="en-GB" sz="1400" b="1">
                <a:solidFill>
                  <a:srgbClr val="333399"/>
                </a:solidFill>
                <a:cs typeface="Arial" charset="0"/>
              </a:rPr>
              <a:t>// pointer to the string or 0 if unallocated</a:t>
            </a:r>
          </a:p>
          <a:p>
            <a:pPr lvl="3">
              <a:lnSpc>
                <a:spcPct val="100000"/>
              </a:lnSpc>
              <a:buClr>
                <a:srgbClr val="669900"/>
              </a:buClr>
            </a:pPr>
            <a:r>
              <a:rPr lang="en-GB" sz="1400" b="1">
                <a:solidFill>
                  <a:srgbClr val="669900"/>
                </a:solidFill>
                <a:cs typeface="Arial" charset="0"/>
              </a:rPr>
              <a:t>                                 unsigned int len;    </a:t>
            </a:r>
            <a:r>
              <a:rPr lang="en-GB" sz="1400" b="1">
                <a:solidFill>
                  <a:srgbClr val="333399"/>
                </a:solidFill>
                <a:cs typeface="Arial" charset="0"/>
              </a:rPr>
              <a:t>// number of bytes in the string </a:t>
            </a:r>
          </a:p>
          <a:p>
            <a:pPr lvl="3">
              <a:lnSpc>
                <a:spcPct val="100000"/>
              </a:lnSpc>
              <a:buClr>
                <a:srgbClr val="669900"/>
              </a:buClr>
            </a:pPr>
            <a:r>
              <a:rPr lang="en-GB" sz="1400" b="1">
                <a:solidFill>
                  <a:srgbClr val="669900"/>
                </a:solidFill>
                <a:cs typeface="Arial" charset="0"/>
              </a:rPr>
              <a:t>                                 unsigned int a;       </a:t>
            </a:r>
            <a:r>
              <a:rPr lang="en-GB" sz="1400" b="1">
                <a:solidFill>
                  <a:srgbClr val="333399"/>
                </a:solidFill>
                <a:cs typeface="Arial" charset="0"/>
              </a:rPr>
              <a:t>// count of allocated bytes in the string</a:t>
            </a:r>
            <a:r>
              <a:rPr lang="en-GB" sz="1400" b="1">
                <a:solidFill>
                  <a:srgbClr val="669900"/>
                </a:solidFill>
                <a:cs typeface="Arial" charset="0"/>
              </a:rPr>
              <a:t> </a:t>
            </a:r>
          </a:p>
          <a:p>
            <a:pPr lvl="3">
              <a:lnSpc>
                <a:spcPct val="100000"/>
              </a:lnSpc>
              <a:buClr>
                <a:srgbClr val="669900"/>
              </a:buClr>
            </a:pPr>
            <a:r>
              <a:rPr lang="en-GB" sz="1400" b="1">
                <a:solidFill>
                  <a:srgbClr val="669900"/>
                </a:solidFill>
                <a:cs typeface="Arial" charset="0"/>
              </a:rPr>
              <a:t>                                 }</a:t>
            </a:r>
          </a:p>
          <a:p>
            <a:pPr>
              <a:lnSpc>
                <a:spcPct val="100000"/>
              </a:lnSpc>
              <a:buClr>
                <a:srgbClr val="669900"/>
              </a:buClr>
            </a:pPr>
            <a:endParaRPr lang="en-GB" sz="1400" b="1">
              <a:solidFill>
                <a:srgbClr val="669900"/>
              </a:solidFill>
              <a:cs typeface="Arial" charset="0"/>
            </a:endParaRPr>
          </a:p>
        </p:txBody>
      </p:sp>
      <p:sp>
        <p:nvSpPr>
          <p:cNvPr id="77838" name="Text Box 14"/>
          <p:cNvSpPr txBox="1">
            <a:spLocks noChangeArrowheads="1"/>
          </p:cNvSpPr>
          <p:nvPr/>
        </p:nvSpPr>
        <p:spPr bwMode="auto">
          <a:xfrm>
            <a:off x="2895600" y="6400800"/>
            <a:ext cx="35052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ctr">
              <a:lnSpc>
                <a:spcPct val="100000"/>
              </a:lnSpc>
              <a:buClr>
                <a:srgbClr val="003399"/>
              </a:buClr>
            </a:pPr>
            <a:r>
              <a:rPr lang="en-GB" sz="1200" b="1">
                <a:solidFill>
                  <a:srgbClr val="003399"/>
                </a:solidFill>
              </a:rPr>
              <a:t>Tags:</a:t>
            </a:r>
            <a:r>
              <a:rPr lang="en-GB" sz="1400" b="1">
                <a:solidFill>
                  <a:srgbClr val="003399"/>
                </a:solidFill>
              </a:rPr>
              <a:t> </a:t>
            </a:r>
            <a:r>
              <a:rPr lang="en-GB" sz="1200" b="1">
                <a:solidFill>
                  <a:srgbClr val="008000"/>
                </a:solidFill>
              </a:rPr>
              <a:t>Buffer Overflow</a:t>
            </a:r>
          </a:p>
        </p:txBody>
      </p:sp>
      <p:sp>
        <p:nvSpPr>
          <p:cNvPr id="77839" name="Text Box 15"/>
          <p:cNvSpPr txBox="1">
            <a:spLocks noChangeArrowheads="1"/>
          </p:cNvSpPr>
          <p:nvPr/>
        </p:nvSpPr>
        <p:spPr bwMode="auto">
          <a:xfrm>
            <a:off x="4495800" y="990600"/>
            <a:ext cx="449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pPr>
            <a:r>
              <a:rPr lang="en-GB" sz="1200"/>
              <a:t>Classification Key:</a:t>
            </a:r>
            <a:r>
              <a:rPr lang="en-GB" sz="1200">
                <a:solidFill>
                  <a:srgbClr val="990000"/>
                </a:solidFill>
              </a:rPr>
              <a:t> Core Security, Tampering </a:t>
            </a:r>
          </a:p>
        </p:txBody>
      </p:sp>
      <p:sp>
        <p:nvSpPr>
          <p:cNvPr id="77840" name="Text Box 16"/>
          <p:cNvSpPr txBox="1">
            <a:spLocks noChangeArrowheads="1"/>
          </p:cNvSpPr>
          <p:nvPr/>
        </p:nvSpPr>
        <p:spPr bwMode="auto">
          <a:xfrm>
            <a:off x="8001000" y="6477000"/>
            <a:ext cx="79216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Pattern 65</a:t>
            </a: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ext Box 1"/>
          <p:cNvSpPr txBox="1">
            <a:spLocks noChangeArrowheads="1"/>
          </p:cNvSpPr>
          <p:nvPr/>
        </p:nvSpPr>
        <p:spPr bwMode="auto">
          <a:xfrm>
            <a:off x="381000" y="504825"/>
            <a:ext cx="30226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993300"/>
              </a:buClr>
            </a:pPr>
            <a:r>
              <a:rPr lang="en-GB" sz="2000" b="1">
                <a:solidFill>
                  <a:srgbClr val="993300"/>
                </a:solidFill>
              </a:rPr>
              <a:t>Secure Communication</a:t>
            </a:r>
          </a:p>
        </p:txBody>
      </p:sp>
      <p:sp>
        <p:nvSpPr>
          <p:cNvPr id="78850" name="Line 2"/>
          <p:cNvSpPr>
            <a:spLocks noChangeShapeType="1"/>
          </p:cNvSpPr>
          <p:nvPr/>
        </p:nvSpPr>
        <p:spPr bwMode="auto">
          <a:xfrm>
            <a:off x="457200" y="914400"/>
            <a:ext cx="8686800" cy="1588"/>
          </a:xfrm>
          <a:prstGeom prst="line">
            <a:avLst/>
          </a:prstGeom>
          <a:noFill/>
          <a:ln w="936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78851" name="Text Box 3"/>
          <p:cNvSpPr txBox="1">
            <a:spLocks noChangeArrowheads="1"/>
          </p:cNvSpPr>
          <p:nvPr/>
        </p:nvSpPr>
        <p:spPr bwMode="auto">
          <a:xfrm>
            <a:off x="609600" y="1143000"/>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Problem</a:t>
            </a:r>
          </a:p>
        </p:txBody>
      </p:sp>
      <p:sp>
        <p:nvSpPr>
          <p:cNvPr id="78852" name="Text Box 4"/>
          <p:cNvSpPr txBox="1">
            <a:spLocks noChangeArrowheads="1"/>
          </p:cNvSpPr>
          <p:nvPr/>
        </p:nvSpPr>
        <p:spPr bwMode="auto">
          <a:xfrm>
            <a:off x="838200" y="1524000"/>
            <a:ext cx="7696200" cy="158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The communication channel is susceptible to various attacks and it is inherently unreliable. The </a:t>
            </a:r>
          </a:p>
          <a:p>
            <a:pPr>
              <a:lnSpc>
                <a:spcPct val="100000"/>
              </a:lnSpc>
              <a:buClr>
                <a:srgbClr val="333399"/>
              </a:buClr>
            </a:pPr>
            <a:r>
              <a:rPr lang="en-GB" sz="1400">
                <a:solidFill>
                  <a:srgbClr val="333399"/>
                </a:solidFill>
                <a:cs typeface="Arial" charset="0"/>
              </a:rPr>
              <a:t>       communication between two protected systems or a subject and a protected system is </a:t>
            </a:r>
          </a:p>
          <a:p>
            <a:pPr>
              <a:lnSpc>
                <a:spcPct val="100000"/>
              </a:lnSpc>
              <a:buClr>
                <a:srgbClr val="333399"/>
              </a:buClr>
            </a:pPr>
            <a:r>
              <a:rPr lang="en-GB" sz="1400">
                <a:solidFill>
                  <a:srgbClr val="333399"/>
                </a:solidFill>
                <a:cs typeface="Arial" charset="0"/>
              </a:rPr>
              <a:t>       jeopardized by the unreliability of the communication channel. </a:t>
            </a:r>
          </a:p>
          <a:p>
            <a:pPr>
              <a:lnSpc>
                <a:spcPct val="100000"/>
              </a:lnSpc>
              <a:buClr>
                <a:srgbClr val="333399"/>
              </a:buClr>
            </a:pPr>
            <a:endParaRPr lang="en-GB" sz="1400">
              <a:solidFill>
                <a:srgbClr val="333399"/>
              </a:solidFill>
              <a:cs typeface="Arial" charset="0"/>
            </a:endParaRPr>
          </a:p>
          <a:p>
            <a:pPr>
              <a:lnSpc>
                <a:spcPct val="100000"/>
              </a:lnSpc>
              <a:buClr>
                <a:srgbClr val="333399"/>
              </a:buClr>
            </a:pPr>
            <a:r>
              <a:rPr lang="en-GB" sz="1400">
                <a:solidFill>
                  <a:srgbClr val="333399"/>
                </a:solidFill>
                <a:cs typeface="Arial" charset="0"/>
              </a:rPr>
              <a:t>How can we ensure that the data being passed across public or semi-public space is secure in transit in the midst of these threats? </a:t>
            </a:r>
          </a:p>
        </p:txBody>
      </p:sp>
      <p:sp>
        <p:nvSpPr>
          <p:cNvPr id="78853" name="Text Box 5"/>
          <p:cNvSpPr txBox="1">
            <a:spLocks noChangeArrowheads="1"/>
          </p:cNvSpPr>
          <p:nvPr/>
        </p:nvSpPr>
        <p:spPr bwMode="auto">
          <a:xfrm>
            <a:off x="381000" y="228600"/>
            <a:ext cx="23241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a:t>Application Architecture Pattern</a:t>
            </a:r>
          </a:p>
        </p:txBody>
      </p:sp>
      <p:sp>
        <p:nvSpPr>
          <p:cNvPr id="78854" name="AutoShape 6"/>
          <p:cNvSpPr>
            <a:spLocks noChangeArrowheads="1"/>
          </p:cNvSpPr>
          <p:nvPr/>
        </p:nvSpPr>
        <p:spPr bwMode="auto">
          <a:xfrm>
            <a:off x="7086600" y="304800"/>
            <a:ext cx="1828800" cy="609600"/>
          </a:xfrm>
          <a:prstGeom prst="rtTriangle">
            <a:avLst/>
          </a:prstGeom>
          <a:blipFill dpi="0" rotWithShape="0">
            <a:blip r:embed="rId3"/>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78855" name="AutoShape 7"/>
          <p:cNvSpPr>
            <a:spLocks noChangeArrowheads="1"/>
          </p:cNvSpPr>
          <p:nvPr/>
        </p:nvSpPr>
        <p:spPr bwMode="auto">
          <a:xfrm rot="10800000">
            <a:off x="7086600" y="306388"/>
            <a:ext cx="1828800" cy="609600"/>
          </a:xfrm>
          <a:prstGeom prst="rtTriangle">
            <a:avLst/>
          </a:prstGeom>
          <a:blipFill dpi="0" rotWithShape="0">
            <a:blip r:embed="rId4"/>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78856" name="Text Box 8"/>
          <p:cNvSpPr txBox="1">
            <a:spLocks noChangeArrowheads="1"/>
          </p:cNvSpPr>
          <p:nvPr/>
        </p:nvSpPr>
        <p:spPr bwMode="auto">
          <a:xfrm>
            <a:off x="7391400" y="304800"/>
            <a:ext cx="15240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gn="r">
              <a:lnSpc>
                <a:spcPct val="100000"/>
              </a:lnSpc>
            </a:pPr>
            <a:r>
              <a:rPr lang="en-GB" sz="1000" b="1"/>
              <a:t>Application Arch. – Arch.</a:t>
            </a:r>
          </a:p>
        </p:txBody>
      </p:sp>
      <p:sp>
        <p:nvSpPr>
          <p:cNvPr id="78857" name="Text Box 9"/>
          <p:cNvSpPr txBox="1">
            <a:spLocks noChangeArrowheads="1"/>
          </p:cNvSpPr>
          <p:nvPr/>
        </p:nvSpPr>
        <p:spPr bwMode="auto">
          <a:xfrm>
            <a:off x="7162800" y="609600"/>
            <a:ext cx="681038"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Network</a:t>
            </a:r>
          </a:p>
        </p:txBody>
      </p:sp>
      <p:sp>
        <p:nvSpPr>
          <p:cNvPr id="78858" name="Text Box 10"/>
          <p:cNvSpPr txBox="1">
            <a:spLocks noChangeArrowheads="1"/>
          </p:cNvSpPr>
          <p:nvPr/>
        </p:nvSpPr>
        <p:spPr bwMode="auto">
          <a:xfrm>
            <a:off x="609600" y="3257550"/>
            <a:ext cx="10033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Solution</a:t>
            </a:r>
          </a:p>
        </p:txBody>
      </p:sp>
      <p:sp>
        <p:nvSpPr>
          <p:cNvPr id="78859" name="Text Box 11"/>
          <p:cNvSpPr txBox="1">
            <a:spLocks noChangeArrowheads="1"/>
          </p:cNvSpPr>
          <p:nvPr/>
        </p:nvSpPr>
        <p:spPr bwMode="auto">
          <a:xfrm>
            <a:off x="838200" y="3673475"/>
            <a:ext cx="7848600"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Ensure that mutual security policy objectives are met when there is need for two parties to communicate in the presence of threats. Create secure channel for sensitive data that obscure the data in transit. Reduce the associated overhead on the system by using ordinary communication channels for non-sensitive data.</a:t>
            </a:r>
          </a:p>
        </p:txBody>
      </p:sp>
      <p:sp>
        <p:nvSpPr>
          <p:cNvPr id="78860" name="Text Box 12"/>
          <p:cNvSpPr txBox="1">
            <a:spLocks noChangeArrowheads="1"/>
          </p:cNvSpPr>
          <p:nvPr/>
        </p:nvSpPr>
        <p:spPr bwMode="auto">
          <a:xfrm>
            <a:off x="152400" y="6400800"/>
            <a:ext cx="2284413"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b="1"/>
              <a:t>Source: </a:t>
            </a:r>
            <a:r>
              <a:rPr lang="en-GB" sz="1200" b="1">
                <a:solidFill>
                  <a:srgbClr val="666699"/>
                </a:solidFill>
              </a:rPr>
              <a:t>Open Group Catalog</a:t>
            </a:r>
          </a:p>
        </p:txBody>
      </p:sp>
      <p:sp>
        <p:nvSpPr>
          <p:cNvPr id="78861" name="Text Box 13"/>
          <p:cNvSpPr txBox="1">
            <a:spLocks noChangeArrowheads="1"/>
          </p:cNvSpPr>
          <p:nvPr/>
        </p:nvSpPr>
        <p:spPr bwMode="auto">
          <a:xfrm>
            <a:off x="609600" y="5195888"/>
            <a:ext cx="5713413"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Known Uses. </a:t>
            </a:r>
            <a:r>
              <a:rPr lang="en-GB" sz="1400">
                <a:solidFill>
                  <a:srgbClr val="333399"/>
                </a:solidFill>
              </a:rPr>
              <a:t>Secure Socket Layer 3.0. Transport Layer Security 1.0.</a:t>
            </a:r>
          </a:p>
        </p:txBody>
      </p:sp>
      <p:sp>
        <p:nvSpPr>
          <p:cNvPr id="78862" name="Text Box 14"/>
          <p:cNvSpPr txBox="1">
            <a:spLocks noChangeArrowheads="1"/>
          </p:cNvSpPr>
          <p:nvPr/>
        </p:nvSpPr>
        <p:spPr bwMode="auto">
          <a:xfrm>
            <a:off x="2895600" y="6400800"/>
            <a:ext cx="35052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ctr">
              <a:lnSpc>
                <a:spcPct val="100000"/>
              </a:lnSpc>
              <a:buClr>
                <a:srgbClr val="003399"/>
              </a:buClr>
            </a:pPr>
            <a:r>
              <a:rPr lang="en-GB" sz="1200" b="1">
                <a:solidFill>
                  <a:srgbClr val="003399"/>
                </a:solidFill>
              </a:rPr>
              <a:t>Tags:</a:t>
            </a:r>
            <a:r>
              <a:rPr lang="en-GB" sz="1400" b="1">
                <a:solidFill>
                  <a:srgbClr val="003399"/>
                </a:solidFill>
              </a:rPr>
              <a:t> </a:t>
            </a:r>
            <a:r>
              <a:rPr lang="en-GB" sz="1200" b="1">
                <a:solidFill>
                  <a:srgbClr val="008000"/>
                </a:solidFill>
              </a:rPr>
              <a:t>Communication Channel, Encryption</a:t>
            </a:r>
          </a:p>
        </p:txBody>
      </p:sp>
      <p:sp>
        <p:nvSpPr>
          <p:cNvPr id="78863" name="Text Box 15"/>
          <p:cNvSpPr txBox="1">
            <a:spLocks noChangeArrowheads="1"/>
          </p:cNvSpPr>
          <p:nvPr/>
        </p:nvSpPr>
        <p:spPr bwMode="auto">
          <a:xfrm>
            <a:off x="4495800" y="990600"/>
            <a:ext cx="449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pPr>
            <a:r>
              <a:rPr lang="en-GB" sz="1200"/>
              <a:t>Classification Key:</a:t>
            </a:r>
            <a:r>
              <a:rPr lang="en-GB" sz="1200">
                <a:solidFill>
                  <a:srgbClr val="990000"/>
                </a:solidFill>
              </a:rPr>
              <a:t> Exterior Security, Information Disclosure</a:t>
            </a:r>
          </a:p>
        </p:txBody>
      </p:sp>
      <p:sp>
        <p:nvSpPr>
          <p:cNvPr id="78864" name="Text Box 16"/>
          <p:cNvSpPr txBox="1">
            <a:spLocks noChangeArrowheads="1"/>
          </p:cNvSpPr>
          <p:nvPr/>
        </p:nvSpPr>
        <p:spPr bwMode="auto">
          <a:xfrm>
            <a:off x="609600" y="5562600"/>
            <a:ext cx="666115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Related Patterns. </a:t>
            </a:r>
            <a:r>
              <a:rPr lang="en-GB" sz="1400">
                <a:solidFill>
                  <a:srgbClr val="990000"/>
                </a:solidFill>
              </a:rPr>
              <a:t>Protected System, Security Association, Information Obscurity.</a:t>
            </a:r>
          </a:p>
        </p:txBody>
      </p:sp>
      <p:sp>
        <p:nvSpPr>
          <p:cNvPr id="78865" name="Text Box 17"/>
          <p:cNvSpPr txBox="1">
            <a:spLocks noChangeArrowheads="1"/>
          </p:cNvSpPr>
          <p:nvPr/>
        </p:nvSpPr>
        <p:spPr bwMode="auto">
          <a:xfrm>
            <a:off x="8001000" y="6477000"/>
            <a:ext cx="79216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Pattern 66</a:t>
            </a: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ext Box 1"/>
          <p:cNvSpPr txBox="1">
            <a:spLocks noChangeArrowheads="1"/>
          </p:cNvSpPr>
          <p:nvPr/>
        </p:nvSpPr>
        <p:spPr bwMode="auto">
          <a:xfrm>
            <a:off x="381000" y="504825"/>
            <a:ext cx="306705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993300"/>
              </a:buClr>
            </a:pPr>
            <a:r>
              <a:rPr lang="en-GB" sz="2000" b="1">
                <a:solidFill>
                  <a:srgbClr val="993300"/>
                </a:solidFill>
              </a:rPr>
              <a:t>Secure Message Router</a:t>
            </a:r>
          </a:p>
        </p:txBody>
      </p:sp>
      <p:sp>
        <p:nvSpPr>
          <p:cNvPr id="79874" name="Line 2"/>
          <p:cNvSpPr>
            <a:spLocks noChangeShapeType="1"/>
          </p:cNvSpPr>
          <p:nvPr/>
        </p:nvSpPr>
        <p:spPr bwMode="auto">
          <a:xfrm>
            <a:off x="457200" y="914400"/>
            <a:ext cx="8686800" cy="1588"/>
          </a:xfrm>
          <a:prstGeom prst="line">
            <a:avLst/>
          </a:prstGeom>
          <a:noFill/>
          <a:ln w="936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79875" name="Text Box 3"/>
          <p:cNvSpPr txBox="1">
            <a:spLocks noChangeArrowheads="1"/>
          </p:cNvSpPr>
          <p:nvPr/>
        </p:nvSpPr>
        <p:spPr bwMode="auto">
          <a:xfrm>
            <a:off x="609600" y="990600"/>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Problem</a:t>
            </a:r>
          </a:p>
        </p:txBody>
      </p:sp>
      <p:sp>
        <p:nvSpPr>
          <p:cNvPr id="79876" name="Text Box 4"/>
          <p:cNvSpPr txBox="1">
            <a:spLocks noChangeArrowheads="1"/>
          </p:cNvSpPr>
          <p:nvPr/>
        </p:nvSpPr>
        <p:spPr bwMode="auto">
          <a:xfrm>
            <a:off x="838200" y="1254125"/>
            <a:ext cx="7696200" cy="228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buClr>
                <a:srgbClr val="333399"/>
              </a:buClr>
            </a:pPr>
            <a:r>
              <a:rPr lang="en-GB" sz="1400">
                <a:solidFill>
                  <a:srgbClr val="333399"/>
                </a:solidFill>
                <a:cs typeface="Arial" charset="0"/>
              </a:rPr>
              <a:t>Using web services workflow in an organizational workflow or across the Internet with multiple partners poses a lot of challenges. When the multiple nodes process and alter a message as part of the workflow, then a single encryption does not work. A more complex scenario is when the messages are fragmented into different parts and each intermediary has access to a particular fragment but is unauthorized to other message parts. When multiple parties are involved, it becomes difficult to communicate with a standardized infrastructure.</a:t>
            </a:r>
          </a:p>
          <a:p>
            <a:pPr algn="r">
              <a:lnSpc>
                <a:spcPct val="100000"/>
              </a:lnSpc>
              <a:buClr>
                <a:srgbClr val="333399"/>
              </a:buClr>
            </a:pPr>
            <a:endParaRPr lang="en-GB" sz="1400">
              <a:solidFill>
                <a:srgbClr val="333399"/>
              </a:solidFill>
              <a:cs typeface="Arial" charset="0"/>
            </a:endParaRPr>
          </a:p>
          <a:p>
            <a:pPr algn="r">
              <a:lnSpc>
                <a:spcPct val="100000"/>
              </a:lnSpc>
              <a:buClr>
                <a:srgbClr val="333399"/>
              </a:buClr>
            </a:pPr>
            <a:r>
              <a:rPr lang="en-GB" sz="1400">
                <a:solidFill>
                  <a:srgbClr val="333399"/>
                </a:solidFill>
                <a:cs typeface="Arial" charset="0"/>
              </a:rPr>
              <a:t>How can you provide a security intermediary infrastructure that can handle multiple recipients using a standards-based framework, that can provide message-level configuration security mechanisms, and that can support SSO for accessing disparate security infrastructures?</a:t>
            </a:r>
            <a:r>
              <a:rPr lang="en-GB">
                <a:cs typeface="Arial" charset="0"/>
              </a:rPr>
              <a:t> </a:t>
            </a:r>
          </a:p>
        </p:txBody>
      </p:sp>
      <p:sp>
        <p:nvSpPr>
          <p:cNvPr id="79877" name="Text Box 5"/>
          <p:cNvSpPr txBox="1">
            <a:spLocks noChangeArrowheads="1"/>
          </p:cNvSpPr>
          <p:nvPr/>
        </p:nvSpPr>
        <p:spPr bwMode="auto">
          <a:xfrm>
            <a:off x="381000" y="228600"/>
            <a:ext cx="23241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a:t>Application Architecture Pattern</a:t>
            </a:r>
          </a:p>
        </p:txBody>
      </p:sp>
      <p:sp>
        <p:nvSpPr>
          <p:cNvPr id="79878" name="AutoShape 6"/>
          <p:cNvSpPr>
            <a:spLocks noChangeArrowheads="1"/>
          </p:cNvSpPr>
          <p:nvPr/>
        </p:nvSpPr>
        <p:spPr bwMode="auto">
          <a:xfrm>
            <a:off x="7086600" y="304800"/>
            <a:ext cx="1828800" cy="609600"/>
          </a:xfrm>
          <a:prstGeom prst="rtTriangle">
            <a:avLst/>
          </a:prstGeom>
          <a:blipFill dpi="0" rotWithShape="0">
            <a:blip r:embed="rId3"/>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79879" name="AutoShape 7"/>
          <p:cNvSpPr>
            <a:spLocks noChangeArrowheads="1"/>
          </p:cNvSpPr>
          <p:nvPr/>
        </p:nvSpPr>
        <p:spPr bwMode="auto">
          <a:xfrm rot="10800000">
            <a:off x="7086600" y="306388"/>
            <a:ext cx="1828800" cy="609600"/>
          </a:xfrm>
          <a:prstGeom prst="rtTriangle">
            <a:avLst/>
          </a:prstGeom>
          <a:blipFill dpi="0" rotWithShape="0">
            <a:blip r:embed="rId4"/>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79880" name="Text Box 8"/>
          <p:cNvSpPr txBox="1">
            <a:spLocks noChangeArrowheads="1"/>
          </p:cNvSpPr>
          <p:nvPr/>
        </p:nvSpPr>
        <p:spPr bwMode="auto">
          <a:xfrm>
            <a:off x="7391400" y="304800"/>
            <a:ext cx="15240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gn="r">
              <a:lnSpc>
                <a:spcPct val="100000"/>
              </a:lnSpc>
            </a:pPr>
            <a:r>
              <a:rPr lang="en-GB" sz="1000" b="1"/>
              <a:t>Application Arch. – Design</a:t>
            </a:r>
          </a:p>
        </p:txBody>
      </p:sp>
      <p:sp>
        <p:nvSpPr>
          <p:cNvPr id="79881" name="Text Box 9"/>
          <p:cNvSpPr txBox="1">
            <a:spLocks noChangeArrowheads="1"/>
          </p:cNvSpPr>
          <p:nvPr/>
        </p:nvSpPr>
        <p:spPr bwMode="auto">
          <a:xfrm>
            <a:off x="7162800" y="609600"/>
            <a:ext cx="717550"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Function</a:t>
            </a:r>
          </a:p>
        </p:txBody>
      </p:sp>
      <p:sp>
        <p:nvSpPr>
          <p:cNvPr id="79882" name="Text Box 10"/>
          <p:cNvSpPr txBox="1">
            <a:spLocks noChangeArrowheads="1"/>
          </p:cNvSpPr>
          <p:nvPr/>
        </p:nvSpPr>
        <p:spPr bwMode="auto">
          <a:xfrm>
            <a:off x="609600" y="3581400"/>
            <a:ext cx="10033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Solution</a:t>
            </a:r>
          </a:p>
        </p:txBody>
      </p:sp>
      <p:sp>
        <p:nvSpPr>
          <p:cNvPr id="79883" name="Text Box 11"/>
          <p:cNvSpPr txBox="1">
            <a:spLocks noChangeArrowheads="1"/>
          </p:cNvSpPr>
          <p:nvPr/>
        </p:nvSpPr>
        <p:spPr bwMode="auto">
          <a:xfrm>
            <a:off x="838200" y="3810000"/>
            <a:ext cx="7848600" cy="1798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Establish a security intermediary infrastructure that aggregates access to multiple application endpoints in a workflow or among partners participating in a Web service transaction. Secure Message Router acts on incoming messages and dynamically provides the security logic for routing messages to multiple endpoint destinations without interrupting the flow of messages. It makes use of a security configuration utility to provide endpoint specific security decisions and mechanisms, configuring message-level security that protects messages in entirety or reveals selected portions to its intended recipients. At the sender end, the Secure Message Router acts as a policy enforcement point for outgoing messages. </a:t>
            </a:r>
          </a:p>
        </p:txBody>
      </p:sp>
      <p:sp>
        <p:nvSpPr>
          <p:cNvPr id="79884" name="Text Box 12"/>
          <p:cNvSpPr txBox="1">
            <a:spLocks noChangeArrowheads="1"/>
          </p:cNvSpPr>
          <p:nvPr/>
        </p:nvSpPr>
        <p:spPr bwMode="auto">
          <a:xfrm>
            <a:off x="152400" y="6400800"/>
            <a:ext cx="1503363"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b="1"/>
              <a:t>Source: </a:t>
            </a:r>
            <a:r>
              <a:rPr lang="en-GB" sz="1200" b="1">
                <a:solidFill>
                  <a:srgbClr val="3333FF"/>
                </a:solidFill>
              </a:rPr>
              <a:t>Sun Book</a:t>
            </a:r>
          </a:p>
        </p:txBody>
      </p:sp>
      <p:sp>
        <p:nvSpPr>
          <p:cNvPr id="79885" name="Text Box 13"/>
          <p:cNvSpPr txBox="1">
            <a:spLocks noChangeArrowheads="1"/>
          </p:cNvSpPr>
          <p:nvPr/>
        </p:nvSpPr>
        <p:spPr bwMode="auto">
          <a:xfrm>
            <a:off x="609600" y="5715000"/>
            <a:ext cx="7396163"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Known Uses. </a:t>
            </a:r>
            <a:r>
              <a:rPr lang="en-GB" sz="1400">
                <a:solidFill>
                  <a:srgbClr val="333399"/>
                </a:solidFill>
              </a:rPr>
              <a:t>XML message routing with a broker that implements secure message router.</a:t>
            </a:r>
          </a:p>
        </p:txBody>
      </p:sp>
      <p:sp>
        <p:nvSpPr>
          <p:cNvPr id="79886" name="Text Box 14"/>
          <p:cNvSpPr txBox="1">
            <a:spLocks noChangeArrowheads="1"/>
          </p:cNvSpPr>
          <p:nvPr/>
        </p:nvSpPr>
        <p:spPr bwMode="auto">
          <a:xfrm>
            <a:off x="2743200" y="6400800"/>
            <a:ext cx="40386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ctr">
              <a:lnSpc>
                <a:spcPct val="100000"/>
              </a:lnSpc>
              <a:buClr>
                <a:srgbClr val="003399"/>
              </a:buClr>
            </a:pPr>
            <a:r>
              <a:rPr lang="en-GB" sz="1200" b="1">
                <a:solidFill>
                  <a:srgbClr val="003399"/>
                </a:solidFill>
              </a:rPr>
              <a:t>Tags:</a:t>
            </a:r>
            <a:r>
              <a:rPr lang="en-GB" sz="1400" b="1">
                <a:solidFill>
                  <a:srgbClr val="003399"/>
                </a:solidFill>
              </a:rPr>
              <a:t> </a:t>
            </a:r>
            <a:r>
              <a:rPr lang="en-GB" sz="1200" b="1">
                <a:solidFill>
                  <a:srgbClr val="008000"/>
                </a:solidFill>
              </a:rPr>
              <a:t>Single Sign On, Router</a:t>
            </a:r>
          </a:p>
        </p:txBody>
      </p:sp>
      <p:sp>
        <p:nvSpPr>
          <p:cNvPr id="79887" name="Text Box 15"/>
          <p:cNvSpPr txBox="1">
            <a:spLocks noChangeArrowheads="1"/>
          </p:cNvSpPr>
          <p:nvPr/>
        </p:nvSpPr>
        <p:spPr bwMode="auto">
          <a:xfrm>
            <a:off x="4495800" y="990600"/>
            <a:ext cx="449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pPr>
            <a:r>
              <a:rPr lang="en-GB" sz="1200"/>
              <a:t>Classification Key:</a:t>
            </a:r>
            <a:r>
              <a:rPr lang="en-GB" sz="1200">
                <a:solidFill>
                  <a:srgbClr val="990000"/>
                </a:solidFill>
              </a:rPr>
              <a:t> Perimeter Security, Tampering</a:t>
            </a:r>
          </a:p>
        </p:txBody>
      </p:sp>
      <p:sp>
        <p:nvSpPr>
          <p:cNvPr id="79888" name="Text Box 16"/>
          <p:cNvSpPr txBox="1">
            <a:spLocks noChangeArrowheads="1"/>
          </p:cNvSpPr>
          <p:nvPr/>
        </p:nvSpPr>
        <p:spPr bwMode="auto">
          <a:xfrm>
            <a:off x="609600" y="6019800"/>
            <a:ext cx="8120063"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Related Patterns. </a:t>
            </a:r>
            <a:r>
              <a:rPr lang="en-GB" sz="1400">
                <a:solidFill>
                  <a:srgbClr val="990000"/>
                </a:solidFill>
              </a:rPr>
              <a:t>Message Interceptor Gateway, </a:t>
            </a:r>
            <a:r>
              <a:rPr lang="en-GB" sz="1400">
                <a:solidFill>
                  <a:srgbClr val="990000"/>
                </a:solidFill>
                <a:cs typeface="Arial" charset="0"/>
              </a:rPr>
              <a:t>Message Inspector, Obfuscated Transfer Objects</a:t>
            </a:r>
            <a:r>
              <a:rPr lang="en-GB" sz="1400">
                <a:solidFill>
                  <a:srgbClr val="990000"/>
                </a:solidFill>
              </a:rPr>
              <a:t>.</a:t>
            </a:r>
          </a:p>
        </p:txBody>
      </p:sp>
      <p:sp>
        <p:nvSpPr>
          <p:cNvPr id="79889" name="Text Box 17"/>
          <p:cNvSpPr txBox="1">
            <a:spLocks noChangeArrowheads="1"/>
          </p:cNvSpPr>
          <p:nvPr/>
        </p:nvSpPr>
        <p:spPr bwMode="auto">
          <a:xfrm>
            <a:off x="8001000" y="6477000"/>
            <a:ext cx="79216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Pattern 67</a:t>
            </a: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AutoShape 1"/>
          <p:cNvSpPr>
            <a:spLocks noChangeArrowheads="1"/>
          </p:cNvSpPr>
          <p:nvPr/>
        </p:nvSpPr>
        <p:spPr bwMode="auto">
          <a:xfrm>
            <a:off x="7086600" y="304800"/>
            <a:ext cx="1828800" cy="609600"/>
          </a:xfrm>
          <a:prstGeom prst="rtTriangle">
            <a:avLst/>
          </a:prstGeom>
          <a:blipFill dpi="0" rotWithShape="0">
            <a:blip r:embed="rId3"/>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80898" name="AutoShape 2"/>
          <p:cNvSpPr>
            <a:spLocks noChangeArrowheads="1"/>
          </p:cNvSpPr>
          <p:nvPr/>
        </p:nvSpPr>
        <p:spPr bwMode="auto">
          <a:xfrm rot="10800000">
            <a:off x="7086600" y="306388"/>
            <a:ext cx="1828800" cy="609600"/>
          </a:xfrm>
          <a:prstGeom prst="rtTriangle">
            <a:avLst/>
          </a:prstGeom>
          <a:blipFill dpi="0" rotWithShape="0">
            <a:blip r:embed="rId4"/>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80899" name="Text Box 3"/>
          <p:cNvSpPr txBox="1">
            <a:spLocks noChangeArrowheads="1"/>
          </p:cNvSpPr>
          <p:nvPr/>
        </p:nvSpPr>
        <p:spPr bwMode="auto">
          <a:xfrm>
            <a:off x="7391400" y="304800"/>
            <a:ext cx="15240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gn="r">
              <a:lnSpc>
                <a:spcPct val="100000"/>
              </a:lnSpc>
            </a:pPr>
            <a:r>
              <a:rPr lang="en-GB" sz="1000" b="1"/>
              <a:t>Application Arch. – Arch.</a:t>
            </a:r>
          </a:p>
        </p:txBody>
      </p:sp>
      <p:sp>
        <p:nvSpPr>
          <p:cNvPr id="80900" name="Text Box 4"/>
          <p:cNvSpPr txBox="1">
            <a:spLocks noChangeArrowheads="1"/>
          </p:cNvSpPr>
          <p:nvPr/>
        </p:nvSpPr>
        <p:spPr bwMode="auto">
          <a:xfrm>
            <a:off x="7162800" y="609600"/>
            <a:ext cx="717550"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Function</a:t>
            </a:r>
          </a:p>
        </p:txBody>
      </p:sp>
      <p:sp>
        <p:nvSpPr>
          <p:cNvPr id="80901" name="Text Box 5"/>
          <p:cNvSpPr txBox="1">
            <a:spLocks noChangeArrowheads="1"/>
          </p:cNvSpPr>
          <p:nvPr/>
        </p:nvSpPr>
        <p:spPr bwMode="auto">
          <a:xfrm>
            <a:off x="381000" y="504825"/>
            <a:ext cx="245745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993300"/>
              </a:buClr>
            </a:pPr>
            <a:r>
              <a:rPr lang="en-GB" sz="2000" b="1">
                <a:solidFill>
                  <a:srgbClr val="993300"/>
                </a:solidFill>
              </a:rPr>
              <a:t>Secure Pre-forking</a:t>
            </a:r>
          </a:p>
        </p:txBody>
      </p:sp>
      <p:sp>
        <p:nvSpPr>
          <p:cNvPr id="80902" name="Line 6"/>
          <p:cNvSpPr>
            <a:spLocks noChangeShapeType="1"/>
          </p:cNvSpPr>
          <p:nvPr/>
        </p:nvSpPr>
        <p:spPr bwMode="auto">
          <a:xfrm>
            <a:off x="457200" y="914400"/>
            <a:ext cx="8686800" cy="1588"/>
          </a:xfrm>
          <a:prstGeom prst="line">
            <a:avLst/>
          </a:prstGeom>
          <a:noFill/>
          <a:ln w="936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80903" name="Text Box 7"/>
          <p:cNvSpPr txBox="1">
            <a:spLocks noChangeArrowheads="1"/>
          </p:cNvSpPr>
          <p:nvPr/>
        </p:nvSpPr>
        <p:spPr bwMode="auto">
          <a:xfrm>
            <a:off x="609600" y="1219200"/>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Problem</a:t>
            </a:r>
          </a:p>
        </p:txBody>
      </p:sp>
      <p:sp>
        <p:nvSpPr>
          <p:cNvPr id="80904" name="Text Box 8"/>
          <p:cNvSpPr txBox="1">
            <a:spLocks noChangeArrowheads="1"/>
          </p:cNvSpPr>
          <p:nvPr/>
        </p:nvSpPr>
        <p:spPr bwMode="auto">
          <a:xfrm>
            <a:off x="838200" y="1647825"/>
            <a:ext cx="7696200"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The consequences of security compromise are worse for daemon processes because they have a long lifetime.</a:t>
            </a:r>
          </a:p>
          <a:p>
            <a:pPr>
              <a:lnSpc>
                <a:spcPct val="100000"/>
              </a:lnSpc>
              <a:buClr>
                <a:srgbClr val="333399"/>
              </a:buClr>
            </a:pPr>
            <a:endParaRPr lang="en-GB" sz="1400">
              <a:solidFill>
                <a:srgbClr val="333399"/>
              </a:solidFill>
              <a:cs typeface="Arial" charset="0"/>
            </a:endParaRPr>
          </a:p>
          <a:p>
            <a:pPr>
              <a:lnSpc>
                <a:spcPct val="100000"/>
              </a:lnSpc>
              <a:buClr>
                <a:srgbClr val="333399"/>
              </a:buClr>
            </a:pPr>
            <a:r>
              <a:rPr lang="en-GB" sz="1400">
                <a:solidFill>
                  <a:srgbClr val="333399"/>
                </a:solidFill>
                <a:cs typeface="Arial" charset="0"/>
              </a:rPr>
              <a:t>How can the vulnerability associated with daemon processes be minimized?</a:t>
            </a:r>
          </a:p>
        </p:txBody>
      </p:sp>
      <p:sp>
        <p:nvSpPr>
          <p:cNvPr id="80905" name="Text Box 9"/>
          <p:cNvSpPr txBox="1">
            <a:spLocks noChangeArrowheads="1"/>
          </p:cNvSpPr>
          <p:nvPr/>
        </p:nvSpPr>
        <p:spPr bwMode="auto">
          <a:xfrm>
            <a:off x="381000" y="228600"/>
            <a:ext cx="23241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a:t>Application Architecture Pattern</a:t>
            </a:r>
          </a:p>
        </p:txBody>
      </p:sp>
      <p:sp>
        <p:nvSpPr>
          <p:cNvPr id="80906" name="Text Box 10"/>
          <p:cNvSpPr txBox="1">
            <a:spLocks noChangeArrowheads="1"/>
          </p:cNvSpPr>
          <p:nvPr/>
        </p:nvSpPr>
        <p:spPr bwMode="auto">
          <a:xfrm>
            <a:off x="609600" y="3124200"/>
            <a:ext cx="10033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Solution</a:t>
            </a:r>
          </a:p>
        </p:txBody>
      </p:sp>
      <p:sp>
        <p:nvSpPr>
          <p:cNvPr id="80907" name="Text Box 11"/>
          <p:cNvSpPr txBox="1">
            <a:spLocks noChangeArrowheads="1"/>
          </p:cNvSpPr>
          <p:nvPr/>
        </p:nvSpPr>
        <p:spPr bwMode="auto">
          <a:xfrm>
            <a:off x="838200" y="3613150"/>
            <a:ext cx="7772400" cy="73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Limit the lifetime of daemon processes and fork them again after a configurable, short lifetime. Limit the number of requests handled by the daemon processes. Run the daemons in a contained environment to minimize the exploits.</a:t>
            </a:r>
          </a:p>
        </p:txBody>
      </p:sp>
      <p:sp>
        <p:nvSpPr>
          <p:cNvPr id="80908" name="Text Box 12"/>
          <p:cNvSpPr txBox="1">
            <a:spLocks noChangeArrowheads="1"/>
          </p:cNvSpPr>
          <p:nvPr/>
        </p:nvSpPr>
        <p:spPr bwMode="auto">
          <a:xfrm>
            <a:off x="152400" y="6400800"/>
            <a:ext cx="15906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b="1"/>
              <a:t>Source: </a:t>
            </a:r>
            <a:r>
              <a:rPr lang="en-GB" sz="1200" b="1">
                <a:solidFill>
                  <a:srgbClr val="6600CC"/>
                </a:solidFill>
              </a:rPr>
              <a:t>Hafiz </a:t>
            </a:r>
            <a:r>
              <a:rPr lang="en-GB" sz="1200" b="1" i="1">
                <a:solidFill>
                  <a:srgbClr val="6600CC"/>
                </a:solidFill>
              </a:rPr>
              <a:t>et. al.</a:t>
            </a:r>
          </a:p>
        </p:txBody>
      </p:sp>
      <p:sp>
        <p:nvSpPr>
          <p:cNvPr id="80909" name="Text Box 13"/>
          <p:cNvSpPr txBox="1">
            <a:spLocks noChangeArrowheads="1"/>
          </p:cNvSpPr>
          <p:nvPr/>
        </p:nvSpPr>
        <p:spPr bwMode="auto">
          <a:xfrm>
            <a:off x="609600" y="5195888"/>
            <a:ext cx="516255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Known Uses. </a:t>
            </a:r>
            <a:r>
              <a:rPr lang="en-GB" sz="1400">
                <a:solidFill>
                  <a:srgbClr val="333399"/>
                </a:solidFill>
              </a:rPr>
              <a:t>Resource Pooling in Apache Server and Postfix.</a:t>
            </a:r>
          </a:p>
        </p:txBody>
      </p:sp>
      <p:sp>
        <p:nvSpPr>
          <p:cNvPr id="80910" name="Text Box 14"/>
          <p:cNvSpPr txBox="1">
            <a:spLocks noChangeArrowheads="1"/>
          </p:cNvSpPr>
          <p:nvPr/>
        </p:nvSpPr>
        <p:spPr bwMode="auto">
          <a:xfrm>
            <a:off x="2590800" y="6400800"/>
            <a:ext cx="41910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ctr">
              <a:lnSpc>
                <a:spcPct val="100000"/>
              </a:lnSpc>
              <a:buClr>
                <a:srgbClr val="003399"/>
              </a:buClr>
            </a:pPr>
            <a:r>
              <a:rPr lang="en-GB" sz="1200" b="1">
                <a:solidFill>
                  <a:srgbClr val="003399"/>
                </a:solidFill>
              </a:rPr>
              <a:t>Tags:</a:t>
            </a:r>
            <a:r>
              <a:rPr lang="en-GB" sz="1400" b="1">
                <a:solidFill>
                  <a:srgbClr val="003399"/>
                </a:solidFill>
              </a:rPr>
              <a:t> </a:t>
            </a:r>
            <a:r>
              <a:rPr lang="en-GB" sz="1200" b="1">
                <a:solidFill>
                  <a:srgbClr val="008000"/>
                </a:solidFill>
              </a:rPr>
              <a:t>Resource Pooling, Pre-forking, Daemon Process</a:t>
            </a:r>
          </a:p>
        </p:txBody>
      </p:sp>
      <p:sp>
        <p:nvSpPr>
          <p:cNvPr id="80911" name="Text Box 15"/>
          <p:cNvSpPr txBox="1">
            <a:spLocks noChangeArrowheads="1"/>
          </p:cNvSpPr>
          <p:nvPr/>
        </p:nvSpPr>
        <p:spPr bwMode="auto">
          <a:xfrm>
            <a:off x="4495800" y="990600"/>
            <a:ext cx="449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pPr>
            <a:r>
              <a:rPr lang="en-GB" sz="1200"/>
              <a:t>Classification Key:</a:t>
            </a:r>
            <a:r>
              <a:rPr lang="en-GB" sz="1200">
                <a:solidFill>
                  <a:srgbClr val="990000"/>
                </a:solidFill>
              </a:rPr>
              <a:t> Core Security, Elevation of Privilege</a:t>
            </a:r>
          </a:p>
        </p:txBody>
      </p:sp>
      <p:sp>
        <p:nvSpPr>
          <p:cNvPr id="80912" name="Text Box 16"/>
          <p:cNvSpPr txBox="1">
            <a:spLocks noChangeArrowheads="1"/>
          </p:cNvSpPr>
          <p:nvPr/>
        </p:nvSpPr>
        <p:spPr bwMode="auto">
          <a:xfrm>
            <a:off x="609600" y="5562600"/>
            <a:ext cx="4860925"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Related Patterns. </a:t>
            </a:r>
            <a:r>
              <a:rPr lang="en-GB" sz="1400">
                <a:solidFill>
                  <a:srgbClr val="990000"/>
                </a:solidFill>
              </a:rPr>
              <a:t>Protected System, Security Association.</a:t>
            </a:r>
          </a:p>
        </p:txBody>
      </p:sp>
      <p:sp>
        <p:nvSpPr>
          <p:cNvPr id="80913" name="Text Box 17"/>
          <p:cNvSpPr txBox="1">
            <a:spLocks noChangeArrowheads="1"/>
          </p:cNvSpPr>
          <p:nvPr/>
        </p:nvSpPr>
        <p:spPr bwMode="auto">
          <a:xfrm>
            <a:off x="8001000" y="6477000"/>
            <a:ext cx="79216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Pattern 68</a:t>
            </a: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ext Box 1"/>
          <p:cNvSpPr txBox="1">
            <a:spLocks noChangeArrowheads="1"/>
          </p:cNvSpPr>
          <p:nvPr/>
        </p:nvSpPr>
        <p:spPr bwMode="auto">
          <a:xfrm>
            <a:off x="381000" y="504825"/>
            <a:ext cx="196215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993300"/>
              </a:buClr>
            </a:pPr>
            <a:r>
              <a:rPr lang="en-GB" sz="2000" b="1">
                <a:solidFill>
                  <a:srgbClr val="993300"/>
                </a:solidFill>
              </a:rPr>
              <a:t>Secure Logger</a:t>
            </a:r>
          </a:p>
        </p:txBody>
      </p:sp>
      <p:sp>
        <p:nvSpPr>
          <p:cNvPr id="81922" name="Line 2"/>
          <p:cNvSpPr>
            <a:spLocks noChangeShapeType="1"/>
          </p:cNvSpPr>
          <p:nvPr/>
        </p:nvSpPr>
        <p:spPr bwMode="auto">
          <a:xfrm>
            <a:off x="457200" y="914400"/>
            <a:ext cx="8686800" cy="1588"/>
          </a:xfrm>
          <a:prstGeom prst="line">
            <a:avLst/>
          </a:prstGeom>
          <a:noFill/>
          <a:ln w="936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81923" name="Text Box 3"/>
          <p:cNvSpPr txBox="1">
            <a:spLocks noChangeArrowheads="1"/>
          </p:cNvSpPr>
          <p:nvPr/>
        </p:nvSpPr>
        <p:spPr bwMode="auto">
          <a:xfrm>
            <a:off x="609600" y="1358900"/>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Problem</a:t>
            </a:r>
          </a:p>
        </p:txBody>
      </p:sp>
      <p:sp>
        <p:nvSpPr>
          <p:cNvPr id="81924" name="Text Box 4"/>
          <p:cNvSpPr txBox="1">
            <a:spLocks noChangeArrowheads="1"/>
          </p:cNvSpPr>
          <p:nvPr/>
        </p:nvSpPr>
        <p:spPr bwMode="auto">
          <a:xfrm>
            <a:off x="838200" y="1739900"/>
            <a:ext cx="7696200" cy="1160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buClr>
                <a:srgbClr val="333399"/>
              </a:buClr>
            </a:pPr>
            <a:r>
              <a:rPr lang="en-GB" sz="1400">
                <a:solidFill>
                  <a:srgbClr val="333399"/>
                </a:solidFill>
                <a:cs typeface="Arial" charset="0"/>
              </a:rPr>
              <a:t>Application Logs have to be created appropriately at multiple points during an application’s operational life cycle. Event logs and related data must be secured against alteration by an attacker. Log data should not be accessible to unauthorized personnel. </a:t>
            </a:r>
          </a:p>
          <a:p>
            <a:pPr algn="r">
              <a:lnSpc>
                <a:spcPct val="100000"/>
              </a:lnSpc>
              <a:buClr>
                <a:srgbClr val="333399"/>
              </a:buClr>
            </a:pPr>
            <a:endParaRPr lang="en-GB" sz="1400">
              <a:solidFill>
                <a:srgbClr val="333399"/>
              </a:solidFill>
              <a:cs typeface="Arial" charset="0"/>
            </a:endParaRPr>
          </a:p>
          <a:p>
            <a:pPr algn="r">
              <a:lnSpc>
                <a:spcPct val="100000"/>
              </a:lnSpc>
              <a:buClr>
                <a:srgbClr val="333399"/>
              </a:buClr>
            </a:pPr>
            <a:r>
              <a:rPr lang="en-GB" sz="1400">
                <a:solidFill>
                  <a:srgbClr val="333399"/>
                </a:solidFill>
                <a:cs typeface="Arial" charset="0"/>
              </a:rPr>
              <a:t>How can you log the events correctly and securely and in a timely manner?</a:t>
            </a:r>
          </a:p>
        </p:txBody>
      </p:sp>
      <p:sp>
        <p:nvSpPr>
          <p:cNvPr id="81925" name="Text Box 5"/>
          <p:cNvSpPr txBox="1">
            <a:spLocks noChangeArrowheads="1"/>
          </p:cNvSpPr>
          <p:nvPr/>
        </p:nvSpPr>
        <p:spPr bwMode="auto">
          <a:xfrm>
            <a:off x="381000" y="228600"/>
            <a:ext cx="23241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a:t>Application Architecture Pattern</a:t>
            </a:r>
          </a:p>
        </p:txBody>
      </p:sp>
      <p:sp>
        <p:nvSpPr>
          <p:cNvPr id="81926" name="AutoShape 6"/>
          <p:cNvSpPr>
            <a:spLocks noChangeArrowheads="1"/>
          </p:cNvSpPr>
          <p:nvPr/>
        </p:nvSpPr>
        <p:spPr bwMode="auto">
          <a:xfrm>
            <a:off x="7086600" y="304800"/>
            <a:ext cx="1828800" cy="609600"/>
          </a:xfrm>
          <a:prstGeom prst="rtTriangle">
            <a:avLst/>
          </a:prstGeom>
          <a:blipFill dpi="0" rotWithShape="0">
            <a:blip r:embed="rId3"/>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81927" name="AutoShape 7"/>
          <p:cNvSpPr>
            <a:spLocks noChangeArrowheads="1"/>
          </p:cNvSpPr>
          <p:nvPr/>
        </p:nvSpPr>
        <p:spPr bwMode="auto">
          <a:xfrm rot="10800000">
            <a:off x="7086600" y="306388"/>
            <a:ext cx="1828800" cy="609600"/>
          </a:xfrm>
          <a:prstGeom prst="rtTriangle">
            <a:avLst/>
          </a:prstGeom>
          <a:blipFill dpi="0" rotWithShape="0">
            <a:blip r:embed="rId4"/>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81928" name="Text Box 8"/>
          <p:cNvSpPr txBox="1">
            <a:spLocks noChangeArrowheads="1"/>
          </p:cNvSpPr>
          <p:nvPr/>
        </p:nvSpPr>
        <p:spPr bwMode="auto">
          <a:xfrm>
            <a:off x="7391400" y="304800"/>
            <a:ext cx="15240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gn="r">
              <a:lnSpc>
                <a:spcPct val="100000"/>
              </a:lnSpc>
            </a:pPr>
            <a:r>
              <a:rPr lang="en-GB" sz="1000" b="1"/>
              <a:t>Application Arch. – Design</a:t>
            </a:r>
          </a:p>
        </p:txBody>
      </p:sp>
      <p:sp>
        <p:nvSpPr>
          <p:cNvPr id="81929" name="Text Box 9"/>
          <p:cNvSpPr txBox="1">
            <a:spLocks noChangeArrowheads="1"/>
          </p:cNvSpPr>
          <p:nvPr/>
        </p:nvSpPr>
        <p:spPr bwMode="auto">
          <a:xfrm>
            <a:off x="7162800" y="609600"/>
            <a:ext cx="45561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Data</a:t>
            </a:r>
          </a:p>
        </p:txBody>
      </p:sp>
      <p:sp>
        <p:nvSpPr>
          <p:cNvPr id="81930" name="Text Box 10"/>
          <p:cNvSpPr txBox="1">
            <a:spLocks noChangeArrowheads="1"/>
          </p:cNvSpPr>
          <p:nvPr/>
        </p:nvSpPr>
        <p:spPr bwMode="auto">
          <a:xfrm>
            <a:off x="609600" y="3381375"/>
            <a:ext cx="10033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Solution</a:t>
            </a:r>
          </a:p>
        </p:txBody>
      </p:sp>
      <p:sp>
        <p:nvSpPr>
          <p:cNvPr id="81931" name="Text Box 11"/>
          <p:cNvSpPr txBox="1">
            <a:spLocks noChangeArrowheads="1"/>
          </p:cNvSpPr>
          <p:nvPr/>
        </p:nvSpPr>
        <p:spPr bwMode="auto">
          <a:xfrm>
            <a:off x="838200" y="3797300"/>
            <a:ext cx="7848600" cy="1160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Use a centrally controlled logging functionality that can be used in various places throughout the application request and response. Decouple the logging functionality and provide it as a component or service to be used throughout the application. Cryptographically secure the logged data and keep additional information to verify the integrity of logged data. Control access to the log so that unauthorized users cannot view content.</a:t>
            </a:r>
          </a:p>
        </p:txBody>
      </p:sp>
      <p:sp>
        <p:nvSpPr>
          <p:cNvPr id="81932" name="Text Box 12"/>
          <p:cNvSpPr txBox="1">
            <a:spLocks noChangeArrowheads="1"/>
          </p:cNvSpPr>
          <p:nvPr/>
        </p:nvSpPr>
        <p:spPr bwMode="auto">
          <a:xfrm>
            <a:off x="152400" y="6400800"/>
            <a:ext cx="1503363"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b="1"/>
              <a:t>Source: </a:t>
            </a:r>
            <a:r>
              <a:rPr lang="en-GB" sz="1200" b="1">
                <a:solidFill>
                  <a:srgbClr val="3333FF"/>
                </a:solidFill>
              </a:rPr>
              <a:t>Sun Book</a:t>
            </a:r>
          </a:p>
        </p:txBody>
      </p:sp>
      <p:sp>
        <p:nvSpPr>
          <p:cNvPr id="81933" name="Text Box 13"/>
          <p:cNvSpPr txBox="1">
            <a:spLocks noChangeArrowheads="1"/>
          </p:cNvSpPr>
          <p:nvPr/>
        </p:nvSpPr>
        <p:spPr bwMode="auto">
          <a:xfrm>
            <a:off x="609600" y="5638800"/>
            <a:ext cx="41021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Known Uses. </a:t>
            </a:r>
            <a:r>
              <a:rPr lang="en-GB" sz="1400">
                <a:solidFill>
                  <a:srgbClr val="333399"/>
                </a:solidFill>
              </a:rPr>
              <a:t>Security Logging in J2EE services.</a:t>
            </a:r>
          </a:p>
        </p:txBody>
      </p:sp>
      <p:sp>
        <p:nvSpPr>
          <p:cNvPr id="81934" name="Text Box 14"/>
          <p:cNvSpPr txBox="1">
            <a:spLocks noChangeArrowheads="1"/>
          </p:cNvSpPr>
          <p:nvPr/>
        </p:nvSpPr>
        <p:spPr bwMode="auto">
          <a:xfrm>
            <a:off x="2743200" y="6400800"/>
            <a:ext cx="40386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ctr">
              <a:lnSpc>
                <a:spcPct val="100000"/>
              </a:lnSpc>
              <a:buClr>
                <a:srgbClr val="003399"/>
              </a:buClr>
            </a:pPr>
            <a:r>
              <a:rPr lang="en-GB" sz="1200" b="1">
                <a:solidFill>
                  <a:srgbClr val="003399"/>
                </a:solidFill>
              </a:rPr>
              <a:t>Tags:</a:t>
            </a:r>
            <a:r>
              <a:rPr lang="en-GB" sz="1400" b="1">
                <a:solidFill>
                  <a:srgbClr val="003399"/>
                </a:solidFill>
              </a:rPr>
              <a:t> </a:t>
            </a:r>
            <a:r>
              <a:rPr lang="en-GB" sz="1200" b="1">
                <a:solidFill>
                  <a:srgbClr val="008000"/>
                </a:solidFill>
              </a:rPr>
              <a:t>Logging</a:t>
            </a:r>
          </a:p>
        </p:txBody>
      </p:sp>
      <p:sp>
        <p:nvSpPr>
          <p:cNvPr id="81935" name="Text Box 15"/>
          <p:cNvSpPr txBox="1">
            <a:spLocks noChangeArrowheads="1"/>
          </p:cNvSpPr>
          <p:nvPr/>
        </p:nvSpPr>
        <p:spPr bwMode="auto">
          <a:xfrm>
            <a:off x="4495800" y="990600"/>
            <a:ext cx="449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pPr>
            <a:r>
              <a:rPr lang="en-GB" sz="1200"/>
              <a:t>Classification Key:</a:t>
            </a:r>
            <a:r>
              <a:rPr lang="en-GB" sz="1200">
                <a:solidFill>
                  <a:srgbClr val="990000"/>
                </a:solidFill>
              </a:rPr>
              <a:t> Core Security, Repudiation</a:t>
            </a:r>
          </a:p>
        </p:txBody>
      </p:sp>
      <p:sp>
        <p:nvSpPr>
          <p:cNvPr id="81936" name="Text Box 16"/>
          <p:cNvSpPr txBox="1">
            <a:spLocks noChangeArrowheads="1"/>
          </p:cNvSpPr>
          <p:nvPr/>
        </p:nvSpPr>
        <p:spPr bwMode="auto">
          <a:xfrm>
            <a:off x="8001000" y="6477000"/>
            <a:ext cx="79216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Pattern 69</a:t>
            </a: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ext Box 1"/>
          <p:cNvSpPr txBox="1">
            <a:spLocks noChangeArrowheads="1"/>
          </p:cNvSpPr>
          <p:nvPr/>
        </p:nvSpPr>
        <p:spPr bwMode="auto">
          <a:xfrm>
            <a:off x="381000" y="504825"/>
            <a:ext cx="295275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993300"/>
              </a:buClr>
            </a:pPr>
            <a:r>
              <a:rPr lang="en-GB" sz="2000" b="1">
                <a:solidFill>
                  <a:srgbClr val="993300"/>
                </a:solidFill>
              </a:rPr>
              <a:t>Secure Service Fa</a:t>
            </a:r>
            <a:r>
              <a:rPr lang="en-GB" sz="2000" b="1">
                <a:solidFill>
                  <a:srgbClr val="990000"/>
                </a:solidFill>
                <a:cs typeface="Arial" charset="0"/>
              </a:rPr>
              <a:t>ç</a:t>
            </a:r>
            <a:r>
              <a:rPr lang="en-GB" sz="2000" b="1">
                <a:solidFill>
                  <a:srgbClr val="993300"/>
                </a:solidFill>
              </a:rPr>
              <a:t>ade</a:t>
            </a:r>
          </a:p>
        </p:txBody>
      </p:sp>
      <p:sp>
        <p:nvSpPr>
          <p:cNvPr id="82946" name="Line 2"/>
          <p:cNvSpPr>
            <a:spLocks noChangeShapeType="1"/>
          </p:cNvSpPr>
          <p:nvPr/>
        </p:nvSpPr>
        <p:spPr bwMode="auto">
          <a:xfrm>
            <a:off x="457200" y="914400"/>
            <a:ext cx="8686800" cy="1588"/>
          </a:xfrm>
          <a:prstGeom prst="line">
            <a:avLst/>
          </a:prstGeom>
          <a:noFill/>
          <a:ln w="936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82947" name="Text Box 3"/>
          <p:cNvSpPr txBox="1">
            <a:spLocks noChangeArrowheads="1"/>
          </p:cNvSpPr>
          <p:nvPr/>
        </p:nvSpPr>
        <p:spPr bwMode="auto">
          <a:xfrm>
            <a:off x="609600" y="1495425"/>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Problem</a:t>
            </a:r>
          </a:p>
        </p:txBody>
      </p:sp>
      <p:sp>
        <p:nvSpPr>
          <p:cNvPr id="82948" name="Text Box 4"/>
          <p:cNvSpPr txBox="1">
            <a:spLocks noChangeArrowheads="1"/>
          </p:cNvSpPr>
          <p:nvPr/>
        </p:nvSpPr>
        <p:spPr bwMode="auto">
          <a:xfrm>
            <a:off x="838200" y="1876425"/>
            <a:ext cx="7696200" cy="1373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buClr>
                <a:srgbClr val="333399"/>
              </a:buClr>
            </a:pPr>
            <a:r>
              <a:rPr lang="en-GB" sz="1400">
                <a:solidFill>
                  <a:srgbClr val="333399"/>
                </a:solidFill>
                <a:cs typeface="Arial" charset="0"/>
              </a:rPr>
              <a:t>Many access points in the business tier mean that many points of failure that have to be secured. Every access point has to have authentication and authorization and data validation and auditing mechanism. This becomes an even more difficult problem if security has to be retrofitted. </a:t>
            </a:r>
          </a:p>
          <a:p>
            <a:pPr algn="r">
              <a:lnSpc>
                <a:spcPct val="100000"/>
              </a:lnSpc>
              <a:buClr>
                <a:srgbClr val="333399"/>
              </a:buClr>
            </a:pPr>
            <a:endParaRPr lang="en-GB" sz="1400">
              <a:solidFill>
                <a:srgbClr val="333399"/>
              </a:solidFill>
              <a:cs typeface="Arial" charset="0"/>
            </a:endParaRPr>
          </a:p>
          <a:p>
            <a:pPr algn="r">
              <a:lnSpc>
                <a:spcPct val="100000"/>
              </a:lnSpc>
              <a:buClr>
                <a:srgbClr val="333399"/>
              </a:buClr>
            </a:pPr>
            <a:r>
              <a:rPr lang="en-GB" sz="1400">
                <a:solidFill>
                  <a:srgbClr val="333399"/>
                </a:solidFill>
                <a:cs typeface="Arial" charset="0"/>
              </a:rPr>
              <a:t>How can we provide a secure interface for a fine-grained and loosely coupled security service?</a:t>
            </a:r>
          </a:p>
        </p:txBody>
      </p:sp>
      <p:sp>
        <p:nvSpPr>
          <p:cNvPr id="82949" name="Text Box 5"/>
          <p:cNvSpPr txBox="1">
            <a:spLocks noChangeArrowheads="1"/>
          </p:cNvSpPr>
          <p:nvPr/>
        </p:nvSpPr>
        <p:spPr bwMode="auto">
          <a:xfrm>
            <a:off x="381000" y="228600"/>
            <a:ext cx="23241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a:t>Application Architecture Pattern</a:t>
            </a:r>
          </a:p>
        </p:txBody>
      </p:sp>
      <p:sp>
        <p:nvSpPr>
          <p:cNvPr id="82950" name="AutoShape 6"/>
          <p:cNvSpPr>
            <a:spLocks noChangeArrowheads="1"/>
          </p:cNvSpPr>
          <p:nvPr/>
        </p:nvSpPr>
        <p:spPr bwMode="auto">
          <a:xfrm>
            <a:off x="7086600" y="304800"/>
            <a:ext cx="1828800" cy="609600"/>
          </a:xfrm>
          <a:prstGeom prst="rtTriangle">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82951" name="AutoShape 7"/>
          <p:cNvSpPr>
            <a:spLocks noChangeArrowheads="1"/>
          </p:cNvSpPr>
          <p:nvPr/>
        </p:nvSpPr>
        <p:spPr bwMode="auto">
          <a:xfrm rot="10800000">
            <a:off x="7086600" y="306388"/>
            <a:ext cx="1828800" cy="609600"/>
          </a:xfrm>
          <a:prstGeom prst="rtTriangle">
            <a:avLst/>
          </a:prstGeom>
          <a:blipFill dpi="0" rotWithShape="0">
            <a:blip r:embed="rId3"/>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82952" name="Text Box 8"/>
          <p:cNvSpPr txBox="1">
            <a:spLocks noChangeArrowheads="1"/>
          </p:cNvSpPr>
          <p:nvPr/>
        </p:nvSpPr>
        <p:spPr bwMode="auto">
          <a:xfrm>
            <a:off x="7391400" y="304800"/>
            <a:ext cx="15240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gn="r">
              <a:lnSpc>
                <a:spcPct val="100000"/>
              </a:lnSpc>
            </a:pPr>
            <a:r>
              <a:rPr lang="en-GB" sz="1000" b="1"/>
              <a:t>Application Arch. – Design</a:t>
            </a:r>
          </a:p>
        </p:txBody>
      </p:sp>
      <p:sp>
        <p:nvSpPr>
          <p:cNvPr id="82953" name="Text Box 9"/>
          <p:cNvSpPr txBox="1">
            <a:spLocks noChangeArrowheads="1"/>
          </p:cNvSpPr>
          <p:nvPr/>
        </p:nvSpPr>
        <p:spPr bwMode="auto">
          <a:xfrm>
            <a:off x="7162800" y="609600"/>
            <a:ext cx="835025"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Everything</a:t>
            </a:r>
          </a:p>
        </p:txBody>
      </p:sp>
      <p:sp>
        <p:nvSpPr>
          <p:cNvPr id="82954" name="Text Box 10"/>
          <p:cNvSpPr txBox="1">
            <a:spLocks noChangeArrowheads="1"/>
          </p:cNvSpPr>
          <p:nvPr/>
        </p:nvSpPr>
        <p:spPr bwMode="auto">
          <a:xfrm>
            <a:off x="609600" y="3517900"/>
            <a:ext cx="10033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Solution</a:t>
            </a:r>
          </a:p>
        </p:txBody>
      </p:sp>
      <p:sp>
        <p:nvSpPr>
          <p:cNvPr id="82955" name="Text Box 11"/>
          <p:cNvSpPr txBox="1">
            <a:spLocks noChangeArrowheads="1"/>
          </p:cNvSpPr>
          <p:nvPr/>
        </p:nvSpPr>
        <p:spPr bwMode="auto">
          <a:xfrm>
            <a:off x="838200" y="3933825"/>
            <a:ext cx="7848600" cy="1160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Integrate fine-grained, security unaware service implementation into a unified, security-enabled interface to clients. Use it as a gateway where client requests are securely validated and routed to the appropriate fine-grained service implementation. Maintain and mediate the security and workflow context between interactive client requests and fine-grained services that fulfill portions of client requests.</a:t>
            </a:r>
          </a:p>
        </p:txBody>
      </p:sp>
      <p:sp>
        <p:nvSpPr>
          <p:cNvPr id="82956" name="Text Box 12"/>
          <p:cNvSpPr txBox="1">
            <a:spLocks noChangeArrowheads="1"/>
          </p:cNvSpPr>
          <p:nvPr/>
        </p:nvSpPr>
        <p:spPr bwMode="auto">
          <a:xfrm>
            <a:off x="152400" y="6400800"/>
            <a:ext cx="1503363"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b="1"/>
              <a:t>Source: </a:t>
            </a:r>
            <a:r>
              <a:rPr lang="en-GB" sz="1200" b="1">
                <a:solidFill>
                  <a:srgbClr val="3333FF"/>
                </a:solidFill>
              </a:rPr>
              <a:t>Sun Book</a:t>
            </a:r>
          </a:p>
        </p:txBody>
      </p:sp>
      <p:sp>
        <p:nvSpPr>
          <p:cNvPr id="82957" name="Text Box 13"/>
          <p:cNvSpPr txBox="1">
            <a:spLocks noChangeArrowheads="1"/>
          </p:cNvSpPr>
          <p:nvPr/>
        </p:nvSpPr>
        <p:spPr bwMode="auto">
          <a:xfrm>
            <a:off x="609600" y="5638800"/>
            <a:ext cx="4627563"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Known Uses. </a:t>
            </a:r>
            <a:r>
              <a:rPr lang="en-GB" sz="1400">
                <a:solidFill>
                  <a:srgbClr val="333399"/>
                </a:solidFill>
              </a:rPr>
              <a:t>Unified secure interface of an application.</a:t>
            </a:r>
          </a:p>
        </p:txBody>
      </p:sp>
      <p:sp>
        <p:nvSpPr>
          <p:cNvPr id="82958" name="Text Box 14"/>
          <p:cNvSpPr txBox="1">
            <a:spLocks noChangeArrowheads="1"/>
          </p:cNvSpPr>
          <p:nvPr/>
        </p:nvSpPr>
        <p:spPr bwMode="auto">
          <a:xfrm>
            <a:off x="2743200" y="6400800"/>
            <a:ext cx="40386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ctr">
              <a:lnSpc>
                <a:spcPct val="100000"/>
              </a:lnSpc>
              <a:buClr>
                <a:srgbClr val="003399"/>
              </a:buClr>
            </a:pPr>
            <a:r>
              <a:rPr lang="en-GB" sz="1200" b="1">
                <a:solidFill>
                  <a:srgbClr val="003399"/>
                </a:solidFill>
              </a:rPr>
              <a:t>Tags:</a:t>
            </a:r>
            <a:r>
              <a:rPr lang="en-GB" sz="1400" b="1">
                <a:solidFill>
                  <a:srgbClr val="003399"/>
                </a:solidFill>
              </a:rPr>
              <a:t> </a:t>
            </a:r>
            <a:r>
              <a:rPr lang="en-GB" sz="1200" b="1">
                <a:solidFill>
                  <a:srgbClr val="008000"/>
                </a:solidFill>
              </a:rPr>
              <a:t>Façade, Interface</a:t>
            </a:r>
          </a:p>
        </p:txBody>
      </p:sp>
      <p:sp>
        <p:nvSpPr>
          <p:cNvPr id="82959" name="Text Box 15"/>
          <p:cNvSpPr txBox="1">
            <a:spLocks noChangeArrowheads="1"/>
          </p:cNvSpPr>
          <p:nvPr/>
        </p:nvSpPr>
        <p:spPr bwMode="auto">
          <a:xfrm>
            <a:off x="4495800" y="990600"/>
            <a:ext cx="449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pPr>
            <a:r>
              <a:rPr lang="en-GB" sz="1200"/>
              <a:t>Classification Key:</a:t>
            </a:r>
            <a:r>
              <a:rPr lang="en-GB" sz="1200">
                <a:solidFill>
                  <a:srgbClr val="990000"/>
                </a:solidFill>
              </a:rPr>
              <a:t> Core Security</a:t>
            </a:r>
          </a:p>
        </p:txBody>
      </p:sp>
      <p:sp>
        <p:nvSpPr>
          <p:cNvPr id="82960" name="Text Box 16"/>
          <p:cNvSpPr txBox="1">
            <a:spLocks noChangeArrowheads="1"/>
          </p:cNvSpPr>
          <p:nvPr/>
        </p:nvSpPr>
        <p:spPr bwMode="auto">
          <a:xfrm>
            <a:off x="8001000" y="6477000"/>
            <a:ext cx="79216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Pattern 70</a:t>
            </a: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WordArt 1"/>
          <p:cNvSpPr>
            <a:spLocks noChangeArrowheads="1" noChangeShapeType="1" noTextEdit="1"/>
          </p:cNvSpPr>
          <p:nvPr/>
        </p:nvSpPr>
        <p:spPr bwMode="auto">
          <a:xfrm rot="20520000">
            <a:off x="1277938" y="3108325"/>
            <a:ext cx="6591300"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sv-SE" sz="3600" kern="10" spc="718">
                <a:gradFill rotWithShape="0">
                  <a:gsLst>
                    <a:gs pos="0">
                      <a:srgbClr val="AAAAAA"/>
                    </a:gs>
                    <a:gs pos="100000">
                      <a:srgbClr val="FFFFFF"/>
                    </a:gs>
                  </a:gsLst>
                  <a:lin ang="6480000" scaled="1"/>
                </a:gradFill>
                <a:effectLst>
                  <a:outerShdw dist="40186" dir="4303642" algn="ctr" rotWithShape="0">
                    <a:srgbClr val="4D4D4D">
                      <a:alpha val="80011"/>
                    </a:srgbClr>
                  </a:outerShdw>
                </a:effectLst>
                <a:latin typeface="Arial Black"/>
              </a:rPr>
              <a:t>Security Pattern Template</a:t>
            </a:r>
          </a:p>
        </p:txBody>
      </p:sp>
      <p:sp>
        <p:nvSpPr>
          <p:cNvPr id="10242" name="Text Box 2"/>
          <p:cNvSpPr txBox="1">
            <a:spLocks noChangeArrowheads="1"/>
          </p:cNvSpPr>
          <p:nvPr/>
        </p:nvSpPr>
        <p:spPr bwMode="auto">
          <a:xfrm>
            <a:off x="381000" y="504825"/>
            <a:ext cx="5243513"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993300"/>
              </a:buClr>
            </a:pPr>
            <a:r>
              <a:rPr lang="en-GB" sz="2000" b="1">
                <a:solidFill>
                  <a:srgbClr val="993300"/>
                </a:solidFill>
              </a:rPr>
              <a:t>Security Pattern Template – Pattern Name</a:t>
            </a:r>
          </a:p>
        </p:txBody>
      </p:sp>
      <p:sp>
        <p:nvSpPr>
          <p:cNvPr id="10243" name="Line 3"/>
          <p:cNvSpPr>
            <a:spLocks noChangeShapeType="1"/>
          </p:cNvSpPr>
          <p:nvPr/>
        </p:nvSpPr>
        <p:spPr bwMode="auto">
          <a:xfrm>
            <a:off x="457200" y="914400"/>
            <a:ext cx="8686800" cy="1588"/>
          </a:xfrm>
          <a:prstGeom prst="line">
            <a:avLst/>
          </a:prstGeom>
          <a:noFill/>
          <a:ln w="936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10244" name="Text Box 4"/>
          <p:cNvSpPr txBox="1">
            <a:spLocks noChangeArrowheads="1"/>
          </p:cNvSpPr>
          <p:nvPr/>
        </p:nvSpPr>
        <p:spPr bwMode="auto">
          <a:xfrm>
            <a:off x="609600" y="1143000"/>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Problem</a:t>
            </a:r>
          </a:p>
        </p:txBody>
      </p:sp>
      <p:sp>
        <p:nvSpPr>
          <p:cNvPr id="10245" name="Text Box 5"/>
          <p:cNvSpPr txBox="1">
            <a:spLocks noChangeArrowheads="1"/>
          </p:cNvSpPr>
          <p:nvPr/>
        </p:nvSpPr>
        <p:spPr bwMode="auto">
          <a:xfrm>
            <a:off x="838200" y="1524000"/>
            <a:ext cx="76962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003399"/>
              </a:buClr>
            </a:pPr>
            <a:r>
              <a:rPr lang="en-GB" sz="1400">
                <a:solidFill>
                  <a:srgbClr val="003399"/>
                </a:solidFill>
              </a:rPr>
              <a:t>The problem statement of the pattern.</a:t>
            </a:r>
          </a:p>
        </p:txBody>
      </p:sp>
      <p:sp>
        <p:nvSpPr>
          <p:cNvPr id="10246" name="Text Box 6"/>
          <p:cNvSpPr txBox="1">
            <a:spLocks noChangeArrowheads="1"/>
          </p:cNvSpPr>
          <p:nvPr/>
        </p:nvSpPr>
        <p:spPr bwMode="auto">
          <a:xfrm>
            <a:off x="381000" y="228600"/>
            <a:ext cx="3827463"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a:t>Broad classification using information organizing table</a:t>
            </a:r>
          </a:p>
        </p:txBody>
      </p:sp>
      <p:sp>
        <p:nvSpPr>
          <p:cNvPr id="10247" name="AutoShape 7"/>
          <p:cNvSpPr>
            <a:spLocks noChangeArrowheads="1"/>
          </p:cNvSpPr>
          <p:nvPr/>
        </p:nvSpPr>
        <p:spPr bwMode="auto">
          <a:xfrm>
            <a:off x="7086600" y="304800"/>
            <a:ext cx="1828800" cy="609600"/>
          </a:xfrm>
          <a:prstGeom prst="rtTriangle">
            <a:avLst/>
          </a:prstGeom>
          <a:blipFill dpi="0" rotWithShape="0">
            <a:blip r:embed="rId3"/>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10248" name="AutoShape 8"/>
          <p:cNvSpPr>
            <a:spLocks noChangeArrowheads="1"/>
          </p:cNvSpPr>
          <p:nvPr/>
        </p:nvSpPr>
        <p:spPr bwMode="auto">
          <a:xfrm rot="10800000">
            <a:off x="7086600" y="306388"/>
            <a:ext cx="1828800" cy="609600"/>
          </a:xfrm>
          <a:prstGeom prst="rtTriangle">
            <a:avLst/>
          </a:prstGeom>
          <a:blipFill dpi="0" rotWithShape="0">
            <a:blip r:embed="rId4"/>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10249" name="Text Box 9"/>
          <p:cNvSpPr txBox="1">
            <a:spLocks noChangeArrowheads="1"/>
          </p:cNvSpPr>
          <p:nvPr/>
        </p:nvSpPr>
        <p:spPr bwMode="auto">
          <a:xfrm>
            <a:off x="7391400" y="304800"/>
            <a:ext cx="1524000"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gn="r">
              <a:lnSpc>
                <a:spcPct val="100000"/>
              </a:lnSpc>
            </a:pPr>
            <a:r>
              <a:rPr lang="en-GB" sz="1000" b="1"/>
              <a:t>Viewpoint</a:t>
            </a:r>
          </a:p>
        </p:txBody>
      </p:sp>
      <p:sp>
        <p:nvSpPr>
          <p:cNvPr id="10250" name="Text Box 10"/>
          <p:cNvSpPr txBox="1">
            <a:spLocks noChangeArrowheads="1"/>
          </p:cNvSpPr>
          <p:nvPr/>
        </p:nvSpPr>
        <p:spPr bwMode="auto">
          <a:xfrm>
            <a:off x="7162800" y="609600"/>
            <a:ext cx="947738"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Interrogative</a:t>
            </a:r>
          </a:p>
        </p:txBody>
      </p:sp>
      <p:sp>
        <p:nvSpPr>
          <p:cNvPr id="10251" name="Text Box 11"/>
          <p:cNvSpPr txBox="1">
            <a:spLocks noChangeArrowheads="1"/>
          </p:cNvSpPr>
          <p:nvPr/>
        </p:nvSpPr>
        <p:spPr bwMode="auto">
          <a:xfrm>
            <a:off x="609600" y="2514600"/>
            <a:ext cx="10033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Solution</a:t>
            </a:r>
          </a:p>
        </p:txBody>
      </p:sp>
      <p:sp>
        <p:nvSpPr>
          <p:cNvPr id="10252" name="Text Box 12"/>
          <p:cNvSpPr txBox="1">
            <a:spLocks noChangeArrowheads="1"/>
          </p:cNvSpPr>
          <p:nvPr/>
        </p:nvSpPr>
        <p:spPr bwMode="auto">
          <a:xfrm>
            <a:off x="838200" y="2930525"/>
            <a:ext cx="78486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003399"/>
              </a:buClr>
            </a:pPr>
            <a:r>
              <a:rPr lang="en-GB" sz="1400">
                <a:solidFill>
                  <a:srgbClr val="003399"/>
                </a:solidFill>
              </a:rPr>
              <a:t>The solution provided by the pattern.</a:t>
            </a:r>
            <a:r>
              <a:rPr lang="en-GB" sz="1400">
                <a:cs typeface="Arial" charset="0"/>
              </a:rPr>
              <a:t> </a:t>
            </a:r>
            <a:r>
              <a:rPr lang="en-GB" sz="1400">
                <a:solidFill>
                  <a:srgbClr val="003399"/>
                </a:solidFill>
              </a:rPr>
              <a:t> </a:t>
            </a:r>
          </a:p>
        </p:txBody>
      </p:sp>
      <p:sp>
        <p:nvSpPr>
          <p:cNvPr id="10253" name="Text Box 13"/>
          <p:cNvSpPr txBox="1">
            <a:spLocks noChangeArrowheads="1"/>
          </p:cNvSpPr>
          <p:nvPr/>
        </p:nvSpPr>
        <p:spPr bwMode="auto">
          <a:xfrm>
            <a:off x="152400" y="6400800"/>
            <a:ext cx="2151063"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b="1"/>
              <a:t>Source: </a:t>
            </a:r>
            <a:r>
              <a:rPr lang="en-GB" sz="1200" b="1">
                <a:solidFill>
                  <a:srgbClr val="FF0066"/>
                </a:solidFill>
              </a:rPr>
              <a:t>Source Repository</a:t>
            </a:r>
          </a:p>
        </p:txBody>
      </p:sp>
      <p:sp>
        <p:nvSpPr>
          <p:cNvPr id="10254" name="Text Box 14"/>
          <p:cNvSpPr txBox="1">
            <a:spLocks noChangeArrowheads="1"/>
          </p:cNvSpPr>
          <p:nvPr/>
        </p:nvSpPr>
        <p:spPr bwMode="auto">
          <a:xfrm>
            <a:off x="609600" y="5170488"/>
            <a:ext cx="4456113"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Known Uses. </a:t>
            </a:r>
            <a:r>
              <a:rPr lang="en-GB" sz="1400">
                <a:solidFill>
                  <a:srgbClr val="333399"/>
                </a:solidFill>
              </a:rPr>
              <a:t>Example implementation of the pattern.</a:t>
            </a:r>
          </a:p>
        </p:txBody>
      </p:sp>
      <p:sp>
        <p:nvSpPr>
          <p:cNvPr id="10255" name="Text Box 15"/>
          <p:cNvSpPr txBox="1">
            <a:spLocks noChangeArrowheads="1"/>
          </p:cNvSpPr>
          <p:nvPr/>
        </p:nvSpPr>
        <p:spPr bwMode="auto">
          <a:xfrm>
            <a:off x="609600" y="5689600"/>
            <a:ext cx="37084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Related Patterns. </a:t>
            </a:r>
            <a:r>
              <a:rPr lang="en-GB" sz="1400">
                <a:solidFill>
                  <a:srgbClr val="990000"/>
                </a:solidFill>
              </a:rPr>
              <a:t>Patterns that are related.</a:t>
            </a:r>
            <a:r>
              <a:rPr lang="en-GB" sz="1400" b="1"/>
              <a:t> </a:t>
            </a:r>
          </a:p>
        </p:txBody>
      </p:sp>
      <p:sp>
        <p:nvSpPr>
          <p:cNvPr id="10256" name="Text Box 16"/>
          <p:cNvSpPr txBox="1">
            <a:spLocks noChangeArrowheads="1"/>
          </p:cNvSpPr>
          <p:nvPr/>
        </p:nvSpPr>
        <p:spPr bwMode="auto">
          <a:xfrm>
            <a:off x="3048000" y="6400800"/>
            <a:ext cx="35052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003399"/>
              </a:buClr>
            </a:pPr>
            <a:r>
              <a:rPr lang="en-GB" sz="1200" b="1">
                <a:solidFill>
                  <a:srgbClr val="003399"/>
                </a:solidFill>
              </a:rPr>
              <a:t>Tags:</a:t>
            </a:r>
            <a:r>
              <a:rPr lang="en-GB" sz="1400" b="1">
                <a:solidFill>
                  <a:srgbClr val="003399"/>
                </a:solidFill>
              </a:rPr>
              <a:t> </a:t>
            </a:r>
            <a:r>
              <a:rPr lang="en-GB" sz="1200" b="1">
                <a:solidFill>
                  <a:srgbClr val="008000"/>
                </a:solidFill>
              </a:rPr>
              <a:t>Tags for identifying the pattern</a:t>
            </a:r>
          </a:p>
        </p:txBody>
      </p:sp>
      <p:sp>
        <p:nvSpPr>
          <p:cNvPr id="10257" name="Text Box 17"/>
          <p:cNvSpPr txBox="1">
            <a:spLocks noChangeArrowheads="1"/>
          </p:cNvSpPr>
          <p:nvPr/>
        </p:nvSpPr>
        <p:spPr bwMode="auto">
          <a:xfrm>
            <a:off x="5486400" y="990600"/>
            <a:ext cx="35052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pPr>
            <a:r>
              <a:rPr lang="en-GB" sz="1200"/>
              <a:t>Classification Key:</a:t>
            </a:r>
            <a:r>
              <a:rPr lang="en-GB" sz="1200">
                <a:solidFill>
                  <a:srgbClr val="990000"/>
                </a:solidFill>
              </a:rPr>
              <a:t> Hierarchical classification key</a:t>
            </a: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ext Box 1"/>
          <p:cNvSpPr txBox="1">
            <a:spLocks noChangeArrowheads="1"/>
          </p:cNvSpPr>
          <p:nvPr/>
        </p:nvSpPr>
        <p:spPr bwMode="auto">
          <a:xfrm>
            <a:off x="381000" y="504825"/>
            <a:ext cx="2782888"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993300"/>
              </a:buClr>
            </a:pPr>
            <a:r>
              <a:rPr lang="en-GB" sz="2000" b="1">
                <a:solidFill>
                  <a:srgbClr val="993300"/>
                </a:solidFill>
              </a:rPr>
              <a:t>Secure Service Proxy</a:t>
            </a:r>
          </a:p>
        </p:txBody>
      </p:sp>
      <p:sp>
        <p:nvSpPr>
          <p:cNvPr id="83970" name="Line 2"/>
          <p:cNvSpPr>
            <a:spLocks noChangeShapeType="1"/>
          </p:cNvSpPr>
          <p:nvPr/>
        </p:nvSpPr>
        <p:spPr bwMode="auto">
          <a:xfrm>
            <a:off x="457200" y="914400"/>
            <a:ext cx="8686800" cy="1588"/>
          </a:xfrm>
          <a:prstGeom prst="line">
            <a:avLst/>
          </a:prstGeom>
          <a:noFill/>
          <a:ln w="936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83971" name="Text Box 3"/>
          <p:cNvSpPr txBox="1">
            <a:spLocks noChangeArrowheads="1"/>
          </p:cNvSpPr>
          <p:nvPr/>
        </p:nvSpPr>
        <p:spPr bwMode="auto">
          <a:xfrm>
            <a:off x="609600" y="1358900"/>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Problem</a:t>
            </a:r>
          </a:p>
        </p:txBody>
      </p:sp>
      <p:sp>
        <p:nvSpPr>
          <p:cNvPr id="83972" name="Text Box 4"/>
          <p:cNvSpPr txBox="1">
            <a:spLocks noChangeArrowheads="1"/>
          </p:cNvSpPr>
          <p:nvPr/>
        </p:nvSpPr>
        <p:spPr bwMode="auto">
          <a:xfrm>
            <a:off x="838200" y="1739900"/>
            <a:ext cx="7696200" cy="1373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buClr>
                <a:srgbClr val="333399"/>
              </a:buClr>
            </a:pPr>
            <a:r>
              <a:rPr lang="en-GB" sz="1400">
                <a:solidFill>
                  <a:srgbClr val="333399"/>
                </a:solidFill>
                <a:cs typeface="Arial" charset="0"/>
              </a:rPr>
              <a:t>Adaptation of existing systems to newer security protocols is a standard practice in software maintenance. In case of SOA, you want to expose your existing system as services that interact with other services, but their security protocols do not match. </a:t>
            </a:r>
          </a:p>
          <a:p>
            <a:pPr algn="r">
              <a:lnSpc>
                <a:spcPct val="100000"/>
              </a:lnSpc>
              <a:buClr>
                <a:srgbClr val="333399"/>
              </a:buClr>
            </a:pPr>
            <a:endParaRPr lang="en-GB" sz="1400">
              <a:solidFill>
                <a:srgbClr val="333399"/>
              </a:solidFill>
              <a:cs typeface="Arial" charset="0"/>
            </a:endParaRPr>
          </a:p>
          <a:p>
            <a:pPr algn="r">
              <a:lnSpc>
                <a:spcPct val="100000"/>
              </a:lnSpc>
              <a:buClr>
                <a:srgbClr val="333399"/>
              </a:buClr>
            </a:pPr>
            <a:r>
              <a:rPr lang="en-GB" sz="1400">
                <a:solidFill>
                  <a:srgbClr val="333399"/>
                </a:solidFill>
                <a:cs typeface="Arial" charset="0"/>
              </a:rPr>
              <a:t>How can you efficiently integrate with existing security protocol without going back to rewriting the entire system?</a:t>
            </a:r>
          </a:p>
        </p:txBody>
      </p:sp>
      <p:sp>
        <p:nvSpPr>
          <p:cNvPr id="83973" name="Text Box 5"/>
          <p:cNvSpPr txBox="1">
            <a:spLocks noChangeArrowheads="1"/>
          </p:cNvSpPr>
          <p:nvPr/>
        </p:nvSpPr>
        <p:spPr bwMode="auto">
          <a:xfrm>
            <a:off x="381000" y="228600"/>
            <a:ext cx="23241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a:t>Application Architecture Pattern</a:t>
            </a:r>
          </a:p>
        </p:txBody>
      </p:sp>
      <p:sp>
        <p:nvSpPr>
          <p:cNvPr id="83974" name="AutoShape 6"/>
          <p:cNvSpPr>
            <a:spLocks noChangeArrowheads="1"/>
          </p:cNvSpPr>
          <p:nvPr/>
        </p:nvSpPr>
        <p:spPr bwMode="auto">
          <a:xfrm>
            <a:off x="7086600" y="304800"/>
            <a:ext cx="1828800" cy="609600"/>
          </a:xfrm>
          <a:prstGeom prst="rtTriangle">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83975" name="AutoShape 7"/>
          <p:cNvSpPr>
            <a:spLocks noChangeArrowheads="1"/>
          </p:cNvSpPr>
          <p:nvPr/>
        </p:nvSpPr>
        <p:spPr bwMode="auto">
          <a:xfrm rot="10800000">
            <a:off x="7086600" y="306388"/>
            <a:ext cx="1828800" cy="609600"/>
          </a:xfrm>
          <a:prstGeom prst="rtTriangle">
            <a:avLst/>
          </a:prstGeom>
          <a:blipFill dpi="0" rotWithShape="0">
            <a:blip r:embed="rId3"/>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83976" name="Text Box 8"/>
          <p:cNvSpPr txBox="1">
            <a:spLocks noChangeArrowheads="1"/>
          </p:cNvSpPr>
          <p:nvPr/>
        </p:nvSpPr>
        <p:spPr bwMode="auto">
          <a:xfrm>
            <a:off x="7391400" y="304800"/>
            <a:ext cx="15240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gn="r">
              <a:lnSpc>
                <a:spcPct val="100000"/>
              </a:lnSpc>
            </a:pPr>
            <a:r>
              <a:rPr lang="en-GB" sz="1000" b="1"/>
              <a:t>Application Arch. – Design</a:t>
            </a:r>
          </a:p>
        </p:txBody>
      </p:sp>
      <p:sp>
        <p:nvSpPr>
          <p:cNvPr id="83977" name="Text Box 9"/>
          <p:cNvSpPr txBox="1">
            <a:spLocks noChangeArrowheads="1"/>
          </p:cNvSpPr>
          <p:nvPr/>
        </p:nvSpPr>
        <p:spPr bwMode="auto">
          <a:xfrm>
            <a:off x="7162800" y="609600"/>
            <a:ext cx="835025"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Everything</a:t>
            </a:r>
          </a:p>
        </p:txBody>
      </p:sp>
      <p:sp>
        <p:nvSpPr>
          <p:cNvPr id="83978" name="Text Box 10"/>
          <p:cNvSpPr txBox="1">
            <a:spLocks noChangeArrowheads="1"/>
          </p:cNvSpPr>
          <p:nvPr/>
        </p:nvSpPr>
        <p:spPr bwMode="auto">
          <a:xfrm>
            <a:off x="609600" y="3381375"/>
            <a:ext cx="10033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Solution</a:t>
            </a:r>
          </a:p>
        </p:txBody>
      </p:sp>
      <p:sp>
        <p:nvSpPr>
          <p:cNvPr id="83979" name="Text Box 11"/>
          <p:cNvSpPr txBox="1">
            <a:spLocks noChangeArrowheads="1"/>
          </p:cNvSpPr>
          <p:nvPr/>
        </p:nvSpPr>
        <p:spPr bwMode="auto">
          <a:xfrm>
            <a:off x="838200" y="3797300"/>
            <a:ext cx="7848600" cy="1373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Provide security service as a wrapper. Intercept all the requests from clients, identify the requested service, enforce the security policy as required by the service, optionally transform the request for the inbound protocol to that expected by the service, and finally forward the request to the appropriate destination service. On the return path, transform the results according to outbound requirements. Externalize the addition of security logic to existing applications.</a:t>
            </a:r>
          </a:p>
        </p:txBody>
      </p:sp>
      <p:sp>
        <p:nvSpPr>
          <p:cNvPr id="83980" name="Text Box 12"/>
          <p:cNvSpPr txBox="1">
            <a:spLocks noChangeArrowheads="1"/>
          </p:cNvSpPr>
          <p:nvPr/>
        </p:nvSpPr>
        <p:spPr bwMode="auto">
          <a:xfrm>
            <a:off x="152400" y="6400800"/>
            <a:ext cx="1503363"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b="1"/>
              <a:t>Source: </a:t>
            </a:r>
            <a:r>
              <a:rPr lang="en-GB" sz="1200" b="1">
                <a:solidFill>
                  <a:srgbClr val="3333FF"/>
                </a:solidFill>
              </a:rPr>
              <a:t>Sun Book</a:t>
            </a:r>
          </a:p>
        </p:txBody>
      </p:sp>
      <p:sp>
        <p:nvSpPr>
          <p:cNvPr id="83981" name="Text Box 13"/>
          <p:cNvSpPr txBox="1">
            <a:spLocks noChangeArrowheads="1"/>
          </p:cNvSpPr>
          <p:nvPr/>
        </p:nvSpPr>
        <p:spPr bwMode="auto">
          <a:xfrm>
            <a:off x="609600" y="5638800"/>
            <a:ext cx="32512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Known Uses. </a:t>
            </a:r>
            <a:r>
              <a:rPr lang="en-GB" sz="1400">
                <a:solidFill>
                  <a:srgbClr val="333399"/>
                </a:solidFill>
              </a:rPr>
              <a:t>Pluggable PGP module.</a:t>
            </a:r>
          </a:p>
        </p:txBody>
      </p:sp>
      <p:sp>
        <p:nvSpPr>
          <p:cNvPr id="83982" name="Text Box 14"/>
          <p:cNvSpPr txBox="1">
            <a:spLocks noChangeArrowheads="1"/>
          </p:cNvSpPr>
          <p:nvPr/>
        </p:nvSpPr>
        <p:spPr bwMode="auto">
          <a:xfrm>
            <a:off x="2743200" y="6400800"/>
            <a:ext cx="40386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ctr">
              <a:lnSpc>
                <a:spcPct val="100000"/>
              </a:lnSpc>
              <a:buClr>
                <a:srgbClr val="003399"/>
              </a:buClr>
            </a:pPr>
            <a:r>
              <a:rPr lang="en-GB" sz="1200" b="1">
                <a:solidFill>
                  <a:srgbClr val="003399"/>
                </a:solidFill>
              </a:rPr>
              <a:t>Tags:</a:t>
            </a:r>
            <a:r>
              <a:rPr lang="en-GB" sz="1400" b="1">
                <a:solidFill>
                  <a:srgbClr val="003399"/>
                </a:solidFill>
              </a:rPr>
              <a:t> </a:t>
            </a:r>
            <a:r>
              <a:rPr lang="en-GB" sz="1200" b="1">
                <a:solidFill>
                  <a:srgbClr val="008000"/>
                </a:solidFill>
              </a:rPr>
              <a:t>Maintenance, Proxy</a:t>
            </a:r>
          </a:p>
        </p:txBody>
      </p:sp>
      <p:sp>
        <p:nvSpPr>
          <p:cNvPr id="83983" name="Text Box 15"/>
          <p:cNvSpPr txBox="1">
            <a:spLocks noChangeArrowheads="1"/>
          </p:cNvSpPr>
          <p:nvPr/>
        </p:nvSpPr>
        <p:spPr bwMode="auto">
          <a:xfrm>
            <a:off x="4495800" y="990600"/>
            <a:ext cx="449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pPr>
            <a:r>
              <a:rPr lang="en-GB" sz="1200"/>
              <a:t>Classification Key:</a:t>
            </a:r>
            <a:r>
              <a:rPr lang="en-GB" sz="1200">
                <a:solidFill>
                  <a:srgbClr val="990000"/>
                </a:solidFill>
              </a:rPr>
              <a:t> Core Security</a:t>
            </a:r>
          </a:p>
        </p:txBody>
      </p:sp>
      <p:sp>
        <p:nvSpPr>
          <p:cNvPr id="83984" name="Text Box 16"/>
          <p:cNvSpPr txBox="1">
            <a:spLocks noChangeArrowheads="1"/>
          </p:cNvSpPr>
          <p:nvPr/>
        </p:nvSpPr>
        <p:spPr bwMode="auto">
          <a:xfrm>
            <a:off x="609600" y="6019800"/>
            <a:ext cx="5630863"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Related Patterns. </a:t>
            </a:r>
            <a:r>
              <a:rPr lang="en-GB" sz="1400">
                <a:solidFill>
                  <a:srgbClr val="990000"/>
                </a:solidFill>
              </a:rPr>
              <a:t>Intercepting Web Agent, Secure Message Router.</a:t>
            </a:r>
          </a:p>
        </p:txBody>
      </p:sp>
      <p:sp>
        <p:nvSpPr>
          <p:cNvPr id="83985" name="Text Box 17"/>
          <p:cNvSpPr txBox="1">
            <a:spLocks noChangeArrowheads="1"/>
          </p:cNvSpPr>
          <p:nvPr/>
        </p:nvSpPr>
        <p:spPr bwMode="auto">
          <a:xfrm>
            <a:off x="8001000" y="6477000"/>
            <a:ext cx="79216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Pattern 71</a:t>
            </a: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ext Box 1"/>
          <p:cNvSpPr txBox="1">
            <a:spLocks noChangeArrowheads="1"/>
          </p:cNvSpPr>
          <p:nvPr/>
        </p:nvSpPr>
        <p:spPr bwMode="auto">
          <a:xfrm>
            <a:off x="381000" y="504825"/>
            <a:ext cx="2938463"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993300"/>
              </a:buClr>
            </a:pPr>
            <a:r>
              <a:rPr lang="en-GB" sz="2000" b="1">
                <a:solidFill>
                  <a:srgbClr val="993300"/>
                </a:solidFill>
              </a:rPr>
              <a:t>Secure Session Object</a:t>
            </a:r>
          </a:p>
        </p:txBody>
      </p:sp>
      <p:sp>
        <p:nvSpPr>
          <p:cNvPr id="84994" name="Line 2"/>
          <p:cNvSpPr>
            <a:spLocks noChangeShapeType="1"/>
          </p:cNvSpPr>
          <p:nvPr/>
        </p:nvSpPr>
        <p:spPr bwMode="auto">
          <a:xfrm>
            <a:off x="457200" y="914400"/>
            <a:ext cx="8686800" cy="1588"/>
          </a:xfrm>
          <a:prstGeom prst="line">
            <a:avLst/>
          </a:prstGeom>
          <a:noFill/>
          <a:ln w="936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84995" name="Text Box 3"/>
          <p:cNvSpPr txBox="1">
            <a:spLocks noChangeArrowheads="1"/>
          </p:cNvSpPr>
          <p:nvPr/>
        </p:nvSpPr>
        <p:spPr bwMode="auto">
          <a:xfrm>
            <a:off x="609600" y="1066800"/>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Problem</a:t>
            </a:r>
          </a:p>
        </p:txBody>
      </p:sp>
      <p:sp>
        <p:nvSpPr>
          <p:cNvPr id="84996" name="Text Box 4"/>
          <p:cNvSpPr txBox="1">
            <a:spLocks noChangeArrowheads="1"/>
          </p:cNvSpPr>
          <p:nvPr/>
        </p:nvSpPr>
        <p:spPr bwMode="auto">
          <a:xfrm>
            <a:off x="838200" y="1447800"/>
            <a:ext cx="76962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buClr>
                <a:srgbClr val="333399"/>
              </a:buClr>
            </a:pPr>
            <a:r>
              <a:rPr lang="en-GB" sz="1400">
                <a:solidFill>
                  <a:srgbClr val="333399"/>
                </a:solidFill>
                <a:cs typeface="Arial" charset="0"/>
              </a:rPr>
              <a:t>A multi-user, multi-application distributed system needs a mechanism to allow global accessibility to the security context associated with a client session and secure transmission of the security context among the distributed applications, each with its own address space. The developer has to design a standardized structure and interface to the security context. If the context is not retained users have to authenticate for every request that they make. The contest has to be protected from malicious code that might try to use reflection to get private members of an object. Hackers could sniff the serialized session object while in transit and misuse the data. Session object information may be printed in the log file by components. </a:t>
            </a:r>
          </a:p>
          <a:p>
            <a:pPr algn="r">
              <a:lnSpc>
                <a:spcPct val="100000"/>
              </a:lnSpc>
              <a:buClr>
                <a:srgbClr val="333399"/>
              </a:buClr>
            </a:pPr>
            <a:endParaRPr lang="en-GB" sz="1400">
              <a:solidFill>
                <a:srgbClr val="333399"/>
              </a:solidFill>
              <a:cs typeface="Arial" charset="0"/>
            </a:endParaRPr>
          </a:p>
          <a:p>
            <a:pPr algn="r">
              <a:lnSpc>
                <a:spcPct val="100000"/>
              </a:lnSpc>
              <a:buClr>
                <a:srgbClr val="333399"/>
              </a:buClr>
            </a:pPr>
            <a:r>
              <a:rPr lang="en-GB" sz="1400">
                <a:solidFill>
                  <a:srgbClr val="333399"/>
                </a:solidFill>
                <a:cs typeface="Arial" charset="0"/>
              </a:rPr>
              <a:t>How can the context be saved and routed securely?</a:t>
            </a:r>
          </a:p>
        </p:txBody>
      </p:sp>
      <p:sp>
        <p:nvSpPr>
          <p:cNvPr id="84997" name="Text Box 5"/>
          <p:cNvSpPr txBox="1">
            <a:spLocks noChangeArrowheads="1"/>
          </p:cNvSpPr>
          <p:nvPr/>
        </p:nvSpPr>
        <p:spPr bwMode="auto">
          <a:xfrm>
            <a:off x="381000" y="228600"/>
            <a:ext cx="23241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a:t>Application Architecture Pattern</a:t>
            </a:r>
          </a:p>
        </p:txBody>
      </p:sp>
      <p:sp>
        <p:nvSpPr>
          <p:cNvPr id="84998" name="AutoShape 6"/>
          <p:cNvSpPr>
            <a:spLocks noChangeArrowheads="1"/>
          </p:cNvSpPr>
          <p:nvPr/>
        </p:nvSpPr>
        <p:spPr bwMode="auto">
          <a:xfrm>
            <a:off x="7086600" y="304800"/>
            <a:ext cx="1828800" cy="609600"/>
          </a:xfrm>
          <a:prstGeom prst="rtTriangle">
            <a:avLst/>
          </a:prstGeom>
          <a:blipFill dpi="0" rotWithShape="0">
            <a:blip r:embed="rId3"/>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84999" name="AutoShape 7"/>
          <p:cNvSpPr>
            <a:spLocks noChangeArrowheads="1"/>
          </p:cNvSpPr>
          <p:nvPr/>
        </p:nvSpPr>
        <p:spPr bwMode="auto">
          <a:xfrm rot="10800000">
            <a:off x="7086600" y="306388"/>
            <a:ext cx="1828800" cy="609600"/>
          </a:xfrm>
          <a:prstGeom prst="rtTriangle">
            <a:avLst/>
          </a:prstGeom>
          <a:blipFill dpi="0" rotWithShape="0">
            <a:blip r:embed="rId4"/>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85000" name="Text Box 8"/>
          <p:cNvSpPr txBox="1">
            <a:spLocks noChangeArrowheads="1"/>
          </p:cNvSpPr>
          <p:nvPr/>
        </p:nvSpPr>
        <p:spPr bwMode="auto">
          <a:xfrm>
            <a:off x="7391400" y="304800"/>
            <a:ext cx="15240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gn="r">
              <a:lnSpc>
                <a:spcPct val="100000"/>
              </a:lnSpc>
            </a:pPr>
            <a:r>
              <a:rPr lang="en-GB" sz="1000" b="1"/>
              <a:t>Application Arch. – Design</a:t>
            </a:r>
          </a:p>
        </p:txBody>
      </p:sp>
      <p:sp>
        <p:nvSpPr>
          <p:cNvPr id="85001" name="Text Box 9"/>
          <p:cNvSpPr txBox="1">
            <a:spLocks noChangeArrowheads="1"/>
          </p:cNvSpPr>
          <p:nvPr/>
        </p:nvSpPr>
        <p:spPr bwMode="auto">
          <a:xfrm>
            <a:off x="7162800" y="609600"/>
            <a:ext cx="717550"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Function</a:t>
            </a:r>
          </a:p>
        </p:txBody>
      </p:sp>
      <p:sp>
        <p:nvSpPr>
          <p:cNvPr id="85002" name="Text Box 10"/>
          <p:cNvSpPr txBox="1">
            <a:spLocks noChangeArrowheads="1"/>
          </p:cNvSpPr>
          <p:nvPr/>
        </p:nvSpPr>
        <p:spPr bwMode="auto">
          <a:xfrm>
            <a:off x="609600" y="3990975"/>
            <a:ext cx="10033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Solution</a:t>
            </a:r>
          </a:p>
        </p:txBody>
      </p:sp>
      <p:sp>
        <p:nvSpPr>
          <p:cNvPr id="85003" name="Text Box 11"/>
          <p:cNvSpPr txBox="1">
            <a:spLocks noChangeArrowheads="1"/>
          </p:cNvSpPr>
          <p:nvPr/>
        </p:nvSpPr>
        <p:spPr bwMode="auto">
          <a:xfrm>
            <a:off x="838200" y="4406900"/>
            <a:ext cx="7848600" cy="1160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Abstract the encapsulation of authentication and authorization credentials that are passed across boundaries into a session object. Encapsulate authentication and authorization information like credentials, roles and privileges and use them for secure transport. Replace the abstract concept with vendor specific implementation. Make sure the session object does not inadvertently expose data to non-privileged entities. </a:t>
            </a:r>
          </a:p>
        </p:txBody>
      </p:sp>
      <p:sp>
        <p:nvSpPr>
          <p:cNvPr id="85004" name="Text Box 12"/>
          <p:cNvSpPr txBox="1">
            <a:spLocks noChangeArrowheads="1"/>
          </p:cNvSpPr>
          <p:nvPr/>
        </p:nvSpPr>
        <p:spPr bwMode="auto">
          <a:xfrm>
            <a:off x="152400" y="6400800"/>
            <a:ext cx="1503363"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b="1"/>
              <a:t>Source: </a:t>
            </a:r>
            <a:r>
              <a:rPr lang="en-GB" sz="1200" b="1">
                <a:solidFill>
                  <a:srgbClr val="3333FF"/>
                </a:solidFill>
              </a:rPr>
              <a:t>Sun Book</a:t>
            </a:r>
          </a:p>
        </p:txBody>
      </p:sp>
      <p:sp>
        <p:nvSpPr>
          <p:cNvPr id="85005" name="Text Box 13"/>
          <p:cNvSpPr txBox="1">
            <a:spLocks noChangeArrowheads="1"/>
          </p:cNvSpPr>
          <p:nvPr/>
        </p:nvSpPr>
        <p:spPr bwMode="auto">
          <a:xfrm>
            <a:off x="609600" y="5638800"/>
            <a:ext cx="6791325"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Known Uses. </a:t>
            </a:r>
            <a:r>
              <a:rPr lang="en-GB" sz="1400">
                <a:solidFill>
                  <a:srgbClr val="333399"/>
                </a:solidFill>
              </a:rPr>
              <a:t>A Web service implementation in J2EE keeping session information. </a:t>
            </a:r>
          </a:p>
        </p:txBody>
      </p:sp>
      <p:sp>
        <p:nvSpPr>
          <p:cNvPr id="85006" name="Text Box 14"/>
          <p:cNvSpPr txBox="1">
            <a:spLocks noChangeArrowheads="1"/>
          </p:cNvSpPr>
          <p:nvPr/>
        </p:nvSpPr>
        <p:spPr bwMode="auto">
          <a:xfrm>
            <a:off x="2743200" y="6400800"/>
            <a:ext cx="40386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ctr">
              <a:lnSpc>
                <a:spcPct val="100000"/>
              </a:lnSpc>
              <a:buClr>
                <a:srgbClr val="003399"/>
              </a:buClr>
            </a:pPr>
            <a:r>
              <a:rPr lang="en-GB" sz="1200" b="1">
                <a:solidFill>
                  <a:srgbClr val="003399"/>
                </a:solidFill>
              </a:rPr>
              <a:t>Tags:</a:t>
            </a:r>
            <a:r>
              <a:rPr lang="en-GB" sz="1400" b="1">
                <a:solidFill>
                  <a:srgbClr val="003399"/>
                </a:solidFill>
              </a:rPr>
              <a:t> </a:t>
            </a:r>
            <a:r>
              <a:rPr lang="en-GB" sz="1200" b="1">
                <a:solidFill>
                  <a:srgbClr val="008000"/>
                </a:solidFill>
              </a:rPr>
              <a:t>Session, State</a:t>
            </a:r>
          </a:p>
        </p:txBody>
      </p:sp>
      <p:sp>
        <p:nvSpPr>
          <p:cNvPr id="85007" name="Text Box 15"/>
          <p:cNvSpPr txBox="1">
            <a:spLocks noChangeArrowheads="1"/>
          </p:cNvSpPr>
          <p:nvPr/>
        </p:nvSpPr>
        <p:spPr bwMode="auto">
          <a:xfrm>
            <a:off x="4495800" y="990600"/>
            <a:ext cx="449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pPr>
            <a:r>
              <a:rPr lang="en-GB" sz="1200"/>
              <a:t>Classification Key:</a:t>
            </a:r>
            <a:r>
              <a:rPr lang="en-GB" sz="1200">
                <a:solidFill>
                  <a:srgbClr val="990000"/>
                </a:solidFill>
              </a:rPr>
              <a:t> Core Security, Information Disclosure</a:t>
            </a:r>
          </a:p>
        </p:txBody>
      </p:sp>
      <p:sp>
        <p:nvSpPr>
          <p:cNvPr id="85008" name="Text Box 16"/>
          <p:cNvSpPr txBox="1">
            <a:spLocks noChangeArrowheads="1"/>
          </p:cNvSpPr>
          <p:nvPr/>
        </p:nvSpPr>
        <p:spPr bwMode="auto">
          <a:xfrm>
            <a:off x="609600" y="6019800"/>
            <a:ext cx="3070225"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Related Patterns. </a:t>
            </a:r>
            <a:r>
              <a:rPr lang="en-GB" sz="1400">
                <a:solidFill>
                  <a:srgbClr val="990000"/>
                </a:solidFill>
              </a:rPr>
              <a:t>Security Session.</a:t>
            </a:r>
          </a:p>
        </p:txBody>
      </p:sp>
      <p:sp>
        <p:nvSpPr>
          <p:cNvPr id="85009" name="Text Box 17"/>
          <p:cNvSpPr txBox="1">
            <a:spLocks noChangeArrowheads="1"/>
          </p:cNvSpPr>
          <p:nvPr/>
        </p:nvSpPr>
        <p:spPr bwMode="auto">
          <a:xfrm>
            <a:off x="8001000" y="6477000"/>
            <a:ext cx="79216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Pattern 72</a:t>
            </a: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ext Box 1"/>
          <p:cNvSpPr txBox="1">
            <a:spLocks noChangeArrowheads="1"/>
          </p:cNvSpPr>
          <p:nvPr/>
        </p:nvSpPr>
        <p:spPr bwMode="auto">
          <a:xfrm>
            <a:off x="381000" y="504825"/>
            <a:ext cx="269875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993300"/>
              </a:buClr>
            </a:pPr>
            <a:r>
              <a:rPr lang="en-GB" sz="2000" b="1">
                <a:solidFill>
                  <a:srgbClr val="993300"/>
                </a:solidFill>
              </a:rPr>
              <a:t>Security Association</a:t>
            </a:r>
          </a:p>
        </p:txBody>
      </p:sp>
      <p:sp>
        <p:nvSpPr>
          <p:cNvPr id="86018" name="Line 2"/>
          <p:cNvSpPr>
            <a:spLocks noChangeShapeType="1"/>
          </p:cNvSpPr>
          <p:nvPr/>
        </p:nvSpPr>
        <p:spPr bwMode="auto">
          <a:xfrm>
            <a:off x="457200" y="914400"/>
            <a:ext cx="8686800" cy="1588"/>
          </a:xfrm>
          <a:prstGeom prst="line">
            <a:avLst/>
          </a:prstGeom>
          <a:noFill/>
          <a:ln w="936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86019" name="Text Box 3"/>
          <p:cNvSpPr txBox="1">
            <a:spLocks noChangeArrowheads="1"/>
          </p:cNvSpPr>
          <p:nvPr/>
        </p:nvSpPr>
        <p:spPr bwMode="auto">
          <a:xfrm>
            <a:off x="609600" y="1143000"/>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Problem</a:t>
            </a:r>
          </a:p>
        </p:txBody>
      </p:sp>
      <p:sp>
        <p:nvSpPr>
          <p:cNvPr id="86020" name="Text Box 4"/>
          <p:cNvSpPr txBox="1">
            <a:spLocks noChangeArrowheads="1"/>
          </p:cNvSpPr>
          <p:nvPr/>
        </p:nvSpPr>
        <p:spPr bwMode="auto">
          <a:xfrm>
            <a:off x="838200" y="1524000"/>
            <a:ext cx="7696200" cy="158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Secure Communication pattern adds overhead because it adds expensive security </a:t>
            </a:r>
          </a:p>
          <a:p>
            <a:pPr>
              <a:lnSpc>
                <a:spcPct val="100000"/>
              </a:lnSpc>
              <a:buClr>
                <a:srgbClr val="333399"/>
              </a:buClr>
            </a:pPr>
            <a:r>
              <a:rPr lang="en-GB" sz="1400">
                <a:solidFill>
                  <a:srgbClr val="333399"/>
                </a:solidFill>
                <a:cs typeface="Arial" charset="0"/>
              </a:rPr>
              <a:t>        mechanisms. It is better if the security associated information is not added to the data </a:t>
            </a:r>
            <a:br>
              <a:rPr lang="en-GB" sz="1400">
                <a:solidFill>
                  <a:srgbClr val="333399"/>
                </a:solidFill>
                <a:cs typeface="Arial" charset="0"/>
              </a:rPr>
            </a:br>
            <a:r>
              <a:rPr lang="en-GB" sz="1400">
                <a:solidFill>
                  <a:srgbClr val="333399"/>
                </a:solidFill>
                <a:cs typeface="Arial" charset="0"/>
              </a:rPr>
              <a:t> content every time two parties communicate but only used when the connection is  </a:t>
            </a:r>
          </a:p>
          <a:p>
            <a:pPr>
              <a:lnSpc>
                <a:spcPct val="100000"/>
              </a:lnSpc>
              <a:buClr>
                <a:srgbClr val="333399"/>
              </a:buClr>
            </a:pPr>
            <a:r>
              <a:rPr lang="en-GB" sz="1400">
                <a:solidFill>
                  <a:srgbClr val="333399"/>
                </a:solidFill>
                <a:cs typeface="Arial" charset="0"/>
              </a:rPr>
              <a:t>        established. This requires storing security related information at each end of </a:t>
            </a:r>
          </a:p>
          <a:p>
            <a:pPr>
              <a:lnSpc>
                <a:spcPct val="100000"/>
              </a:lnSpc>
              <a:buClr>
                <a:srgbClr val="333399"/>
              </a:buClr>
            </a:pPr>
            <a:r>
              <a:rPr lang="en-GB" sz="1400">
                <a:solidFill>
                  <a:srgbClr val="333399"/>
                </a:solidFill>
                <a:cs typeface="Arial" charset="0"/>
              </a:rPr>
              <a:t>        communications channel. </a:t>
            </a:r>
          </a:p>
          <a:p>
            <a:pPr>
              <a:lnSpc>
                <a:spcPct val="100000"/>
              </a:lnSpc>
              <a:buClr>
                <a:srgbClr val="333399"/>
              </a:buClr>
            </a:pPr>
            <a:endParaRPr lang="en-GB" sz="1400">
              <a:solidFill>
                <a:srgbClr val="333399"/>
              </a:solidFill>
              <a:cs typeface="Arial" charset="0"/>
            </a:endParaRPr>
          </a:p>
          <a:p>
            <a:pPr>
              <a:lnSpc>
                <a:spcPct val="100000"/>
              </a:lnSpc>
              <a:buClr>
                <a:srgbClr val="333399"/>
              </a:buClr>
            </a:pPr>
            <a:r>
              <a:rPr lang="en-GB" sz="1400">
                <a:solidFill>
                  <a:srgbClr val="333399"/>
                </a:solidFill>
                <a:cs typeface="Arial" charset="0"/>
              </a:rPr>
              <a:t>How can this be done? </a:t>
            </a:r>
          </a:p>
        </p:txBody>
      </p:sp>
      <p:sp>
        <p:nvSpPr>
          <p:cNvPr id="86021" name="Text Box 5"/>
          <p:cNvSpPr txBox="1">
            <a:spLocks noChangeArrowheads="1"/>
          </p:cNvSpPr>
          <p:nvPr/>
        </p:nvSpPr>
        <p:spPr bwMode="auto">
          <a:xfrm>
            <a:off x="381000" y="228600"/>
            <a:ext cx="23241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a:t>Application Architecture Pattern</a:t>
            </a:r>
          </a:p>
        </p:txBody>
      </p:sp>
      <p:sp>
        <p:nvSpPr>
          <p:cNvPr id="86022" name="AutoShape 6"/>
          <p:cNvSpPr>
            <a:spLocks noChangeArrowheads="1"/>
          </p:cNvSpPr>
          <p:nvPr/>
        </p:nvSpPr>
        <p:spPr bwMode="auto">
          <a:xfrm>
            <a:off x="7086600" y="304800"/>
            <a:ext cx="1828800" cy="609600"/>
          </a:xfrm>
          <a:prstGeom prst="rtTriangle">
            <a:avLst/>
          </a:prstGeom>
          <a:blipFill dpi="0" rotWithShape="0">
            <a:blip r:embed="rId3"/>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86023" name="AutoShape 7"/>
          <p:cNvSpPr>
            <a:spLocks noChangeArrowheads="1"/>
          </p:cNvSpPr>
          <p:nvPr/>
        </p:nvSpPr>
        <p:spPr bwMode="auto">
          <a:xfrm rot="10800000">
            <a:off x="7086600" y="306388"/>
            <a:ext cx="1828800" cy="609600"/>
          </a:xfrm>
          <a:prstGeom prst="rtTriangle">
            <a:avLst/>
          </a:prstGeom>
          <a:blipFill dpi="0" rotWithShape="0">
            <a:blip r:embed="rId4"/>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86024" name="Text Box 8"/>
          <p:cNvSpPr txBox="1">
            <a:spLocks noChangeArrowheads="1"/>
          </p:cNvSpPr>
          <p:nvPr/>
        </p:nvSpPr>
        <p:spPr bwMode="auto">
          <a:xfrm>
            <a:off x="7391400" y="304800"/>
            <a:ext cx="15240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gn="r">
              <a:lnSpc>
                <a:spcPct val="100000"/>
              </a:lnSpc>
            </a:pPr>
            <a:r>
              <a:rPr lang="en-GB" sz="1000" b="1"/>
              <a:t>Application Arch. – Arch.</a:t>
            </a:r>
          </a:p>
        </p:txBody>
      </p:sp>
      <p:sp>
        <p:nvSpPr>
          <p:cNvPr id="86025" name="Text Box 9"/>
          <p:cNvSpPr txBox="1">
            <a:spLocks noChangeArrowheads="1"/>
          </p:cNvSpPr>
          <p:nvPr/>
        </p:nvSpPr>
        <p:spPr bwMode="auto">
          <a:xfrm>
            <a:off x="7162800" y="609600"/>
            <a:ext cx="717550"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Function</a:t>
            </a:r>
          </a:p>
        </p:txBody>
      </p:sp>
      <p:sp>
        <p:nvSpPr>
          <p:cNvPr id="86026" name="Text Box 10"/>
          <p:cNvSpPr txBox="1">
            <a:spLocks noChangeArrowheads="1"/>
          </p:cNvSpPr>
          <p:nvPr/>
        </p:nvSpPr>
        <p:spPr bwMode="auto">
          <a:xfrm>
            <a:off x="609600" y="3257550"/>
            <a:ext cx="10033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Solution</a:t>
            </a:r>
          </a:p>
        </p:txBody>
      </p:sp>
      <p:sp>
        <p:nvSpPr>
          <p:cNvPr id="86027" name="Text Box 11"/>
          <p:cNvSpPr txBox="1">
            <a:spLocks noChangeArrowheads="1"/>
          </p:cNvSpPr>
          <p:nvPr/>
        </p:nvSpPr>
        <p:spPr bwMode="auto">
          <a:xfrm>
            <a:off x="838200" y="3673475"/>
            <a:ext cx="7848600"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Define a structure that provides each participant in a secure communication with the information it will use to protect messages to be transmitted to the other party, and with the information which it will use to understand and verify the protection applied to messages received from the other party. </a:t>
            </a:r>
          </a:p>
        </p:txBody>
      </p:sp>
      <p:sp>
        <p:nvSpPr>
          <p:cNvPr id="86028" name="Text Box 12"/>
          <p:cNvSpPr txBox="1">
            <a:spLocks noChangeArrowheads="1"/>
          </p:cNvSpPr>
          <p:nvPr/>
        </p:nvSpPr>
        <p:spPr bwMode="auto">
          <a:xfrm>
            <a:off x="152400" y="6400800"/>
            <a:ext cx="2284413"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b="1"/>
              <a:t>Source: </a:t>
            </a:r>
            <a:r>
              <a:rPr lang="en-GB" sz="1200" b="1">
                <a:solidFill>
                  <a:srgbClr val="666699"/>
                </a:solidFill>
              </a:rPr>
              <a:t>Open Group Catalog</a:t>
            </a:r>
          </a:p>
        </p:txBody>
      </p:sp>
      <p:sp>
        <p:nvSpPr>
          <p:cNvPr id="86029" name="Text Box 13"/>
          <p:cNvSpPr txBox="1">
            <a:spLocks noChangeArrowheads="1"/>
          </p:cNvSpPr>
          <p:nvPr/>
        </p:nvSpPr>
        <p:spPr bwMode="auto">
          <a:xfrm>
            <a:off x="609600" y="5195888"/>
            <a:ext cx="484505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Known Uses. </a:t>
            </a:r>
            <a:r>
              <a:rPr lang="en-GB" sz="1400">
                <a:solidFill>
                  <a:srgbClr val="333399"/>
                </a:solidFill>
              </a:rPr>
              <a:t>Security Contexts in OMG CORBA Security.</a:t>
            </a:r>
          </a:p>
        </p:txBody>
      </p:sp>
      <p:sp>
        <p:nvSpPr>
          <p:cNvPr id="86030" name="Text Box 14"/>
          <p:cNvSpPr txBox="1">
            <a:spLocks noChangeArrowheads="1"/>
          </p:cNvSpPr>
          <p:nvPr/>
        </p:nvSpPr>
        <p:spPr bwMode="auto">
          <a:xfrm>
            <a:off x="2895600" y="6400800"/>
            <a:ext cx="35052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ctr">
              <a:lnSpc>
                <a:spcPct val="100000"/>
              </a:lnSpc>
              <a:buClr>
                <a:srgbClr val="003399"/>
              </a:buClr>
            </a:pPr>
            <a:r>
              <a:rPr lang="en-GB" sz="1200" b="1">
                <a:solidFill>
                  <a:srgbClr val="003399"/>
                </a:solidFill>
              </a:rPr>
              <a:t>Tags:</a:t>
            </a:r>
            <a:r>
              <a:rPr lang="en-GB" sz="1400" b="1">
                <a:solidFill>
                  <a:srgbClr val="003399"/>
                </a:solidFill>
              </a:rPr>
              <a:t> </a:t>
            </a:r>
            <a:r>
              <a:rPr lang="en-GB" sz="1200" b="1">
                <a:solidFill>
                  <a:srgbClr val="008000"/>
                </a:solidFill>
              </a:rPr>
              <a:t>Security Association</a:t>
            </a:r>
          </a:p>
        </p:txBody>
      </p:sp>
      <p:sp>
        <p:nvSpPr>
          <p:cNvPr id="86031" name="Text Box 15"/>
          <p:cNvSpPr txBox="1">
            <a:spLocks noChangeArrowheads="1"/>
          </p:cNvSpPr>
          <p:nvPr/>
        </p:nvSpPr>
        <p:spPr bwMode="auto">
          <a:xfrm>
            <a:off x="4495800" y="990600"/>
            <a:ext cx="449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pPr>
            <a:r>
              <a:rPr lang="en-GB" sz="1200"/>
              <a:t>Classification Key:</a:t>
            </a:r>
            <a:r>
              <a:rPr lang="en-GB" sz="1200">
                <a:solidFill>
                  <a:srgbClr val="990000"/>
                </a:solidFill>
              </a:rPr>
              <a:t> Perimeter Security, Information Disclosure</a:t>
            </a:r>
          </a:p>
        </p:txBody>
      </p:sp>
      <p:sp>
        <p:nvSpPr>
          <p:cNvPr id="86032" name="Text Box 16"/>
          <p:cNvSpPr txBox="1">
            <a:spLocks noChangeArrowheads="1"/>
          </p:cNvSpPr>
          <p:nvPr/>
        </p:nvSpPr>
        <p:spPr bwMode="auto">
          <a:xfrm>
            <a:off x="609600" y="5562600"/>
            <a:ext cx="3592513"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Related Patterns. </a:t>
            </a:r>
            <a:r>
              <a:rPr lang="en-GB" sz="1400">
                <a:solidFill>
                  <a:srgbClr val="990000"/>
                </a:solidFill>
              </a:rPr>
              <a:t>Secure Communication.</a:t>
            </a:r>
          </a:p>
        </p:txBody>
      </p:sp>
      <p:sp>
        <p:nvSpPr>
          <p:cNvPr id="86033" name="Text Box 17"/>
          <p:cNvSpPr txBox="1">
            <a:spLocks noChangeArrowheads="1"/>
          </p:cNvSpPr>
          <p:nvPr/>
        </p:nvSpPr>
        <p:spPr bwMode="auto">
          <a:xfrm>
            <a:off x="8001000" y="6477000"/>
            <a:ext cx="79216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Pattern 73</a:t>
            </a: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ext Box 1"/>
          <p:cNvSpPr txBox="1">
            <a:spLocks noChangeArrowheads="1"/>
          </p:cNvSpPr>
          <p:nvPr/>
        </p:nvSpPr>
        <p:spPr bwMode="auto">
          <a:xfrm>
            <a:off x="381000" y="504825"/>
            <a:ext cx="2205038"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993300"/>
              </a:buClr>
            </a:pPr>
            <a:r>
              <a:rPr lang="en-GB" sz="2000" b="1">
                <a:solidFill>
                  <a:srgbClr val="993300"/>
                </a:solidFill>
              </a:rPr>
              <a:t>Security Context</a:t>
            </a:r>
          </a:p>
        </p:txBody>
      </p:sp>
      <p:sp>
        <p:nvSpPr>
          <p:cNvPr id="87042" name="Line 2"/>
          <p:cNvSpPr>
            <a:spLocks noChangeShapeType="1"/>
          </p:cNvSpPr>
          <p:nvPr/>
        </p:nvSpPr>
        <p:spPr bwMode="auto">
          <a:xfrm>
            <a:off x="457200" y="914400"/>
            <a:ext cx="8686800" cy="1588"/>
          </a:xfrm>
          <a:prstGeom prst="line">
            <a:avLst/>
          </a:prstGeom>
          <a:noFill/>
          <a:ln w="936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87043" name="Text Box 3"/>
          <p:cNvSpPr txBox="1">
            <a:spLocks noChangeArrowheads="1"/>
          </p:cNvSpPr>
          <p:nvPr/>
        </p:nvSpPr>
        <p:spPr bwMode="auto">
          <a:xfrm>
            <a:off x="609600" y="1143000"/>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Problem</a:t>
            </a:r>
          </a:p>
        </p:txBody>
      </p:sp>
      <p:sp>
        <p:nvSpPr>
          <p:cNvPr id="87044" name="Text Box 4"/>
          <p:cNvSpPr txBox="1">
            <a:spLocks noChangeArrowheads="1"/>
          </p:cNvSpPr>
          <p:nvPr/>
        </p:nvSpPr>
        <p:spPr bwMode="auto">
          <a:xfrm>
            <a:off x="838200" y="1524000"/>
            <a:ext cx="7696200" cy="1373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Within a single execution context, program or processes need to act on behalf of multiple </a:t>
            </a:r>
          </a:p>
          <a:p>
            <a:pPr>
              <a:lnSpc>
                <a:spcPct val="100000"/>
              </a:lnSpc>
              <a:buClr>
                <a:srgbClr val="333399"/>
              </a:buClr>
            </a:pPr>
            <a:r>
              <a:rPr lang="en-GB" sz="1400">
                <a:solidFill>
                  <a:srgbClr val="333399"/>
                </a:solidFill>
                <a:cs typeface="Arial" charset="0"/>
              </a:rPr>
              <a:t>         subjects. When an execution context, program or process needs to act on behalf of a </a:t>
            </a:r>
          </a:p>
          <a:p>
            <a:pPr>
              <a:lnSpc>
                <a:spcPct val="100000"/>
              </a:lnSpc>
              <a:buClr>
                <a:srgbClr val="333399"/>
              </a:buClr>
            </a:pPr>
            <a:r>
              <a:rPr lang="en-GB" sz="1400">
                <a:solidFill>
                  <a:srgbClr val="333399"/>
                </a:solidFill>
                <a:cs typeface="Arial" charset="0"/>
              </a:rPr>
              <a:t>         single subject on multiple occasions over a period of time, it needs to be able to have </a:t>
            </a:r>
          </a:p>
          <a:p>
            <a:pPr>
              <a:lnSpc>
                <a:spcPct val="100000"/>
              </a:lnSpc>
              <a:buClr>
                <a:srgbClr val="333399"/>
              </a:buClr>
            </a:pPr>
            <a:r>
              <a:rPr lang="en-GB" sz="1400">
                <a:solidFill>
                  <a:srgbClr val="333399"/>
                </a:solidFill>
                <a:cs typeface="Arial" charset="0"/>
              </a:rPr>
              <a:t>         access to information about the subject whenever it needs to take an action. </a:t>
            </a:r>
          </a:p>
          <a:p>
            <a:pPr>
              <a:lnSpc>
                <a:spcPct val="100000"/>
              </a:lnSpc>
              <a:buClr>
                <a:srgbClr val="333399"/>
              </a:buClr>
            </a:pPr>
            <a:endParaRPr lang="en-GB" sz="1400">
              <a:solidFill>
                <a:srgbClr val="333399"/>
              </a:solidFill>
              <a:cs typeface="Arial" charset="0"/>
            </a:endParaRPr>
          </a:p>
          <a:p>
            <a:pPr>
              <a:lnSpc>
                <a:spcPct val="100000"/>
              </a:lnSpc>
              <a:buClr>
                <a:srgbClr val="333399"/>
              </a:buClr>
            </a:pPr>
            <a:r>
              <a:rPr lang="en-GB" sz="1400">
                <a:solidFill>
                  <a:srgbClr val="333399"/>
                </a:solidFill>
                <a:cs typeface="Arial" charset="0"/>
              </a:rPr>
              <a:t>How can this be done? </a:t>
            </a:r>
          </a:p>
        </p:txBody>
      </p:sp>
      <p:sp>
        <p:nvSpPr>
          <p:cNvPr id="87045" name="Text Box 5"/>
          <p:cNvSpPr txBox="1">
            <a:spLocks noChangeArrowheads="1"/>
          </p:cNvSpPr>
          <p:nvPr/>
        </p:nvSpPr>
        <p:spPr bwMode="auto">
          <a:xfrm>
            <a:off x="381000" y="228600"/>
            <a:ext cx="23241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a:t>Application Architecture Pattern</a:t>
            </a:r>
          </a:p>
        </p:txBody>
      </p:sp>
      <p:sp>
        <p:nvSpPr>
          <p:cNvPr id="87046" name="AutoShape 6"/>
          <p:cNvSpPr>
            <a:spLocks noChangeArrowheads="1"/>
          </p:cNvSpPr>
          <p:nvPr/>
        </p:nvSpPr>
        <p:spPr bwMode="auto">
          <a:xfrm>
            <a:off x="7086600" y="304800"/>
            <a:ext cx="1828800" cy="609600"/>
          </a:xfrm>
          <a:prstGeom prst="rtTriangle">
            <a:avLst/>
          </a:prstGeom>
          <a:blipFill dpi="0" rotWithShape="0">
            <a:blip r:embed="rId3"/>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87047" name="AutoShape 7"/>
          <p:cNvSpPr>
            <a:spLocks noChangeArrowheads="1"/>
          </p:cNvSpPr>
          <p:nvPr/>
        </p:nvSpPr>
        <p:spPr bwMode="auto">
          <a:xfrm rot="10800000">
            <a:off x="7086600" y="306388"/>
            <a:ext cx="1828800" cy="609600"/>
          </a:xfrm>
          <a:prstGeom prst="rtTriangle">
            <a:avLst/>
          </a:prstGeom>
          <a:blipFill dpi="0" rotWithShape="0">
            <a:blip r:embed="rId4"/>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87048" name="Text Box 8"/>
          <p:cNvSpPr txBox="1">
            <a:spLocks noChangeArrowheads="1"/>
          </p:cNvSpPr>
          <p:nvPr/>
        </p:nvSpPr>
        <p:spPr bwMode="auto">
          <a:xfrm>
            <a:off x="7391400" y="304800"/>
            <a:ext cx="15240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gn="r">
              <a:lnSpc>
                <a:spcPct val="100000"/>
              </a:lnSpc>
            </a:pPr>
            <a:r>
              <a:rPr lang="en-GB" sz="1000" b="1"/>
              <a:t>Application Arch. – Arch.</a:t>
            </a:r>
          </a:p>
        </p:txBody>
      </p:sp>
      <p:sp>
        <p:nvSpPr>
          <p:cNvPr id="87049" name="Text Box 9"/>
          <p:cNvSpPr txBox="1">
            <a:spLocks noChangeArrowheads="1"/>
          </p:cNvSpPr>
          <p:nvPr/>
        </p:nvSpPr>
        <p:spPr bwMode="auto">
          <a:xfrm>
            <a:off x="7162800" y="609600"/>
            <a:ext cx="717550"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Function</a:t>
            </a:r>
          </a:p>
        </p:txBody>
      </p:sp>
      <p:sp>
        <p:nvSpPr>
          <p:cNvPr id="87050" name="Text Box 10"/>
          <p:cNvSpPr txBox="1">
            <a:spLocks noChangeArrowheads="1"/>
          </p:cNvSpPr>
          <p:nvPr/>
        </p:nvSpPr>
        <p:spPr bwMode="auto">
          <a:xfrm>
            <a:off x="609600" y="3257550"/>
            <a:ext cx="10033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Solution</a:t>
            </a:r>
          </a:p>
        </p:txBody>
      </p:sp>
      <p:sp>
        <p:nvSpPr>
          <p:cNvPr id="87051" name="Text Box 11"/>
          <p:cNvSpPr txBox="1">
            <a:spLocks noChangeArrowheads="1"/>
          </p:cNvSpPr>
          <p:nvPr/>
        </p:nvSpPr>
        <p:spPr bwMode="auto">
          <a:xfrm>
            <a:off x="838200" y="3673475"/>
            <a:ext cx="78486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Provide a container for security attributes and data relating to a particular execution context, process, operation or action. </a:t>
            </a:r>
          </a:p>
        </p:txBody>
      </p:sp>
      <p:sp>
        <p:nvSpPr>
          <p:cNvPr id="87052" name="Text Box 12"/>
          <p:cNvSpPr txBox="1">
            <a:spLocks noChangeArrowheads="1"/>
          </p:cNvSpPr>
          <p:nvPr/>
        </p:nvSpPr>
        <p:spPr bwMode="auto">
          <a:xfrm>
            <a:off x="152400" y="6400800"/>
            <a:ext cx="2284413"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b="1"/>
              <a:t>Source: </a:t>
            </a:r>
            <a:r>
              <a:rPr lang="en-GB" sz="1200" b="1">
                <a:solidFill>
                  <a:srgbClr val="666699"/>
                </a:solidFill>
              </a:rPr>
              <a:t>Open Group Catalog</a:t>
            </a:r>
          </a:p>
        </p:txBody>
      </p:sp>
      <p:sp>
        <p:nvSpPr>
          <p:cNvPr id="87053" name="Text Box 13"/>
          <p:cNvSpPr txBox="1">
            <a:spLocks noChangeArrowheads="1"/>
          </p:cNvSpPr>
          <p:nvPr/>
        </p:nvSpPr>
        <p:spPr bwMode="auto">
          <a:xfrm>
            <a:off x="609600" y="5195888"/>
            <a:ext cx="611505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Known Uses. </a:t>
            </a:r>
            <a:r>
              <a:rPr lang="en-GB" sz="1400">
                <a:solidFill>
                  <a:srgbClr val="333399"/>
                </a:solidFill>
              </a:rPr>
              <a:t>u-Area in Unix where per-process user information is stored.</a:t>
            </a:r>
          </a:p>
        </p:txBody>
      </p:sp>
      <p:sp>
        <p:nvSpPr>
          <p:cNvPr id="87054" name="Text Box 14"/>
          <p:cNvSpPr txBox="1">
            <a:spLocks noChangeArrowheads="1"/>
          </p:cNvSpPr>
          <p:nvPr/>
        </p:nvSpPr>
        <p:spPr bwMode="auto">
          <a:xfrm>
            <a:off x="2895600" y="6400800"/>
            <a:ext cx="35052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ctr">
              <a:lnSpc>
                <a:spcPct val="100000"/>
              </a:lnSpc>
              <a:buClr>
                <a:srgbClr val="003399"/>
              </a:buClr>
            </a:pPr>
            <a:r>
              <a:rPr lang="en-GB" sz="1200" b="1">
                <a:solidFill>
                  <a:srgbClr val="003399"/>
                </a:solidFill>
              </a:rPr>
              <a:t>Tags:</a:t>
            </a:r>
            <a:r>
              <a:rPr lang="en-GB" sz="1400" b="1">
                <a:solidFill>
                  <a:srgbClr val="003399"/>
                </a:solidFill>
              </a:rPr>
              <a:t> </a:t>
            </a:r>
            <a:r>
              <a:rPr lang="en-GB" sz="1200" b="1">
                <a:solidFill>
                  <a:srgbClr val="008000"/>
                </a:solidFill>
              </a:rPr>
              <a:t>Security Context</a:t>
            </a:r>
          </a:p>
        </p:txBody>
      </p:sp>
      <p:sp>
        <p:nvSpPr>
          <p:cNvPr id="87055" name="Text Box 15"/>
          <p:cNvSpPr txBox="1">
            <a:spLocks noChangeArrowheads="1"/>
          </p:cNvSpPr>
          <p:nvPr/>
        </p:nvSpPr>
        <p:spPr bwMode="auto">
          <a:xfrm>
            <a:off x="4495800" y="990600"/>
            <a:ext cx="449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pPr>
            <a:r>
              <a:rPr lang="en-GB" sz="1200"/>
              <a:t>Classification Key:</a:t>
            </a:r>
            <a:r>
              <a:rPr lang="en-GB" sz="1200">
                <a:solidFill>
                  <a:srgbClr val="990000"/>
                </a:solidFill>
              </a:rPr>
              <a:t> Core Security, Elevation of Privilege</a:t>
            </a:r>
          </a:p>
        </p:txBody>
      </p:sp>
      <p:sp>
        <p:nvSpPr>
          <p:cNvPr id="87056" name="Text Box 16"/>
          <p:cNvSpPr txBox="1">
            <a:spLocks noChangeArrowheads="1"/>
          </p:cNvSpPr>
          <p:nvPr/>
        </p:nvSpPr>
        <p:spPr bwMode="auto">
          <a:xfrm>
            <a:off x="609600" y="5562600"/>
            <a:ext cx="4910138"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Related Patterns. </a:t>
            </a:r>
            <a:r>
              <a:rPr lang="en-GB" sz="1400">
                <a:solidFill>
                  <a:srgbClr val="990000"/>
                </a:solidFill>
              </a:rPr>
              <a:t>Security Association, Subject Descriptor.</a:t>
            </a:r>
          </a:p>
        </p:txBody>
      </p:sp>
      <p:sp>
        <p:nvSpPr>
          <p:cNvPr id="87057" name="Text Box 17"/>
          <p:cNvSpPr txBox="1">
            <a:spLocks noChangeArrowheads="1"/>
          </p:cNvSpPr>
          <p:nvPr/>
        </p:nvSpPr>
        <p:spPr bwMode="auto">
          <a:xfrm>
            <a:off x="8001000" y="6477000"/>
            <a:ext cx="79216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Pattern 74</a:t>
            </a: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ext Box 1"/>
          <p:cNvSpPr txBox="1">
            <a:spLocks noChangeArrowheads="1"/>
          </p:cNvSpPr>
          <p:nvPr/>
        </p:nvSpPr>
        <p:spPr bwMode="auto">
          <a:xfrm>
            <a:off x="381000" y="504825"/>
            <a:ext cx="6319838"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993300"/>
              </a:buClr>
            </a:pPr>
            <a:r>
              <a:rPr lang="en-GB" sz="2000" b="1">
                <a:solidFill>
                  <a:srgbClr val="993300"/>
                </a:solidFill>
              </a:rPr>
              <a:t>Security Needs Identification for Enterprise Assets</a:t>
            </a:r>
          </a:p>
        </p:txBody>
      </p:sp>
      <p:sp>
        <p:nvSpPr>
          <p:cNvPr id="88066" name="Line 2"/>
          <p:cNvSpPr>
            <a:spLocks noChangeShapeType="1"/>
          </p:cNvSpPr>
          <p:nvPr/>
        </p:nvSpPr>
        <p:spPr bwMode="auto">
          <a:xfrm>
            <a:off x="457200" y="914400"/>
            <a:ext cx="8686800" cy="1588"/>
          </a:xfrm>
          <a:prstGeom prst="line">
            <a:avLst/>
          </a:prstGeom>
          <a:noFill/>
          <a:ln w="936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88067" name="Text Box 3"/>
          <p:cNvSpPr txBox="1">
            <a:spLocks noChangeArrowheads="1"/>
          </p:cNvSpPr>
          <p:nvPr/>
        </p:nvSpPr>
        <p:spPr bwMode="auto">
          <a:xfrm>
            <a:off x="609600" y="1143000"/>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Problem</a:t>
            </a:r>
          </a:p>
        </p:txBody>
      </p:sp>
      <p:sp>
        <p:nvSpPr>
          <p:cNvPr id="88068" name="Text Box 4"/>
          <p:cNvSpPr txBox="1">
            <a:spLocks noChangeArrowheads="1"/>
          </p:cNvSpPr>
          <p:nvPr/>
        </p:nvSpPr>
        <p:spPr bwMode="auto">
          <a:xfrm>
            <a:off x="381000" y="228600"/>
            <a:ext cx="2195513"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a:t>Business Architecture Pattern</a:t>
            </a:r>
          </a:p>
        </p:txBody>
      </p:sp>
      <p:sp>
        <p:nvSpPr>
          <p:cNvPr id="88069" name="AutoShape 5"/>
          <p:cNvSpPr>
            <a:spLocks noChangeArrowheads="1"/>
          </p:cNvSpPr>
          <p:nvPr/>
        </p:nvSpPr>
        <p:spPr bwMode="auto">
          <a:xfrm>
            <a:off x="7086600" y="304800"/>
            <a:ext cx="1828800" cy="609600"/>
          </a:xfrm>
          <a:prstGeom prst="rtTriangle">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88070" name="AutoShape 6"/>
          <p:cNvSpPr>
            <a:spLocks noChangeArrowheads="1"/>
          </p:cNvSpPr>
          <p:nvPr/>
        </p:nvSpPr>
        <p:spPr bwMode="auto">
          <a:xfrm rot="10800000">
            <a:off x="7086600" y="306388"/>
            <a:ext cx="1828800" cy="609600"/>
          </a:xfrm>
          <a:prstGeom prst="rtTriangle">
            <a:avLst/>
          </a:prstGeom>
          <a:blipFill dpi="0" rotWithShape="0">
            <a:blip r:embed="rId3"/>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88071" name="Text Box 7"/>
          <p:cNvSpPr txBox="1">
            <a:spLocks noChangeArrowheads="1"/>
          </p:cNvSpPr>
          <p:nvPr/>
        </p:nvSpPr>
        <p:spPr bwMode="auto">
          <a:xfrm>
            <a:off x="7391400" y="304800"/>
            <a:ext cx="1524000"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gn="r">
              <a:lnSpc>
                <a:spcPct val="100000"/>
              </a:lnSpc>
            </a:pPr>
            <a:r>
              <a:rPr lang="en-GB" sz="1000" b="1"/>
              <a:t>Business Arch. -  CEO</a:t>
            </a:r>
          </a:p>
        </p:txBody>
      </p:sp>
      <p:sp>
        <p:nvSpPr>
          <p:cNvPr id="88072" name="Text Box 8"/>
          <p:cNvSpPr txBox="1">
            <a:spLocks noChangeArrowheads="1"/>
          </p:cNvSpPr>
          <p:nvPr/>
        </p:nvSpPr>
        <p:spPr bwMode="auto">
          <a:xfrm>
            <a:off x="7162800" y="609600"/>
            <a:ext cx="835025"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Everything</a:t>
            </a:r>
          </a:p>
        </p:txBody>
      </p:sp>
      <p:sp>
        <p:nvSpPr>
          <p:cNvPr id="88073" name="Text Box 9"/>
          <p:cNvSpPr txBox="1">
            <a:spLocks noChangeArrowheads="1"/>
          </p:cNvSpPr>
          <p:nvPr/>
        </p:nvSpPr>
        <p:spPr bwMode="auto">
          <a:xfrm>
            <a:off x="609600" y="2514600"/>
            <a:ext cx="10033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Solution</a:t>
            </a:r>
          </a:p>
        </p:txBody>
      </p:sp>
      <p:sp>
        <p:nvSpPr>
          <p:cNvPr id="88074" name="Text Box 10"/>
          <p:cNvSpPr txBox="1">
            <a:spLocks noChangeArrowheads="1"/>
          </p:cNvSpPr>
          <p:nvPr/>
        </p:nvSpPr>
        <p:spPr bwMode="auto">
          <a:xfrm>
            <a:off x="152400" y="6400800"/>
            <a:ext cx="16160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b="1"/>
              <a:t>Source: </a:t>
            </a:r>
            <a:r>
              <a:rPr lang="en-GB" sz="1200" b="1">
                <a:solidFill>
                  <a:srgbClr val="669900"/>
                </a:solidFill>
              </a:rPr>
              <a:t>Wiley Book</a:t>
            </a:r>
          </a:p>
        </p:txBody>
      </p:sp>
      <p:sp>
        <p:nvSpPr>
          <p:cNvPr id="88075" name="Text Box 11"/>
          <p:cNvSpPr txBox="1">
            <a:spLocks noChangeArrowheads="1"/>
          </p:cNvSpPr>
          <p:nvPr/>
        </p:nvSpPr>
        <p:spPr bwMode="auto">
          <a:xfrm>
            <a:off x="609600" y="5170488"/>
            <a:ext cx="643255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Known Uses. </a:t>
            </a:r>
            <a:r>
              <a:rPr lang="en-GB" sz="1400">
                <a:solidFill>
                  <a:srgbClr val="333399"/>
                </a:solidFill>
              </a:rPr>
              <a:t>ISO 13335-3  defines asset identification as part of risk analysis.</a:t>
            </a:r>
          </a:p>
        </p:txBody>
      </p:sp>
      <p:sp>
        <p:nvSpPr>
          <p:cNvPr id="88076" name="Text Box 12"/>
          <p:cNvSpPr txBox="1">
            <a:spLocks noChangeArrowheads="1"/>
          </p:cNvSpPr>
          <p:nvPr/>
        </p:nvSpPr>
        <p:spPr bwMode="auto">
          <a:xfrm>
            <a:off x="609600" y="5689600"/>
            <a:ext cx="3246438"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Related Patterns. </a:t>
            </a:r>
            <a:r>
              <a:rPr lang="en-GB" sz="1400">
                <a:solidFill>
                  <a:srgbClr val="990000"/>
                </a:solidFill>
              </a:rPr>
              <a:t>Risk Determination.</a:t>
            </a:r>
          </a:p>
        </p:txBody>
      </p:sp>
      <p:sp>
        <p:nvSpPr>
          <p:cNvPr id="88077" name="Text Box 13"/>
          <p:cNvSpPr txBox="1">
            <a:spLocks noChangeArrowheads="1"/>
          </p:cNvSpPr>
          <p:nvPr/>
        </p:nvSpPr>
        <p:spPr bwMode="auto">
          <a:xfrm>
            <a:off x="3048000" y="6400800"/>
            <a:ext cx="35052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003399"/>
              </a:buClr>
            </a:pPr>
            <a:r>
              <a:rPr lang="en-GB" sz="1200" b="1">
                <a:solidFill>
                  <a:srgbClr val="003399"/>
                </a:solidFill>
              </a:rPr>
              <a:t>Tags:</a:t>
            </a:r>
            <a:r>
              <a:rPr lang="en-GB" sz="1400" b="1">
                <a:solidFill>
                  <a:srgbClr val="003399"/>
                </a:solidFill>
              </a:rPr>
              <a:t> </a:t>
            </a:r>
            <a:r>
              <a:rPr lang="en-GB" sz="1200" b="1">
                <a:solidFill>
                  <a:srgbClr val="008000"/>
                </a:solidFill>
              </a:rPr>
              <a:t>Asset Valuation, Security Association</a:t>
            </a:r>
          </a:p>
        </p:txBody>
      </p:sp>
      <p:sp>
        <p:nvSpPr>
          <p:cNvPr id="88078" name="Text Box 14"/>
          <p:cNvSpPr txBox="1">
            <a:spLocks noChangeArrowheads="1"/>
          </p:cNvSpPr>
          <p:nvPr/>
        </p:nvSpPr>
        <p:spPr bwMode="auto">
          <a:xfrm>
            <a:off x="838200" y="1524000"/>
            <a:ext cx="7696200" cy="73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003399"/>
              </a:buClr>
            </a:pPr>
            <a:r>
              <a:rPr lang="en-GB" sz="1400">
                <a:solidFill>
                  <a:srgbClr val="003399"/>
                </a:solidFill>
              </a:rPr>
              <a:t>The appropriate security plan is identified by assessing the security needs of the assets.</a:t>
            </a:r>
          </a:p>
          <a:p>
            <a:pPr>
              <a:lnSpc>
                <a:spcPct val="100000"/>
              </a:lnSpc>
              <a:buClr>
                <a:srgbClr val="003399"/>
              </a:buClr>
            </a:pPr>
            <a:endParaRPr lang="en-GB" sz="1400">
              <a:solidFill>
                <a:srgbClr val="003399"/>
              </a:solidFill>
            </a:endParaRPr>
          </a:p>
          <a:p>
            <a:pPr>
              <a:lnSpc>
                <a:spcPct val="100000"/>
              </a:lnSpc>
              <a:buClr>
                <a:srgbClr val="003399"/>
              </a:buClr>
            </a:pPr>
            <a:r>
              <a:rPr lang="en-GB" sz="1400">
                <a:solidFill>
                  <a:srgbClr val="003399"/>
                </a:solidFill>
              </a:rPr>
              <a:t>How can realistic enterprise security needs be explicitly identified?</a:t>
            </a:r>
          </a:p>
        </p:txBody>
      </p:sp>
      <p:sp>
        <p:nvSpPr>
          <p:cNvPr id="88079" name="Text Box 15"/>
          <p:cNvSpPr txBox="1">
            <a:spLocks noChangeArrowheads="1"/>
          </p:cNvSpPr>
          <p:nvPr/>
        </p:nvSpPr>
        <p:spPr bwMode="auto">
          <a:xfrm>
            <a:off x="838200" y="2895600"/>
            <a:ext cx="8153400" cy="201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marL="7985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003399"/>
              </a:buClr>
            </a:pPr>
            <a:r>
              <a:rPr lang="en-GB" sz="1400">
                <a:solidFill>
                  <a:srgbClr val="003399"/>
                </a:solidFill>
              </a:rPr>
              <a:t>Make a list of the business assets. Classify them and identify the types of protection needed. </a:t>
            </a:r>
          </a:p>
          <a:p>
            <a:pPr>
              <a:lnSpc>
                <a:spcPct val="100000"/>
              </a:lnSpc>
              <a:buClr>
                <a:srgbClr val="003399"/>
              </a:buClr>
            </a:pPr>
            <a:endParaRPr lang="en-GB" sz="1400">
              <a:solidFill>
                <a:srgbClr val="003399"/>
              </a:solidFill>
            </a:endParaRPr>
          </a:p>
          <a:p>
            <a:pPr>
              <a:lnSpc>
                <a:spcPct val="100000"/>
              </a:lnSpc>
              <a:buClr>
                <a:srgbClr val="003399"/>
              </a:buClr>
            </a:pPr>
            <a:r>
              <a:rPr lang="en-GB" sz="1400">
                <a:solidFill>
                  <a:srgbClr val="003399"/>
                </a:solidFill>
              </a:rPr>
              <a:t>This activity is typically performed by an enterprise architect or strategic planner. </a:t>
            </a:r>
          </a:p>
          <a:p>
            <a:pPr>
              <a:lnSpc>
                <a:spcPct val="100000"/>
              </a:lnSpc>
              <a:buClr>
                <a:srgbClr val="003399"/>
              </a:buClr>
            </a:pPr>
            <a:endParaRPr lang="en-GB" sz="1400">
              <a:solidFill>
                <a:srgbClr val="003399"/>
              </a:solidFill>
            </a:endParaRPr>
          </a:p>
          <a:p>
            <a:pPr lvl="1">
              <a:lnSpc>
                <a:spcPct val="100000"/>
              </a:lnSpc>
              <a:buClr>
                <a:srgbClr val="003399"/>
              </a:buClr>
              <a:buFont typeface="Arial" charset="0"/>
              <a:buAutoNum type="arabicPeriod"/>
            </a:pPr>
            <a:r>
              <a:rPr lang="en-GB" sz="1400">
                <a:solidFill>
                  <a:srgbClr val="003399"/>
                </a:solidFill>
              </a:rPr>
              <a:t>Identification of Business Assets of the Enterprise </a:t>
            </a:r>
          </a:p>
          <a:p>
            <a:pPr lvl="1">
              <a:lnSpc>
                <a:spcPct val="100000"/>
              </a:lnSpc>
              <a:buClr>
                <a:srgbClr val="003399"/>
              </a:buClr>
              <a:buFont typeface="Arial" charset="0"/>
              <a:buAutoNum type="arabicPeriod"/>
            </a:pPr>
            <a:r>
              <a:rPr lang="en-GB" sz="1400">
                <a:solidFill>
                  <a:srgbClr val="003399"/>
                </a:solidFill>
              </a:rPr>
              <a:t>Identification of Business Drivers that influence security protection needs of assets.</a:t>
            </a:r>
          </a:p>
          <a:p>
            <a:pPr lvl="1">
              <a:lnSpc>
                <a:spcPct val="100000"/>
              </a:lnSpc>
              <a:buClr>
                <a:srgbClr val="003399"/>
              </a:buClr>
              <a:buFont typeface="Arial" charset="0"/>
              <a:buAutoNum type="arabicPeriod"/>
            </a:pPr>
            <a:r>
              <a:rPr lang="en-GB" sz="1400">
                <a:solidFill>
                  <a:srgbClr val="003399"/>
                </a:solidFill>
              </a:rPr>
              <a:t>Determination of relationship between Assets and Business Drivers. </a:t>
            </a:r>
          </a:p>
          <a:p>
            <a:pPr lvl="1">
              <a:lnSpc>
                <a:spcPct val="100000"/>
              </a:lnSpc>
              <a:buClr>
                <a:srgbClr val="003399"/>
              </a:buClr>
              <a:buFont typeface="Arial" charset="0"/>
              <a:buAutoNum type="arabicPeriod"/>
            </a:pPr>
            <a:r>
              <a:rPr lang="en-GB" sz="1400">
                <a:solidFill>
                  <a:srgbClr val="003399"/>
                </a:solidFill>
              </a:rPr>
              <a:t>Identification of Security Needs. </a:t>
            </a:r>
          </a:p>
          <a:p>
            <a:pPr lvl="1">
              <a:lnSpc>
                <a:spcPct val="100000"/>
              </a:lnSpc>
              <a:buClr>
                <a:srgbClr val="003399"/>
              </a:buClr>
              <a:buFont typeface="Arial" charset="0"/>
              <a:buAutoNum type="arabicPeriod"/>
            </a:pPr>
            <a:r>
              <a:rPr lang="en-GB" sz="1400">
                <a:solidFill>
                  <a:srgbClr val="003399"/>
                </a:solidFill>
              </a:rPr>
              <a:t>Creation of Security Association between Assets and Security Needs. </a:t>
            </a:r>
          </a:p>
        </p:txBody>
      </p:sp>
      <p:sp>
        <p:nvSpPr>
          <p:cNvPr id="88080" name="Text Box 16"/>
          <p:cNvSpPr txBox="1">
            <a:spLocks noChangeArrowheads="1"/>
          </p:cNvSpPr>
          <p:nvPr/>
        </p:nvSpPr>
        <p:spPr bwMode="auto">
          <a:xfrm>
            <a:off x="5486400" y="990600"/>
            <a:ext cx="35052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pPr>
            <a:r>
              <a:rPr lang="en-GB" sz="1200"/>
              <a:t>Classification Key:</a:t>
            </a:r>
            <a:r>
              <a:rPr lang="en-GB" sz="1200">
                <a:solidFill>
                  <a:srgbClr val="990000"/>
                </a:solidFill>
              </a:rPr>
              <a:t> Security Pattern Space</a:t>
            </a:r>
          </a:p>
        </p:txBody>
      </p:sp>
      <p:sp>
        <p:nvSpPr>
          <p:cNvPr id="88081" name="Text Box 17"/>
          <p:cNvSpPr txBox="1">
            <a:spLocks noChangeArrowheads="1"/>
          </p:cNvSpPr>
          <p:nvPr/>
        </p:nvSpPr>
        <p:spPr bwMode="auto">
          <a:xfrm>
            <a:off x="8001000" y="6477000"/>
            <a:ext cx="79216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Pattern 75</a:t>
            </a: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AutoShape 1"/>
          <p:cNvSpPr>
            <a:spLocks noChangeArrowheads="1"/>
          </p:cNvSpPr>
          <p:nvPr/>
        </p:nvSpPr>
        <p:spPr bwMode="auto">
          <a:xfrm>
            <a:off x="7086600" y="304800"/>
            <a:ext cx="1828800" cy="609600"/>
          </a:xfrm>
          <a:prstGeom prst="rtTriangle">
            <a:avLst/>
          </a:prstGeom>
          <a:blipFill dpi="0" rotWithShape="0">
            <a:blip r:embed="rId3"/>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89090" name="AutoShape 2"/>
          <p:cNvSpPr>
            <a:spLocks noChangeArrowheads="1"/>
          </p:cNvSpPr>
          <p:nvPr/>
        </p:nvSpPr>
        <p:spPr bwMode="auto">
          <a:xfrm rot="10800000">
            <a:off x="7086600" y="306388"/>
            <a:ext cx="1828800" cy="609600"/>
          </a:xfrm>
          <a:prstGeom prst="rtTriangle">
            <a:avLst/>
          </a:prstGeom>
          <a:blipFill dpi="0" rotWithShape="0">
            <a:blip r:embed="rId4"/>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89091" name="Text Box 3"/>
          <p:cNvSpPr txBox="1">
            <a:spLocks noChangeArrowheads="1"/>
          </p:cNvSpPr>
          <p:nvPr/>
        </p:nvSpPr>
        <p:spPr bwMode="auto">
          <a:xfrm>
            <a:off x="7391400" y="304800"/>
            <a:ext cx="15240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gn="r">
              <a:lnSpc>
                <a:spcPct val="100000"/>
              </a:lnSpc>
            </a:pPr>
            <a:r>
              <a:rPr lang="en-GB" sz="1000" b="1"/>
              <a:t>Application Arch. – Arch.</a:t>
            </a:r>
          </a:p>
        </p:txBody>
      </p:sp>
      <p:sp>
        <p:nvSpPr>
          <p:cNvPr id="89092" name="Text Box 4"/>
          <p:cNvSpPr txBox="1">
            <a:spLocks noChangeArrowheads="1"/>
          </p:cNvSpPr>
          <p:nvPr/>
        </p:nvSpPr>
        <p:spPr bwMode="auto">
          <a:xfrm>
            <a:off x="7162800" y="609600"/>
            <a:ext cx="717550"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Function</a:t>
            </a:r>
          </a:p>
        </p:txBody>
      </p:sp>
      <p:sp>
        <p:nvSpPr>
          <p:cNvPr id="89093" name="Text Box 5"/>
          <p:cNvSpPr txBox="1">
            <a:spLocks noChangeArrowheads="1"/>
          </p:cNvSpPr>
          <p:nvPr/>
        </p:nvSpPr>
        <p:spPr bwMode="auto">
          <a:xfrm>
            <a:off x="381000" y="504825"/>
            <a:ext cx="2230438"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993300"/>
              </a:buClr>
            </a:pPr>
            <a:r>
              <a:rPr lang="en-GB" sz="2000" b="1">
                <a:solidFill>
                  <a:srgbClr val="993300"/>
                </a:solidFill>
              </a:rPr>
              <a:t>Security Session</a:t>
            </a:r>
          </a:p>
        </p:txBody>
      </p:sp>
      <p:sp>
        <p:nvSpPr>
          <p:cNvPr id="89094" name="Line 6"/>
          <p:cNvSpPr>
            <a:spLocks noChangeShapeType="1"/>
          </p:cNvSpPr>
          <p:nvPr/>
        </p:nvSpPr>
        <p:spPr bwMode="auto">
          <a:xfrm>
            <a:off x="457200" y="914400"/>
            <a:ext cx="8686800" cy="1588"/>
          </a:xfrm>
          <a:prstGeom prst="line">
            <a:avLst/>
          </a:prstGeom>
          <a:noFill/>
          <a:ln w="936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89095" name="Text Box 7"/>
          <p:cNvSpPr txBox="1">
            <a:spLocks noChangeArrowheads="1"/>
          </p:cNvSpPr>
          <p:nvPr/>
        </p:nvSpPr>
        <p:spPr bwMode="auto">
          <a:xfrm>
            <a:off x="609600" y="1209675"/>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Problem</a:t>
            </a:r>
          </a:p>
        </p:txBody>
      </p:sp>
      <p:sp>
        <p:nvSpPr>
          <p:cNvPr id="89096" name="Text Box 8"/>
          <p:cNvSpPr txBox="1">
            <a:spLocks noChangeArrowheads="1"/>
          </p:cNvSpPr>
          <p:nvPr/>
        </p:nvSpPr>
        <p:spPr bwMode="auto">
          <a:xfrm>
            <a:off x="838200" y="1666875"/>
            <a:ext cx="7696200" cy="2225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Many web based transactions require the user to browse through multiple web pages. Normally the user logs in at the start of transaction and then follows multiple web pages. Different components acting on behalf of a user might need to know, which user is activating them and what are the user’s permissions. Having every individual component or program within the system identifying, authenticating and authorizing users is annoying to both users and developers. In addition, system components might call each other or work together and thus need a way to share information regarding the user without compromising this ‘global’ data to other users. </a:t>
            </a:r>
          </a:p>
          <a:p>
            <a:pPr>
              <a:lnSpc>
                <a:spcPct val="100000"/>
              </a:lnSpc>
              <a:buClr>
                <a:srgbClr val="333399"/>
              </a:buClr>
            </a:pPr>
            <a:endParaRPr lang="en-GB" sz="1400">
              <a:solidFill>
                <a:srgbClr val="333399"/>
              </a:solidFill>
              <a:cs typeface="Arial" charset="0"/>
            </a:endParaRPr>
          </a:p>
          <a:p>
            <a:pPr>
              <a:lnSpc>
                <a:spcPct val="100000"/>
              </a:lnSpc>
              <a:buClr>
                <a:srgbClr val="333399"/>
              </a:buClr>
            </a:pPr>
            <a:r>
              <a:rPr lang="en-GB" sz="1400">
                <a:solidFill>
                  <a:srgbClr val="333399"/>
                </a:solidFill>
                <a:cs typeface="Arial" charset="0"/>
              </a:rPr>
              <a:t>How can the user data be shared between components ? </a:t>
            </a:r>
          </a:p>
        </p:txBody>
      </p:sp>
      <p:sp>
        <p:nvSpPr>
          <p:cNvPr id="89097" name="Text Box 9"/>
          <p:cNvSpPr txBox="1">
            <a:spLocks noChangeArrowheads="1"/>
          </p:cNvSpPr>
          <p:nvPr/>
        </p:nvSpPr>
        <p:spPr bwMode="auto">
          <a:xfrm>
            <a:off x="381000" y="228600"/>
            <a:ext cx="23241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a:t>Application Architecture Pattern</a:t>
            </a:r>
          </a:p>
        </p:txBody>
      </p:sp>
      <p:sp>
        <p:nvSpPr>
          <p:cNvPr id="89098" name="Text Box 10"/>
          <p:cNvSpPr txBox="1">
            <a:spLocks noChangeArrowheads="1"/>
          </p:cNvSpPr>
          <p:nvPr/>
        </p:nvSpPr>
        <p:spPr bwMode="auto">
          <a:xfrm>
            <a:off x="609600" y="4008438"/>
            <a:ext cx="10033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Solution</a:t>
            </a:r>
          </a:p>
        </p:txBody>
      </p:sp>
      <p:sp>
        <p:nvSpPr>
          <p:cNvPr id="89099" name="Text Box 11"/>
          <p:cNvSpPr txBox="1">
            <a:spLocks noChangeArrowheads="1"/>
          </p:cNvSpPr>
          <p:nvPr/>
        </p:nvSpPr>
        <p:spPr bwMode="auto">
          <a:xfrm>
            <a:off x="838200" y="4435475"/>
            <a:ext cx="77724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Create a session object, that holds all of the variables that need to be shared by many objects. Associate every action of the user with the session. </a:t>
            </a:r>
          </a:p>
        </p:txBody>
      </p:sp>
      <p:sp>
        <p:nvSpPr>
          <p:cNvPr id="89100" name="Text Box 12"/>
          <p:cNvSpPr txBox="1">
            <a:spLocks noChangeArrowheads="1"/>
          </p:cNvSpPr>
          <p:nvPr/>
        </p:nvSpPr>
        <p:spPr bwMode="auto">
          <a:xfrm>
            <a:off x="152400" y="6400800"/>
            <a:ext cx="16160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b="1"/>
              <a:t>Source: </a:t>
            </a:r>
            <a:r>
              <a:rPr lang="en-GB" sz="1200" b="1">
                <a:solidFill>
                  <a:srgbClr val="99CC00"/>
                </a:solidFill>
              </a:rPr>
              <a:t>Wiley Book</a:t>
            </a:r>
          </a:p>
        </p:txBody>
      </p:sp>
      <p:sp>
        <p:nvSpPr>
          <p:cNvPr id="89101" name="Text Box 13"/>
          <p:cNvSpPr txBox="1">
            <a:spLocks noChangeArrowheads="1"/>
          </p:cNvSpPr>
          <p:nvPr/>
        </p:nvSpPr>
        <p:spPr bwMode="auto">
          <a:xfrm>
            <a:off x="609600" y="5195888"/>
            <a:ext cx="3432175"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Known Uses. </a:t>
            </a:r>
            <a:r>
              <a:rPr lang="en-GB" sz="1400">
                <a:solidFill>
                  <a:srgbClr val="333399"/>
                </a:solidFill>
              </a:rPr>
              <a:t>Cookies in HTTP protocol.</a:t>
            </a:r>
          </a:p>
        </p:txBody>
      </p:sp>
      <p:sp>
        <p:nvSpPr>
          <p:cNvPr id="89102" name="Text Box 14"/>
          <p:cNvSpPr txBox="1">
            <a:spLocks noChangeArrowheads="1"/>
          </p:cNvSpPr>
          <p:nvPr/>
        </p:nvSpPr>
        <p:spPr bwMode="auto">
          <a:xfrm>
            <a:off x="609600" y="5562600"/>
            <a:ext cx="8145463"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Related Patterns. </a:t>
            </a:r>
            <a:r>
              <a:rPr lang="en-GB" sz="1400">
                <a:solidFill>
                  <a:srgbClr val="990000"/>
                </a:solidFill>
              </a:rPr>
              <a:t>Single Sign On, Policy Enforcement Point, Integration Reverse Proxy, Front Door.</a:t>
            </a:r>
          </a:p>
        </p:txBody>
      </p:sp>
      <p:sp>
        <p:nvSpPr>
          <p:cNvPr id="89103" name="Text Box 15"/>
          <p:cNvSpPr txBox="1">
            <a:spLocks noChangeArrowheads="1"/>
          </p:cNvSpPr>
          <p:nvPr/>
        </p:nvSpPr>
        <p:spPr bwMode="auto">
          <a:xfrm>
            <a:off x="2895600" y="6400800"/>
            <a:ext cx="35052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ctr">
              <a:lnSpc>
                <a:spcPct val="100000"/>
              </a:lnSpc>
              <a:buClr>
                <a:srgbClr val="003399"/>
              </a:buClr>
            </a:pPr>
            <a:r>
              <a:rPr lang="en-GB" sz="1200" b="1">
                <a:solidFill>
                  <a:srgbClr val="003399"/>
                </a:solidFill>
              </a:rPr>
              <a:t>Tags:</a:t>
            </a:r>
            <a:r>
              <a:rPr lang="en-GB" sz="1400" b="1">
                <a:solidFill>
                  <a:srgbClr val="003399"/>
                </a:solidFill>
              </a:rPr>
              <a:t> </a:t>
            </a:r>
            <a:r>
              <a:rPr lang="en-GB" sz="1200" b="1">
                <a:solidFill>
                  <a:srgbClr val="008000"/>
                </a:solidFill>
              </a:rPr>
              <a:t>Single Sign On, Session</a:t>
            </a:r>
          </a:p>
        </p:txBody>
      </p:sp>
      <p:sp>
        <p:nvSpPr>
          <p:cNvPr id="89104" name="Text Box 16"/>
          <p:cNvSpPr txBox="1">
            <a:spLocks noChangeArrowheads="1"/>
          </p:cNvSpPr>
          <p:nvPr/>
        </p:nvSpPr>
        <p:spPr bwMode="auto">
          <a:xfrm>
            <a:off x="4495800" y="990600"/>
            <a:ext cx="449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pPr>
            <a:r>
              <a:rPr lang="en-GB" sz="1200"/>
              <a:t>Classification Key:</a:t>
            </a:r>
            <a:r>
              <a:rPr lang="en-GB" sz="1200">
                <a:solidFill>
                  <a:srgbClr val="990000"/>
                </a:solidFill>
              </a:rPr>
              <a:t> Core Security, Information Disclosure </a:t>
            </a:r>
          </a:p>
        </p:txBody>
      </p:sp>
      <p:sp>
        <p:nvSpPr>
          <p:cNvPr id="89105" name="Text Box 17"/>
          <p:cNvSpPr txBox="1">
            <a:spLocks noChangeArrowheads="1"/>
          </p:cNvSpPr>
          <p:nvPr/>
        </p:nvSpPr>
        <p:spPr bwMode="auto">
          <a:xfrm>
            <a:off x="8001000" y="6477000"/>
            <a:ext cx="79216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Pattern 76</a:t>
            </a: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ext Box 1"/>
          <p:cNvSpPr txBox="1">
            <a:spLocks noChangeArrowheads="1"/>
          </p:cNvSpPr>
          <p:nvPr/>
        </p:nvSpPr>
        <p:spPr bwMode="auto">
          <a:xfrm>
            <a:off x="381000" y="504825"/>
            <a:ext cx="2117725"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993300"/>
              </a:buClr>
            </a:pPr>
            <a:r>
              <a:rPr lang="en-GB" sz="2000" b="1">
                <a:solidFill>
                  <a:srgbClr val="993300"/>
                </a:solidFill>
              </a:rPr>
              <a:t>Server Sandbox</a:t>
            </a:r>
          </a:p>
        </p:txBody>
      </p:sp>
      <p:sp>
        <p:nvSpPr>
          <p:cNvPr id="90114" name="Line 2"/>
          <p:cNvSpPr>
            <a:spLocks noChangeShapeType="1"/>
          </p:cNvSpPr>
          <p:nvPr/>
        </p:nvSpPr>
        <p:spPr bwMode="auto">
          <a:xfrm>
            <a:off x="457200" y="914400"/>
            <a:ext cx="8686800" cy="1588"/>
          </a:xfrm>
          <a:prstGeom prst="line">
            <a:avLst/>
          </a:prstGeom>
          <a:noFill/>
          <a:ln w="936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90115" name="Text Box 3"/>
          <p:cNvSpPr txBox="1">
            <a:spLocks noChangeArrowheads="1"/>
          </p:cNvSpPr>
          <p:nvPr/>
        </p:nvSpPr>
        <p:spPr bwMode="auto">
          <a:xfrm>
            <a:off x="609600" y="1343025"/>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Problem</a:t>
            </a:r>
          </a:p>
        </p:txBody>
      </p:sp>
      <p:sp>
        <p:nvSpPr>
          <p:cNvPr id="90116" name="Text Box 4"/>
          <p:cNvSpPr txBox="1">
            <a:spLocks noChangeArrowheads="1"/>
          </p:cNvSpPr>
          <p:nvPr/>
        </p:nvSpPr>
        <p:spPr bwMode="auto">
          <a:xfrm>
            <a:off x="838200" y="1800225"/>
            <a:ext cx="7696200"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Any vulnerability that is in a server application is open for manipulation by some malicious user. So the server application should be protected from misuse. However, the diversity of attack types poses a difficulty because the server cannot anticipate it beforehand. How can the server applications be made safe? </a:t>
            </a:r>
          </a:p>
        </p:txBody>
      </p:sp>
      <p:sp>
        <p:nvSpPr>
          <p:cNvPr id="90117" name="Text Box 5"/>
          <p:cNvSpPr txBox="1">
            <a:spLocks noChangeArrowheads="1"/>
          </p:cNvSpPr>
          <p:nvPr/>
        </p:nvSpPr>
        <p:spPr bwMode="auto">
          <a:xfrm>
            <a:off x="381000" y="228600"/>
            <a:ext cx="23241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a:t>Application Architecture Pattern</a:t>
            </a:r>
          </a:p>
        </p:txBody>
      </p:sp>
      <p:sp>
        <p:nvSpPr>
          <p:cNvPr id="90118" name="AutoShape 6"/>
          <p:cNvSpPr>
            <a:spLocks noChangeArrowheads="1"/>
          </p:cNvSpPr>
          <p:nvPr/>
        </p:nvSpPr>
        <p:spPr bwMode="auto">
          <a:xfrm>
            <a:off x="7086600" y="304800"/>
            <a:ext cx="1828800" cy="609600"/>
          </a:xfrm>
          <a:prstGeom prst="rtTriangle">
            <a:avLst/>
          </a:prstGeom>
          <a:blipFill dpi="0" rotWithShape="0">
            <a:blip r:embed="rId3"/>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90119" name="AutoShape 7"/>
          <p:cNvSpPr>
            <a:spLocks noChangeArrowheads="1"/>
          </p:cNvSpPr>
          <p:nvPr/>
        </p:nvSpPr>
        <p:spPr bwMode="auto">
          <a:xfrm rot="10800000">
            <a:off x="7086600" y="306388"/>
            <a:ext cx="1828800" cy="609600"/>
          </a:xfrm>
          <a:prstGeom prst="rtTriangle">
            <a:avLst/>
          </a:prstGeom>
          <a:blipFill dpi="0" rotWithShape="0">
            <a:blip r:embed="rId4"/>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90120" name="Text Box 8"/>
          <p:cNvSpPr txBox="1">
            <a:spLocks noChangeArrowheads="1"/>
          </p:cNvSpPr>
          <p:nvPr/>
        </p:nvSpPr>
        <p:spPr bwMode="auto">
          <a:xfrm>
            <a:off x="7543800" y="304800"/>
            <a:ext cx="13716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gn="r">
              <a:lnSpc>
                <a:spcPct val="100000"/>
              </a:lnSpc>
            </a:pPr>
            <a:r>
              <a:rPr lang="en-GB" sz="1000" b="1"/>
              <a:t>Application Arch. – Design</a:t>
            </a:r>
          </a:p>
        </p:txBody>
      </p:sp>
      <p:sp>
        <p:nvSpPr>
          <p:cNvPr id="90121" name="Text Box 9"/>
          <p:cNvSpPr txBox="1">
            <a:spLocks noChangeArrowheads="1"/>
          </p:cNvSpPr>
          <p:nvPr/>
        </p:nvSpPr>
        <p:spPr bwMode="auto">
          <a:xfrm>
            <a:off x="7162800" y="609600"/>
            <a:ext cx="717550"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Function</a:t>
            </a:r>
          </a:p>
        </p:txBody>
      </p:sp>
      <p:sp>
        <p:nvSpPr>
          <p:cNvPr id="90122" name="Text Box 10"/>
          <p:cNvSpPr txBox="1">
            <a:spLocks noChangeArrowheads="1"/>
          </p:cNvSpPr>
          <p:nvPr/>
        </p:nvSpPr>
        <p:spPr bwMode="auto">
          <a:xfrm>
            <a:off x="609600" y="3124200"/>
            <a:ext cx="10033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Solution</a:t>
            </a:r>
          </a:p>
        </p:txBody>
      </p:sp>
      <p:sp>
        <p:nvSpPr>
          <p:cNvPr id="90123" name="Text Box 11"/>
          <p:cNvSpPr txBox="1">
            <a:spLocks noChangeArrowheads="1"/>
          </p:cNvSpPr>
          <p:nvPr/>
        </p:nvSpPr>
        <p:spPr bwMode="auto">
          <a:xfrm>
            <a:off x="838200" y="3611563"/>
            <a:ext cx="7924800" cy="1160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Limit the privileges that web components possess at run time. Create a user account only used by server. Limit the privilege so that it has execution privilege only (no administrative privilege). Web applications require limited privilege once they are started. Assign a Unix server application to listen on a privileged port. Start the application on the server with additional privileges, but once the privileges are no longer needed perform a privilege drop. </a:t>
            </a:r>
          </a:p>
        </p:txBody>
      </p:sp>
      <p:sp>
        <p:nvSpPr>
          <p:cNvPr id="90124" name="Text Box 12"/>
          <p:cNvSpPr txBox="1">
            <a:spLocks noChangeArrowheads="1"/>
          </p:cNvSpPr>
          <p:nvPr/>
        </p:nvSpPr>
        <p:spPr bwMode="auto">
          <a:xfrm>
            <a:off x="3657600" y="6400800"/>
            <a:ext cx="32766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003399"/>
              </a:buClr>
            </a:pPr>
            <a:r>
              <a:rPr lang="en-GB" sz="1200" b="1">
                <a:solidFill>
                  <a:srgbClr val="003399"/>
                </a:solidFill>
              </a:rPr>
              <a:t>Tags:</a:t>
            </a:r>
            <a:r>
              <a:rPr lang="en-GB" sz="1400" b="1">
                <a:solidFill>
                  <a:srgbClr val="003399"/>
                </a:solidFill>
              </a:rPr>
              <a:t> </a:t>
            </a:r>
            <a:r>
              <a:rPr lang="en-GB" sz="1200" b="1">
                <a:solidFill>
                  <a:srgbClr val="008000"/>
                </a:solidFill>
              </a:rPr>
              <a:t>Sandboxing</a:t>
            </a:r>
          </a:p>
        </p:txBody>
      </p:sp>
      <p:sp>
        <p:nvSpPr>
          <p:cNvPr id="90125" name="Text Box 13"/>
          <p:cNvSpPr txBox="1">
            <a:spLocks noChangeArrowheads="1"/>
          </p:cNvSpPr>
          <p:nvPr/>
        </p:nvSpPr>
        <p:spPr bwMode="auto">
          <a:xfrm>
            <a:off x="152400" y="6400800"/>
            <a:ext cx="2601913"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b="1"/>
              <a:t>Source: </a:t>
            </a:r>
            <a:r>
              <a:rPr lang="en-GB" sz="1200" b="1">
                <a:solidFill>
                  <a:srgbClr val="FF0066"/>
                </a:solidFill>
              </a:rPr>
              <a:t>Kienzle </a:t>
            </a:r>
            <a:r>
              <a:rPr lang="en-GB" sz="1200" b="1" i="1">
                <a:solidFill>
                  <a:srgbClr val="FF0066"/>
                </a:solidFill>
              </a:rPr>
              <a:t>et. al.</a:t>
            </a:r>
            <a:r>
              <a:rPr lang="en-GB" sz="1200" b="1">
                <a:solidFill>
                  <a:srgbClr val="FF0066"/>
                </a:solidFill>
              </a:rPr>
              <a:t> Repository</a:t>
            </a:r>
          </a:p>
        </p:txBody>
      </p:sp>
      <p:sp>
        <p:nvSpPr>
          <p:cNvPr id="90126" name="Text Box 14"/>
          <p:cNvSpPr txBox="1">
            <a:spLocks noChangeArrowheads="1"/>
          </p:cNvSpPr>
          <p:nvPr/>
        </p:nvSpPr>
        <p:spPr bwMode="auto">
          <a:xfrm>
            <a:off x="4495800" y="990600"/>
            <a:ext cx="449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pPr>
            <a:r>
              <a:rPr lang="en-GB" sz="1200"/>
              <a:t>Classification Key:</a:t>
            </a:r>
            <a:r>
              <a:rPr lang="en-GB" sz="1200">
                <a:solidFill>
                  <a:srgbClr val="990000"/>
                </a:solidFill>
              </a:rPr>
              <a:t> Exterior Security, Tampering</a:t>
            </a:r>
          </a:p>
        </p:txBody>
      </p:sp>
      <p:sp>
        <p:nvSpPr>
          <p:cNvPr id="90127" name="Text Box 15"/>
          <p:cNvSpPr txBox="1">
            <a:spLocks noChangeArrowheads="1"/>
          </p:cNvSpPr>
          <p:nvPr/>
        </p:nvSpPr>
        <p:spPr bwMode="auto">
          <a:xfrm>
            <a:off x="609600" y="5195888"/>
            <a:ext cx="80772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Known Uses. </a:t>
            </a:r>
            <a:r>
              <a:rPr lang="en-GB" sz="1400">
                <a:solidFill>
                  <a:srgbClr val="333399"/>
                </a:solidFill>
              </a:rPr>
              <a:t>Apache Web server starts at port 80 with root privileges, but then lowers its privilege </a:t>
            </a:r>
          </a:p>
          <a:p>
            <a:pPr>
              <a:lnSpc>
                <a:spcPct val="100000"/>
              </a:lnSpc>
              <a:buClr>
                <a:srgbClr val="333399"/>
              </a:buClr>
            </a:pPr>
            <a:r>
              <a:rPr lang="en-GB" sz="1400">
                <a:solidFill>
                  <a:srgbClr val="333399"/>
                </a:solidFill>
              </a:rPr>
              <a:t>                        and runs as ‘nobody’.</a:t>
            </a:r>
          </a:p>
        </p:txBody>
      </p:sp>
      <p:sp>
        <p:nvSpPr>
          <p:cNvPr id="90128" name="Text Box 16"/>
          <p:cNvSpPr txBox="1">
            <a:spLocks noChangeArrowheads="1"/>
          </p:cNvSpPr>
          <p:nvPr/>
        </p:nvSpPr>
        <p:spPr bwMode="auto">
          <a:xfrm>
            <a:off x="609600" y="5689600"/>
            <a:ext cx="2554288"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Related Patterns. </a:t>
            </a:r>
            <a:r>
              <a:rPr lang="en-GB" sz="1400">
                <a:solidFill>
                  <a:srgbClr val="990000"/>
                </a:solidFill>
              </a:rPr>
              <a:t>chroot Jail.</a:t>
            </a:r>
          </a:p>
        </p:txBody>
      </p:sp>
      <p:sp>
        <p:nvSpPr>
          <p:cNvPr id="90129" name="Text Box 17"/>
          <p:cNvSpPr txBox="1">
            <a:spLocks noChangeArrowheads="1"/>
          </p:cNvSpPr>
          <p:nvPr/>
        </p:nvSpPr>
        <p:spPr bwMode="auto">
          <a:xfrm>
            <a:off x="8001000" y="6477000"/>
            <a:ext cx="79216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Pattern 77</a:t>
            </a: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AutoShape 1"/>
          <p:cNvSpPr>
            <a:spLocks noChangeArrowheads="1"/>
          </p:cNvSpPr>
          <p:nvPr/>
        </p:nvSpPr>
        <p:spPr bwMode="auto">
          <a:xfrm>
            <a:off x="7086600" y="304800"/>
            <a:ext cx="1828800" cy="609600"/>
          </a:xfrm>
          <a:prstGeom prst="rtTriangle">
            <a:avLst/>
          </a:prstGeom>
          <a:blipFill dpi="0" rotWithShape="0">
            <a:blip r:embed="rId3"/>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91138" name="AutoShape 2"/>
          <p:cNvSpPr>
            <a:spLocks noChangeArrowheads="1"/>
          </p:cNvSpPr>
          <p:nvPr/>
        </p:nvSpPr>
        <p:spPr bwMode="auto">
          <a:xfrm rot="10800000">
            <a:off x="7086600" y="306388"/>
            <a:ext cx="1828800" cy="609600"/>
          </a:xfrm>
          <a:prstGeom prst="rtTriangle">
            <a:avLst/>
          </a:prstGeom>
          <a:blipFill dpi="0" rotWithShape="0">
            <a:blip r:embed="rId4"/>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91139" name="Text Box 3"/>
          <p:cNvSpPr txBox="1">
            <a:spLocks noChangeArrowheads="1"/>
          </p:cNvSpPr>
          <p:nvPr/>
        </p:nvSpPr>
        <p:spPr bwMode="auto">
          <a:xfrm>
            <a:off x="7391400" y="304800"/>
            <a:ext cx="15240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gn="r">
              <a:lnSpc>
                <a:spcPct val="100000"/>
              </a:lnSpc>
            </a:pPr>
            <a:r>
              <a:rPr lang="en-GB" sz="1000" b="1"/>
              <a:t>Application Arch. – Arch.</a:t>
            </a:r>
          </a:p>
        </p:txBody>
      </p:sp>
      <p:sp>
        <p:nvSpPr>
          <p:cNvPr id="91140" name="Text Box 4"/>
          <p:cNvSpPr txBox="1">
            <a:spLocks noChangeArrowheads="1"/>
          </p:cNvSpPr>
          <p:nvPr/>
        </p:nvSpPr>
        <p:spPr bwMode="auto">
          <a:xfrm>
            <a:off x="7162800" y="609600"/>
            <a:ext cx="717550"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Function</a:t>
            </a:r>
          </a:p>
        </p:txBody>
      </p:sp>
      <p:sp>
        <p:nvSpPr>
          <p:cNvPr id="91141" name="Text Box 5"/>
          <p:cNvSpPr txBox="1">
            <a:spLocks noChangeArrowheads="1"/>
          </p:cNvSpPr>
          <p:nvPr/>
        </p:nvSpPr>
        <p:spPr bwMode="auto">
          <a:xfrm>
            <a:off x="381000" y="504825"/>
            <a:ext cx="2611438"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993300"/>
              </a:buClr>
            </a:pPr>
            <a:r>
              <a:rPr lang="en-GB" sz="2000" b="1">
                <a:solidFill>
                  <a:srgbClr val="993300"/>
                </a:solidFill>
              </a:rPr>
              <a:t>Single Access Point</a:t>
            </a:r>
          </a:p>
        </p:txBody>
      </p:sp>
      <p:sp>
        <p:nvSpPr>
          <p:cNvPr id="91142" name="Line 6"/>
          <p:cNvSpPr>
            <a:spLocks noChangeShapeType="1"/>
          </p:cNvSpPr>
          <p:nvPr/>
        </p:nvSpPr>
        <p:spPr bwMode="auto">
          <a:xfrm>
            <a:off x="457200" y="914400"/>
            <a:ext cx="8686800" cy="1588"/>
          </a:xfrm>
          <a:prstGeom prst="line">
            <a:avLst/>
          </a:prstGeom>
          <a:noFill/>
          <a:ln w="936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91143" name="Text Box 7"/>
          <p:cNvSpPr txBox="1">
            <a:spLocks noChangeArrowheads="1"/>
          </p:cNvSpPr>
          <p:nvPr/>
        </p:nvSpPr>
        <p:spPr bwMode="auto">
          <a:xfrm>
            <a:off x="609600" y="1447800"/>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Problem</a:t>
            </a:r>
          </a:p>
        </p:txBody>
      </p:sp>
      <p:sp>
        <p:nvSpPr>
          <p:cNvPr id="91144" name="Text Box 8"/>
          <p:cNvSpPr txBox="1">
            <a:spLocks noChangeArrowheads="1"/>
          </p:cNvSpPr>
          <p:nvPr/>
        </p:nvSpPr>
        <p:spPr bwMode="auto">
          <a:xfrm>
            <a:off x="838200" y="1752600"/>
            <a:ext cx="7696200"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A security model is difficult to validate when there are multiple ways for entering the application. </a:t>
            </a:r>
          </a:p>
          <a:p>
            <a:pPr>
              <a:lnSpc>
                <a:spcPct val="100000"/>
              </a:lnSpc>
              <a:buClr>
                <a:srgbClr val="333399"/>
              </a:buClr>
            </a:pPr>
            <a:endParaRPr lang="en-GB" sz="1400">
              <a:solidFill>
                <a:srgbClr val="333399"/>
              </a:solidFill>
              <a:cs typeface="Arial" charset="0"/>
            </a:endParaRPr>
          </a:p>
          <a:p>
            <a:pPr>
              <a:lnSpc>
                <a:spcPct val="100000"/>
              </a:lnSpc>
              <a:buClr>
                <a:srgbClr val="333399"/>
              </a:buClr>
            </a:pPr>
            <a:r>
              <a:rPr lang="en-GB" sz="1400">
                <a:solidFill>
                  <a:srgbClr val="333399"/>
                </a:solidFill>
                <a:cs typeface="Arial" charset="0"/>
              </a:rPr>
              <a:t>How can we secure a system from outside intrusion? </a:t>
            </a:r>
          </a:p>
        </p:txBody>
      </p:sp>
      <p:sp>
        <p:nvSpPr>
          <p:cNvPr id="91145" name="Text Box 9"/>
          <p:cNvSpPr txBox="1">
            <a:spLocks noChangeArrowheads="1"/>
          </p:cNvSpPr>
          <p:nvPr/>
        </p:nvSpPr>
        <p:spPr bwMode="auto">
          <a:xfrm>
            <a:off x="381000" y="228600"/>
            <a:ext cx="23241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a:t>Application Architecture Pattern</a:t>
            </a:r>
          </a:p>
        </p:txBody>
      </p:sp>
      <p:sp>
        <p:nvSpPr>
          <p:cNvPr id="91146" name="Text Box 10"/>
          <p:cNvSpPr txBox="1">
            <a:spLocks noChangeArrowheads="1"/>
          </p:cNvSpPr>
          <p:nvPr/>
        </p:nvSpPr>
        <p:spPr bwMode="auto">
          <a:xfrm>
            <a:off x="609600" y="3429000"/>
            <a:ext cx="10033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Solution</a:t>
            </a:r>
          </a:p>
        </p:txBody>
      </p:sp>
      <p:sp>
        <p:nvSpPr>
          <p:cNvPr id="91147" name="Text Box 11"/>
          <p:cNvSpPr txBox="1">
            <a:spLocks noChangeArrowheads="1"/>
          </p:cNvSpPr>
          <p:nvPr/>
        </p:nvSpPr>
        <p:spPr bwMode="auto">
          <a:xfrm>
            <a:off x="838200" y="3841750"/>
            <a:ext cx="7772400" cy="795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Set up only one way to get into the system and if necessary, create a mechanism to decide which sub-application to launch. Typically most applications use a log in screen to accomplish the single access point.</a:t>
            </a:r>
            <a:r>
              <a:rPr lang="en-GB">
                <a:cs typeface="Arial" charset="0"/>
              </a:rPr>
              <a:t> </a:t>
            </a:r>
          </a:p>
        </p:txBody>
      </p:sp>
      <p:sp>
        <p:nvSpPr>
          <p:cNvPr id="91148" name="Text Box 12"/>
          <p:cNvSpPr txBox="1">
            <a:spLocks noChangeArrowheads="1"/>
          </p:cNvSpPr>
          <p:nvPr/>
        </p:nvSpPr>
        <p:spPr bwMode="auto">
          <a:xfrm>
            <a:off x="152400" y="6400800"/>
            <a:ext cx="16160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b="1"/>
              <a:t>Source: </a:t>
            </a:r>
            <a:r>
              <a:rPr lang="en-GB" sz="1200" b="1">
                <a:solidFill>
                  <a:srgbClr val="99CC00"/>
                </a:solidFill>
              </a:rPr>
              <a:t>Wiley Book</a:t>
            </a:r>
          </a:p>
        </p:txBody>
      </p:sp>
      <p:sp>
        <p:nvSpPr>
          <p:cNvPr id="91149" name="Text Box 13"/>
          <p:cNvSpPr txBox="1">
            <a:spLocks noChangeArrowheads="1"/>
          </p:cNvSpPr>
          <p:nvPr/>
        </p:nvSpPr>
        <p:spPr bwMode="auto">
          <a:xfrm>
            <a:off x="609600" y="5195888"/>
            <a:ext cx="459105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Known Uses. </a:t>
            </a:r>
            <a:r>
              <a:rPr lang="en-GB" sz="1400">
                <a:solidFill>
                  <a:srgbClr val="333399"/>
                </a:solidFill>
              </a:rPr>
              <a:t>Login window in Windows, Unix, MacOS.</a:t>
            </a:r>
          </a:p>
        </p:txBody>
      </p:sp>
      <p:sp>
        <p:nvSpPr>
          <p:cNvPr id="91150" name="Text Box 14"/>
          <p:cNvSpPr txBox="1">
            <a:spLocks noChangeArrowheads="1"/>
          </p:cNvSpPr>
          <p:nvPr/>
        </p:nvSpPr>
        <p:spPr bwMode="auto">
          <a:xfrm>
            <a:off x="609600" y="5562600"/>
            <a:ext cx="5167313"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Related Patterns. </a:t>
            </a:r>
            <a:r>
              <a:rPr lang="en-GB" sz="1400">
                <a:solidFill>
                  <a:srgbClr val="990000"/>
                </a:solidFill>
              </a:rPr>
              <a:t>Policy Enforcement Point, Security Session.</a:t>
            </a:r>
          </a:p>
        </p:txBody>
      </p:sp>
      <p:sp>
        <p:nvSpPr>
          <p:cNvPr id="91151" name="Text Box 15"/>
          <p:cNvSpPr txBox="1">
            <a:spLocks noChangeArrowheads="1"/>
          </p:cNvSpPr>
          <p:nvPr/>
        </p:nvSpPr>
        <p:spPr bwMode="auto">
          <a:xfrm>
            <a:off x="2895600" y="6400800"/>
            <a:ext cx="35052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ctr">
              <a:lnSpc>
                <a:spcPct val="100000"/>
              </a:lnSpc>
              <a:buClr>
                <a:srgbClr val="003399"/>
              </a:buClr>
            </a:pPr>
            <a:r>
              <a:rPr lang="en-GB" sz="1200" b="1">
                <a:solidFill>
                  <a:srgbClr val="003399"/>
                </a:solidFill>
              </a:rPr>
              <a:t>Tags:</a:t>
            </a:r>
            <a:r>
              <a:rPr lang="en-GB" sz="1400" b="1">
                <a:solidFill>
                  <a:srgbClr val="003399"/>
                </a:solidFill>
              </a:rPr>
              <a:t> </a:t>
            </a:r>
            <a:r>
              <a:rPr lang="en-GB" sz="1200" b="1">
                <a:solidFill>
                  <a:srgbClr val="008000"/>
                </a:solidFill>
              </a:rPr>
              <a:t>Access Control, Policy</a:t>
            </a:r>
          </a:p>
        </p:txBody>
      </p:sp>
      <p:sp>
        <p:nvSpPr>
          <p:cNvPr id="91152" name="Text Box 16"/>
          <p:cNvSpPr txBox="1">
            <a:spLocks noChangeArrowheads="1"/>
          </p:cNvSpPr>
          <p:nvPr/>
        </p:nvSpPr>
        <p:spPr bwMode="auto">
          <a:xfrm>
            <a:off x="4495800" y="990600"/>
            <a:ext cx="449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pPr>
            <a:r>
              <a:rPr lang="en-GB" sz="1200"/>
              <a:t>Classification Key:</a:t>
            </a:r>
            <a:r>
              <a:rPr lang="en-GB" sz="1200">
                <a:solidFill>
                  <a:srgbClr val="990000"/>
                </a:solidFill>
              </a:rPr>
              <a:t> Perimeter Security, Information Disclosure </a:t>
            </a:r>
          </a:p>
        </p:txBody>
      </p:sp>
      <p:sp>
        <p:nvSpPr>
          <p:cNvPr id="91153" name="Text Box 17"/>
          <p:cNvSpPr txBox="1">
            <a:spLocks noChangeArrowheads="1"/>
          </p:cNvSpPr>
          <p:nvPr/>
        </p:nvSpPr>
        <p:spPr bwMode="auto">
          <a:xfrm>
            <a:off x="8001000" y="6477000"/>
            <a:ext cx="79216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Pattern 78</a:t>
            </a: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ext Box 1"/>
          <p:cNvSpPr txBox="1">
            <a:spLocks noChangeArrowheads="1"/>
          </p:cNvSpPr>
          <p:nvPr/>
        </p:nvSpPr>
        <p:spPr bwMode="auto">
          <a:xfrm>
            <a:off x="381000" y="504825"/>
            <a:ext cx="198755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993300"/>
              </a:buClr>
            </a:pPr>
            <a:r>
              <a:rPr lang="en-GB" sz="2000" b="1">
                <a:solidFill>
                  <a:srgbClr val="993300"/>
                </a:solidFill>
              </a:rPr>
              <a:t>Single Sign On</a:t>
            </a:r>
          </a:p>
        </p:txBody>
      </p:sp>
      <p:sp>
        <p:nvSpPr>
          <p:cNvPr id="92162" name="Line 2"/>
          <p:cNvSpPr>
            <a:spLocks noChangeShapeType="1"/>
          </p:cNvSpPr>
          <p:nvPr/>
        </p:nvSpPr>
        <p:spPr bwMode="auto">
          <a:xfrm>
            <a:off x="457200" y="914400"/>
            <a:ext cx="8686800" cy="1588"/>
          </a:xfrm>
          <a:prstGeom prst="line">
            <a:avLst/>
          </a:prstGeom>
          <a:noFill/>
          <a:ln w="936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92163" name="Text Box 3"/>
          <p:cNvSpPr txBox="1">
            <a:spLocks noChangeArrowheads="1"/>
          </p:cNvSpPr>
          <p:nvPr/>
        </p:nvSpPr>
        <p:spPr bwMode="auto">
          <a:xfrm>
            <a:off x="609600" y="1343025"/>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Problem</a:t>
            </a:r>
          </a:p>
        </p:txBody>
      </p:sp>
      <p:sp>
        <p:nvSpPr>
          <p:cNvPr id="92164" name="Text Box 4"/>
          <p:cNvSpPr txBox="1">
            <a:spLocks noChangeArrowheads="1"/>
          </p:cNvSpPr>
          <p:nvPr/>
        </p:nvSpPr>
        <p:spPr bwMode="auto">
          <a:xfrm>
            <a:off x="838200" y="1800225"/>
            <a:ext cx="7696200" cy="1220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Many transactions involve invocations of multiple services in a distributed environment. Re-authenticating for every new service request is painful for an end-user because the user is going through a single transaction. </a:t>
            </a:r>
          </a:p>
          <a:p>
            <a:pPr>
              <a:lnSpc>
                <a:spcPct val="100000"/>
              </a:lnSpc>
              <a:buClr>
                <a:srgbClr val="333399"/>
              </a:buClr>
            </a:pPr>
            <a:endParaRPr lang="en-GB" sz="1400">
              <a:solidFill>
                <a:srgbClr val="333399"/>
              </a:solidFill>
              <a:cs typeface="Arial" charset="0"/>
            </a:endParaRPr>
          </a:p>
          <a:p>
            <a:pPr>
              <a:lnSpc>
                <a:spcPct val="100000"/>
              </a:lnSpc>
              <a:buClr>
                <a:srgbClr val="333399"/>
              </a:buClr>
            </a:pPr>
            <a:r>
              <a:rPr lang="en-GB" sz="1400">
                <a:solidFill>
                  <a:srgbClr val="333399"/>
                </a:solidFill>
                <a:cs typeface="Arial" charset="0"/>
              </a:rPr>
              <a:t>How can the user be relieved of re-authentication after he successfully authenticates once?</a:t>
            </a:r>
            <a:r>
              <a:rPr lang="en-GB">
                <a:cs typeface="Arial" charset="0"/>
              </a:rPr>
              <a:t> </a:t>
            </a:r>
          </a:p>
        </p:txBody>
      </p:sp>
      <p:sp>
        <p:nvSpPr>
          <p:cNvPr id="92165" name="Text Box 5"/>
          <p:cNvSpPr txBox="1">
            <a:spLocks noChangeArrowheads="1"/>
          </p:cNvSpPr>
          <p:nvPr/>
        </p:nvSpPr>
        <p:spPr bwMode="auto">
          <a:xfrm>
            <a:off x="381000" y="228600"/>
            <a:ext cx="23241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a:t>Application Architecture Pattern</a:t>
            </a:r>
          </a:p>
        </p:txBody>
      </p:sp>
      <p:sp>
        <p:nvSpPr>
          <p:cNvPr id="92166" name="AutoShape 6"/>
          <p:cNvSpPr>
            <a:spLocks noChangeArrowheads="1"/>
          </p:cNvSpPr>
          <p:nvPr/>
        </p:nvSpPr>
        <p:spPr bwMode="auto">
          <a:xfrm>
            <a:off x="7086600" y="304800"/>
            <a:ext cx="1828800" cy="609600"/>
          </a:xfrm>
          <a:prstGeom prst="rtTriangle">
            <a:avLst/>
          </a:prstGeom>
          <a:blipFill dpi="0" rotWithShape="0">
            <a:blip r:embed="rId3"/>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92167" name="AutoShape 7"/>
          <p:cNvSpPr>
            <a:spLocks noChangeArrowheads="1"/>
          </p:cNvSpPr>
          <p:nvPr/>
        </p:nvSpPr>
        <p:spPr bwMode="auto">
          <a:xfrm rot="10800000">
            <a:off x="7086600" y="306388"/>
            <a:ext cx="1828800" cy="609600"/>
          </a:xfrm>
          <a:prstGeom prst="rtTriangle">
            <a:avLst/>
          </a:prstGeom>
          <a:blipFill dpi="0" rotWithShape="0">
            <a:blip r:embed="rId4"/>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92168" name="Text Box 8"/>
          <p:cNvSpPr txBox="1">
            <a:spLocks noChangeArrowheads="1"/>
          </p:cNvSpPr>
          <p:nvPr/>
        </p:nvSpPr>
        <p:spPr bwMode="auto">
          <a:xfrm>
            <a:off x="7543800" y="304800"/>
            <a:ext cx="13716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gn="r">
              <a:lnSpc>
                <a:spcPct val="100000"/>
              </a:lnSpc>
            </a:pPr>
            <a:r>
              <a:rPr lang="en-GB" sz="1000" b="1"/>
              <a:t>Integration Arch. – Ent. Arch.</a:t>
            </a:r>
          </a:p>
        </p:txBody>
      </p:sp>
      <p:sp>
        <p:nvSpPr>
          <p:cNvPr id="92169" name="Text Box 9"/>
          <p:cNvSpPr txBox="1">
            <a:spLocks noChangeArrowheads="1"/>
          </p:cNvSpPr>
          <p:nvPr/>
        </p:nvSpPr>
        <p:spPr bwMode="auto">
          <a:xfrm>
            <a:off x="7162800" y="609600"/>
            <a:ext cx="717550"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Function</a:t>
            </a:r>
          </a:p>
        </p:txBody>
      </p:sp>
      <p:sp>
        <p:nvSpPr>
          <p:cNvPr id="92170" name="Text Box 10"/>
          <p:cNvSpPr txBox="1">
            <a:spLocks noChangeArrowheads="1"/>
          </p:cNvSpPr>
          <p:nvPr/>
        </p:nvSpPr>
        <p:spPr bwMode="auto">
          <a:xfrm>
            <a:off x="609600" y="3200400"/>
            <a:ext cx="10033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Solution</a:t>
            </a:r>
          </a:p>
        </p:txBody>
      </p:sp>
      <p:sp>
        <p:nvSpPr>
          <p:cNvPr id="92171" name="Text Box 11"/>
          <p:cNvSpPr txBox="1">
            <a:spLocks noChangeArrowheads="1"/>
          </p:cNvSpPr>
          <p:nvPr/>
        </p:nvSpPr>
        <p:spPr bwMode="auto">
          <a:xfrm>
            <a:off x="838200" y="3687763"/>
            <a:ext cx="7924800" cy="1160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Create an authenticated session that keeps track of users authenticated identity through the duration of a transaction. Provide the user with some credentials that he can present with every new service request. Authenticate the user the first time he requests access. Timestamp the credentials and associate a validity period to the credentials so that the users cannot use the credentials forever. </a:t>
            </a:r>
          </a:p>
        </p:txBody>
      </p:sp>
      <p:sp>
        <p:nvSpPr>
          <p:cNvPr id="92172" name="Text Box 12"/>
          <p:cNvSpPr txBox="1">
            <a:spLocks noChangeArrowheads="1"/>
          </p:cNvSpPr>
          <p:nvPr/>
        </p:nvSpPr>
        <p:spPr bwMode="auto">
          <a:xfrm>
            <a:off x="3352800" y="6400800"/>
            <a:ext cx="32766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003399"/>
              </a:buClr>
            </a:pPr>
            <a:r>
              <a:rPr lang="en-GB" sz="1200" b="1">
                <a:solidFill>
                  <a:srgbClr val="003399"/>
                </a:solidFill>
              </a:rPr>
              <a:t>Tags:</a:t>
            </a:r>
            <a:r>
              <a:rPr lang="en-GB" sz="1400" b="1">
                <a:solidFill>
                  <a:srgbClr val="003399"/>
                </a:solidFill>
              </a:rPr>
              <a:t> </a:t>
            </a:r>
            <a:r>
              <a:rPr lang="en-GB" sz="1200" b="1">
                <a:solidFill>
                  <a:srgbClr val="008000"/>
                </a:solidFill>
              </a:rPr>
              <a:t>Single Sign On, Federation</a:t>
            </a:r>
          </a:p>
        </p:txBody>
      </p:sp>
      <p:sp>
        <p:nvSpPr>
          <p:cNvPr id="92173" name="Text Box 13"/>
          <p:cNvSpPr txBox="1">
            <a:spLocks noChangeArrowheads="1"/>
          </p:cNvSpPr>
          <p:nvPr/>
        </p:nvSpPr>
        <p:spPr bwMode="auto">
          <a:xfrm>
            <a:off x="152400" y="6400800"/>
            <a:ext cx="2601913"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b="1"/>
              <a:t>Source: </a:t>
            </a:r>
            <a:r>
              <a:rPr lang="en-GB" sz="1200" b="1">
                <a:solidFill>
                  <a:srgbClr val="FF0066"/>
                </a:solidFill>
              </a:rPr>
              <a:t>Kienzle </a:t>
            </a:r>
            <a:r>
              <a:rPr lang="en-GB" sz="1200" b="1" i="1">
                <a:solidFill>
                  <a:srgbClr val="FF0066"/>
                </a:solidFill>
              </a:rPr>
              <a:t>et. al.</a:t>
            </a:r>
            <a:r>
              <a:rPr lang="en-GB" sz="1200" b="1">
                <a:solidFill>
                  <a:srgbClr val="FF0066"/>
                </a:solidFill>
              </a:rPr>
              <a:t> Repository</a:t>
            </a:r>
          </a:p>
        </p:txBody>
      </p:sp>
      <p:sp>
        <p:nvSpPr>
          <p:cNvPr id="92174" name="Text Box 14"/>
          <p:cNvSpPr txBox="1">
            <a:spLocks noChangeArrowheads="1"/>
          </p:cNvSpPr>
          <p:nvPr/>
        </p:nvSpPr>
        <p:spPr bwMode="auto">
          <a:xfrm>
            <a:off x="4495800" y="990600"/>
            <a:ext cx="449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pPr>
            <a:r>
              <a:rPr lang="en-GB" sz="1200"/>
              <a:t>Classification Key:</a:t>
            </a:r>
            <a:r>
              <a:rPr lang="en-GB" sz="1200">
                <a:solidFill>
                  <a:srgbClr val="990000"/>
                </a:solidFill>
              </a:rPr>
              <a:t> Exterior Security, Spoofing</a:t>
            </a:r>
          </a:p>
        </p:txBody>
      </p:sp>
      <p:sp>
        <p:nvSpPr>
          <p:cNvPr id="92175" name="Text Box 15"/>
          <p:cNvSpPr txBox="1">
            <a:spLocks noChangeArrowheads="1"/>
          </p:cNvSpPr>
          <p:nvPr/>
        </p:nvSpPr>
        <p:spPr bwMode="auto">
          <a:xfrm>
            <a:off x="609600" y="5195888"/>
            <a:ext cx="80772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Known Uses. </a:t>
            </a:r>
            <a:r>
              <a:rPr lang="en-GB" sz="1400">
                <a:solidFill>
                  <a:srgbClr val="333399"/>
                </a:solidFill>
              </a:rPr>
              <a:t>RBL and RHSBL List used in Postfix to filter spam coming from known blacklisted IP </a:t>
            </a:r>
          </a:p>
          <a:p>
            <a:pPr>
              <a:lnSpc>
                <a:spcPct val="100000"/>
              </a:lnSpc>
              <a:buClr>
                <a:srgbClr val="333399"/>
              </a:buClr>
            </a:pPr>
            <a:r>
              <a:rPr lang="en-GB" sz="1400">
                <a:solidFill>
                  <a:srgbClr val="333399"/>
                </a:solidFill>
              </a:rPr>
              <a:t>                        addresses.</a:t>
            </a:r>
          </a:p>
        </p:txBody>
      </p:sp>
      <p:sp>
        <p:nvSpPr>
          <p:cNvPr id="92176" name="Text Box 16"/>
          <p:cNvSpPr txBox="1">
            <a:spLocks noChangeArrowheads="1"/>
          </p:cNvSpPr>
          <p:nvPr/>
        </p:nvSpPr>
        <p:spPr bwMode="auto">
          <a:xfrm>
            <a:off x="609600" y="5689600"/>
            <a:ext cx="3751263"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Related Patterns. </a:t>
            </a:r>
            <a:r>
              <a:rPr lang="en-GB" sz="1400">
                <a:solidFill>
                  <a:srgbClr val="990000"/>
                </a:solidFill>
              </a:rPr>
              <a:t>Single Sign On Delegator.</a:t>
            </a:r>
          </a:p>
        </p:txBody>
      </p:sp>
      <p:sp>
        <p:nvSpPr>
          <p:cNvPr id="92177" name="Text Box 17"/>
          <p:cNvSpPr txBox="1">
            <a:spLocks noChangeArrowheads="1"/>
          </p:cNvSpPr>
          <p:nvPr/>
        </p:nvSpPr>
        <p:spPr bwMode="auto">
          <a:xfrm>
            <a:off x="8001000" y="6477000"/>
            <a:ext cx="79216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Pattern 79</a:t>
            </a: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ext Box 1"/>
          <p:cNvSpPr txBox="1">
            <a:spLocks noChangeArrowheads="1"/>
          </p:cNvSpPr>
          <p:nvPr/>
        </p:nvSpPr>
        <p:spPr bwMode="auto">
          <a:xfrm>
            <a:off x="381000" y="504825"/>
            <a:ext cx="323215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993300"/>
              </a:buClr>
            </a:pPr>
            <a:r>
              <a:rPr lang="en-GB" sz="2000" b="1">
                <a:solidFill>
                  <a:srgbClr val="993300"/>
                </a:solidFill>
              </a:rPr>
              <a:t>Single Sign On Delegator</a:t>
            </a:r>
          </a:p>
        </p:txBody>
      </p:sp>
      <p:sp>
        <p:nvSpPr>
          <p:cNvPr id="93186" name="Line 2"/>
          <p:cNvSpPr>
            <a:spLocks noChangeShapeType="1"/>
          </p:cNvSpPr>
          <p:nvPr/>
        </p:nvSpPr>
        <p:spPr bwMode="auto">
          <a:xfrm>
            <a:off x="457200" y="914400"/>
            <a:ext cx="8686800" cy="1588"/>
          </a:xfrm>
          <a:prstGeom prst="line">
            <a:avLst/>
          </a:prstGeom>
          <a:noFill/>
          <a:ln w="936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93187" name="Text Box 3"/>
          <p:cNvSpPr txBox="1">
            <a:spLocks noChangeArrowheads="1"/>
          </p:cNvSpPr>
          <p:nvPr/>
        </p:nvSpPr>
        <p:spPr bwMode="auto">
          <a:xfrm>
            <a:off x="609600" y="1066800"/>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Problem</a:t>
            </a:r>
          </a:p>
        </p:txBody>
      </p:sp>
      <p:sp>
        <p:nvSpPr>
          <p:cNvPr id="93188" name="Text Box 4"/>
          <p:cNvSpPr txBox="1">
            <a:spLocks noChangeArrowheads="1"/>
          </p:cNvSpPr>
          <p:nvPr/>
        </p:nvSpPr>
        <p:spPr bwMode="auto">
          <a:xfrm>
            <a:off x="838200" y="1447800"/>
            <a:ext cx="7696200" cy="1373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buClr>
                <a:srgbClr val="333399"/>
              </a:buClr>
            </a:pPr>
            <a:r>
              <a:rPr lang="en-GB" sz="1400">
                <a:solidFill>
                  <a:srgbClr val="333399"/>
                </a:solidFill>
                <a:cs typeface="Arial" charset="0"/>
              </a:rPr>
              <a:t>In a heterogeneous security environment, multiple vendors produce identity management facility and they are based on different assumptions. Thus an SSO facility would tend to have a tight coupling with the application logic. </a:t>
            </a:r>
          </a:p>
          <a:p>
            <a:pPr algn="r">
              <a:lnSpc>
                <a:spcPct val="100000"/>
              </a:lnSpc>
              <a:buClr>
                <a:srgbClr val="333399"/>
              </a:buClr>
            </a:pPr>
            <a:endParaRPr lang="en-GB" sz="1400">
              <a:solidFill>
                <a:srgbClr val="333399"/>
              </a:solidFill>
              <a:cs typeface="Arial" charset="0"/>
            </a:endParaRPr>
          </a:p>
          <a:p>
            <a:pPr algn="r">
              <a:lnSpc>
                <a:spcPct val="100000"/>
              </a:lnSpc>
              <a:buClr>
                <a:srgbClr val="333399"/>
              </a:buClr>
            </a:pPr>
            <a:r>
              <a:rPr lang="en-GB" sz="1400">
                <a:solidFill>
                  <a:srgbClr val="333399"/>
                </a:solidFill>
                <a:cs typeface="Arial" charset="0"/>
              </a:rPr>
              <a:t>How can the SSO mechanism be made such that it interact between diverse entities and yet has loose coupling?</a:t>
            </a:r>
          </a:p>
        </p:txBody>
      </p:sp>
      <p:sp>
        <p:nvSpPr>
          <p:cNvPr id="93189" name="Text Box 5"/>
          <p:cNvSpPr txBox="1">
            <a:spLocks noChangeArrowheads="1"/>
          </p:cNvSpPr>
          <p:nvPr/>
        </p:nvSpPr>
        <p:spPr bwMode="auto">
          <a:xfrm>
            <a:off x="381000" y="228600"/>
            <a:ext cx="23241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a:t>Application Architecture Pattern</a:t>
            </a:r>
          </a:p>
        </p:txBody>
      </p:sp>
      <p:sp>
        <p:nvSpPr>
          <p:cNvPr id="93190" name="AutoShape 6"/>
          <p:cNvSpPr>
            <a:spLocks noChangeArrowheads="1"/>
          </p:cNvSpPr>
          <p:nvPr/>
        </p:nvSpPr>
        <p:spPr bwMode="auto">
          <a:xfrm>
            <a:off x="7086600" y="304800"/>
            <a:ext cx="1828800" cy="609600"/>
          </a:xfrm>
          <a:prstGeom prst="rtTriangle">
            <a:avLst/>
          </a:prstGeom>
          <a:blipFill dpi="0" rotWithShape="0">
            <a:blip r:embed="rId3"/>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93191" name="AutoShape 7"/>
          <p:cNvSpPr>
            <a:spLocks noChangeArrowheads="1"/>
          </p:cNvSpPr>
          <p:nvPr/>
        </p:nvSpPr>
        <p:spPr bwMode="auto">
          <a:xfrm rot="10800000">
            <a:off x="7086600" y="306388"/>
            <a:ext cx="1828800" cy="609600"/>
          </a:xfrm>
          <a:prstGeom prst="rtTriangle">
            <a:avLst/>
          </a:prstGeom>
          <a:blipFill dpi="0" rotWithShape="0">
            <a:blip r:embed="rId4"/>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93192" name="Text Box 8"/>
          <p:cNvSpPr txBox="1">
            <a:spLocks noChangeArrowheads="1"/>
          </p:cNvSpPr>
          <p:nvPr/>
        </p:nvSpPr>
        <p:spPr bwMode="auto">
          <a:xfrm>
            <a:off x="7391400" y="304800"/>
            <a:ext cx="15240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gn="r">
              <a:lnSpc>
                <a:spcPct val="100000"/>
              </a:lnSpc>
            </a:pPr>
            <a:r>
              <a:rPr lang="en-GB" sz="1000" b="1"/>
              <a:t>Application Arch. – Design</a:t>
            </a:r>
          </a:p>
        </p:txBody>
      </p:sp>
      <p:sp>
        <p:nvSpPr>
          <p:cNvPr id="93193" name="Text Box 9"/>
          <p:cNvSpPr txBox="1">
            <a:spLocks noChangeArrowheads="1"/>
          </p:cNvSpPr>
          <p:nvPr/>
        </p:nvSpPr>
        <p:spPr bwMode="auto">
          <a:xfrm>
            <a:off x="7162800" y="609600"/>
            <a:ext cx="717550"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Function</a:t>
            </a:r>
          </a:p>
        </p:txBody>
      </p:sp>
      <p:sp>
        <p:nvSpPr>
          <p:cNvPr id="93194" name="Text Box 10"/>
          <p:cNvSpPr txBox="1">
            <a:spLocks noChangeArrowheads="1"/>
          </p:cNvSpPr>
          <p:nvPr/>
        </p:nvSpPr>
        <p:spPr bwMode="auto">
          <a:xfrm>
            <a:off x="609600" y="2895600"/>
            <a:ext cx="10033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Solution</a:t>
            </a:r>
          </a:p>
        </p:txBody>
      </p:sp>
      <p:sp>
        <p:nvSpPr>
          <p:cNvPr id="93195" name="Text Box 11"/>
          <p:cNvSpPr txBox="1">
            <a:spLocks noChangeArrowheads="1"/>
          </p:cNvSpPr>
          <p:nvPr/>
        </p:nvSpPr>
        <p:spPr bwMode="auto">
          <a:xfrm>
            <a:off x="838200" y="3311525"/>
            <a:ext cx="7848600" cy="2225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Encapsulate access to identity management and SSO functionalities, following independent evolution of loosely coupled identity management services while providing system availability. An SSO Delegator resides in the middle tier between the clients and the identity management service components. It delegates the service request to remote service components. Decouple the physical security service interfaces and hides the details of service invocation, retrieval of security configuration or credential token processing from the client. The SSO Delegator in turn prepares for SSO, configures the security session, looks up physical security service interfaces, invokes appropriate service and performs global logout in the end. Such loosely coupled application architecture minimizes the change impact to the client.</a:t>
            </a:r>
          </a:p>
        </p:txBody>
      </p:sp>
      <p:sp>
        <p:nvSpPr>
          <p:cNvPr id="93196" name="Text Box 12"/>
          <p:cNvSpPr txBox="1">
            <a:spLocks noChangeArrowheads="1"/>
          </p:cNvSpPr>
          <p:nvPr/>
        </p:nvSpPr>
        <p:spPr bwMode="auto">
          <a:xfrm>
            <a:off x="152400" y="6400800"/>
            <a:ext cx="1503363"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b="1"/>
              <a:t>Source: </a:t>
            </a:r>
            <a:r>
              <a:rPr lang="en-GB" sz="1200" b="1">
                <a:solidFill>
                  <a:srgbClr val="3333FF"/>
                </a:solidFill>
              </a:rPr>
              <a:t>Sun Book</a:t>
            </a:r>
          </a:p>
        </p:txBody>
      </p:sp>
      <p:sp>
        <p:nvSpPr>
          <p:cNvPr id="93197" name="Text Box 13"/>
          <p:cNvSpPr txBox="1">
            <a:spLocks noChangeArrowheads="1"/>
          </p:cNvSpPr>
          <p:nvPr/>
        </p:nvSpPr>
        <p:spPr bwMode="auto">
          <a:xfrm>
            <a:off x="609600" y="5638800"/>
            <a:ext cx="81534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Known Uses. </a:t>
            </a:r>
            <a:r>
              <a:rPr lang="en-GB" sz="1400">
                <a:solidFill>
                  <a:srgbClr val="333399"/>
                </a:solidFill>
              </a:rPr>
              <a:t>Single sign on delegator implementation to invoke remote security services using EJB.</a:t>
            </a:r>
          </a:p>
        </p:txBody>
      </p:sp>
      <p:sp>
        <p:nvSpPr>
          <p:cNvPr id="93198" name="Text Box 14"/>
          <p:cNvSpPr txBox="1">
            <a:spLocks noChangeArrowheads="1"/>
          </p:cNvSpPr>
          <p:nvPr/>
        </p:nvSpPr>
        <p:spPr bwMode="auto">
          <a:xfrm>
            <a:off x="2743200" y="6400800"/>
            <a:ext cx="40386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ctr">
              <a:lnSpc>
                <a:spcPct val="100000"/>
              </a:lnSpc>
              <a:buClr>
                <a:srgbClr val="003399"/>
              </a:buClr>
            </a:pPr>
            <a:r>
              <a:rPr lang="en-GB" sz="1200" b="1">
                <a:solidFill>
                  <a:srgbClr val="003399"/>
                </a:solidFill>
              </a:rPr>
              <a:t>Tags:</a:t>
            </a:r>
            <a:r>
              <a:rPr lang="en-GB" sz="1400" b="1">
                <a:solidFill>
                  <a:srgbClr val="003399"/>
                </a:solidFill>
              </a:rPr>
              <a:t> </a:t>
            </a:r>
            <a:r>
              <a:rPr lang="en-GB" sz="1200" b="1">
                <a:solidFill>
                  <a:srgbClr val="008000"/>
                </a:solidFill>
              </a:rPr>
              <a:t>Single Sign On, Identity</a:t>
            </a:r>
          </a:p>
        </p:txBody>
      </p:sp>
      <p:sp>
        <p:nvSpPr>
          <p:cNvPr id="93199" name="Text Box 15"/>
          <p:cNvSpPr txBox="1">
            <a:spLocks noChangeArrowheads="1"/>
          </p:cNvSpPr>
          <p:nvPr/>
        </p:nvSpPr>
        <p:spPr bwMode="auto">
          <a:xfrm>
            <a:off x="4495800" y="990600"/>
            <a:ext cx="449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pPr>
            <a:r>
              <a:rPr lang="en-GB" sz="1200"/>
              <a:t>Classification Key:</a:t>
            </a:r>
            <a:r>
              <a:rPr lang="en-GB" sz="1200">
                <a:solidFill>
                  <a:srgbClr val="990000"/>
                </a:solidFill>
              </a:rPr>
              <a:t> Perimeter Security, Spoofing</a:t>
            </a:r>
          </a:p>
        </p:txBody>
      </p:sp>
      <p:sp>
        <p:nvSpPr>
          <p:cNvPr id="93200" name="Text Box 16"/>
          <p:cNvSpPr txBox="1">
            <a:spLocks noChangeArrowheads="1"/>
          </p:cNvSpPr>
          <p:nvPr/>
        </p:nvSpPr>
        <p:spPr bwMode="auto">
          <a:xfrm>
            <a:off x="609600" y="5943600"/>
            <a:ext cx="2928938"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Related Patterns. </a:t>
            </a:r>
            <a:r>
              <a:rPr lang="en-GB" sz="1400">
                <a:solidFill>
                  <a:srgbClr val="990000"/>
                </a:solidFill>
              </a:rPr>
              <a:t>Single Sign On.</a:t>
            </a:r>
          </a:p>
        </p:txBody>
      </p:sp>
      <p:sp>
        <p:nvSpPr>
          <p:cNvPr id="93201" name="Text Box 17"/>
          <p:cNvSpPr txBox="1">
            <a:spLocks noChangeArrowheads="1"/>
          </p:cNvSpPr>
          <p:nvPr/>
        </p:nvSpPr>
        <p:spPr bwMode="auto">
          <a:xfrm>
            <a:off x="8001000" y="6477000"/>
            <a:ext cx="79216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Pattern 80</a:t>
            </a: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381000" y="504825"/>
            <a:ext cx="1228725"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993300"/>
              </a:buClr>
            </a:pPr>
            <a:r>
              <a:rPr lang="en-GB" sz="2000" b="1">
                <a:solidFill>
                  <a:srgbClr val="993300"/>
                </a:solidFill>
              </a:rPr>
              <a:t>Legends</a:t>
            </a:r>
          </a:p>
        </p:txBody>
      </p:sp>
      <p:sp>
        <p:nvSpPr>
          <p:cNvPr id="11266" name="Line 2"/>
          <p:cNvSpPr>
            <a:spLocks noChangeShapeType="1"/>
          </p:cNvSpPr>
          <p:nvPr/>
        </p:nvSpPr>
        <p:spPr bwMode="auto">
          <a:xfrm>
            <a:off x="457200" y="914400"/>
            <a:ext cx="8686800" cy="1588"/>
          </a:xfrm>
          <a:prstGeom prst="line">
            <a:avLst/>
          </a:prstGeom>
          <a:noFill/>
          <a:ln w="936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11267" name="Text Box 3"/>
          <p:cNvSpPr txBox="1">
            <a:spLocks noChangeArrowheads="1"/>
          </p:cNvSpPr>
          <p:nvPr/>
        </p:nvSpPr>
        <p:spPr bwMode="auto">
          <a:xfrm>
            <a:off x="609600" y="1143000"/>
            <a:ext cx="12827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a:solidFill>
                  <a:srgbClr val="333399"/>
                </a:solidFill>
              </a:rPr>
              <a:t>Viewpoints</a:t>
            </a:r>
          </a:p>
        </p:txBody>
      </p:sp>
      <p:sp>
        <p:nvSpPr>
          <p:cNvPr id="11268" name="Text Box 4"/>
          <p:cNvSpPr txBox="1">
            <a:spLocks noChangeArrowheads="1"/>
          </p:cNvSpPr>
          <p:nvPr/>
        </p:nvSpPr>
        <p:spPr bwMode="auto">
          <a:xfrm>
            <a:off x="838200" y="1752600"/>
            <a:ext cx="3200400" cy="2865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pPr>
            <a:r>
              <a:rPr lang="en-GB" sz="1400"/>
              <a:t>Business Arch. – CEO             – </a:t>
            </a:r>
          </a:p>
          <a:p>
            <a:pPr>
              <a:lnSpc>
                <a:spcPct val="100000"/>
              </a:lnSpc>
            </a:pPr>
            <a:endParaRPr lang="en-GB" sz="1400"/>
          </a:p>
          <a:p>
            <a:pPr>
              <a:lnSpc>
                <a:spcPct val="100000"/>
              </a:lnSpc>
            </a:pPr>
            <a:r>
              <a:rPr lang="en-GB" sz="1400"/>
              <a:t>Integration Arch. – Ent. Arch.   -</a:t>
            </a:r>
          </a:p>
          <a:p>
            <a:pPr>
              <a:lnSpc>
                <a:spcPct val="100000"/>
              </a:lnSpc>
            </a:pPr>
            <a:endParaRPr lang="en-GB" sz="1400"/>
          </a:p>
          <a:p>
            <a:pPr>
              <a:lnSpc>
                <a:spcPct val="100000"/>
              </a:lnSpc>
            </a:pPr>
            <a:r>
              <a:rPr lang="en-GB" sz="1400"/>
              <a:t>Application Arch. – Arch.         – </a:t>
            </a:r>
          </a:p>
          <a:p>
            <a:pPr>
              <a:lnSpc>
                <a:spcPct val="100000"/>
              </a:lnSpc>
            </a:pPr>
            <a:endParaRPr lang="en-GB" sz="1400"/>
          </a:p>
          <a:p>
            <a:pPr>
              <a:lnSpc>
                <a:spcPct val="100000"/>
              </a:lnSpc>
            </a:pPr>
            <a:r>
              <a:rPr lang="en-GB" sz="1400"/>
              <a:t>Application Arch. Design          -</a:t>
            </a:r>
          </a:p>
          <a:p>
            <a:pPr>
              <a:lnSpc>
                <a:spcPct val="100000"/>
              </a:lnSpc>
            </a:pPr>
            <a:endParaRPr lang="en-GB" sz="1400"/>
          </a:p>
          <a:p>
            <a:pPr>
              <a:lnSpc>
                <a:spcPct val="100000"/>
              </a:lnSpc>
            </a:pPr>
            <a:r>
              <a:rPr lang="en-GB" sz="1400"/>
              <a:t>Application Arch. – Developer  -</a:t>
            </a:r>
          </a:p>
          <a:p>
            <a:pPr>
              <a:lnSpc>
                <a:spcPct val="100000"/>
              </a:lnSpc>
            </a:pPr>
            <a:endParaRPr lang="en-GB" sz="1400"/>
          </a:p>
          <a:p>
            <a:pPr>
              <a:lnSpc>
                <a:spcPct val="100000"/>
              </a:lnSpc>
            </a:pPr>
            <a:r>
              <a:rPr lang="en-GB" sz="1400"/>
              <a:t>Operational Arch. – Sys. Arch. - </a:t>
            </a:r>
          </a:p>
          <a:p>
            <a:pPr>
              <a:lnSpc>
                <a:spcPct val="100000"/>
              </a:lnSpc>
            </a:pPr>
            <a:endParaRPr lang="en-GB" sz="1400"/>
          </a:p>
          <a:p>
            <a:pPr>
              <a:lnSpc>
                <a:spcPct val="100000"/>
              </a:lnSpc>
            </a:pPr>
            <a:endParaRPr lang="en-GB" sz="1400"/>
          </a:p>
        </p:txBody>
      </p:sp>
      <p:sp>
        <p:nvSpPr>
          <p:cNvPr id="11269" name="AutoShape 5"/>
          <p:cNvSpPr>
            <a:spLocks noChangeArrowheads="1"/>
          </p:cNvSpPr>
          <p:nvPr/>
        </p:nvSpPr>
        <p:spPr bwMode="auto">
          <a:xfrm>
            <a:off x="7086600" y="304800"/>
            <a:ext cx="1828800" cy="609600"/>
          </a:xfrm>
          <a:prstGeom prst="rtTriangle">
            <a:avLst/>
          </a:prstGeom>
          <a:blipFill dpi="0" rotWithShape="0">
            <a:blip r:embed="rId3"/>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11270" name="AutoShape 6"/>
          <p:cNvSpPr>
            <a:spLocks noChangeArrowheads="1"/>
          </p:cNvSpPr>
          <p:nvPr/>
        </p:nvSpPr>
        <p:spPr bwMode="auto">
          <a:xfrm rot="10800000">
            <a:off x="7086600" y="306388"/>
            <a:ext cx="1828800" cy="609600"/>
          </a:xfrm>
          <a:prstGeom prst="rtTriangle">
            <a:avLst/>
          </a:prstGeom>
          <a:blipFill dpi="0" rotWithShape="0">
            <a:blip r:embed="rId4"/>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11271" name="Text Box 7"/>
          <p:cNvSpPr txBox="1">
            <a:spLocks noChangeArrowheads="1"/>
          </p:cNvSpPr>
          <p:nvPr/>
        </p:nvSpPr>
        <p:spPr bwMode="auto">
          <a:xfrm>
            <a:off x="7391400" y="304800"/>
            <a:ext cx="1524000"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gn="r">
              <a:lnSpc>
                <a:spcPct val="100000"/>
              </a:lnSpc>
            </a:pPr>
            <a:r>
              <a:rPr lang="en-GB" sz="1000" b="1"/>
              <a:t>Viewpoint</a:t>
            </a:r>
          </a:p>
        </p:txBody>
      </p:sp>
      <p:sp>
        <p:nvSpPr>
          <p:cNvPr id="11272" name="Text Box 8"/>
          <p:cNvSpPr txBox="1">
            <a:spLocks noChangeArrowheads="1"/>
          </p:cNvSpPr>
          <p:nvPr/>
        </p:nvSpPr>
        <p:spPr bwMode="auto">
          <a:xfrm>
            <a:off x="7162800" y="609600"/>
            <a:ext cx="947738"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Interrogative</a:t>
            </a:r>
          </a:p>
        </p:txBody>
      </p:sp>
      <p:sp>
        <p:nvSpPr>
          <p:cNvPr id="11273" name="Rectangle 9"/>
          <p:cNvSpPr>
            <a:spLocks noChangeArrowheads="1"/>
          </p:cNvSpPr>
          <p:nvPr/>
        </p:nvSpPr>
        <p:spPr bwMode="auto">
          <a:xfrm>
            <a:off x="3581400" y="2209800"/>
            <a:ext cx="533400" cy="228600"/>
          </a:xfrm>
          <a:prstGeom prst="rect">
            <a:avLst/>
          </a:prstGeom>
          <a:blipFill dpi="0" rotWithShape="0">
            <a:blip r:embed="rId5"/>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11274" name="Rectangle 10"/>
          <p:cNvSpPr>
            <a:spLocks noChangeArrowheads="1"/>
          </p:cNvSpPr>
          <p:nvPr/>
        </p:nvSpPr>
        <p:spPr bwMode="auto">
          <a:xfrm>
            <a:off x="3581400" y="1828800"/>
            <a:ext cx="533400" cy="228600"/>
          </a:xfrm>
          <a:prstGeom prst="rect">
            <a:avLst/>
          </a:prstGeom>
          <a:blipFill dpi="0" rotWithShape="0">
            <a:blip r:embed="rId6"/>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11275" name="Rectangle 11"/>
          <p:cNvSpPr>
            <a:spLocks noChangeArrowheads="1"/>
          </p:cNvSpPr>
          <p:nvPr/>
        </p:nvSpPr>
        <p:spPr bwMode="auto">
          <a:xfrm>
            <a:off x="3581400" y="2667000"/>
            <a:ext cx="533400" cy="228600"/>
          </a:xfrm>
          <a:prstGeom prst="rect">
            <a:avLst/>
          </a:prstGeom>
          <a:blipFill dpi="0" rotWithShape="0">
            <a:blip r:embed="rId7"/>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11276" name="Rectangle 12"/>
          <p:cNvSpPr>
            <a:spLocks noChangeArrowheads="1"/>
          </p:cNvSpPr>
          <p:nvPr/>
        </p:nvSpPr>
        <p:spPr bwMode="auto">
          <a:xfrm>
            <a:off x="3581400" y="3124200"/>
            <a:ext cx="533400" cy="228600"/>
          </a:xfrm>
          <a:prstGeom prst="rect">
            <a:avLst/>
          </a:prstGeom>
          <a:blipFill dpi="0" rotWithShape="0">
            <a:blip r:embed="rId8"/>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11277" name="Rectangle 13"/>
          <p:cNvSpPr>
            <a:spLocks noChangeArrowheads="1"/>
          </p:cNvSpPr>
          <p:nvPr/>
        </p:nvSpPr>
        <p:spPr bwMode="auto">
          <a:xfrm>
            <a:off x="3581400" y="3505200"/>
            <a:ext cx="533400" cy="228600"/>
          </a:xfrm>
          <a:prstGeom prst="rect">
            <a:avLst/>
          </a:prstGeom>
          <a:blipFill dpi="0" rotWithShape="0">
            <a:blip r:embed="rId9"/>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11278" name="Rectangle 14"/>
          <p:cNvSpPr>
            <a:spLocks noChangeArrowheads="1"/>
          </p:cNvSpPr>
          <p:nvPr/>
        </p:nvSpPr>
        <p:spPr bwMode="auto">
          <a:xfrm>
            <a:off x="3581400" y="3886200"/>
            <a:ext cx="533400" cy="228600"/>
          </a:xfrm>
          <a:prstGeom prst="rect">
            <a:avLst/>
          </a:prstGeom>
          <a:blipFill dpi="0" rotWithShape="0">
            <a:blip r:embed="rId10"/>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11279" name="Text Box 15"/>
          <p:cNvSpPr txBox="1">
            <a:spLocks noChangeArrowheads="1"/>
          </p:cNvSpPr>
          <p:nvPr/>
        </p:nvSpPr>
        <p:spPr bwMode="auto">
          <a:xfrm>
            <a:off x="5181600" y="3235325"/>
            <a:ext cx="15636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a:solidFill>
                  <a:srgbClr val="333399"/>
                </a:solidFill>
              </a:rPr>
              <a:t>Interrogatives</a:t>
            </a:r>
          </a:p>
        </p:txBody>
      </p:sp>
      <p:sp>
        <p:nvSpPr>
          <p:cNvPr id="11280" name="Text Box 16"/>
          <p:cNvSpPr txBox="1">
            <a:spLocks noChangeArrowheads="1"/>
          </p:cNvSpPr>
          <p:nvPr/>
        </p:nvSpPr>
        <p:spPr bwMode="auto">
          <a:xfrm>
            <a:off x="5410200" y="3844925"/>
            <a:ext cx="3200400" cy="2225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pPr>
            <a:r>
              <a:rPr lang="en-GB" sz="1400"/>
              <a:t>Function     – </a:t>
            </a:r>
          </a:p>
          <a:p>
            <a:pPr>
              <a:lnSpc>
                <a:spcPct val="100000"/>
              </a:lnSpc>
            </a:pPr>
            <a:endParaRPr lang="en-GB" sz="1400"/>
          </a:p>
          <a:p>
            <a:pPr>
              <a:lnSpc>
                <a:spcPct val="100000"/>
              </a:lnSpc>
            </a:pPr>
            <a:r>
              <a:rPr lang="en-GB" sz="1400"/>
              <a:t>Data            -</a:t>
            </a:r>
          </a:p>
          <a:p>
            <a:pPr>
              <a:lnSpc>
                <a:spcPct val="100000"/>
              </a:lnSpc>
            </a:pPr>
            <a:endParaRPr lang="en-GB" sz="1400"/>
          </a:p>
          <a:p>
            <a:pPr>
              <a:lnSpc>
                <a:spcPct val="100000"/>
              </a:lnSpc>
            </a:pPr>
            <a:r>
              <a:rPr lang="en-GB" sz="1400"/>
              <a:t>Network      -</a:t>
            </a:r>
          </a:p>
          <a:p>
            <a:pPr>
              <a:lnSpc>
                <a:spcPct val="100000"/>
              </a:lnSpc>
            </a:pPr>
            <a:endParaRPr lang="en-GB" sz="1400"/>
          </a:p>
          <a:p>
            <a:pPr>
              <a:lnSpc>
                <a:spcPct val="100000"/>
              </a:lnSpc>
            </a:pPr>
            <a:r>
              <a:rPr lang="en-GB" sz="1400"/>
              <a:t>Test            -</a:t>
            </a:r>
          </a:p>
          <a:p>
            <a:pPr>
              <a:lnSpc>
                <a:spcPct val="100000"/>
              </a:lnSpc>
            </a:pPr>
            <a:endParaRPr lang="en-GB" sz="1400"/>
          </a:p>
          <a:p>
            <a:pPr>
              <a:lnSpc>
                <a:spcPct val="100000"/>
              </a:lnSpc>
            </a:pPr>
            <a:r>
              <a:rPr lang="en-GB" sz="1400"/>
              <a:t>Everything  -</a:t>
            </a:r>
          </a:p>
          <a:p>
            <a:pPr>
              <a:lnSpc>
                <a:spcPct val="100000"/>
              </a:lnSpc>
            </a:pPr>
            <a:endParaRPr lang="en-GB" sz="1400"/>
          </a:p>
        </p:txBody>
      </p:sp>
      <p:sp>
        <p:nvSpPr>
          <p:cNvPr id="11281" name="Rectangle 17"/>
          <p:cNvSpPr>
            <a:spLocks noChangeArrowheads="1"/>
          </p:cNvSpPr>
          <p:nvPr/>
        </p:nvSpPr>
        <p:spPr bwMode="auto">
          <a:xfrm>
            <a:off x="6781800" y="4264025"/>
            <a:ext cx="533400" cy="228600"/>
          </a:xfrm>
          <a:prstGeom prst="rect">
            <a:avLst/>
          </a:prstGeom>
          <a:blipFill dpi="0" rotWithShape="0">
            <a:blip r:embed="rId11"/>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11282" name="Rectangle 18"/>
          <p:cNvSpPr>
            <a:spLocks noChangeArrowheads="1"/>
          </p:cNvSpPr>
          <p:nvPr/>
        </p:nvSpPr>
        <p:spPr bwMode="auto">
          <a:xfrm>
            <a:off x="6781800" y="3883025"/>
            <a:ext cx="533400" cy="228600"/>
          </a:xfrm>
          <a:prstGeom prst="rect">
            <a:avLst/>
          </a:prstGeom>
          <a:blipFill dpi="0" rotWithShape="0">
            <a:blip r:embed="rId12"/>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11283" name="Rectangle 19"/>
          <p:cNvSpPr>
            <a:spLocks noChangeArrowheads="1"/>
          </p:cNvSpPr>
          <p:nvPr/>
        </p:nvSpPr>
        <p:spPr bwMode="auto">
          <a:xfrm>
            <a:off x="6781800" y="4721225"/>
            <a:ext cx="533400" cy="228600"/>
          </a:xfrm>
          <a:prstGeom prst="rect">
            <a:avLst/>
          </a:prstGeom>
          <a:blipFill dpi="0" rotWithShape="0">
            <a:blip r:embed="rId13"/>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11284" name="Rectangle 20"/>
          <p:cNvSpPr>
            <a:spLocks noChangeArrowheads="1"/>
          </p:cNvSpPr>
          <p:nvPr/>
        </p:nvSpPr>
        <p:spPr bwMode="auto">
          <a:xfrm>
            <a:off x="6781800" y="5178425"/>
            <a:ext cx="533400" cy="228600"/>
          </a:xfrm>
          <a:prstGeom prst="rect">
            <a:avLst/>
          </a:prstGeom>
          <a:blipFill dpi="0" rotWithShape="0">
            <a:blip r:embed="rId14"/>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11285" name="Rectangle 21"/>
          <p:cNvSpPr>
            <a:spLocks noChangeArrowheads="1"/>
          </p:cNvSpPr>
          <p:nvPr/>
        </p:nvSpPr>
        <p:spPr bwMode="auto">
          <a:xfrm>
            <a:off x="6781800" y="5562600"/>
            <a:ext cx="533400" cy="228600"/>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AutoShape 1"/>
          <p:cNvSpPr>
            <a:spLocks noChangeArrowheads="1"/>
          </p:cNvSpPr>
          <p:nvPr/>
        </p:nvSpPr>
        <p:spPr bwMode="auto">
          <a:xfrm>
            <a:off x="7086600" y="304800"/>
            <a:ext cx="1828800" cy="609600"/>
          </a:xfrm>
          <a:prstGeom prst="rtTriangle">
            <a:avLst/>
          </a:prstGeom>
          <a:blipFill dpi="0" rotWithShape="0">
            <a:blip r:embed="rId3"/>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94210" name="AutoShape 2"/>
          <p:cNvSpPr>
            <a:spLocks noChangeArrowheads="1"/>
          </p:cNvSpPr>
          <p:nvPr/>
        </p:nvSpPr>
        <p:spPr bwMode="auto">
          <a:xfrm rot="10800000">
            <a:off x="7086600" y="306388"/>
            <a:ext cx="1828800" cy="609600"/>
          </a:xfrm>
          <a:prstGeom prst="rtTriangle">
            <a:avLst/>
          </a:prstGeom>
          <a:blipFill dpi="0" rotWithShape="0">
            <a:blip r:embed="rId4"/>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94211" name="Text Box 3"/>
          <p:cNvSpPr txBox="1">
            <a:spLocks noChangeArrowheads="1"/>
          </p:cNvSpPr>
          <p:nvPr/>
        </p:nvSpPr>
        <p:spPr bwMode="auto">
          <a:xfrm>
            <a:off x="7391400" y="304800"/>
            <a:ext cx="15240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gn="r">
              <a:lnSpc>
                <a:spcPct val="100000"/>
              </a:lnSpc>
            </a:pPr>
            <a:r>
              <a:rPr lang="en-GB" sz="1000" b="1"/>
              <a:t>Application Arch. – Arch.</a:t>
            </a:r>
          </a:p>
        </p:txBody>
      </p:sp>
      <p:sp>
        <p:nvSpPr>
          <p:cNvPr id="94212" name="Text Box 4"/>
          <p:cNvSpPr txBox="1">
            <a:spLocks noChangeArrowheads="1"/>
          </p:cNvSpPr>
          <p:nvPr/>
        </p:nvSpPr>
        <p:spPr bwMode="auto">
          <a:xfrm>
            <a:off x="7162800" y="609600"/>
            <a:ext cx="717550"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Function</a:t>
            </a:r>
          </a:p>
        </p:txBody>
      </p:sp>
      <p:sp>
        <p:nvSpPr>
          <p:cNvPr id="94213" name="Text Box 5"/>
          <p:cNvSpPr txBox="1">
            <a:spLocks noChangeArrowheads="1"/>
          </p:cNvSpPr>
          <p:nvPr/>
        </p:nvSpPr>
        <p:spPr bwMode="auto">
          <a:xfrm>
            <a:off x="381000" y="504825"/>
            <a:ext cx="3106738"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993300"/>
              </a:buClr>
            </a:pPr>
            <a:r>
              <a:rPr lang="en-GB" sz="2000" b="1">
                <a:solidFill>
                  <a:srgbClr val="993300"/>
                </a:solidFill>
              </a:rPr>
              <a:t>Single Threaded Fa</a:t>
            </a:r>
            <a:r>
              <a:rPr lang="en-GB" sz="2000" b="1">
                <a:solidFill>
                  <a:srgbClr val="990000"/>
                </a:solidFill>
                <a:cs typeface="Arial" charset="0"/>
              </a:rPr>
              <a:t>ç</a:t>
            </a:r>
            <a:r>
              <a:rPr lang="en-GB" sz="2000" b="1">
                <a:solidFill>
                  <a:srgbClr val="993300"/>
                </a:solidFill>
              </a:rPr>
              <a:t>ade</a:t>
            </a:r>
          </a:p>
        </p:txBody>
      </p:sp>
      <p:sp>
        <p:nvSpPr>
          <p:cNvPr id="94214" name="Line 6"/>
          <p:cNvSpPr>
            <a:spLocks noChangeShapeType="1"/>
          </p:cNvSpPr>
          <p:nvPr/>
        </p:nvSpPr>
        <p:spPr bwMode="auto">
          <a:xfrm>
            <a:off x="457200" y="914400"/>
            <a:ext cx="8686800" cy="1588"/>
          </a:xfrm>
          <a:prstGeom prst="line">
            <a:avLst/>
          </a:prstGeom>
          <a:noFill/>
          <a:ln w="936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94215" name="Text Box 7"/>
          <p:cNvSpPr txBox="1">
            <a:spLocks noChangeArrowheads="1"/>
          </p:cNvSpPr>
          <p:nvPr/>
        </p:nvSpPr>
        <p:spPr bwMode="auto">
          <a:xfrm>
            <a:off x="609600" y="1219200"/>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Problem</a:t>
            </a:r>
          </a:p>
        </p:txBody>
      </p:sp>
      <p:sp>
        <p:nvSpPr>
          <p:cNvPr id="94216" name="Text Box 8"/>
          <p:cNvSpPr txBox="1">
            <a:spLocks noChangeArrowheads="1"/>
          </p:cNvSpPr>
          <p:nvPr/>
        </p:nvSpPr>
        <p:spPr bwMode="auto">
          <a:xfrm>
            <a:off x="838200" y="1663700"/>
            <a:ext cx="7696200" cy="1160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Even though multithreading improves performance, it requires careful resource management and synchronization. The processes communicating with outside environment are more vulnerable. Therefore they should be made simple in architecture.</a:t>
            </a:r>
          </a:p>
          <a:p>
            <a:pPr>
              <a:lnSpc>
                <a:spcPct val="100000"/>
              </a:lnSpc>
              <a:buClr>
                <a:srgbClr val="333399"/>
              </a:buClr>
            </a:pPr>
            <a:endParaRPr lang="en-GB" sz="1400">
              <a:solidFill>
                <a:srgbClr val="333399"/>
              </a:solidFill>
              <a:cs typeface="Arial" charset="0"/>
            </a:endParaRPr>
          </a:p>
          <a:p>
            <a:pPr>
              <a:lnSpc>
                <a:spcPct val="100000"/>
              </a:lnSpc>
              <a:buClr>
                <a:srgbClr val="333399"/>
              </a:buClr>
            </a:pPr>
            <a:r>
              <a:rPr lang="en-GB" sz="1400">
                <a:solidFill>
                  <a:srgbClr val="333399"/>
                </a:solidFill>
                <a:cs typeface="Arial" charset="0"/>
              </a:rPr>
              <a:t>How can the processes be made simple?</a:t>
            </a:r>
          </a:p>
        </p:txBody>
      </p:sp>
      <p:sp>
        <p:nvSpPr>
          <p:cNvPr id="94217" name="Text Box 9"/>
          <p:cNvSpPr txBox="1">
            <a:spLocks noChangeArrowheads="1"/>
          </p:cNvSpPr>
          <p:nvPr/>
        </p:nvSpPr>
        <p:spPr bwMode="auto">
          <a:xfrm>
            <a:off x="381000" y="228600"/>
            <a:ext cx="23241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a:t>Application Architecture Pattern</a:t>
            </a:r>
          </a:p>
        </p:txBody>
      </p:sp>
      <p:sp>
        <p:nvSpPr>
          <p:cNvPr id="94218" name="Text Box 10"/>
          <p:cNvSpPr txBox="1">
            <a:spLocks noChangeArrowheads="1"/>
          </p:cNvSpPr>
          <p:nvPr/>
        </p:nvSpPr>
        <p:spPr bwMode="auto">
          <a:xfrm>
            <a:off x="609600" y="3246438"/>
            <a:ext cx="10033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Solution</a:t>
            </a:r>
          </a:p>
        </p:txBody>
      </p:sp>
      <p:sp>
        <p:nvSpPr>
          <p:cNvPr id="94219" name="Text Box 11"/>
          <p:cNvSpPr txBox="1">
            <a:spLocks noChangeArrowheads="1"/>
          </p:cNvSpPr>
          <p:nvPr/>
        </p:nvSpPr>
        <p:spPr bwMode="auto">
          <a:xfrm>
            <a:off x="838200" y="3689350"/>
            <a:ext cx="7772400" cy="73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The processes in the perimeter of the system should be such that they perform a single task. Again, they should be single-threaded because multi-threading involves complex resource management.</a:t>
            </a:r>
          </a:p>
        </p:txBody>
      </p:sp>
      <p:sp>
        <p:nvSpPr>
          <p:cNvPr id="94220" name="Text Box 12"/>
          <p:cNvSpPr txBox="1">
            <a:spLocks noChangeArrowheads="1"/>
          </p:cNvSpPr>
          <p:nvPr/>
        </p:nvSpPr>
        <p:spPr bwMode="auto">
          <a:xfrm>
            <a:off x="152400" y="6400800"/>
            <a:ext cx="15906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b="1"/>
              <a:t>Source: </a:t>
            </a:r>
            <a:r>
              <a:rPr lang="en-GB" sz="1200" b="1">
                <a:solidFill>
                  <a:srgbClr val="6600CC"/>
                </a:solidFill>
              </a:rPr>
              <a:t>Hafiz </a:t>
            </a:r>
            <a:r>
              <a:rPr lang="en-GB" sz="1200" b="1" i="1">
                <a:solidFill>
                  <a:srgbClr val="6600CC"/>
                </a:solidFill>
              </a:rPr>
              <a:t>et. al.</a:t>
            </a:r>
          </a:p>
        </p:txBody>
      </p:sp>
      <p:sp>
        <p:nvSpPr>
          <p:cNvPr id="94221" name="Text Box 13"/>
          <p:cNvSpPr txBox="1">
            <a:spLocks noChangeArrowheads="1"/>
          </p:cNvSpPr>
          <p:nvPr/>
        </p:nvSpPr>
        <p:spPr bwMode="auto">
          <a:xfrm>
            <a:off x="609600" y="5195888"/>
            <a:ext cx="8229600" cy="73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Known Uses. </a:t>
            </a:r>
            <a:r>
              <a:rPr lang="en-GB" sz="1400">
                <a:solidFill>
                  <a:srgbClr val="333399"/>
                </a:solidFill>
              </a:rPr>
              <a:t>Postfix perimeter process pickup is single-threaded; other processes are multi-threaded </a:t>
            </a:r>
          </a:p>
          <a:p>
            <a:pPr>
              <a:lnSpc>
                <a:spcPct val="100000"/>
              </a:lnSpc>
              <a:buClr>
                <a:srgbClr val="333399"/>
              </a:buClr>
            </a:pPr>
            <a:r>
              <a:rPr lang="en-GB" sz="1400">
                <a:solidFill>
                  <a:srgbClr val="333399"/>
                </a:solidFill>
              </a:rPr>
              <a:t>                        to improve performance.</a:t>
            </a:r>
          </a:p>
        </p:txBody>
      </p:sp>
      <p:sp>
        <p:nvSpPr>
          <p:cNvPr id="94222" name="Text Box 14"/>
          <p:cNvSpPr txBox="1">
            <a:spLocks noChangeArrowheads="1"/>
          </p:cNvSpPr>
          <p:nvPr/>
        </p:nvSpPr>
        <p:spPr bwMode="auto">
          <a:xfrm>
            <a:off x="2895600" y="6400800"/>
            <a:ext cx="35052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ctr">
              <a:lnSpc>
                <a:spcPct val="100000"/>
              </a:lnSpc>
              <a:buClr>
                <a:srgbClr val="003399"/>
              </a:buClr>
            </a:pPr>
            <a:r>
              <a:rPr lang="en-GB" sz="1200" b="1">
                <a:solidFill>
                  <a:srgbClr val="003399"/>
                </a:solidFill>
              </a:rPr>
              <a:t>Tags:</a:t>
            </a:r>
            <a:r>
              <a:rPr lang="en-GB" sz="1400" b="1">
                <a:solidFill>
                  <a:srgbClr val="003399"/>
                </a:solidFill>
              </a:rPr>
              <a:t> </a:t>
            </a:r>
            <a:r>
              <a:rPr lang="en-GB" sz="1200" b="1">
                <a:solidFill>
                  <a:srgbClr val="008000"/>
                </a:solidFill>
              </a:rPr>
              <a:t>Threading, Multi-threading</a:t>
            </a:r>
          </a:p>
        </p:txBody>
      </p:sp>
      <p:sp>
        <p:nvSpPr>
          <p:cNvPr id="94223" name="Text Box 15"/>
          <p:cNvSpPr txBox="1">
            <a:spLocks noChangeArrowheads="1"/>
          </p:cNvSpPr>
          <p:nvPr/>
        </p:nvSpPr>
        <p:spPr bwMode="auto">
          <a:xfrm>
            <a:off x="4495800" y="990600"/>
            <a:ext cx="449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pPr>
            <a:r>
              <a:rPr lang="en-GB" sz="1200"/>
              <a:t>Classification Key:</a:t>
            </a:r>
            <a:r>
              <a:rPr lang="en-GB" sz="1200">
                <a:solidFill>
                  <a:srgbClr val="990000"/>
                </a:solidFill>
              </a:rPr>
              <a:t> Perimeter Security</a:t>
            </a:r>
          </a:p>
        </p:txBody>
      </p:sp>
      <p:sp>
        <p:nvSpPr>
          <p:cNvPr id="94224" name="Text Box 16"/>
          <p:cNvSpPr txBox="1">
            <a:spLocks noChangeArrowheads="1"/>
          </p:cNvSpPr>
          <p:nvPr/>
        </p:nvSpPr>
        <p:spPr bwMode="auto">
          <a:xfrm>
            <a:off x="8001000" y="6477000"/>
            <a:ext cx="79216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Pattern 81</a:t>
            </a: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AutoShape 1"/>
          <p:cNvSpPr>
            <a:spLocks noChangeArrowheads="1"/>
          </p:cNvSpPr>
          <p:nvPr/>
        </p:nvSpPr>
        <p:spPr bwMode="auto">
          <a:xfrm>
            <a:off x="7086600" y="304800"/>
            <a:ext cx="1828800" cy="609600"/>
          </a:xfrm>
          <a:prstGeom prst="rtTriangle">
            <a:avLst/>
          </a:prstGeom>
          <a:blipFill dpi="0" rotWithShape="0">
            <a:blip r:embed="rId3"/>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95234" name="AutoShape 2"/>
          <p:cNvSpPr>
            <a:spLocks noChangeArrowheads="1"/>
          </p:cNvSpPr>
          <p:nvPr/>
        </p:nvSpPr>
        <p:spPr bwMode="auto">
          <a:xfrm rot="10800000">
            <a:off x="7086600" y="306388"/>
            <a:ext cx="1828800" cy="609600"/>
          </a:xfrm>
          <a:prstGeom prst="rtTriangle">
            <a:avLst/>
          </a:prstGeom>
          <a:blipFill dpi="0" rotWithShape="0">
            <a:blip r:embed="rId4"/>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95235" name="Text Box 3"/>
          <p:cNvSpPr txBox="1">
            <a:spLocks noChangeArrowheads="1"/>
          </p:cNvSpPr>
          <p:nvPr/>
        </p:nvSpPr>
        <p:spPr bwMode="auto">
          <a:xfrm>
            <a:off x="7391400" y="304800"/>
            <a:ext cx="15240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gn="r">
              <a:lnSpc>
                <a:spcPct val="100000"/>
              </a:lnSpc>
            </a:pPr>
            <a:r>
              <a:rPr lang="en-GB" sz="1000" b="1"/>
              <a:t>Application Arch. – Design</a:t>
            </a:r>
          </a:p>
        </p:txBody>
      </p:sp>
      <p:sp>
        <p:nvSpPr>
          <p:cNvPr id="95236" name="Text Box 4"/>
          <p:cNvSpPr txBox="1">
            <a:spLocks noChangeArrowheads="1"/>
          </p:cNvSpPr>
          <p:nvPr/>
        </p:nvSpPr>
        <p:spPr bwMode="auto">
          <a:xfrm>
            <a:off x="7162800" y="609600"/>
            <a:ext cx="717550"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Function</a:t>
            </a:r>
          </a:p>
        </p:txBody>
      </p:sp>
      <p:sp>
        <p:nvSpPr>
          <p:cNvPr id="95237" name="Text Box 5"/>
          <p:cNvSpPr txBox="1">
            <a:spLocks noChangeArrowheads="1"/>
          </p:cNvSpPr>
          <p:nvPr/>
        </p:nvSpPr>
        <p:spPr bwMode="auto">
          <a:xfrm>
            <a:off x="381000" y="504825"/>
            <a:ext cx="2201863"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993300"/>
              </a:buClr>
            </a:pPr>
            <a:r>
              <a:rPr lang="en-GB" sz="2000" b="1">
                <a:solidFill>
                  <a:srgbClr val="993300"/>
                </a:solidFill>
              </a:rPr>
              <a:t>Small Processes</a:t>
            </a:r>
          </a:p>
        </p:txBody>
      </p:sp>
      <p:sp>
        <p:nvSpPr>
          <p:cNvPr id="95238" name="Line 6"/>
          <p:cNvSpPr>
            <a:spLocks noChangeShapeType="1"/>
          </p:cNvSpPr>
          <p:nvPr/>
        </p:nvSpPr>
        <p:spPr bwMode="auto">
          <a:xfrm>
            <a:off x="457200" y="914400"/>
            <a:ext cx="8686800" cy="1588"/>
          </a:xfrm>
          <a:prstGeom prst="line">
            <a:avLst/>
          </a:prstGeom>
          <a:noFill/>
          <a:ln w="936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95239" name="Text Box 7"/>
          <p:cNvSpPr txBox="1">
            <a:spLocks noChangeArrowheads="1"/>
          </p:cNvSpPr>
          <p:nvPr/>
        </p:nvSpPr>
        <p:spPr bwMode="auto">
          <a:xfrm>
            <a:off x="609600" y="1295400"/>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Problem</a:t>
            </a:r>
          </a:p>
        </p:txBody>
      </p:sp>
      <p:sp>
        <p:nvSpPr>
          <p:cNvPr id="95240" name="Text Box 8"/>
          <p:cNvSpPr txBox="1">
            <a:spLocks noChangeArrowheads="1"/>
          </p:cNvSpPr>
          <p:nvPr/>
        </p:nvSpPr>
        <p:spPr bwMode="auto">
          <a:xfrm>
            <a:off x="838200" y="1784350"/>
            <a:ext cx="7696200" cy="73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A program memory processes can be limited by the memory used by the processes. If the processes grow unbounded, then there is a potential Denial of Service scenario. How can a program with many processes be made safe from resource exhaustion? </a:t>
            </a:r>
          </a:p>
        </p:txBody>
      </p:sp>
      <p:sp>
        <p:nvSpPr>
          <p:cNvPr id="95241" name="Text Box 9"/>
          <p:cNvSpPr txBox="1">
            <a:spLocks noChangeArrowheads="1"/>
          </p:cNvSpPr>
          <p:nvPr/>
        </p:nvSpPr>
        <p:spPr bwMode="auto">
          <a:xfrm>
            <a:off x="381000" y="228600"/>
            <a:ext cx="23241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a:t>Application Architecture Pattern</a:t>
            </a:r>
          </a:p>
        </p:txBody>
      </p:sp>
      <p:sp>
        <p:nvSpPr>
          <p:cNvPr id="95242" name="Text Box 10"/>
          <p:cNvSpPr txBox="1">
            <a:spLocks noChangeArrowheads="1"/>
          </p:cNvSpPr>
          <p:nvPr/>
        </p:nvSpPr>
        <p:spPr bwMode="auto">
          <a:xfrm>
            <a:off x="609600" y="3170238"/>
            <a:ext cx="10033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Solution</a:t>
            </a:r>
          </a:p>
        </p:txBody>
      </p:sp>
      <p:sp>
        <p:nvSpPr>
          <p:cNvPr id="95243" name="Text Box 11"/>
          <p:cNvSpPr txBox="1">
            <a:spLocks noChangeArrowheads="1"/>
          </p:cNvSpPr>
          <p:nvPr/>
        </p:nvSpPr>
        <p:spPr bwMode="auto">
          <a:xfrm>
            <a:off x="838200" y="3673475"/>
            <a:ext cx="77724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Make the processes small. Each process should perform one task. This will ensure that processes allocate limited memory. </a:t>
            </a:r>
          </a:p>
        </p:txBody>
      </p:sp>
      <p:sp>
        <p:nvSpPr>
          <p:cNvPr id="95244" name="Text Box 12"/>
          <p:cNvSpPr txBox="1">
            <a:spLocks noChangeArrowheads="1"/>
          </p:cNvSpPr>
          <p:nvPr/>
        </p:nvSpPr>
        <p:spPr bwMode="auto">
          <a:xfrm>
            <a:off x="152400" y="6400800"/>
            <a:ext cx="15906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b="1"/>
              <a:t>Source: </a:t>
            </a:r>
            <a:r>
              <a:rPr lang="en-GB" sz="1200" b="1">
                <a:solidFill>
                  <a:srgbClr val="6600CC"/>
                </a:solidFill>
              </a:rPr>
              <a:t>Hafiz </a:t>
            </a:r>
            <a:r>
              <a:rPr lang="en-GB" sz="1200" b="1" i="1">
                <a:solidFill>
                  <a:srgbClr val="6600CC"/>
                </a:solidFill>
              </a:rPr>
              <a:t>et. al.</a:t>
            </a:r>
          </a:p>
        </p:txBody>
      </p:sp>
      <p:sp>
        <p:nvSpPr>
          <p:cNvPr id="95245" name="Text Box 13"/>
          <p:cNvSpPr txBox="1">
            <a:spLocks noChangeArrowheads="1"/>
          </p:cNvSpPr>
          <p:nvPr/>
        </p:nvSpPr>
        <p:spPr bwMode="auto">
          <a:xfrm>
            <a:off x="609600" y="5195888"/>
            <a:ext cx="82296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Known Uses. </a:t>
            </a:r>
            <a:r>
              <a:rPr lang="en-GB" sz="1400">
                <a:solidFill>
                  <a:srgbClr val="333399"/>
                </a:solidFill>
              </a:rPr>
              <a:t>qmail processes are very small and they only perform the required task.</a:t>
            </a:r>
          </a:p>
        </p:txBody>
      </p:sp>
      <p:sp>
        <p:nvSpPr>
          <p:cNvPr id="95246" name="Text Box 14"/>
          <p:cNvSpPr txBox="1">
            <a:spLocks noChangeArrowheads="1"/>
          </p:cNvSpPr>
          <p:nvPr/>
        </p:nvSpPr>
        <p:spPr bwMode="auto">
          <a:xfrm>
            <a:off x="2895600" y="6400800"/>
            <a:ext cx="35052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ctr">
              <a:lnSpc>
                <a:spcPct val="100000"/>
              </a:lnSpc>
              <a:buClr>
                <a:srgbClr val="003399"/>
              </a:buClr>
            </a:pPr>
            <a:r>
              <a:rPr lang="en-GB" sz="1200" b="1">
                <a:solidFill>
                  <a:srgbClr val="003399"/>
                </a:solidFill>
              </a:rPr>
              <a:t>Tags:</a:t>
            </a:r>
            <a:r>
              <a:rPr lang="en-GB" sz="1400" b="1">
                <a:solidFill>
                  <a:srgbClr val="003399"/>
                </a:solidFill>
              </a:rPr>
              <a:t> </a:t>
            </a:r>
            <a:r>
              <a:rPr lang="en-GB" sz="1200" b="1">
                <a:solidFill>
                  <a:srgbClr val="008000"/>
                </a:solidFill>
              </a:rPr>
              <a:t>Resource Limit, DoS.</a:t>
            </a:r>
          </a:p>
        </p:txBody>
      </p:sp>
      <p:sp>
        <p:nvSpPr>
          <p:cNvPr id="95247" name="Text Box 15"/>
          <p:cNvSpPr txBox="1">
            <a:spLocks noChangeArrowheads="1"/>
          </p:cNvSpPr>
          <p:nvPr/>
        </p:nvSpPr>
        <p:spPr bwMode="auto">
          <a:xfrm>
            <a:off x="4495800" y="990600"/>
            <a:ext cx="449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pPr>
            <a:r>
              <a:rPr lang="en-GB" sz="1200"/>
              <a:t>Classification Key:</a:t>
            </a:r>
            <a:r>
              <a:rPr lang="en-GB" sz="1200">
                <a:solidFill>
                  <a:srgbClr val="990000"/>
                </a:solidFill>
              </a:rPr>
              <a:t> Perimeter Security</a:t>
            </a:r>
          </a:p>
        </p:txBody>
      </p:sp>
      <p:sp>
        <p:nvSpPr>
          <p:cNvPr id="95248" name="Text Box 16"/>
          <p:cNvSpPr txBox="1">
            <a:spLocks noChangeArrowheads="1"/>
          </p:cNvSpPr>
          <p:nvPr/>
        </p:nvSpPr>
        <p:spPr bwMode="auto">
          <a:xfrm>
            <a:off x="609600" y="5562600"/>
            <a:ext cx="2643188"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Related Patterns. </a:t>
            </a:r>
            <a:r>
              <a:rPr lang="en-GB" sz="1400">
                <a:solidFill>
                  <a:srgbClr val="990000"/>
                </a:solidFill>
              </a:rPr>
              <a:t>DoS Safety.</a:t>
            </a:r>
          </a:p>
        </p:txBody>
      </p:sp>
      <p:sp>
        <p:nvSpPr>
          <p:cNvPr id="95249" name="Text Box 17"/>
          <p:cNvSpPr txBox="1">
            <a:spLocks noChangeArrowheads="1"/>
          </p:cNvSpPr>
          <p:nvPr/>
        </p:nvSpPr>
        <p:spPr bwMode="auto">
          <a:xfrm>
            <a:off x="8001000" y="6477000"/>
            <a:ext cx="79216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Pattern 82</a:t>
            </a: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ext Box 1"/>
          <p:cNvSpPr txBox="1">
            <a:spLocks noChangeArrowheads="1"/>
          </p:cNvSpPr>
          <p:nvPr/>
        </p:nvSpPr>
        <p:spPr bwMode="auto">
          <a:xfrm>
            <a:off x="381000" y="504825"/>
            <a:ext cx="1185863"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993300"/>
              </a:buClr>
            </a:pPr>
            <a:r>
              <a:rPr lang="en-GB" sz="2000" b="1">
                <a:solidFill>
                  <a:srgbClr val="993300"/>
                </a:solidFill>
              </a:rPr>
              <a:t>Standby</a:t>
            </a:r>
          </a:p>
        </p:txBody>
      </p:sp>
      <p:sp>
        <p:nvSpPr>
          <p:cNvPr id="96258" name="Line 2"/>
          <p:cNvSpPr>
            <a:spLocks noChangeShapeType="1"/>
          </p:cNvSpPr>
          <p:nvPr/>
        </p:nvSpPr>
        <p:spPr bwMode="auto">
          <a:xfrm>
            <a:off x="457200" y="914400"/>
            <a:ext cx="8686800" cy="1588"/>
          </a:xfrm>
          <a:prstGeom prst="line">
            <a:avLst/>
          </a:prstGeom>
          <a:noFill/>
          <a:ln w="936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96259" name="Text Box 3"/>
          <p:cNvSpPr txBox="1">
            <a:spLocks noChangeArrowheads="1"/>
          </p:cNvSpPr>
          <p:nvPr/>
        </p:nvSpPr>
        <p:spPr bwMode="auto">
          <a:xfrm>
            <a:off x="609600" y="1143000"/>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Problem</a:t>
            </a:r>
          </a:p>
        </p:txBody>
      </p:sp>
      <p:sp>
        <p:nvSpPr>
          <p:cNvPr id="96260" name="Text Box 4"/>
          <p:cNvSpPr txBox="1">
            <a:spLocks noChangeArrowheads="1"/>
          </p:cNvSpPr>
          <p:nvPr/>
        </p:nvSpPr>
        <p:spPr bwMode="auto">
          <a:xfrm>
            <a:off x="838200" y="1524000"/>
            <a:ext cx="7696200"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A system component is exposed to failure. Failure of a single component might cause a system outage. </a:t>
            </a:r>
          </a:p>
          <a:p>
            <a:pPr>
              <a:lnSpc>
                <a:spcPct val="100000"/>
              </a:lnSpc>
              <a:buClr>
                <a:srgbClr val="333399"/>
              </a:buClr>
            </a:pPr>
            <a:endParaRPr lang="en-GB" sz="1400">
              <a:solidFill>
                <a:srgbClr val="333399"/>
              </a:solidFill>
              <a:cs typeface="Arial" charset="0"/>
            </a:endParaRPr>
          </a:p>
          <a:p>
            <a:pPr>
              <a:lnSpc>
                <a:spcPct val="100000"/>
              </a:lnSpc>
              <a:buClr>
                <a:srgbClr val="333399"/>
              </a:buClr>
            </a:pPr>
            <a:r>
              <a:rPr lang="en-GB" sz="1400">
                <a:solidFill>
                  <a:srgbClr val="333399"/>
                </a:solidFill>
                <a:cs typeface="Arial" charset="0"/>
              </a:rPr>
              <a:t>How can an available system be designed where a system is tolerant of component failure? </a:t>
            </a:r>
          </a:p>
        </p:txBody>
      </p:sp>
      <p:sp>
        <p:nvSpPr>
          <p:cNvPr id="96261" name="Text Box 5"/>
          <p:cNvSpPr txBox="1">
            <a:spLocks noChangeArrowheads="1"/>
          </p:cNvSpPr>
          <p:nvPr/>
        </p:nvSpPr>
        <p:spPr bwMode="auto">
          <a:xfrm>
            <a:off x="381000" y="228600"/>
            <a:ext cx="23241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a:t>Application Architecture Pattern</a:t>
            </a:r>
          </a:p>
        </p:txBody>
      </p:sp>
      <p:sp>
        <p:nvSpPr>
          <p:cNvPr id="96262" name="AutoShape 6"/>
          <p:cNvSpPr>
            <a:spLocks noChangeArrowheads="1"/>
          </p:cNvSpPr>
          <p:nvPr/>
        </p:nvSpPr>
        <p:spPr bwMode="auto">
          <a:xfrm>
            <a:off x="7086600" y="304800"/>
            <a:ext cx="1828800" cy="609600"/>
          </a:xfrm>
          <a:prstGeom prst="rtTriangle">
            <a:avLst/>
          </a:prstGeom>
          <a:blipFill dpi="0" rotWithShape="0">
            <a:blip r:embed="rId3"/>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96263" name="AutoShape 7"/>
          <p:cNvSpPr>
            <a:spLocks noChangeArrowheads="1"/>
          </p:cNvSpPr>
          <p:nvPr/>
        </p:nvSpPr>
        <p:spPr bwMode="auto">
          <a:xfrm rot="10800000">
            <a:off x="7086600" y="306388"/>
            <a:ext cx="1828800" cy="609600"/>
          </a:xfrm>
          <a:prstGeom prst="rtTriangle">
            <a:avLst/>
          </a:prstGeom>
          <a:blipFill dpi="0" rotWithShape="0">
            <a:blip r:embed="rId4"/>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96264" name="Text Box 8"/>
          <p:cNvSpPr txBox="1">
            <a:spLocks noChangeArrowheads="1"/>
          </p:cNvSpPr>
          <p:nvPr/>
        </p:nvSpPr>
        <p:spPr bwMode="auto">
          <a:xfrm>
            <a:off x="7391400" y="304800"/>
            <a:ext cx="15240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gn="r">
              <a:lnSpc>
                <a:spcPct val="100000"/>
              </a:lnSpc>
            </a:pPr>
            <a:r>
              <a:rPr lang="en-GB" sz="1000" b="1"/>
              <a:t>Application Arch. – Arch.</a:t>
            </a:r>
          </a:p>
        </p:txBody>
      </p:sp>
      <p:sp>
        <p:nvSpPr>
          <p:cNvPr id="96265" name="Text Box 9"/>
          <p:cNvSpPr txBox="1">
            <a:spLocks noChangeArrowheads="1"/>
          </p:cNvSpPr>
          <p:nvPr/>
        </p:nvSpPr>
        <p:spPr bwMode="auto">
          <a:xfrm>
            <a:off x="7162800" y="609600"/>
            <a:ext cx="717550"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Function</a:t>
            </a:r>
          </a:p>
        </p:txBody>
      </p:sp>
      <p:sp>
        <p:nvSpPr>
          <p:cNvPr id="96266" name="Text Box 10"/>
          <p:cNvSpPr txBox="1">
            <a:spLocks noChangeArrowheads="1"/>
          </p:cNvSpPr>
          <p:nvPr/>
        </p:nvSpPr>
        <p:spPr bwMode="auto">
          <a:xfrm>
            <a:off x="609600" y="3257550"/>
            <a:ext cx="10033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Solution</a:t>
            </a:r>
          </a:p>
        </p:txBody>
      </p:sp>
      <p:sp>
        <p:nvSpPr>
          <p:cNvPr id="96267" name="Text Box 11"/>
          <p:cNvSpPr txBox="1">
            <a:spLocks noChangeArrowheads="1"/>
          </p:cNvSpPr>
          <p:nvPr/>
        </p:nvSpPr>
        <p:spPr bwMode="auto">
          <a:xfrm>
            <a:off x="838200" y="3673475"/>
            <a:ext cx="7848600" cy="73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Structure a system with backup components so that the service provided by one component can be resumed by the backup component in case of system failure. In many systems, it is cost-effective to have a backup recovery mechanism. </a:t>
            </a:r>
          </a:p>
        </p:txBody>
      </p:sp>
      <p:sp>
        <p:nvSpPr>
          <p:cNvPr id="96268" name="Text Box 12"/>
          <p:cNvSpPr txBox="1">
            <a:spLocks noChangeArrowheads="1"/>
          </p:cNvSpPr>
          <p:nvPr/>
        </p:nvSpPr>
        <p:spPr bwMode="auto">
          <a:xfrm>
            <a:off x="152400" y="6400800"/>
            <a:ext cx="2284413"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b="1"/>
              <a:t>Source: </a:t>
            </a:r>
            <a:r>
              <a:rPr lang="en-GB" sz="1200" b="1">
                <a:solidFill>
                  <a:srgbClr val="666699"/>
                </a:solidFill>
              </a:rPr>
              <a:t>Open Group Catalog</a:t>
            </a:r>
          </a:p>
        </p:txBody>
      </p:sp>
      <p:sp>
        <p:nvSpPr>
          <p:cNvPr id="96269" name="Text Box 13"/>
          <p:cNvSpPr txBox="1">
            <a:spLocks noChangeArrowheads="1"/>
          </p:cNvSpPr>
          <p:nvPr/>
        </p:nvSpPr>
        <p:spPr bwMode="auto">
          <a:xfrm>
            <a:off x="609600" y="5195888"/>
            <a:ext cx="6107113"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Known Uses. </a:t>
            </a:r>
            <a:r>
              <a:rPr lang="en-GB" sz="1400">
                <a:solidFill>
                  <a:srgbClr val="333399"/>
                </a:solidFill>
              </a:rPr>
              <a:t>Offsite disaster recovery services often use standby pattern.</a:t>
            </a:r>
          </a:p>
        </p:txBody>
      </p:sp>
      <p:sp>
        <p:nvSpPr>
          <p:cNvPr id="96270" name="Text Box 14"/>
          <p:cNvSpPr txBox="1">
            <a:spLocks noChangeArrowheads="1"/>
          </p:cNvSpPr>
          <p:nvPr/>
        </p:nvSpPr>
        <p:spPr bwMode="auto">
          <a:xfrm>
            <a:off x="2895600" y="6400800"/>
            <a:ext cx="35052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ctr">
              <a:lnSpc>
                <a:spcPct val="100000"/>
              </a:lnSpc>
              <a:buClr>
                <a:srgbClr val="003399"/>
              </a:buClr>
            </a:pPr>
            <a:r>
              <a:rPr lang="en-GB" sz="1200" b="1">
                <a:solidFill>
                  <a:srgbClr val="003399"/>
                </a:solidFill>
              </a:rPr>
              <a:t>Tags:</a:t>
            </a:r>
            <a:r>
              <a:rPr lang="en-GB" sz="1400" b="1">
                <a:solidFill>
                  <a:srgbClr val="003399"/>
                </a:solidFill>
              </a:rPr>
              <a:t> </a:t>
            </a:r>
            <a:r>
              <a:rPr lang="en-GB" sz="1200" b="1">
                <a:solidFill>
                  <a:srgbClr val="008000"/>
                </a:solidFill>
              </a:rPr>
              <a:t>Standby, Availability</a:t>
            </a:r>
          </a:p>
        </p:txBody>
      </p:sp>
      <p:sp>
        <p:nvSpPr>
          <p:cNvPr id="96271" name="Text Box 15"/>
          <p:cNvSpPr txBox="1">
            <a:spLocks noChangeArrowheads="1"/>
          </p:cNvSpPr>
          <p:nvPr/>
        </p:nvSpPr>
        <p:spPr bwMode="auto">
          <a:xfrm>
            <a:off x="4495800" y="990600"/>
            <a:ext cx="449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pPr>
            <a:r>
              <a:rPr lang="en-GB" sz="1200"/>
              <a:t>Classification Key:</a:t>
            </a:r>
            <a:r>
              <a:rPr lang="en-GB" sz="1200">
                <a:solidFill>
                  <a:srgbClr val="990000"/>
                </a:solidFill>
              </a:rPr>
              <a:t> Exterior Security, DoS</a:t>
            </a:r>
          </a:p>
        </p:txBody>
      </p:sp>
      <p:sp>
        <p:nvSpPr>
          <p:cNvPr id="96272" name="Text Box 16"/>
          <p:cNvSpPr txBox="1">
            <a:spLocks noChangeArrowheads="1"/>
          </p:cNvSpPr>
          <p:nvPr/>
        </p:nvSpPr>
        <p:spPr bwMode="auto">
          <a:xfrm>
            <a:off x="609600" y="5562600"/>
            <a:ext cx="3227388"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Related Patterns. </a:t>
            </a:r>
            <a:r>
              <a:rPr lang="en-GB" sz="1400">
                <a:solidFill>
                  <a:srgbClr val="990000"/>
                </a:solidFill>
              </a:rPr>
              <a:t>Replicated System.</a:t>
            </a:r>
          </a:p>
        </p:txBody>
      </p:sp>
      <p:sp>
        <p:nvSpPr>
          <p:cNvPr id="96273" name="Text Box 17"/>
          <p:cNvSpPr txBox="1">
            <a:spLocks noChangeArrowheads="1"/>
          </p:cNvSpPr>
          <p:nvPr/>
        </p:nvSpPr>
        <p:spPr bwMode="auto">
          <a:xfrm>
            <a:off x="8001000" y="6477000"/>
            <a:ext cx="79216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Pattern 83</a:t>
            </a: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ext Box 1"/>
          <p:cNvSpPr txBox="1">
            <a:spLocks noChangeArrowheads="1"/>
          </p:cNvSpPr>
          <p:nvPr/>
        </p:nvSpPr>
        <p:spPr bwMode="auto">
          <a:xfrm>
            <a:off x="381000" y="504825"/>
            <a:ext cx="2132013"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993300"/>
              </a:buClr>
            </a:pPr>
            <a:r>
              <a:rPr lang="en-GB" sz="2000" b="1">
                <a:solidFill>
                  <a:srgbClr val="993300"/>
                </a:solidFill>
              </a:rPr>
              <a:t>Stateful Firewall</a:t>
            </a:r>
          </a:p>
        </p:txBody>
      </p:sp>
      <p:sp>
        <p:nvSpPr>
          <p:cNvPr id="97282" name="Line 2"/>
          <p:cNvSpPr>
            <a:spLocks noChangeShapeType="1"/>
          </p:cNvSpPr>
          <p:nvPr/>
        </p:nvSpPr>
        <p:spPr bwMode="auto">
          <a:xfrm>
            <a:off x="457200" y="914400"/>
            <a:ext cx="8686800" cy="1588"/>
          </a:xfrm>
          <a:prstGeom prst="line">
            <a:avLst/>
          </a:prstGeom>
          <a:noFill/>
          <a:ln w="936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97283" name="Text Box 3"/>
          <p:cNvSpPr txBox="1">
            <a:spLocks noChangeArrowheads="1"/>
          </p:cNvSpPr>
          <p:nvPr/>
        </p:nvSpPr>
        <p:spPr bwMode="auto">
          <a:xfrm>
            <a:off x="609600" y="1609725"/>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Problem</a:t>
            </a:r>
          </a:p>
        </p:txBody>
      </p:sp>
      <p:sp>
        <p:nvSpPr>
          <p:cNvPr id="97284" name="Text Box 4"/>
          <p:cNvSpPr txBox="1">
            <a:spLocks noChangeArrowheads="1"/>
          </p:cNvSpPr>
          <p:nvPr/>
        </p:nvSpPr>
        <p:spPr bwMode="auto">
          <a:xfrm>
            <a:off x="838200" y="2087563"/>
            <a:ext cx="7696200"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Correlation is useful if the packets include portions of commands or data needed for attacks and therefore they can be identified to and be fit to the bigger context. </a:t>
            </a:r>
          </a:p>
          <a:p>
            <a:pPr>
              <a:lnSpc>
                <a:spcPct val="100000"/>
              </a:lnSpc>
              <a:buClr>
                <a:srgbClr val="333399"/>
              </a:buClr>
            </a:pPr>
            <a:endParaRPr lang="en-GB" sz="1400">
              <a:solidFill>
                <a:srgbClr val="333399"/>
              </a:solidFill>
              <a:cs typeface="Arial" charset="0"/>
            </a:endParaRPr>
          </a:p>
          <a:p>
            <a:pPr>
              <a:lnSpc>
                <a:spcPct val="100000"/>
              </a:lnSpc>
              <a:buClr>
                <a:srgbClr val="333399"/>
              </a:buClr>
            </a:pPr>
            <a:r>
              <a:rPr lang="en-GB" sz="1400">
                <a:solidFill>
                  <a:srgbClr val="333399"/>
                </a:solidFill>
                <a:cs typeface="Arial" charset="0"/>
              </a:rPr>
              <a:t>How can we correlate incoming packets?</a:t>
            </a:r>
          </a:p>
        </p:txBody>
      </p:sp>
      <p:sp>
        <p:nvSpPr>
          <p:cNvPr id="97285" name="Text Box 5"/>
          <p:cNvSpPr txBox="1">
            <a:spLocks noChangeArrowheads="1"/>
          </p:cNvSpPr>
          <p:nvPr/>
        </p:nvSpPr>
        <p:spPr bwMode="auto">
          <a:xfrm>
            <a:off x="381000" y="228600"/>
            <a:ext cx="23241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a:t>Application Architecture Pattern</a:t>
            </a:r>
          </a:p>
        </p:txBody>
      </p:sp>
      <p:sp>
        <p:nvSpPr>
          <p:cNvPr id="97286" name="AutoShape 6"/>
          <p:cNvSpPr>
            <a:spLocks noChangeArrowheads="1"/>
          </p:cNvSpPr>
          <p:nvPr/>
        </p:nvSpPr>
        <p:spPr bwMode="auto">
          <a:xfrm>
            <a:off x="7086600" y="304800"/>
            <a:ext cx="1828800" cy="609600"/>
          </a:xfrm>
          <a:prstGeom prst="rtTriangle">
            <a:avLst/>
          </a:prstGeom>
          <a:blipFill dpi="0" rotWithShape="0">
            <a:blip r:embed="rId3"/>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97287" name="AutoShape 7"/>
          <p:cNvSpPr>
            <a:spLocks noChangeArrowheads="1"/>
          </p:cNvSpPr>
          <p:nvPr/>
        </p:nvSpPr>
        <p:spPr bwMode="auto">
          <a:xfrm rot="10800000">
            <a:off x="7086600" y="306388"/>
            <a:ext cx="1828800" cy="609600"/>
          </a:xfrm>
          <a:prstGeom prst="rtTriangle">
            <a:avLst/>
          </a:prstGeom>
          <a:blipFill dpi="0" rotWithShape="0">
            <a:blip r:embed="rId4"/>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97288" name="Text Box 8"/>
          <p:cNvSpPr txBox="1">
            <a:spLocks noChangeArrowheads="1"/>
          </p:cNvSpPr>
          <p:nvPr/>
        </p:nvSpPr>
        <p:spPr bwMode="auto">
          <a:xfrm>
            <a:off x="7391400" y="304800"/>
            <a:ext cx="15240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gn="r">
              <a:lnSpc>
                <a:spcPct val="100000"/>
              </a:lnSpc>
            </a:pPr>
            <a:r>
              <a:rPr lang="en-GB" sz="1000" b="1"/>
              <a:t>Application Arch. – Design</a:t>
            </a:r>
          </a:p>
        </p:txBody>
      </p:sp>
      <p:sp>
        <p:nvSpPr>
          <p:cNvPr id="97289" name="Text Box 9"/>
          <p:cNvSpPr txBox="1">
            <a:spLocks noChangeArrowheads="1"/>
          </p:cNvSpPr>
          <p:nvPr/>
        </p:nvSpPr>
        <p:spPr bwMode="auto">
          <a:xfrm>
            <a:off x="7162800" y="609600"/>
            <a:ext cx="681038"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Network</a:t>
            </a:r>
          </a:p>
        </p:txBody>
      </p:sp>
      <p:sp>
        <p:nvSpPr>
          <p:cNvPr id="97290" name="Text Box 10"/>
          <p:cNvSpPr txBox="1">
            <a:spLocks noChangeArrowheads="1"/>
          </p:cNvSpPr>
          <p:nvPr/>
        </p:nvSpPr>
        <p:spPr bwMode="auto">
          <a:xfrm>
            <a:off x="609600" y="3216275"/>
            <a:ext cx="10033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Solution</a:t>
            </a:r>
          </a:p>
        </p:txBody>
      </p:sp>
      <p:sp>
        <p:nvSpPr>
          <p:cNvPr id="97291" name="Text Box 11"/>
          <p:cNvSpPr txBox="1">
            <a:spLocks noChangeArrowheads="1"/>
          </p:cNvSpPr>
          <p:nvPr/>
        </p:nvSpPr>
        <p:spPr bwMode="auto">
          <a:xfrm>
            <a:off x="838200" y="3643313"/>
            <a:ext cx="7772400" cy="73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Keep a list or table with the connections that have been opened and correlate the types of messages received or sent. The system may also opt not to check the packets of a well-established connection for improved performance. </a:t>
            </a:r>
          </a:p>
        </p:txBody>
      </p:sp>
      <p:sp>
        <p:nvSpPr>
          <p:cNvPr id="97292" name="Text Box 12"/>
          <p:cNvSpPr txBox="1">
            <a:spLocks noChangeArrowheads="1"/>
          </p:cNvSpPr>
          <p:nvPr/>
        </p:nvSpPr>
        <p:spPr bwMode="auto">
          <a:xfrm>
            <a:off x="152400" y="6400800"/>
            <a:ext cx="16160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b="1"/>
              <a:t>Source: </a:t>
            </a:r>
            <a:r>
              <a:rPr lang="en-GB" sz="1200" b="1">
                <a:solidFill>
                  <a:srgbClr val="99CC00"/>
                </a:solidFill>
              </a:rPr>
              <a:t>Wiley Book</a:t>
            </a:r>
          </a:p>
        </p:txBody>
      </p:sp>
      <p:sp>
        <p:nvSpPr>
          <p:cNvPr id="97293" name="Text Box 13"/>
          <p:cNvSpPr txBox="1">
            <a:spLocks noChangeArrowheads="1"/>
          </p:cNvSpPr>
          <p:nvPr/>
        </p:nvSpPr>
        <p:spPr bwMode="auto">
          <a:xfrm>
            <a:off x="2895600" y="6400800"/>
            <a:ext cx="41148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003399"/>
              </a:buClr>
            </a:pPr>
            <a:r>
              <a:rPr lang="en-GB" sz="1200" b="1">
                <a:solidFill>
                  <a:srgbClr val="003399"/>
                </a:solidFill>
              </a:rPr>
              <a:t>Tags:</a:t>
            </a:r>
            <a:r>
              <a:rPr lang="en-GB" sz="1400" b="1">
                <a:solidFill>
                  <a:srgbClr val="003399"/>
                </a:solidFill>
              </a:rPr>
              <a:t> </a:t>
            </a:r>
            <a:r>
              <a:rPr lang="en-GB" sz="1200" b="1">
                <a:solidFill>
                  <a:srgbClr val="008000"/>
                </a:solidFill>
              </a:rPr>
              <a:t>Firewall, Filtering, Access Control, State</a:t>
            </a:r>
          </a:p>
        </p:txBody>
      </p:sp>
      <p:sp>
        <p:nvSpPr>
          <p:cNvPr id="97294" name="Text Box 14"/>
          <p:cNvSpPr txBox="1">
            <a:spLocks noChangeArrowheads="1"/>
          </p:cNvSpPr>
          <p:nvPr/>
        </p:nvSpPr>
        <p:spPr bwMode="auto">
          <a:xfrm>
            <a:off x="4495800" y="990600"/>
            <a:ext cx="449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pPr>
            <a:r>
              <a:rPr lang="en-GB" sz="1200"/>
              <a:t>Classification Key:</a:t>
            </a:r>
            <a:r>
              <a:rPr lang="en-GB" sz="1200">
                <a:solidFill>
                  <a:srgbClr val="990000"/>
                </a:solidFill>
              </a:rPr>
              <a:t> Exterior Security, Information Disclosure</a:t>
            </a:r>
          </a:p>
        </p:txBody>
      </p:sp>
      <p:sp>
        <p:nvSpPr>
          <p:cNvPr id="97295" name="Text Box 15"/>
          <p:cNvSpPr txBox="1">
            <a:spLocks noChangeArrowheads="1"/>
          </p:cNvSpPr>
          <p:nvPr/>
        </p:nvSpPr>
        <p:spPr bwMode="auto">
          <a:xfrm>
            <a:off x="609600" y="5486400"/>
            <a:ext cx="80772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Known Uses. </a:t>
            </a:r>
            <a:r>
              <a:rPr lang="en-GB" sz="1400">
                <a:solidFill>
                  <a:srgbClr val="333399"/>
                </a:solidFill>
              </a:rPr>
              <a:t>Commercial firewalls from Check Point Technologies and CyberGuard.</a:t>
            </a:r>
          </a:p>
        </p:txBody>
      </p:sp>
      <p:sp>
        <p:nvSpPr>
          <p:cNvPr id="97296" name="Text Box 16"/>
          <p:cNvSpPr txBox="1">
            <a:spLocks noChangeArrowheads="1"/>
          </p:cNvSpPr>
          <p:nvPr/>
        </p:nvSpPr>
        <p:spPr bwMode="auto">
          <a:xfrm>
            <a:off x="609600" y="5943600"/>
            <a:ext cx="5172075"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Related Patterns. </a:t>
            </a:r>
            <a:r>
              <a:rPr lang="en-GB" sz="1400">
                <a:solidFill>
                  <a:srgbClr val="990000"/>
                </a:solidFill>
              </a:rPr>
              <a:t>Packet Filter Firewall, Proxy Based Firewall.</a:t>
            </a:r>
          </a:p>
        </p:txBody>
      </p:sp>
      <p:sp>
        <p:nvSpPr>
          <p:cNvPr id="97297" name="Text Box 17"/>
          <p:cNvSpPr txBox="1">
            <a:spLocks noChangeArrowheads="1"/>
          </p:cNvSpPr>
          <p:nvPr/>
        </p:nvSpPr>
        <p:spPr bwMode="auto">
          <a:xfrm>
            <a:off x="8001000" y="6477000"/>
            <a:ext cx="79216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Pattern 84</a:t>
            </a: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ext Box 1"/>
          <p:cNvSpPr txBox="1">
            <a:spLocks noChangeArrowheads="1"/>
          </p:cNvSpPr>
          <p:nvPr/>
        </p:nvSpPr>
        <p:spPr bwMode="auto">
          <a:xfrm>
            <a:off x="381000" y="504825"/>
            <a:ext cx="244475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993300"/>
              </a:buClr>
            </a:pPr>
            <a:r>
              <a:rPr lang="en-GB" sz="2000" b="1">
                <a:solidFill>
                  <a:srgbClr val="993300"/>
                </a:solidFill>
              </a:rPr>
              <a:t>Subject Descriptor</a:t>
            </a:r>
          </a:p>
        </p:txBody>
      </p:sp>
      <p:sp>
        <p:nvSpPr>
          <p:cNvPr id="98306" name="Line 2"/>
          <p:cNvSpPr>
            <a:spLocks noChangeShapeType="1"/>
          </p:cNvSpPr>
          <p:nvPr/>
        </p:nvSpPr>
        <p:spPr bwMode="auto">
          <a:xfrm>
            <a:off x="457200" y="914400"/>
            <a:ext cx="8686800" cy="1588"/>
          </a:xfrm>
          <a:prstGeom prst="line">
            <a:avLst/>
          </a:prstGeom>
          <a:noFill/>
          <a:ln w="936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98307" name="Text Box 3"/>
          <p:cNvSpPr txBox="1">
            <a:spLocks noChangeArrowheads="1"/>
          </p:cNvSpPr>
          <p:nvPr/>
        </p:nvSpPr>
        <p:spPr bwMode="auto">
          <a:xfrm>
            <a:off x="609600" y="1143000"/>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Problem</a:t>
            </a:r>
          </a:p>
        </p:txBody>
      </p:sp>
      <p:sp>
        <p:nvSpPr>
          <p:cNvPr id="98308" name="Text Box 4"/>
          <p:cNvSpPr txBox="1">
            <a:spLocks noChangeArrowheads="1"/>
          </p:cNvSpPr>
          <p:nvPr/>
        </p:nvSpPr>
        <p:spPr bwMode="auto">
          <a:xfrm>
            <a:off x="838200" y="1524000"/>
            <a:ext cx="7696200"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The subjects of a system has many attributes that determine the type of privilege he will have in a system. </a:t>
            </a:r>
          </a:p>
          <a:p>
            <a:pPr>
              <a:lnSpc>
                <a:spcPct val="100000"/>
              </a:lnSpc>
              <a:buClr>
                <a:srgbClr val="333399"/>
              </a:buClr>
            </a:pPr>
            <a:endParaRPr lang="en-GB" sz="1400">
              <a:solidFill>
                <a:srgbClr val="333399"/>
              </a:solidFill>
              <a:cs typeface="Arial" charset="0"/>
            </a:endParaRPr>
          </a:p>
          <a:p>
            <a:pPr>
              <a:lnSpc>
                <a:spcPct val="100000"/>
              </a:lnSpc>
              <a:buClr>
                <a:srgbClr val="333399"/>
              </a:buClr>
            </a:pPr>
            <a:r>
              <a:rPr lang="en-GB" sz="1400">
                <a:solidFill>
                  <a:srgbClr val="333399"/>
                </a:solidFill>
                <a:cs typeface="Arial" charset="0"/>
              </a:rPr>
              <a:t>How can the attributes be associated with a subject?</a:t>
            </a:r>
          </a:p>
        </p:txBody>
      </p:sp>
      <p:sp>
        <p:nvSpPr>
          <p:cNvPr id="98309" name="Text Box 5"/>
          <p:cNvSpPr txBox="1">
            <a:spLocks noChangeArrowheads="1"/>
          </p:cNvSpPr>
          <p:nvPr/>
        </p:nvSpPr>
        <p:spPr bwMode="auto">
          <a:xfrm>
            <a:off x="381000" y="228600"/>
            <a:ext cx="23241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a:t>Application Architecture Pattern</a:t>
            </a:r>
          </a:p>
        </p:txBody>
      </p:sp>
      <p:sp>
        <p:nvSpPr>
          <p:cNvPr id="98310" name="AutoShape 6"/>
          <p:cNvSpPr>
            <a:spLocks noChangeArrowheads="1"/>
          </p:cNvSpPr>
          <p:nvPr/>
        </p:nvSpPr>
        <p:spPr bwMode="auto">
          <a:xfrm>
            <a:off x="7086600" y="304800"/>
            <a:ext cx="1828800" cy="609600"/>
          </a:xfrm>
          <a:prstGeom prst="rtTriangle">
            <a:avLst/>
          </a:prstGeom>
          <a:blipFill dpi="0" rotWithShape="0">
            <a:blip r:embed="rId3"/>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98311" name="AutoShape 7"/>
          <p:cNvSpPr>
            <a:spLocks noChangeArrowheads="1"/>
          </p:cNvSpPr>
          <p:nvPr/>
        </p:nvSpPr>
        <p:spPr bwMode="auto">
          <a:xfrm rot="10800000">
            <a:off x="7086600" y="306388"/>
            <a:ext cx="1828800" cy="609600"/>
          </a:xfrm>
          <a:prstGeom prst="rtTriangle">
            <a:avLst/>
          </a:prstGeom>
          <a:blipFill dpi="0" rotWithShape="0">
            <a:blip r:embed="rId4"/>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98312" name="Text Box 8"/>
          <p:cNvSpPr txBox="1">
            <a:spLocks noChangeArrowheads="1"/>
          </p:cNvSpPr>
          <p:nvPr/>
        </p:nvSpPr>
        <p:spPr bwMode="auto">
          <a:xfrm>
            <a:off x="7391400" y="304800"/>
            <a:ext cx="15240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gn="r">
              <a:lnSpc>
                <a:spcPct val="100000"/>
              </a:lnSpc>
            </a:pPr>
            <a:r>
              <a:rPr lang="en-GB" sz="1000" b="1"/>
              <a:t>Application Arch. – Arch.</a:t>
            </a:r>
          </a:p>
        </p:txBody>
      </p:sp>
      <p:sp>
        <p:nvSpPr>
          <p:cNvPr id="98313" name="Text Box 9"/>
          <p:cNvSpPr txBox="1">
            <a:spLocks noChangeArrowheads="1"/>
          </p:cNvSpPr>
          <p:nvPr/>
        </p:nvSpPr>
        <p:spPr bwMode="auto">
          <a:xfrm>
            <a:off x="7162800" y="609600"/>
            <a:ext cx="717550"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Function</a:t>
            </a:r>
          </a:p>
        </p:txBody>
      </p:sp>
      <p:sp>
        <p:nvSpPr>
          <p:cNvPr id="98314" name="Text Box 10"/>
          <p:cNvSpPr txBox="1">
            <a:spLocks noChangeArrowheads="1"/>
          </p:cNvSpPr>
          <p:nvPr/>
        </p:nvSpPr>
        <p:spPr bwMode="auto">
          <a:xfrm>
            <a:off x="609600" y="3257550"/>
            <a:ext cx="10033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Solution</a:t>
            </a:r>
          </a:p>
        </p:txBody>
      </p:sp>
      <p:sp>
        <p:nvSpPr>
          <p:cNvPr id="98315" name="Text Box 11"/>
          <p:cNvSpPr txBox="1">
            <a:spLocks noChangeArrowheads="1"/>
          </p:cNvSpPr>
          <p:nvPr/>
        </p:nvSpPr>
        <p:spPr bwMode="auto">
          <a:xfrm>
            <a:off x="838200" y="3673475"/>
            <a:ext cx="78486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Provide access to security relevant attributes of an entity on whose behalf operations are to be performed. </a:t>
            </a:r>
          </a:p>
        </p:txBody>
      </p:sp>
      <p:sp>
        <p:nvSpPr>
          <p:cNvPr id="98316" name="Text Box 12"/>
          <p:cNvSpPr txBox="1">
            <a:spLocks noChangeArrowheads="1"/>
          </p:cNvSpPr>
          <p:nvPr/>
        </p:nvSpPr>
        <p:spPr bwMode="auto">
          <a:xfrm>
            <a:off x="152400" y="6400800"/>
            <a:ext cx="2284413"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b="1"/>
              <a:t>Source: </a:t>
            </a:r>
            <a:r>
              <a:rPr lang="en-GB" sz="1200" b="1">
                <a:solidFill>
                  <a:srgbClr val="666699"/>
                </a:solidFill>
              </a:rPr>
              <a:t>Open Group Catalog</a:t>
            </a:r>
          </a:p>
        </p:txBody>
      </p:sp>
      <p:sp>
        <p:nvSpPr>
          <p:cNvPr id="98317" name="Text Box 13"/>
          <p:cNvSpPr txBox="1">
            <a:spLocks noChangeArrowheads="1"/>
          </p:cNvSpPr>
          <p:nvPr/>
        </p:nvSpPr>
        <p:spPr bwMode="auto">
          <a:xfrm>
            <a:off x="609600" y="5195888"/>
            <a:ext cx="83058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Known Uses. </a:t>
            </a:r>
            <a:r>
              <a:rPr lang="en-GB" sz="1400">
                <a:solidFill>
                  <a:srgbClr val="333399"/>
                </a:solidFill>
              </a:rPr>
              <a:t>Java Authentication and Authorization Service (JAAS) divides subject attributes into </a:t>
            </a:r>
          </a:p>
          <a:p>
            <a:pPr>
              <a:lnSpc>
                <a:spcPct val="100000"/>
              </a:lnSpc>
              <a:buClr>
                <a:srgbClr val="333399"/>
              </a:buClr>
            </a:pPr>
            <a:r>
              <a:rPr lang="en-GB" sz="1400">
                <a:solidFill>
                  <a:srgbClr val="333399"/>
                </a:solidFill>
              </a:rPr>
              <a:t>                        three collections – principals, private credentials, and public credentials..</a:t>
            </a:r>
          </a:p>
        </p:txBody>
      </p:sp>
      <p:sp>
        <p:nvSpPr>
          <p:cNvPr id="98318" name="Text Box 14"/>
          <p:cNvSpPr txBox="1">
            <a:spLocks noChangeArrowheads="1"/>
          </p:cNvSpPr>
          <p:nvPr/>
        </p:nvSpPr>
        <p:spPr bwMode="auto">
          <a:xfrm>
            <a:off x="2895600" y="6400800"/>
            <a:ext cx="35052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ctr">
              <a:lnSpc>
                <a:spcPct val="100000"/>
              </a:lnSpc>
              <a:buClr>
                <a:srgbClr val="003399"/>
              </a:buClr>
            </a:pPr>
            <a:r>
              <a:rPr lang="en-GB" sz="1200" b="1">
                <a:solidFill>
                  <a:srgbClr val="003399"/>
                </a:solidFill>
              </a:rPr>
              <a:t>Tags:</a:t>
            </a:r>
            <a:r>
              <a:rPr lang="en-GB" sz="1400" b="1">
                <a:solidFill>
                  <a:srgbClr val="003399"/>
                </a:solidFill>
              </a:rPr>
              <a:t> </a:t>
            </a:r>
            <a:r>
              <a:rPr lang="en-GB" sz="1200" b="1">
                <a:solidFill>
                  <a:srgbClr val="008000"/>
                </a:solidFill>
              </a:rPr>
              <a:t>Subject, Access Control</a:t>
            </a:r>
          </a:p>
        </p:txBody>
      </p:sp>
      <p:sp>
        <p:nvSpPr>
          <p:cNvPr id="98319" name="Text Box 15"/>
          <p:cNvSpPr txBox="1">
            <a:spLocks noChangeArrowheads="1"/>
          </p:cNvSpPr>
          <p:nvPr/>
        </p:nvSpPr>
        <p:spPr bwMode="auto">
          <a:xfrm>
            <a:off x="4495800" y="990600"/>
            <a:ext cx="449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pPr>
            <a:r>
              <a:rPr lang="en-GB" sz="1200"/>
              <a:t>Classification Key:</a:t>
            </a:r>
            <a:r>
              <a:rPr lang="en-GB" sz="1200">
                <a:solidFill>
                  <a:srgbClr val="990000"/>
                </a:solidFill>
              </a:rPr>
              <a:t> Core Security, Information Disclosure</a:t>
            </a:r>
          </a:p>
        </p:txBody>
      </p:sp>
      <p:sp>
        <p:nvSpPr>
          <p:cNvPr id="98320" name="Text Box 16"/>
          <p:cNvSpPr txBox="1">
            <a:spLocks noChangeArrowheads="1"/>
          </p:cNvSpPr>
          <p:nvPr/>
        </p:nvSpPr>
        <p:spPr bwMode="auto">
          <a:xfrm>
            <a:off x="609600" y="5791200"/>
            <a:ext cx="5326063"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Related Patterns. </a:t>
            </a:r>
            <a:r>
              <a:rPr lang="en-GB" sz="1400">
                <a:solidFill>
                  <a:srgbClr val="990000"/>
                </a:solidFill>
              </a:rPr>
              <a:t>Security Context, Role Based Access Control.</a:t>
            </a:r>
          </a:p>
        </p:txBody>
      </p:sp>
      <p:sp>
        <p:nvSpPr>
          <p:cNvPr id="98321" name="Text Box 17"/>
          <p:cNvSpPr txBox="1">
            <a:spLocks noChangeArrowheads="1"/>
          </p:cNvSpPr>
          <p:nvPr/>
        </p:nvSpPr>
        <p:spPr bwMode="auto">
          <a:xfrm>
            <a:off x="8001000" y="6477000"/>
            <a:ext cx="79216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Pattern 85</a:t>
            </a: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ext Box 1"/>
          <p:cNvSpPr txBox="1">
            <a:spLocks noChangeArrowheads="1"/>
          </p:cNvSpPr>
          <p:nvPr/>
        </p:nvSpPr>
        <p:spPr bwMode="auto">
          <a:xfrm>
            <a:off x="381000" y="504825"/>
            <a:ext cx="3516313"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993300"/>
              </a:buClr>
            </a:pPr>
            <a:r>
              <a:rPr lang="en-GB" sz="2000" b="1">
                <a:solidFill>
                  <a:srgbClr val="993300"/>
                </a:solidFill>
              </a:rPr>
              <a:t>Third Party Communication</a:t>
            </a:r>
          </a:p>
        </p:txBody>
      </p:sp>
      <p:sp>
        <p:nvSpPr>
          <p:cNvPr id="99330" name="Line 2"/>
          <p:cNvSpPr>
            <a:spLocks noChangeShapeType="1"/>
          </p:cNvSpPr>
          <p:nvPr/>
        </p:nvSpPr>
        <p:spPr bwMode="auto">
          <a:xfrm>
            <a:off x="457200" y="914400"/>
            <a:ext cx="8686800" cy="1588"/>
          </a:xfrm>
          <a:prstGeom prst="line">
            <a:avLst/>
          </a:prstGeom>
          <a:noFill/>
          <a:ln w="936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99331" name="Text Box 3"/>
          <p:cNvSpPr txBox="1">
            <a:spLocks noChangeArrowheads="1"/>
          </p:cNvSpPr>
          <p:nvPr/>
        </p:nvSpPr>
        <p:spPr bwMode="auto">
          <a:xfrm>
            <a:off x="609600" y="1143000"/>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Problem</a:t>
            </a:r>
          </a:p>
        </p:txBody>
      </p:sp>
      <p:sp>
        <p:nvSpPr>
          <p:cNvPr id="99332" name="Text Box 4"/>
          <p:cNvSpPr txBox="1">
            <a:spLocks noChangeArrowheads="1"/>
          </p:cNvSpPr>
          <p:nvPr/>
        </p:nvSpPr>
        <p:spPr bwMode="auto">
          <a:xfrm>
            <a:off x="838200" y="1524000"/>
            <a:ext cx="7848600" cy="1433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The trust between two companies in a business relationship have to be ascertained qualitatively and quantitatively. When businesses collaborate, often the assessment of trust provides a difficult prospect. </a:t>
            </a:r>
          </a:p>
          <a:p>
            <a:pPr>
              <a:lnSpc>
                <a:spcPct val="100000"/>
              </a:lnSpc>
              <a:buClr>
                <a:srgbClr val="333399"/>
              </a:buClr>
            </a:pPr>
            <a:endParaRPr lang="en-GB" sz="1400">
              <a:solidFill>
                <a:srgbClr val="333399"/>
              </a:solidFill>
              <a:cs typeface="Arial" charset="0"/>
            </a:endParaRPr>
          </a:p>
          <a:p>
            <a:pPr>
              <a:lnSpc>
                <a:spcPct val="100000"/>
              </a:lnSpc>
              <a:buClr>
                <a:srgbClr val="333399"/>
              </a:buClr>
            </a:pPr>
            <a:r>
              <a:rPr lang="en-GB" sz="1400">
                <a:solidFill>
                  <a:srgbClr val="333399"/>
                </a:solidFill>
                <a:cs typeface="Arial" charset="0"/>
              </a:rPr>
              <a:t>How can the trust be created and access is granted to parties to secure materials ? How can a level of trust be achieved that is neither too simple nor too complex ?</a:t>
            </a:r>
            <a:r>
              <a:rPr lang="en-GB">
                <a:cs typeface="Arial" charset="0"/>
              </a:rPr>
              <a:t> </a:t>
            </a:r>
          </a:p>
        </p:txBody>
      </p:sp>
      <p:sp>
        <p:nvSpPr>
          <p:cNvPr id="99333" name="Text Box 5"/>
          <p:cNvSpPr txBox="1">
            <a:spLocks noChangeArrowheads="1"/>
          </p:cNvSpPr>
          <p:nvPr/>
        </p:nvSpPr>
        <p:spPr bwMode="auto">
          <a:xfrm>
            <a:off x="381000" y="228600"/>
            <a:ext cx="2195513"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a:t>Business Architecture Pattern</a:t>
            </a:r>
          </a:p>
        </p:txBody>
      </p:sp>
      <p:sp>
        <p:nvSpPr>
          <p:cNvPr id="99334" name="AutoShape 6"/>
          <p:cNvSpPr>
            <a:spLocks noChangeArrowheads="1"/>
          </p:cNvSpPr>
          <p:nvPr/>
        </p:nvSpPr>
        <p:spPr bwMode="auto">
          <a:xfrm>
            <a:off x="7086600" y="304800"/>
            <a:ext cx="1828800" cy="609600"/>
          </a:xfrm>
          <a:prstGeom prst="rtTriangle">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99335" name="AutoShape 7"/>
          <p:cNvSpPr>
            <a:spLocks noChangeArrowheads="1"/>
          </p:cNvSpPr>
          <p:nvPr/>
        </p:nvSpPr>
        <p:spPr bwMode="auto">
          <a:xfrm rot="10800000">
            <a:off x="7086600" y="306388"/>
            <a:ext cx="1828800" cy="609600"/>
          </a:xfrm>
          <a:prstGeom prst="rtTriangle">
            <a:avLst/>
          </a:prstGeom>
          <a:blipFill dpi="0" rotWithShape="0">
            <a:blip r:embed="rId3"/>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99336" name="Text Box 8"/>
          <p:cNvSpPr txBox="1">
            <a:spLocks noChangeArrowheads="1"/>
          </p:cNvSpPr>
          <p:nvPr/>
        </p:nvSpPr>
        <p:spPr bwMode="auto">
          <a:xfrm>
            <a:off x="7391400" y="304800"/>
            <a:ext cx="15240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gn="r">
              <a:lnSpc>
                <a:spcPct val="100000"/>
              </a:lnSpc>
            </a:pPr>
            <a:r>
              <a:rPr lang="en-GB" sz="1000" b="1"/>
              <a:t>Business Arch.  – CEO</a:t>
            </a:r>
          </a:p>
        </p:txBody>
      </p:sp>
      <p:sp>
        <p:nvSpPr>
          <p:cNvPr id="99337" name="Text Box 9"/>
          <p:cNvSpPr txBox="1">
            <a:spLocks noChangeArrowheads="1"/>
          </p:cNvSpPr>
          <p:nvPr/>
        </p:nvSpPr>
        <p:spPr bwMode="auto">
          <a:xfrm>
            <a:off x="7162800" y="609600"/>
            <a:ext cx="835025"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Everything</a:t>
            </a:r>
          </a:p>
        </p:txBody>
      </p:sp>
      <p:sp>
        <p:nvSpPr>
          <p:cNvPr id="99338" name="Text Box 10"/>
          <p:cNvSpPr txBox="1">
            <a:spLocks noChangeArrowheads="1"/>
          </p:cNvSpPr>
          <p:nvPr/>
        </p:nvSpPr>
        <p:spPr bwMode="auto">
          <a:xfrm>
            <a:off x="609600" y="3352800"/>
            <a:ext cx="10033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Solution</a:t>
            </a:r>
          </a:p>
        </p:txBody>
      </p:sp>
      <p:sp>
        <p:nvSpPr>
          <p:cNvPr id="99339" name="Text Box 11"/>
          <p:cNvSpPr txBox="1">
            <a:spLocks noChangeArrowheads="1"/>
          </p:cNvSpPr>
          <p:nvPr/>
        </p:nvSpPr>
        <p:spPr bwMode="auto">
          <a:xfrm>
            <a:off x="838200" y="3768725"/>
            <a:ext cx="7848600"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Identify appropriate channels of communication and information exchange. Identify all users that require privileged access. Create an agreement between parties on the security measures. Audit the operations in the public domain. Ensure that security breach in one party does not affect others. </a:t>
            </a:r>
          </a:p>
        </p:txBody>
      </p:sp>
      <p:sp>
        <p:nvSpPr>
          <p:cNvPr id="99340" name="Text Box 12"/>
          <p:cNvSpPr txBox="1">
            <a:spLocks noChangeArrowheads="1"/>
          </p:cNvSpPr>
          <p:nvPr/>
        </p:nvSpPr>
        <p:spPr bwMode="auto">
          <a:xfrm>
            <a:off x="152400" y="6400800"/>
            <a:ext cx="2497138"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b="1"/>
              <a:t>Source: </a:t>
            </a:r>
            <a:r>
              <a:rPr lang="en-GB" sz="1200" b="1">
                <a:solidFill>
                  <a:srgbClr val="990000"/>
                </a:solidFill>
              </a:rPr>
              <a:t>Romanosky Repository</a:t>
            </a:r>
          </a:p>
        </p:txBody>
      </p:sp>
      <p:sp>
        <p:nvSpPr>
          <p:cNvPr id="99341" name="Text Box 13"/>
          <p:cNvSpPr txBox="1">
            <a:spLocks noChangeArrowheads="1"/>
          </p:cNvSpPr>
          <p:nvPr/>
        </p:nvSpPr>
        <p:spPr bwMode="auto">
          <a:xfrm>
            <a:off x="609600" y="5195888"/>
            <a:ext cx="5319713"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Known Uses. </a:t>
            </a:r>
            <a:r>
              <a:rPr lang="en-GB" sz="1400">
                <a:solidFill>
                  <a:srgbClr val="333399"/>
                </a:solidFill>
              </a:rPr>
              <a:t>Security agreement between collaborating parties.</a:t>
            </a:r>
          </a:p>
        </p:txBody>
      </p:sp>
      <p:sp>
        <p:nvSpPr>
          <p:cNvPr id="99342" name="Text Box 14"/>
          <p:cNvSpPr txBox="1">
            <a:spLocks noChangeArrowheads="1"/>
          </p:cNvSpPr>
          <p:nvPr/>
        </p:nvSpPr>
        <p:spPr bwMode="auto">
          <a:xfrm>
            <a:off x="3048000" y="6400800"/>
            <a:ext cx="37338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003399"/>
              </a:buClr>
            </a:pPr>
            <a:r>
              <a:rPr lang="en-GB" sz="1200" b="1">
                <a:solidFill>
                  <a:srgbClr val="003399"/>
                </a:solidFill>
              </a:rPr>
              <a:t>Tags:</a:t>
            </a:r>
            <a:r>
              <a:rPr lang="en-GB" sz="1400" b="1">
                <a:solidFill>
                  <a:srgbClr val="003399"/>
                </a:solidFill>
              </a:rPr>
              <a:t> </a:t>
            </a:r>
            <a:r>
              <a:rPr lang="en-GB" sz="1200" b="1">
                <a:solidFill>
                  <a:srgbClr val="008000"/>
                </a:solidFill>
              </a:rPr>
              <a:t>Collaboration, Third Party</a:t>
            </a:r>
          </a:p>
        </p:txBody>
      </p:sp>
      <p:sp>
        <p:nvSpPr>
          <p:cNvPr id="99343" name="Text Box 15"/>
          <p:cNvSpPr txBox="1">
            <a:spLocks noChangeArrowheads="1"/>
          </p:cNvSpPr>
          <p:nvPr/>
        </p:nvSpPr>
        <p:spPr bwMode="auto">
          <a:xfrm>
            <a:off x="5486400" y="990600"/>
            <a:ext cx="35052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pPr>
            <a:r>
              <a:rPr lang="en-GB" sz="1200"/>
              <a:t>Classification Key:</a:t>
            </a:r>
            <a:r>
              <a:rPr lang="en-GB" sz="1200">
                <a:solidFill>
                  <a:srgbClr val="990000"/>
                </a:solidFill>
              </a:rPr>
              <a:t> Security Pattern Space</a:t>
            </a:r>
          </a:p>
        </p:txBody>
      </p:sp>
      <p:sp>
        <p:nvSpPr>
          <p:cNvPr id="99344" name="Text Box 16"/>
          <p:cNvSpPr txBox="1">
            <a:spLocks noChangeArrowheads="1"/>
          </p:cNvSpPr>
          <p:nvPr/>
        </p:nvSpPr>
        <p:spPr bwMode="auto">
          <a:xfrm>
            <a:off x="8001000" y="6477000"/>
            <a:ext cx="79216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Pattern 86</a:t>
            </a: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ext Box 1"/>
          <p:cNvSpPr txBox="1">
            <a:spLocks noChangeArrowheads="1"/>
          </p:cNvSpPr>
          <p:nvPr/>
        </p:nvSpPr>
        <p:spPr bwMode="auto">
          <a:xfrm>
            <a:off x="381000" y="504825"/>
            <a:ext cx="18923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993300"/>
              </a:buClr>
            </a:pPr>
            <a:r>
              <a:rPr lang="en-GB" sz="2000" b="1">
                <a:solidFill>
                  <a:srgbClr val="993300"/>
                </a:solidFill>
              </a:rPr>
              <a:t>Trusted Proxy</a:t>
            </a:r>
          </a:p>
        </p:txBody>
      </p:sp>
      <p:sp>
        <p:nvSpPr>
          <p:cNvPr id="100354" name="Line 2"/>
          <p:cNvSpPr>
            <a:spLocks noChangeShapeType="1"/>
          </p:cNvSpPr>
          <p:nvPr/>
        </p:nvSpPr>
        <p:spPr bwMode="auto">
          <a:xfrm>
            <a:off x="457200" y="914400"/>
            <a:ext cx="8686800" cy="1588"/>
          </a:xfrm>
          <a:prstGeom prst="line">
            <a:avLst/>
          </a:prstGeom>
          <a:noFill/>
          <a:ln w="936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100355" name="Text Box 3"/>
          <p:cNvSpPr txBox="1">
            <a:spLocks noChangeArrowheads="1"/>
          </p:cNvSpPr>
          <p:nvPr/>
        </p:nvSpPr>
        <p:spPr bwMode="auto">
          <a:xfrm>
            <a:off x="609600" y="1069975"/>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Problem</a:t>
            </a:r>
          </a:p>
        </p:txBody>
      </p:sp>
      <p:sp>
        <p:nvSpPr>
          <p:cNvPr id="100356" name="Text Box 4"/>
          <p:cNvSpPr txBox="1">
            <a:spLocks noChangeArrowheads="1"/>
          </p:cNvSpPr>
          <p:nvPr/>
        </p:nvSpPr>
        <p:spPr bwMode="auto">
          <a:xfrm>
            <a:off x="838200" y="1527175"/>
            <a:ext cx="7696200" cy="1373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Exposing a component to anonymous access in an un-trusted environment can be dangerous. The components can be misused and this affects accountability, availability, integrity and confidentiality. Some vulnerabilities may result in total system compromise. </a:t>
            </a:r>
          </a:p>
          <a:p>
            <a:pPr>
              <a:lnSpc>
                <a:spcPct val="100000"/>
              </a:lnSpc>
              <a:buClr>
                <a:srgbClr val="333399"/>
              </a:buClr>
            </a:pPr>
            <a:endParaRPr lang="en-GB" sz="1400">
              <a:solidFill>
                <a:srgbClr val="333399"/>
              </a:solidFill>
              <a:cs typeface="Arial" charset="0"/>
            </a:endParaRPr>
          </a:p>
          <a:p>
            <a:pPr>
              <a:lnSpc>
                <a:spcPct val="100000"/>
              </a:lnSpc>
              <a:buClr>
                <a:srgbClr val="333399"/>
              </a:buClr>
            </a:pPr>
            <a:r>
              <a:rPr lang="en-GB" sz="1400">
                <a:solidFill>
                  <a:srgbClr val="333399"/>
                </a:solidFill>
                <a:cs typeface="Arial" charset="0"/>
              </a:rPr>
              <a:t>How can the shortcomings of security mechanisms of components be hidden from the malicious users? </a:t>
            </a:r>
          </a:p>
        </p:txBody>
      </p:sp>
      <p:sp>
        <p:nvSpPr>
          <p:cNvPr id="100357" name="Text Box 5"/>
          <p:cNvSpPr txBox="1">
            <a:spLocks noChangeArrowheads="1"/>
          </p:cNvSpPr>
          <p:nvPr/>
        </p:nvSpPr>
        <p:spPr bwMode="auto">
          <a:xfrm>
            <a:off x="381000" y="228600"/>
            <a:ext cx="23241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a:t>Application Architecture Pattern</a:t>
            </a:r>
          </a:p>
        </p:txBody>
      </p:sp>
      <p:sp>
        <p:nvSpPr>
          <p:cNvPr id="100358" name="AutoShape 6"/>
          <p:cNvSpPr>
            <a:spLocks noChangeArrowheads="1"/>
          </p:cNvSpPr>
          <p:nvPr/>
        </p:nvSpPr>
        <p:spPr bwMode="auto">
          <a:xfrm>
            <a:off x="7086600" y="304800"/>
            <a:ext cx="1828800" cy="609600"/>
          </a:xfrm>
          <a:prstGeom prst="rtTriangle">
            <a:avLst/>
          </a:prstGeom>
          <a:blipFill dpi="0" rotWithShape="0">
            <a:blip r:embed="rId3"/>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100359" name="AutoShape 7"/>
          <p:cNvSpPr>
            <a:spLocks noChangeArrowheads="1"/>
          </p:cNvSpPr>
          <p:nvPr/>
        </p:nvSpPr>
        <p:spPr bwMode="auto">
          <a:xfrm rot="10800000">
            <a:off x="7086600" y="306388"/>
            <a:ext cx="1828800" cy="609600"/>
          </a:xfrm>
          <a:prstGeom prst="rtTriangle">
            <a:avLst/>
          </a:prstGeom>
          <a:blipFill dpi="0" rotWithShape="0">
            <a:blip r:embed="rId4"/>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100360" name="Text Box 8"/>
          <p:cNvSpPr txBox="1">
            <a:spLocks noChangeArrowheads="1"/>
          </p:cNvSpPr>
          <p:nvPr/>
        </p:nvSpPr>
        <p:spPr bwMode="auto">
          <a:xfrm>
            <a:off x="7543800" y="304800"/>
            <a:ext cx="13716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gn="r">
              <a:lnSpc>
                <a:spcPct val="100000"/>
              </a:lnSpc>
            </a:pPr>
            <a:r>
              <a:rPr lang="en-GB" sz="1000" b="1"/>
              <a:t>Integration Arch. – Ent. Arch.</a:t>
            </a:r>
          </a:p>
        </p:txBody>
      </p:sp>
      <p:sp>
        <p:nvSpPr>
          <p:cNvPr id="100361" name="Text Box 9"/>
          <p:cNvSpPr txBox="1">
            <a:spLocks noChangeArrowheads="1"/>
          </p:cNvSpPr>
          <p:nvPr/>
        </p:nvSpPr>
        <p:spPr bwMode="auto">
          <a:xfrm>
            <a:off x="7162800" y="609600"/>
            <a:ext cx="681038"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Network</a:t>
            </a:r>
          </a:p>
        </p:txBody>
      </p:sp>
      <p:sp>
        <p:nvSpPr>
          <p:cNvPr id="100362" name="Text Box 10"/>
          <p:cNvSpPr txBox="1">
            <a:spLocks noChangeArrowheads="1"/>
          </p:cNvSpPr>
          <p:nvPr/>
        </p:nvSpPr>
        <p:spPr bwMode="auto">
          <a:xfrm>
            <a:off x="609600" y="3124200"/>
            <a:ext cx="10033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Solution</a:t>
            </a:r>
          </a:p>
        </p:txBody>
      </p:sp>
      <p:sp>
        <p:nvSpPr>
          <p:cNvPr id="100363" name="Text Box 11"/>
          <p:cNvSpPr txBox="1">
            <a:spLocks noChangeArrowheads="1"/>
          </p:cNvSpPr>
          <p:nvPr/>
        </p:nvSpPr>
        <p:spPr bwMode="auto">
          <a:xfrm>
            <a:off x="838200" y="3611563"/>
            <a:ext cx="7924800"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Use a trusted proxy as a buffer between inadequately protected components and un-trusted users. The trusted proxy intercepts and filters all communication between the users and components in question. Enforce appropriate security mechanisms to compensate for the weaknesses of the protected components. </a:t>
            </a:r>
          </a:p>
        </p:txBody>
      </p:sp>
      <p:sp>
        <p:nvSpPr>
          <p:cNvPr id="100364" name="Text Box 12"/>
          <p:cNvSpPr txBox="1">
            <a:spLocks noChangeArrowheads="1"/>
          </p:cNvSpPr>
          <p:nvPr/>
        </p:nvSpPr>
        <p:spPr bwMode="auto">
          <a:xfrm>
            <a:off x="3276600" y="6400800"/>
            <a:ext cx="32766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003399"/>
              </a:buClr>
            </a:pPr>
            <a:r>
              <a:rPr lang="en-GB" sz="1200" b="1">
                <a:solidFill>
                  <a:srgbClr val="003399"/>
                </a:solidFill>
              </a:rPr>
              <a:t>Tags:</a:t>
            </a:r>
            <a:r>
              <a:rPr lang="en-GB" sz="1400" b="1">
                <a:solidFill>
                  <a:srgbClr val="003399"/>
                </a:solidFill>
              </a:rPr>
              <a:t> </a:t>
            </a:r>
            <a:r>
              <a:rPr lang="en-GB" sz="1200" b="1">
                <a:solidFill>
                  <a:srgbClr val="008000"/>
                </a:solidFill>
              </a:rPr>
              <a:t>Proxy, Delegation, Access Control</a:t>
            </a:r>
          </a:p>
        </p:txBody>
      </p:sp>
      <p:sp>
        <p:nvSpPr>
          <p:cNvPr id="100365" name="Text Box 13"/>
          <p:cNvSpPr txBox="1">
            <a:spLocks noChangeArrowheads="1"/>
          </p:cNvSpPr>
          <p:nvPr/>
        </p:nvSpPr>
        <p:spPr bwMode="auto">
          <a:xfrm>
            <a:off x="152400" y="6400800"/>
            <a:ext cx="2601913"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b="1"/>
              <a:t>Source: </a:t>
            </a:r>
            <a:r>
              <a:rPr lang="en-GB" sz="1200" b="1">
                <a:solidFill>
                  <a:srgbClr val="FF0066"/>
                </a:solidFill>
              </a:rPr>
              <a:t>Kienzle </a:t>
            </a:r>
            <a:r>
              <a:rPr lang="en-GB" sz="1200" b="1" i="1">
                <a:solidFill>
                  <a:srgbClr val="FF0066"/>
                </a:solidFill>
              </a:rPr>
              <a:t>et. al.</a:t>
            </a:r>
            <a:r>
              <a:rPr lang="en-GB" sz="1200" b="1">
                <a:solidFill>
                  <a:srgbClr val="FF0066"/>
                </a:solidFill>
              </a:rPr>
              <a:t> Repository</a:t>
            </a:r>
          </a:p>
        </p:txBody>
      </p:sp>
      <p:sp>
        <p:nvSpPr>
          <p:cNvPr id="100366" name="Text Box 14"/>
          <p:cNvSpPr txBox="1">
            <a:spLocks noChangeArrowheads="1"/>
          </p:cNvSpPr>
          <p:nvPr/>
        </p:nvSpPr>
        <p:spPr bwMode="auto">
          <a:xfrm>
            <a:off x="4495800" y="990600"/>
            <a:ext cx="449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pPr>
            <a:r>
              <a:rPr lang="en-GB" sz="1200"/>
              <a:t>Classification Key:</a:t>
            </a:r>
            <a:r>
              <a:rPr lang="en-GB" sz="1200">
                <a:solidFill>
                  <a:srgbClr val="990000"/>
                </a:solidFill>
              </a:rPr>
              <a:t> Exterior Security, Tampering</a:t>
            </a:r>
          </a:p>
        </p:txBody>
      </p:sp>
      <p:sp>
        <p:nvSpPr>
          <p:cNvPr id="100367" name="Text Box 15"/>
          <p:cNvSpPr txBox="1">
            <a:spLocks noChangeArrowheads="1"/>
          </p:cNvSpPr>
          <p:nvPr/>
        </p:nvSpPr>
        <p:spPr bwMode="auto">
          <a:xfrm>
            <a:off x="609600" y="5195888"/>
            <a:ext cx="80772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Known Uses. </a:t>
            </a:r>
            <a:r>
              <a:rPr lang="en-GB" sz="1400">
                <a:solidFill>
                  <a:srgbClr val="333399"/>
                </a:solidFill>
              </a:rPr>
              <a:t>Entity Beans in EJB provide access with limited functionality.</a:t>
            </a:r>
          </a:p>
        </p:txBody>
      </p:sp>
      <p:sp>
        <p:nvSpPr>
          <p:cNvPr id="100368" name="Text Box 16"/>
          <p:cNvSpPr txBox="1">
            <a:spLocks noChangeArrowheads="1"/>
          </p:cNvSpPr>
          <p:nvPr/>
        </p:nvSpPr>
        <p:spPr bwMode="auto">
          <a:xfrm>
            <a:off x="8001000" y="6477000"/>
            <a:ext cx="79216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Pattern 87</a:t>
            </a: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AutoShape 1"/>
          <p:cNvSpPr>
            <a:spLocks noChangeArrowheads="1"/>
          </p:cNvSpPr>
          <p:nvPr/>
        </p:nvSpPr>
        <p:spPr bwMode="auto">
          <a:xfrm>
            <a:off x="7086600" y="304800"/>
            <a:ext cx="1828800" cy="609600"/>
          </a:xfrm>
          <a:prstGeom prst="rtTriangle">
            <a:avLst/>
          </a:prstGeom>
          <a:blipFill dpi="0" rotWithShape="0">
            <a:blip r:embed="rId3"/>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101378" name="AutoShape 2"/>
          <p:cNvSpPr>
            <a:spLocks noChangeArrowheads="1"/>
          </p:cNvSpPr>
          <p:nvPr/>
        </p:nvSpPr>
        <p:spPr bwMode="auto">
          <a:xfrm rot="10800000">
            <a:off x="7086600" y="306388"/>
            <a:ext cx="1828800" cy="609600"/>
          </a:xfrm>
          <a:prstGeom prst="rtTriangle">
            <a:avLst/>
          </a:prstGeom>
          <a:blipFill dpi="0" rotWithShape="0">
            <a:blip r:embed="rId4"/>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101379" name="Text Box 3"/>
          <p:cNvSpPr txBox="1">
            <a:spLocks noChangeArrowheads="1"/>
          </p:cNvSpPr>
          <p:nvPr/>
        </p:nvSpPr>
        <p:spPr bwMode="auto">
          <a:xfrm>
            <a:off x="7391400" y="304800"/>
            <a:ext cx="15240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gn="r">
              <a:lnSpc>
                <a:spcPct val="100000"/>
              </a:lnSpc>
            </a:pPr>
            <a:r>
              <a:rPr lang="en-GB" sz="1000" b="1"/>
              <a:t>Application Arch. – Arch.</a:t>
            </a:r>
          </a:p>
        </p:txBody>
      </p:sp>
      <p:sp>
        <p:nvSpPr>
          <p:cNvPr id="101380" name="Text Box 4"/>
          <p:cNvSpPr txBox="1">
            <a:spLocks noChangeArrowheads="1"/>
          </p:cNvSpPr>
          <p:nvPr/>
        </p:nvSpPr>
        <p:spPr bwMode="auto">
          <a:xfrm>
            <a:off x="7162800" y="609600"/>
            <a:ext cx="717550"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Function</a:t>
            </a:r>
          </a:p>
        </p:txBody>
      </p:sp>
      <p:sp>
        <p:nvSpPr>
          <p:cNvPr id="101381" name="Text Box 5"/>
          <p:cNvSpPr txBox="1">
            <a:spLocks noChangeArrowheads="1"/>
          </p:cNvSpPr>
          <p:nvPr/>
        </p:nvSpPr>
        <p:spPr bwMode="auto">
          <a:xfrm>
            <a:off x="381000" y="504825"/>
            <a:ext cx="2301875"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993300"/>
              </a:buClr>
            </a:pPr>
            <a:r>
              <a:rPr lang="en-GB" sz="2000" b="1">
                <a:solidFill>
                  <a:srgbClr val="993300"/>
                </a:solidFill>
              </a:rPr>
              <a:t>Trust Partitioning</a:t>
            </a:r>
          </a:p>
        </p:txBody>
      </p:sp>
      <p:sp>
        <p:nvSpPr>
          <p:cNvPr id="101382" name="Line 6"/>
          <p:cNvSpPr>
            <a:spLocks noChangeShapeType="1"/>
          </p:cNvSpPr>
          <p:nvPr/>
        </p:nvSpPr>
        <p:spPr bwMode="auto">
          <a:xfrm>
            <a:off x="457200" y="914400"/>
            <a:ext cx="8686800" cy="1588"/>
          </a:xfrm>
          <a:prstGeom prst="line">
            <a:avLst/>
          </a:prstGeom>
          <a:noFill/>
          <a:ln w="936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101383" name="Text Box 7"/>
          <p:cNvSpPr txBox="1">
            <a:spLocks noChangeArrowheads="1"/>
          </p:cNvSpPr>
          <p:nvPr/>
        </p:nvSpPr>
        <p:spPr bwMode="auto">
          <a:xfrm>
            <a:off x="609600" y="1371600"/>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Problem</a:t>
            </a:r>
          </a:p>
        </p:txBody>
      </p:sp>
      <p:sp>
        <p:nvSpPr>
          <p:cNvPr id="101384" name="Text Box 8"/>
          <p:cNvSpPr txBox="1">
            <a:spLocks noChangeArrowheads="1"/>
          </p:cNvSpPr>
          <p:nvPr/>
        </p:nvSpPr>
        <p:spPr bwMode="auto">
          <a:xfrm>
            <a:off x="838200" y="1722438"/>
            <a:ext cx="7696200" cy="1585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In a system architecture that is compartmentalized, an intruder may get hold of a compartment</a:t>
            </a:r>
          </a:p>
          <a:p>
            <a:pPr>
              <a:lnSpc>
                <a:spcPct val="100000"/>
              </a:lnSpc>
              <a:buClr>
                <a:srgbClr val="333399"/>
              </a:buClr>
            </a:pPr>
            <a:r>
              <a:rPr lang="en-GB" sz="1400">
                <a:solidFill>
                  <a:srgbClr val="333399"/>
                </a:solidFill>
                <a:cs typeface="Arial" charset="0"/>
              </a:rPr>
              <a:t>       with super user rights or a compartment with maximum responsibilities and crash the whole </a:t>
            </a:r>
          </a:p>
          <a:p>
            <a:pPr>
              <a:lnSpc>
                <a:spcPct val="100000"/>
              </a:lnSpc>
              <a:buClr>
                <a:srgbClr val="333399"/>
              </a:buClr>
            </a:pPr>
            <a:r>
              <a:rPr lang="en-GB" sz="1400">
                <a:solidFill>
                  <a:srgbClr val="333399"/>
                </a:solidFill>
                <a:cs typeface="Arial" charset="0"/>
              </a:rPr>
              <a:t>       system. Many security violations are possible, because system developers extend trust </a:t>
            </a:r>
          </a:p>
          <a:p>
            <a:pPr>
              <a:lnSpc>
                <a:spcPct val="100000"/>
              </a:lnSpc>
              <a:buClr>
                <a:srgbClr val="333399"/>
              </a:buClr>
            </a:pPr>
            <a:r>
              <a:rPr lang="en-GB" sz="1400">
                <a:solidFill>
                  <a:srgbClr val="333399"/>
                </a:solidFill>
                <a:cs typeface="Arial" charset="0"/>
              </a:rPr>
              <a:t>       unnecessarily. </a:t>
            </a:r>
          </a:p>
          <a:p>
            <a:pPr>
              <a:lnSpc>
                <a:spcPct val="100000"/>
              </a:lnSpc>
              <a:buClr>
                <a:srgbClr val="333399"/>
              </a:buClr>
            </a:pPr>
            <a:endParaRPr lang="en-GB" sz="1400">
              <a:solidFill>
                <a:srgbClr val="333399"/>
              </a:solidFill>
              <a:cs typeface="Arial" charset="0"/>
            </a:endParaRPr>
          </a:p>
          <a:p>
            <a:pPr>
              <a:lnSpc>
                <a:spcPct val="100000"/>
              </a:lnSpc>
              <a:buClr>
                <a:srgbClr val="333399"/>
              </a:buClr>
            </a:pPr>
            <a:r>
              <a:rPr lang="en-GB" sz="1400">
                <a:solidFill>
                  <a:srgbClr val="333399"/>
                </a:solidFill>
                <a:cs typeface="Arial" charset="0"/>
              </a:rPr>
              <a:t>How can security be ensured even after some part of the program is compromised?</a:t>
            </a:r>
          </a:p>
        </p:txBody>
      </p:sp>
      <p:sp>
        <p:nvSpPr>
          <p:cNvPr id="101385" name="Text Box 9"/>
          <p:cNvSpPr txBox="1">
            <a:spLocks noChangeArrowheads="1"/>
          </p:cNvSpPr>
          <p:nvPr/>
        </p:nvSpPr>
        <p:spPr bwMode="auto">
          <a:xfrm>
            <a:off x="381000" y="228600"/>
            <a:ext cx="23241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a:t>Application Architecture Pattern</a:t>
            </a:r>
          </a:p>
        </p:txBody>
      </p:sp>
      <p:sp>
        <p:nvSpPr>
          <p:cNvPr id="101386" name="Text Box 10"/>
          <p:cNvSpPr txBox="1">
            <a:spLocks noChangeArrowheads="1"/>
          </p:cNvSpPr>
          <p:nvPr/>
        </p:nvSpPr>
        <p:spPr bwMode="auto">
          <a:xfrm>
            <a:off x="609600" y="3657600"/>
            <a:ext cx="10033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Solution</a:t>
            </a:r>
          </a:p>
        </p:txBody>
      </p:sp>
      <p:sp>
        <p:nvSpPr>
          <p:cNvPr id="101387" name="Text Box 11"/>
          <p:cNvSpPr txBox="1">
            <a:spLocks noChangeArrowheads="1"/>
          </p:cNvSpPr>
          <p:nvPr/>
        </p:nvSpPr>
        <p:spPr bwMode="auto">
          <a:xfrm>
            <a:off x="838200" y="3994150"/>
            <a:ext cx="7772400" cy="73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Assign minimum privilege level to components according to the least privilege principle. Classify the owners of processes into different trusted and un-trusted groups. Design the components to not trust inputs from other groups and to validate inputs.</a:t>
            </a:r>
          </a:p>
        </p:txBody>
      </p:sp>
      <p:sp>
        <p:nvSpPr>
          <p:cNvPr id="101388" name="Text Box 12"/>
          <p:cNvSpPr txBox="1">
            <a:spLocks noChangeArrowheads="1"/>
          </p:cNvSpPr>
          <p:nvPr/>
        </p:nvSpPr>
        <p:spPr bwMode="auto">
          <a:xfrm>
            <a:off x="152400" y="6400800"/>
            <a:ext cx="15906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b="1"/>
              <a:t>Source: </a:t>
            </a:r>
            <a:r>
              <a:rPr lang="en-GB" sz="1200" b="1">
                <a:solidFill>
                  <a:srgbClr val="6600CC"/>
                </a:solidFill>
              </a:rPr>
              <a:t>Hafiz </a:t>
            </a:r>
            <a:r>
              <a:rPr lang="en-GB" sz="1200" b="1" i="1">
                <a:solidFill>
                  <a:srgbClr val="6600CC"/>
                </a:solidFill>
              </a:rPr>
              <a:t>et. al.</a:t>
            </a:r>
          </a:p>
        </p:txBody>
      </p:sp>
      <p:sp>
        <p:nvSpPr>
          <p:cNvPr id="101389" name="Text Box 13"/>
          <p:cNvSpPr txBox="1">
            <a:spLocks noChangeArrowheads="1"/>
          </p:cNvSpPr>
          <p:nvPr/>
        </p:nvSpPr>
        <p:spPr bwMode="auto">
          <a:xfrm>
            <a:off x="609600" y="5195888"/>
            <a:ext cx="83058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Known Uses. </a:t>
            </a:r>
            <a:r>
              <a:rPr lang="en-GB" sz="1400">
                <a:solidFill>
                  <a:srgbClr val="333399"/>
                </a:solidFill>
              </a:rPr>
              <a:t>qmail processes run as separate users and validate data coming from other processes.</a:t>
            </a:r>
          </a:p>
        </p:txBody>
      </p:sp>
      <p:sp>
        <p:nvSpPr>
          <p:cNvPr id="101390" name="Text Box 14"/>
          <p:cNvSpPr txBox="1">
            <a:spLocks noChangeArrowheads="1"/>
          </p:cNvSpPr>
          <p:nvPr/>
        </p:nvSpPr>
        <p:spPr bwMode="auto">
          <a:xfrm>
            <a:off x="609600" y="5562600"/>
            <a:ext cx="5580063"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Related Patterns. </a:t>
            </a:r>
            <a:r>
              <a:rPr lang="en-GB" sz="1400">
                <a:solidFill>
                  <a:srgbClr val="990000"/>
                </a:solidFill>
              </a:rPr>
              <a:t>Compartmentalization, Distributed Responsibility.</a:t>
            </a:r>
          </a:p>
        </p:txBody>
      </p:sp>
      <p:sp>
        <p:nvSpPr>
          <p:cNvPr id="101391" name="Text Box 15"/>
          <p:cNvSpPr txBox="1">
            <a:spLocks noChangeArrowheads="1"/>
          </p:cNvSpPr>
          <p:nvPr/>
        </p:nvSpPr>
        <p:spPr bwMode="auto">
          <a:xfrm>
            <a:off x="3276600" y="6400800"/>
            <a:ext cx="32766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003399"/>
              </a:buClr>
            </a:pPr>
            <a:r>
              <a:rPr lang="en-GB" sz="1200" b="1">
                <a:solidFill>
                  <a:srgbClr val="003399"/>
                </a:solidFill>
              </a:rPr>
              <a:t>Tags:</a:t>
            </a:r>
            <a:r>
              <a:rPr lang="en-GB" sz="1400" b="1">
                <a:solidFill>
                  <a:srgbClr val="003399"/>
                </a:solidFill>
              </a:rPr>
              <a:t> </a:t>
            </a:r>
            <a:r>
              <a:rPr lang="en-GB" sz="1200" b="1">
                <a:solidFill>
                  <a:srgbClr val="008000"/>
                </a:solidFill>
              </a:rPr>
              <a:t>Proxy, Delegation, Access Control</a:t>
            </a:r>
          </a:p>
        </p:txBody>
      </p:sp>
      <p:sp>
        <p:nvSpPr>
          <p:cNvPr id="101392" name="Text Box 16"/>
          <p:cNvSpPr txBox="1">
            <a:spLocks noChangeArrowheads="1"/>
          </p:cNvSpPr>
          <p:nvPr/>
        </p:nvSpPr>
        <p:spPr bwMode="auto">
          <a:xfrm>
            <a:off x="4495800" y="990600"/>
            <a:ext cx="449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pPr>
            <a:r>
              <a:rPr lang="en-GB" sz="1200"/>
              <a:t>Classification Key:</a:t>
            </a:r>
            <a:r>
              <a:rPr lang="en-GB" sz="1200">
                <a:solidFill>
                  <a:srgbClr val="990000"/>
                </a:solidFill>
              </a:rPr>
              <a:t> Core Security, Tampering</a:t>
            </a:r>
          </a:p>
        </p:txBody>
      </p:sp>
      <p:sp>
        <p:nvSpPr>
          <p:cNvPr id="101393" name="Text Box 17"/>
          <p:cNvSpPr txBox="1">
            <a:spLocks noChangeArrowheads="1"/>
          </p:cNvSpPr>
          <p:nvPr/>
        </p:nvSpPr>
        <p:spPr bwMode="auto">
          <a:xfrm>
            <a:off x="8001000" y="6477000"/>
            <a:ext cx="79216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Pattern 88</a:t>
            </a: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AutoShape 1"/>
          <p:cNvSpPr>
            <a:spLocks noChangeArrowheads="1"/>
          </p:cNvSpPr>
          <p:nvPr/>
        </p:nvSpPr>
        <p:spPr bwMode="auto">
          <a:xfrm>
            <a:off x="7086600" y="304800"/>
            <a:ext cx="1828800" cy="609600"/>
          </a:xfrm>
          <a:prstGeom prst="rtTriangle">
            <a:avLst/>
          </a:prstGeom>
          <a:blipFill dpi="0" rotWithShape="0">
            <a:blip r:embed="rId3"/>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102402" name="AutoShape 2"/>
          <p:cNvSpPr>
            <a:spLocks noChangeArrowheads="1"/>
          </p:cNvSpPr>
          <p:nvPr/>
        </p:nvSpPr>
        <p:spPr bwMode="auto">
          <a:xfrm rot="10800000">
            <a:off x="7086600" y="306388"/>
            <a:ext cx="1828800" cy="609600"/>
          </a:xfrm>
          <a:prstGeom prst="rtTriangle">
            <a:avLst/>
          </a:prstGeom>
          <a:blipFill dpi="0" rotWithShape="0">
            <a:blip r:embed="rId4"/>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102403" name="Text Box 3"/>
          <p:cNvSpPr txBox="1">
            <a:spLocks noChangeArrowheads="1"/>
          </p:cNvSpPr>
          <p:nvPr/>
        </p:nvSpPr>
        <p:spPr bwMode="auto">
          <a:xfrm>
            <a:off x="7391400" y="304800"/>
            <a:ext cx="15240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gn="r">
              <a:lnSpc>
                <a:spcPct val="100000"/>
              </a:lnSpc>
            </a:pPr>
            <a:r>
              <a:rPr lang="en-GB" sz="1000" b="1"/>
              <a:t>Application Arch. - Design</a:t>
            </a:r>
          </a:p>
        </p:txBody>
      </p:sp>
      <p:sp>
        <p:nvSpPr>
          <p:cNvPr id="102404" name="Text Box 4"/>
          <p:cNvSpPr txBox="1">
            <a:spLocks noChangeArrowheads="1"/>
          </p:cNvSpPr>
          <p:nvPr/>
        </p:nvSpPr>
        <p:spPr bwMode="auto">
          <a:xfrm>
            <a:off x="7162800" y="609600"/>
            <a:ext cx="717550"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Function</a:t>
            </a:r>
          </a:p>
        </p:txBody>
      </p:sp>
      <p:sp>
        <p:nvSpPr>
          <p:cNvPr id="102405" name="Text Box 5"/>
          <p:cNvSpPr txBox="1">
            <a:spLocks noChangeArrowheads="1"/>
          </p:cNvSpPr>
          <p:nvPr/>
        </p:nvSpPr>
        <p:spPr bwMode="auto">
          <a:xfrm>
            <a:off x="381000" y="504825"/>
            <a:ext cx="5018088"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993300"/>
              </a:buClr>
            </a:pPr>
            <a:r>
              <a:rPr lang="en-GB" sz="2000" b="1">
                <a:solidFill>
                  <a:srgbClr val="993300"/>
                </a:solidFill>
              </a:rPr>
              <a:t>Unique Location for each Write Request</a:t>
            </a:r>
          </a:p>
        </p:txBody>
      </p:sp>
      <p:sp>
        <p:nvSpPr>
          <p:cNvPr id="102406" name="Line 6"/>
          <p:cNvSpPr>
            <a:spLocks noChangeShapeType="1"/>
          </p:cNvSpPr>
          <p:nvPr/>
        </p:nvSpPr>
        <p:spPr bwMode="auto">
          <a:xfrm>
            <a:off x="457200" y="914400"/>
            <a:ext cx="8686800" cy="1588"/>
          </a:xfrm>
          <a:prstGeom prst="line">
            <a:avLst/>
          </a:prstGeom>
          <a:noFill/>
          <a:ln w="936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102407" name="Text Box 7"/>
          <p:cNvSpPr txBox="1">
            <a:spLocks noChangeArrowheads="1"/>
          </p:cNvSpPr>
          <p:nvPr/>
        </p:nvSpPr>
        <p:spPr bwMode="auto">
          <a:xfrm>
            <a:off x="609600" y="1219200"/>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Problem</a:t>
            </a:r>
          </a:p>
        </p:txBody>
      </p:sp>
      <p:sp>
        <p:nvSpPr>
          <p:cNvPr id="102408" name="Text Box 8"/>
          <p:cNvSpPr txBox="1">
            <a:spLocks noChangeArrowheads="1"/>
          </p:cNvSpPr>
          <p:nvPr/>
        </p:nvSpPr>
        <p:spPr bwMode="auto">
          <a:xfrm>
            <a:off x="838200" y="1676400"/>
            <a:ext cx="7696200"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Many processes need to add information to a shared resource concurrently. </a:t>
            </a:r>
          </a:p>
          <a:p>
            <a:pPr>
              <a:lnSpc>
                <a:spcPct val="100000"/>
              </a:lnSpc>
              <a:buClr>
                <a:srgbClr val="333399"/>
              </a:buClr>
            </a:pPr>
            <a:endParaRPr lang="en-GB" sz="1400">
              <a:solidFill>
                <a:srgbClr val="333399"/>
              </a:solidFill>
              <a:cs typeface="Arial" charset="0"/>
            </a:endParaRPr>
          </a:p>
          <a:p>
            <a:pPr>
              <a:lnSpc>
                <a:spcPct val="100000"/>
              </a:lnSpc>
              <a:buClr>
                <a:srgbClr val="333399"/>
              </a:buClr>
            </a:pPr>
            <a:r>
              <a:rPr lang="en-GB" sz="1400">
                <a:solidFill>
                  <a:srgbClr val="333399"/>
                </a:solidFill>
                <a:cs typeface="Arial" charset="0"/>
              </a:rPr>
              <a:t>How do we ensure that multiple write operations are handled correctly and even if there is a crash no trace is left of the failure? </a:t>
            </a:r>
          </a:p>
        </p:txBody>
      </p:sp>
      <p:sp>
        <p:nvSpPr>
          <p:cNvPr id="102409" name="Text Box 9"/>
          <p:cNvSpPr txBox="1">
            <a:spLocks noChangeArrowheads="1"/>
          </p:cNvSpPr>
          <p:nvPr/>
        </p:nvSpPr>
        <p:spPr bwMode="auto">
          <a:xfrm>
            <a:off x="381000" y="228600"/>
            <a:ext cx="23241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a:t>Application Architecture Pattern</a:t>
            </a:r>
          </a:p>
        </p:txBody>
      </p:sp>
      <p:sp>
        <p:nvSpPr>
          <p:cNvPr id="102410" name="Text Box 10"/>
          <p:cNvSpPr txBox="1">
            <a:spLocks noChangeArrowheads="1"/>
          </p:cNvSpPr>
          <p:nvPr/>
        </p:nvSpPr>
        <p:spPr bwMode="auto">
          <a:xfrm>
            <a:off x="609600" y="2714625"/>
            <a:ext cx="10033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Solution</a:t>
            </a:r>
          </a:p>
        </p:txBody>
      </p:sp>
      <p:sp>
        <p:nvSpPr>
          <p:cNvPr id="102411" name="Text Box 11"/>
          <p:cNvSpPr txBox="1">
            <a:spLocks noChangeArrowheads="1"/>
          </p:cNvSpPr>
          <p:nvPr/>
        </p:nvSpPr>
        <p:spPr bwMode="auto">
          <a:xfrm>
            <a:off x="838200" y="3171825"/>
            <a:ext cx="77724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rPr>
              <a:t>Create unique files for each write request. </a:t>
            </a:r>
            <a:r>
              <a:rPr lang="en-GB" sz="1400">
                <a:solidFill>
                  <a:srgbClr val="333399"/>
                </a:solidFill>
                <a:cs typeface="Arial" charset="0"/>
              </a:rPr>
              <a:t>Thus, different processes are never writing on the same file at the same time. </a:t>
            </a:r>
            <a:r>
              <a:rPr lang="en-GB" sz="1400">
                <a:solidFill>
                  <a:srgbClr val="333399"/>
                </a:solidFill>
              </a:rPr>
              <a:t> </a:t>
            </a:r>
          </a:p>
        </p:txBody>
      </p:sp>
      <p:sp>
        <p:nvSpPr>
          <p:cNvPr id="102412" name="Text Box 12"/>
          <p:cNvSpPr txBox="1">
            <a:spLocks noChangeArrowheads="1"/>
          </p:cNvSpPr>
          <p:nvPr/>
        </p:nvSpPr>
        <p:spPr bwMode="auto">
          <a:xfrm>
            <a:off x="152400" y="6400800"/>
            <a:ext cx="1633538"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b="1"/>
              <a:t>Source: </a:t>
            </a:r>
            <a:r>
              <a:rPr lang="en-GB" sz="1200" b="1">
                <a:solidFill>
                  <a:srgbClr val="6600CC"/>
                </a:solidFill>
              </a:rPr>
              <a:t>Hafiz</a:t>
            </a:r>
            <a:r>
              <a:rPr lang="en-GB" sz="1200" b="1" i="1">
                <a:solidFill>
                  <a:srgbClr val="6600CC"/>
                </a:solidFill>
              </a:rPr>
              <a:t> et. al. </a:t>
            </a:r>
          </a:p>
        </p:txBody>
      </p:sp>
      <p:sp>
        <p:nvSpPr>
          <p:cNvPr id="102413" name="Text Box 13"/>
          <p:cNvSpPr txBox="1">
            <a:spLocks noChangeArrowheads="1"/>
          </p:cNvSpPr>
          <p:nvPr/>
        </p:nvSpPr>
        <p:spPr bwMode="auto">
          <a:xfrm>
            <a:off x="609600" y="5195888"/>
            <a:ext cx="83058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Known Uses. </a:t>
            </a:r>
            <a:r>
              <a:rPr lang="en-GB" sz="1400">
                <a:solidFill>
                  <a:srgbClr val="333399"/>
                </a:solidFill>
              </a:rPr>
              <a:t>qmail queue and local mailbox creates unique files for each incoming mails.</a:t>
            </a:r>
          </a:p>
        </p:txBody>
      </p:sp>
      <p:sp>
        <p:nvSpPr>
          <p:cNvPr id="102414" name="Text Box 14"/>
          <p:cNvSpPr txBox="1">
            <a:spLocks noChangeArrowheads="1"/>
          </p:cNvSpPr>
          <p:nvPr/>
        </p:nvSpPr>
        <p:spPr bwMode="auto">
          <a:xfrm>
            <a:off x="609600" y="5562600"/>
            <a:ext cx="3476625"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Related Patterns. </a:t>
            </a:r>
            <a:r>
              <a:rPr lang="en-GB" sz="1400">
                <a:solidFill>
                  <a:srgbClr val="990000"/>
                </a:solidFill>
              </a:rPr>
              <a:t>Checkpointed System.</a:t>
            </a:r>
          </a:p>
        </p:txBody>
      </p:sp>
      <p:sp>
        <p:nvSpPr>
          <p:cNvPr id="102415" name="Text Box 15"/>
          <p:cNvSpPr txBox="1">
            <a:spLocks noChangeArrowheads="1"/>
          </p:cNvSpPr>
          <p:nvPr/>
        </p:nvSpPr>
        <p:spPr bwMode="auto">
          <a:xfrm>
            <a:off x="3276600" y="6400800"/>
            <a:ext cx="32766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003399"/>
              </a:buClr>
            </a:pPr>
            <a:r>
              <a:rPr lang="en-GB" sz="1200" b="1">
                <a:solidFill>
                  <a:srgbClr val="003399"/>
                </a:solidFill>
              </a:rPr>
              <a:t>Tags:</a:t>
            </a:r>
            <a:r>
              <a:rPr lang="en-GB" sz="1400" b="1">
                <a:solidFill>
                  <a:srgbClr val="003399"/>
                </a:solidFill>
              </a:rPr>
              <a:t> </a:t>
            </a:r>
            <a:r>
              <a:rPr lang="en-GB" sz="1200" b="1">
                <a:solidFill>
                  <a:srgbClr val="008000"/>
                </a:solidFill>
              </a:rPr>
              <a:t>Locking, Atomic</a:t>
            </a:r>
          </a:p>
        </p:txBody>
      </p:sp>
      <p:sp>
        <p:nvSpPr>
          <p:cNvPr id="102416" name="Text Box 16"/>
          <p:cNvSpPr txBox="1">
            <a:spLocks noChangeArrowheads="1"/>
          </p:cNvSpPr>
          <p:nvPr/>
        </p:nvSpPr>
        <p:spPr bwMode="auto">
          <a:xfrm>
            <a:off x="4495800" y="990600"/>
            <a:ext cx="449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pPr>
            <a:r>
              <a:rPr lang="en-GB" sz="1200"/>
              <a:t>Classification Key:</a:t>
            </a:r>
            <a:r>
              <a:rPr lang="en-GB" sz="1200">
                <a:solidFill>
                  <a:srgbClr val="990000"/>
                </a:solidFill>
              </a:rPr>
              <a:t> Core Security, Tampering</a:t>
            </a:r>
          </a:p>
        </p:txBody>
      </p:sp>
      <p:sp>
        <p:nvSpPr>
          <p:cNvPr id="102417" name="Text Box 17"/>
          <p:cNvSpPr txBox="1">
            <a:spLocks noChangeArrowheads="1"/>
          </p:cNvSpPr>
          <p:nvPr/>
        </p:nvSpPr>
        <p:spPr bwMode="auto">
          <a:xfrm>
            <a:off x="8001000" y="6477000"/>
            <a:ext cx="79216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Pattern 89</a:t>
            </a: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ext Box 1"/>
          <p:cNvSpPr txBox="1">
            <a:spLocks noChangeArrowheads="1"/>
          </p:cNvSpPr>
          <p:nvPr/>
        </p:nvSpPr>
        <p:spPr bwMode="auto">
          <a:xfrm>
            <a:off x="381000" y="504825"/>
            <a:ext cx="3209925"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buClr>
                <a:srgbClr val="993300"/>
              </a:buClr>
            </a:pPr>
            <a:r>
              <a:rPr lang="en-GB" sz="2000" b="1">
                <a:solidFill>
                  <a:srgbClr val="993300"/>
                </a:solidFill>
              </a:rPr>
              <a:t>White Hats, Hack Thyself</a:t>
            </a:r>
          </a:p>
        </p:txBody>
      </p:sp>
      <p:sp>
        <p:nvSpPr>
          <p:cNvPr id="103426" name="Line 2"/>
          <p:cNvSpPr>
            <a:spLocks noChangeShapeType="1"/>
          </p:cNvSpPr>
          <p:nvPr/>
        </p:nvSpPr>
        <p:spPr bwMode="auto">
          <a:xfrm>
            <a:off x="457200" y="914400"/>
            <a:ext cx="8686800" cy="1588"/>
          </a:xfrm>
          <a:prstGeom prst="line">
            <a:avLst/>
          </a:prstGeom>
          <a:noFill/>
          <a:ln w="936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103427" name="Text Box 3"/>
          <p:cNvSpPr txBox="1">
            <a:spLocks noChangeArrowheads="1"/>
          </p:cNvSpPr>
          <p:nvPr/>
        </p:nvSpPr>
        <p:spPr bwMode="auto">
          <a:xfrm>
            <a:off x="609600" y="1282700"/>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Problem</a:t>
            </a:r>
          </a:p>
        </p:txBody>
      </p:sp>
      <p:sp>
        <p:nvSpPr>
          <p:cNvPr id="103428" name="Text Box 4"/>
          <p:cNvSpPr txBox="1">
            <a:spLocks noChangeArrowheads="1"/>
          </p:cNvSpPr>
          <p:nvPr/>
        </p:nvSpPr>
        <p:spPr bwMode="auto">
          <a:xfrm>
            <a:off x="838200" y="1663700"/>
            <a:ext cx="7848600" cy="1160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The implementation of security mechanisms in a system have to be tested before the system is exposed to real world. Trying to figure out all the bugs and vulnerabilities in a system is a very difficult task. </a:t>
            </a:r>
          </a:p>
          <a:p>
            <a:pPr>
              <a:lnSpc>
                <a:spcPct val="100000"/>
              </a:lnSpc>
              <a:buClr>
                <a:srgbClr val="333399"/>
              </a:buClr>
            </a:pPr>
            <a:endParaRPr lang="en-GB" sz="1400">
              <a:solidFill>
                <a:srgbClr val="333399"/>
              </a:solidFill>
              <a:cs typeface="Arial" charset="0"/>
            </a:endParaRPr>
          </a:p>
          <a:p>
            <a:pPr>
              <a:lnSpc>
                <a:spcPct val="100000"/>
              </a:lnSpc>
              <a:buClr>
                <a:srgbClr val="333399"/>
              </a:buClr>
            </a:pPr>
            <a:r>
              <a:rPr lang="en-GB" sz="1400">
                <a:solidFill>
                  <a:srgbClr val="333399"/>
                </a:solidFill>
                <a:cs typeface="Arial" charset="0"/>
              </a:rPr>
              <a:t>How can you be assured of the true security of your systems without real-world testing? </a:t>
            </a:r>
          </a:p>
        </p:txBody>
      </p:sp>
      <p:sp>
        <p:nvSpPr>
          <p:cNvPr id="103429" name="Text Box 5"/>
          <p:cNvSpPr txBox="1">
            <a:spLocks noChangeArrowheads="1"/>
          </p:cNvSpPr>
          <p:nvPr/>
        </p:nvSpPr>
        <p:spPr bwMode="auto">
          <a:xfrm>
            <a:off x="381000" y="228600"/>
            <a:ext cx="2366963"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a:t>Operational Architecture Pattern</a:t>
            </a:r>
          </a:p>
        </p:txBody>
      </p:sp>
      <p:sp>
        <p:nvSpPr>
          <p:cNvPr id="103430" name="AutoShape 6"/>
          <p:cNvSpPr>
            <a:spLocks noChangeArrowheads="1"/>
          </p:cNvSpPr>
          <p:nvPr/>
        </p:nvSpPr>
        <p:spPr bwMode="auto">
          <a:xfrm>
            <a:off x="7086600" y="304800"/>
            <a:ext cx="1828800" cy="609600"/>
          </a:xfrm>
          <a:prstGeom prst="rtTriangle">
            <a:avLst/>
          </a:prstGeom>
          <a:blipFill dpi="0" rotWithShape="0">
            <a:blip r:embed="rId3"/>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103431" name="AutoShape 7"/>
          <p:cNvSpPr>
            <a:spLocks noChangeArrowheads="1"/>
          </p:cNvSpPr>
          <p:nvPr/>
        </p:nvSpPr>
        <p:spPr bwMode="auto">
          <a:xfrm rot="10800000">
            <a:off x="7086600" y="306388"/>
            <a:ext cx="1828800" cy="609600"/>
          </a:xfrm>
          <a:prstGeom prst="rtTriangle">
            <a:avLst/>
          </a:prstGeom>
          <a:blipFill dpi="0" rotWithShape="0">
            <a:blip r:embed="rId4"/>
            <a:srcRect/>
            <a:tile tx="0" ty="0" sx="100000" sy="100000" flip="none" algn="tl"/>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103432" name="Text Box 8"/>
          <p:cNvSpPr txBox="1">
            <a:spLocks noChangeArrowheads="1"/>
          </p:cNvSpPr>
          <p:nvPr/>
        </p:nvSpPr>
        <p:spPr bwMode="auto">
          <a:xfrm>
            <a:off x="7391400" y="304800"/>
            <a:ext cx="15240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gn="r">
              <a:lnSpc>
                <a:spcPct val="100000"/>
              </a:lnSpc>
            </a:pPr>
            <a:r>
              <a:rPr lang="en-GB" sz="1000" b="1"/>
              <a:t>Application Arch. – Developer</a:t>
            </a:r>
          </a:p>
        </p:txBody>
      </p:sp>
      <p:sp>
        <p:nvSpPr>
          <p:cNvPr id="103433" name="Text Box 9"/>
          <p:cNvSpPr txBox="1">
            <a:spLocks noChangeArrowheads="1"/>
          </p:cNvSpPr>
          <p:nvPr/>
        </p:nvSpPr>
        <p:spPr bwMode="auto">
          <a:xfrm>
            <a:off x="7162800" y="609600"/>
            <a:ext cx="441325"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Test</a:t>
            </a:r>
          </a:p>
        </p:txBody>
      </p:sp>
      <p:sp>
        <p:nvSpPr>
          <p:cNvPr id="103434" name="Text Box 10"/>
          <p:cNvSpPr txBox="1">
            <a:spLocks noChangeArrowheads="1"/>
          </p:cNvSpPr>
          <p:nvPr/>
        </p:nvSpPr>
        <p:spPr bwMode="auto">
          <a:xfrm>
            <a:off x="609600" y="3197225"/>
            <a:ext cx="10033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a:t>Solution</a:t>
            </a:r>
          </a:p>
        </p:txBody>
      </p:sp>
      <p:sp>
        <p:nvSpPr>
          <p:cNvPr id="103435" name="Text Box 11"/>
          <p:cNvSpPr txBox="1">
            <a:spLocks noChangeArrowheads="1"/>
          </p:cNvSpPr>
          <p:nvPr/>
        </p:nvSpPr>
        <p:spPr bwMode="auto">
          <a:xfrm>
            <a:off x="838200" y="3613150"/>
            <a:ext cx="7848600" cy="73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333399"/>
              </a:buClr>
            </a:pPr>
            <a:r>
              <a:rPr lang="en-GB" sz="1400">
                <a:solidFill>
                  <a:srgbClr val="333399"/>
                </a:solidFill>
                <a:cs typeface="Arial" charset="0"/>
              </a:rPr>
              <a:t>Apply gray hat techniques against your own system. Plan and execute an attack under a controlled but non-trivial circumstance. Perform attacks on an ongoing basis and record the results. Use the results for testing and maintenance. </a:t>
            </a:r>
          </a:p>
        </p:txBody>
      </p:sp>
      <p:sp>
        <p:nvSpPr>
          <p:cNvPr id="103436" name="Text Box 12"/>
          <p:cNvSpPr txBox="1">
            <a:spLocks noChangeArrowheads="1"/>
          </p:cNvSpPr>
          <p:nvPr/>
        </p:nvSpPr>
        <p:spPr bwMode="auto">
          <a:xfrm>
            <a:off x="152400" y="6400800"/>
            <a:ext cx="2497138"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200" b="1"/>
              <a:t>Source: </a:t>
            </a:r>
            <a:r>
              <a:rPr lang="en-GB" sz="1200" b="1">
                <a:solidFill>
                  <a:srgbClr val="990000"/>
                </a:solidFill>
              </a:rPr>
              <a:t>Romanosky Repository</a:t>
            </a:r>
          </a:p>
        </p:txBody>
      </p:sp>
      <p:sp>
        <p:nvSpPr>
          <p:cNvPr id="103437" name="Text Box 13"/>
          <p:cNvSpPr txBox="1">
            <a:spLocks noChangeArrowheads="1"/>
          </p:cNvSpPr>
          <p:nvPr/>
        </p:nvSpPr>
        <p:spPr bwMode="auto">
          <a:xfrm>
            <a:off x="609600" y="5195888"/>
            <a:ext cx="82296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Known Uses. </a:t>
            </a:r>
            <a:r>
              <a:rPr lang="en-GB" sz="1400">
                <a:solidFill>
                  <a:srgbClr val="333399"/>
                </a:solidFill>
              </a:rPr>
              <a:t>Sanctum’s Appscan can automate and document controlled web-based intrusion </a:t>
            </a:r>
          </a:p>
          <a:p>
            <a:pPr>
              <a:lnSpc>
                <a:spcPct val="100000"/>
              </a:lnSpc>
              <a:buClr>
                <a:srgbClr val="333399"/>
              </a:buClr>
            </a:pPr>
            <a:r>
              <a:rPr lang="en-GB" sz="1400">
                <a:solidFill>
                  <a:srgbClr val="333399"/>
                </a:solidFill>
              </a:rPr>
              <a:t>                        attempts.</a:t>
            </a:r>
          </a:p>
        </p:txBody>
      </p:sp>
      <p:sp>
        <p:nvSpPr>
          <p:cNvPr id="103438" name="Text Box 14"/>
          <p:cNvSpPr txBox="1">
            <a:spLocks noChangeArrowheads="1"/>
          </p:cNvSpPr>
          <p:nvPr/>
        </p:nvSpPr>
        <p:spPr bwMode="auto">
          <a:xfrm>
            <a:off x="3048000" y="6400800"/>
            <a:ext cx="37338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nSpc>
                <a:spcPct val="100000"/>
              </a:lnSpc>
              <a:buClr>
                <a:srgbClr val="003399"/>
              </a:buClr>
            </a:pPr>
            <a:r>
              <a:rPr lang="en-GB" sz="1200" b="1">
                <a:solidFill>
                  <a:srgbClr val="003399"/>
                </a:solidFill>
              </a:rPr>
              <a:t>Tags:</a:t>
            </a:r>
            <a:r>
              <a:rPr lang="en-GB" sz="1400" b="1">
                <a:solidFill>
                  <a:srgbClr val="003399"/>
                </a:solidFill>
              </a:rPr>
              <a:t> </a:t>
            </a:r>
            <a:r>
              <a:rPr lang="en-GB" sz="1200" b="1">
                <a:solidFill>
                  <a:srgbClr val="008000"/>
                </a:solidFill>
              </a:rPr>
              <a:t>Patch, Maintenance, Attack Response</a:t>
            </a:r>
          </a:p>
        </p:txBody>
      </p:sp>
      <p:sp>
        <p:nvSpPr>
          <p:cNvPr id="103439" name="Text Box 15"/>
          <p:cNvSpPr txBox="1">
            <a:spLocks noChangeArrowheads="1"/>
          </p:cNvSpPr>
          <p:nvPr/>
        </p:nvSpPr>
        <p:spPr bwMode="auto">
          <a:xfrm>
            <a:off x="5486400" y="990600"/>
            <a:ext cx="35052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ea typeface="DejaVu Sans" charset="0"/>
                <a:cs typeface="DejaVu Sans" charset="0"/>
              </a:defRPr>
            </a:lvl9pPr>
          </a:lstStyle>
          <a:p>
            <a:pPr algn="r">
              <a:lnSpc>
                <a:spcPct val="100000"/>
              </a:lnSpc>
            </a:pPr>
            <a:r>
              <a:rPr lang="en-GB" sz="1200"/>
              <a:t>Classification Key:</a:t>
            </a:r>
            <a:r>
              <a:rPr lang="en-GB" sz="1200">
                <a:solidFill>
                  <a:srgbClr val="990000"/>
                </a:solidFill>
              </a:rPr>
              <a:t> Security Pattern Space</a:t>
            </a:r>
          </a:p>
        </p:txBody>
      </p:sp>
      <p:sp>
        <p:nvSpPr>
          <p:cNvPr id="103440" name="Text Box 16"/>
          <p:cNvSpPr txBox="1">
            <a:spLocks noChangeArrowheads="1"/>
          </p:cNvSpPr>
          <p:nvPr/>
        </p:nvSpPr>
        <p:spPr bwMode="auto">
          <a:xfrm>
            <a:off x="609600" y="5791200"/>
            <a:ext cx="3246438"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400" b="1"/>
              <a:t>Related Patterns. </a:t>
            </a:r>
            <a:r>
              <a:rPr lang="en-GB" sz="1400">
                <a:solidFill>
                  <a:srgbClr val="990000"/>
                </a:solidFill>
              </a:rPr>
              <a:t>Risk Determination.</a:t>
            </a:r>
          </a:p>
        </p:txBody>
      </p:sp>
      <p:sp>
        <p:nvSpPr>
          <p:cNvPr id="103441" name="Text Box 17"/>
          <p:cNvSpPr txBox="1">
            <a:spLocks noChangeArrowheads="1"/>
          </p:cNvSpPr>
          <p:nvPr/>
        </p:nvSpPr>
        <p:spPr bwMode="auto">
          <a:xfrm>
            <a:off x="8001000" y="6477000"/>
            <a:ext cx="79216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defTabSz="457200" fontAlgn="base">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nSpc>
                <a:spcPct val="100000"/>
              </a:lnSpc>
            </a:pPr>
            <a:r>
              <a:rPr lang="en-GB" sz="1000" b="1"/>
              <a:t>Pattern 90</a:t>
            </a: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4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4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15766</Words>
  <Application>Microsoft Office PowerPoint</Application>
  <PresentationFormat>On-screen Show (4:3)</PresentationFormat>
  <Paragraphs>1777</Paragraphs>
  <Slides>100</Slides>
  <Notes>99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100</vt:i4>
      </vt:variant>
    </vt:vector>
  </HeadingPairs>
  <TitlesOfParts>
    <vt:vector size="104" baseType="lpstr">
      <vt:lpstr>Times New Roman</vt:lpstr>
      <vt:lpstr>Arial</vt:lpstr>
      <vt:lpstr>DejaVu Sans</vt:lpstr>
      <vt:lpstr>Office Theme</vt:lpstr>
      <vt:lpstr>Security Patterns and Secure Software Architecture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Security Patterns and Secure Software Architecture</dc:title>
  <dc:creator>Munawar Hafiz</dc:creator>
  <cp:lastModifiedBy>Michel Chaudron</cp:lastModifiedBy>
  <cp:revision>1</cp:revision>
  <dcterms:modified xsi:type="dcterms:W3CDTF">2013-02-26T20:19:10Z</dcterms:modified>
</cp:coreProperties>
</file>