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73" r:id="rId1"/>
    <p:sldMasterId id="2147483685" r:id="rId2"/>
  </p:sldMasterIdLst>
  <p:notesMasterIdLst>
    <p:notesMasterId r:id="rId91"/>
  </p:notesMasterIdLst>
  <p:sldIdLst>
    <p:sldId id="344" r:id="rId3"/>
    <p:sldId id="448" r:id="rId4"/>
    <p:sldId id="436" r:id="rId5"/>
    <p:sldId id="464" r:id="rId6"/>
    <p:sldId id="465" r:id="rId7"/>
    <p:sldId id="449" r:id="rId8"/>
    <p:sldId id="259" r:id="rId9"/>
    <p:sldId id="391" r:id="rId10"/>
    <p:sldId id="367" r:id="rId11"/>
    <p:sldId id="370" r:id="rId12"/>
    <p:sldId id="368" r:id="rId13"/>
    <p:sldId id="369" r:id="rId14"/>
    <p:sldId id="371" r:id="rId15"/>
    <p:sldId id="387" r:id="rId16"/>
    <p:sldId id="386" r:id="rId17"/>
    <p:sldId id="440" r:id="rId18"/>
    <p:sldId id="441" r:id="rId19"/>
    <p:sldId id="388" r:id="rId20"/>
    <p:sldId id="389" r:id="rId21"/>
    <p:sldId id="390" r:id="rId22"/>
    <p:sldId id="372" r:id="rId23"/>
    <p:sldId id="321" r:id="rId24"/>
    <p:sldId id="381" r:id="rId25"/>
    <p:sldId id="382" r:id="rId26"/>
    <p:sldId id="373" r:id="rId27"/>
    <p:sldId id="383" r:id="rId28"/>
    <p:sldId id="384" r:id="rId29"/>
    <p:sldId id="385" r:id="rId30"/>
    <p:sldId id="442" r:id="rId31"/>
    <p:sldId id="392" r:id="rId32"/>
    <p:sldId id="322" r:id="rId33"/>
    <p:sldId id="323" r:id="rId34"/>
    <p:sldId id="393" r:id="rId35"/>
    <p:sldId id="325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37" r:id="rId52"/>
    <p:sldId id="438" r:id="rId53"/>
    <p:sldId id="443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9" r:id="rId62"/>
    <p:sldId id="420" r:id="rId63"/>
    <p:sldId id="421" r:id="rId64"/>
    <p:sldId id="422" r:id="rId65"/>
    <p:sldId id="423" r:id="rId66"/>
    <p:sldId id="424" r:id="rId67"/>
    <p:sldId id="425" r:id="rId68"/>
    <p:sldId id="426" r:id="rId69"/>
    <p:sldId id="427" r:id="rId70"/>
    <p:sldId id="428" r:id="rId71"/>
    <p:sldId id="429" r:id="rId72"/>
    <p:sldId id="430" r:id="rId73"/>
    <p:sldId id="431" r:id="rId74"/>
    <p:sldId id="456" r:id="rId75"/>
    <p:sldId id="457" r:id="rId76"/>
    <p:sldId id="458" r:id="rId77"/>
    <p:sldId id="459" r:id="rId78"/>
    <p:sldId id="460" r:id="rId79"/>
    <p:sldId id="461" r:id="rId80"/>
    <p:sldId id="463" r:id="rId81"/>
    <p:sldId id="462" r:id="rId82"/>
    <p:sldId id="466" r:id="rId83"/>
    <p:sldId id="418" r:id="rId84"/>
    <p:sldId id="432" r:id="rId85"/>
    <p:sldId id="451" r:id="rId86"/>
    <p:sldId id="452" r:id="rId87"/>
    <p:sldId id="453" r:id="rId88"/>
    <p:sldId id="454" r:id="rId89"/>
    <p:sldId id="455" r:id="rId90"/>
  </p:sldIdLst>
  <p:sldSz cx="12192000" cy="6858000"/>
  <p:notesSz cx="7010400" cy="92964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097100-816F-4505-B0C3-A343D57B0E2A}">
          <p14:sldIdLst>
            <p14:sldId id="344"/>
            <p14:sldId id="448"/>
            <p14:sldId id="436"/>
            <p14:sldId id="464"/>
            <p14:sldId id="465"/>
            <p14:sldId id="449"/>
            <p14:sldId id="259"/>
            <p14:sldId id="391"/>
            <p14:sldId id="367"/>
            <p14:sldId id="370"/>
            <p14:sldId id="368"/>
            <p14:sldId id="369"/>
            <p14:sldId id="371"/>
            <p14:sldId id="387"/>
            <p14:sldId id="386"/>
            <p14:sldId id="440"/>
            <p14:sldId id="441"/>
            <p14:sldId id="388"/>
            <p14:sldId id="389"/>
            <p14:sldId id="390"/>
            <p14:sldId id="372"/>
            <p14:sldId id="321"/>
            <p14:sldId id="381"/>
            <p14:sldId id="382"/>
            <p14:sldId id="373"/>
            <p14:sldId id="383"/>
            <p14:sldId id="384"/>
            <p14:sldId id="385"/>
            <p14:sldId id="442"/>
            <p14:sldId id="392"/>
            <p14:sldId id="322"/>
            <p14:sldId id="323"/>
            <p14:sldId id="393"/>
            <p14:sldId id="325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37"/>
            <p14:sldId id="438"/>
            <p14:sldId id="443"/>
            <p14:sldId id="410"/>
            <p14:sldId id="411"/>
            <p14:sldId id="412"/>
            <p14:sldId id="413"/>
            <p14:sldId id="414"/>
            <p14:sldId id="415"/>
            <p14:sldId id="416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56"/>
            <p14:sldId id="457"/>
            <p14:sldId id="458"/>
            <p14:sldId id="459"/>
            <p14:sldId id="460"/>
            <p14:sldId id="461"/>
            <p14:sldId id="463"/>
            <p14:sldId id="462"/>
            <p14:sldId id="466"/>
            <p14:sldId id="418"/>
            <p14:sldId id="432"/>
            <p14:sldId id="451"/>
          </p14:sldIdLst>
        </p14:section>
        <p14:section name="Untitled Section" id="{77C070FD-D78A-424A-BD2E-333EB29F5403}">
          <p14:sldIdLst>
            <p14:sldId id="452"/>
            <p14:sldId id="453"/>
            <p14:sldId id="454"/>
          </p14:sldIdLst>
        </p14:section>
        <p14:section name="Untitled Section" id="{0E470BD2-8933-4F92-9C80-ED627C0527D6}">
          <p14:sldIdLst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an Vesin" initials="BV" lastIdx="11" clrIdx="0">
    <p:extLst>
      <p:ext uri="{19B8F6BF-5375-455C-9EA6-DF929625EA0E}">
        <p15:presenceInfo xmlns:p15="http://schemas.microsoft.com/office/powerpoint/2012/main" userId="S-1-5-21-2241567986-634988314-1362343010-295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99"/>
    <a:srgbClr val="F3F9FA"/>
    <a:srgbClr val="D19B2F"/>
    <a:srgbClr val="142432"/>
    <a:srgbClr val="0022CC"/>
    <a:srgbClr val="0066CC"/>
    <a:srgbClr val="FF3300"/>
    <a:srgbClr val="EEEEB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800" autoAdjust="0"/>
  </p:normalViewPr>
  <p:slideViewPr>
    <p:cSldViewPr showGuides="1">
      <p:cViewPr varScale="1">
        <p:scale>
          <a:sx n="79" d="100"/>
          <a:sy n="79" d="100"/>
        </p:scale>
        <p:origin x="63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4305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7T13:12:24.489" idx="1">
    <p:pos x="10" y="10"/>
    <p:text>What is evaluated in Software architecture? a) Fundamental concepts or properties b) externally visible properties c) architectural decisions d) Quality attributes</p:text>
    <p:extLst>
      <p:ext uri="{C676402C-5697-4E1C-873F-D02D1690AC5C}">
        <p15:threadingInfo xmlns:p15="http://schemas.microsoft.com/office/powerpoint/2012/main" timeZoneBias="-60"/>
      </p:ext>
    </p:extLst>
  </p:cm>
  <p:cm authorId="1" dt="2016-03-17T13:16:58.880" idx="3">
    <p:pos x="10" y="146"/>
    <p:text>Quality requirenments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  <p:cm authorId="1" dt="2016-03-17T13:18:43.562" idx="4">
    <p:pos x="10" y="282"/>
    <p:text>Product owner's decisions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  <p:cm authorId="1" dt="2016-03-17T13:19:08.173" idx="5">
    <p:pos x="10" y="418"/>
    <p:text>Design principles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7T13:20:02.721" idx="6">
    <p:pos x="10" y="10"/>
    <p:text>Select approches to evaluate Quality attributes:
Experience-based assessment
Scenario-based evaluation
Simulation
Mathematical modelling</p:text>
    <p:extLst>
      <p:ext uri="{C676402C-5697-4E1C-873F-D02D1690AC5C}">
        <p15:threadingInfo xmlns:p15="http://schemas.microsoft.com/office/powerpoint/2012/main" timeZoneBias="-60"/>
      </p:ext>
    </p:extLst>
  </p:cm>
  <p:cm authorId="1" dt="2016-03-17T13:24:17.595" idx="7">
    <p:pos x="10" y="146"/>
    <p:text>Architectual patterns#
Simplified evaluation theory
Cosmpolitan method
Sintetic discovery</p:text>
    <p:extLst>
      <p:ext uri="{C676402C-5697-4E1C-873F-D02D1690AC5C}">
        <p15:threadingInfo xmlns:p15="http://schemas.microsoft.com/office/powerpoint/2012/main" timeZoneBias="-60">
          <p15:parentCm authorId="1" idx="6"/>
        </p15:threadingInfo>
      </p:ext>
    </p:extLst>
  </p:cm>
  <p:cm authorId="1" dt="2016-03-17T13:25:55.089" idx="8">
    <p:pos x="10" y="282"/>
    <p:text>Brainstorming</p:text>
    <p:extLst>
      <p:ext uri="{C676402C-5697-4E1C-873F-D02D1690AC5C}">
        <p15:threadingInfo xmlns:p15="http://schemas.microsoft.com/office/powerpoint/2012/main" timeZoneBias="-60">
          <p15:parentCm authorId="1" idx="6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7T13:26:41.155" idx="9">
    <p:pos x="10" y="10"/>
    <p:text>Who could carry out architecture evaluation?
Domain experts
Designer himself
analysts
designers
developers
testers
maintainers</p:text>
    <p:extLst>
      <p:ext uri="{C676402C-5697-4E1C-873F-D02D1690AC5C}">
        <p15:threadingInfo xmlns:p15="http://schemas.microsoft.com/office/powerpoint/2012/main" timeZoneBias="-60"/>
      </p:ext>
    </p:extLst>
  </p:cm>
  <p:cm authorId="1" dt="2016-03-17T14:41:18.086" idx="11">
    <p:pos x="10" y="146"/>
    <p:text>Product owner</p:text>
    <p:extLst>
      <p:ext uri="{C676402C-5697-4E1C-873F-D02D1690AC5C}">
        <p15:threadingInfo xmlns:p15="http://schemas.microsoft.com/office/powerpoint/2012/main" timeZoneBias="-60">
          <p15:parentCm authorId="1" idx="9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7T15:16:50.941" idx="4">
    <p:pos x="10" y="10"/>
    <p:text>Organise the Items by dragging so they would form a quality scenario.
Source 
Stimulus
Environment
Artifact
Response
Response measure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7T14:31:19.445" idx="1">
    <p:pos x="10" y="10"/>
    <p:text>What is the result of utility tree construction / building?
a) Prioritatization of requirements
c) Contruction of the tree</p:text>
    <p:extLst>
      <p:ext uri="{C676402C-5697-4E1C-873F-D02D1690AC5C}">
        <p15:threadingInfo xmlns:p15="http://schemas.microsoft.com/office/powerpoint/2012/main" timeZoneBias="-60"/>
      </p:ext>
    </p:extLst>
  </p:cm>
  <p:cm authorId="1" dt="2016-03-17T14:34:08.545" idx="2">
    <p:pos x="10" y="146"/>
    <p:text>False:
b) Setting difficulty for requirements
d) Architectural approaches analysis
d) Brain storming
e) Sensitive points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7T15:17:45.999" idx="5">
    <p:pos x="10" y="10"/>
    <p:text>Organise ATAM activities in proper order.</p:text>
    <p:extLst>
      <p:ext uri="{C676402C-5697-4E1C-873F-D02D1690AC5C}">
        <p15:threadingInfo xmlns:p15="http://schemas.microsoft.com/office/powerpoint/2012/main" timeZoneBias="-60"/>
      </p:ext>
    </p:extLst>
  </p:cm>
  <p:cm authorId="1" dt="2016-03-17T15:18:19.838" idx="6">
    <p:pos x="10" y="146"/>
    <p:text>Requirements 
&amp; scenarios
gathering</p:text>
    <p:extLst>
      <p:ext uri="{C676402C-5697-4E1C-873F-D02D1690AC5C}">
        <p15:threadingInfo xmlns:p15="http://schemas.microsoft.com/office/powerpoint/2012/main" timeZoneBias="-60">
          <p15:parentCm authorId="1" idx="5"/>
        </p15:threadingInfo>
      </p:ext>
    </p:extLst>
  </p:cm>
  <p:cm authorId="1" dt="2016-03-17T15:18:27.067" idx="7">
    <p:pos x="10" y="282"/>
    <p:text>Architectural decisions &amp; views</p:text>
    <p:extLst>
      <p:ext uri="{C676402C-5697-4E1C-873F-D02D1690AC5C}">
        <p15:threadingInfo xmlns:p15="http://schemas.microsoft.com/office/powerpoint/2012/main" timeZoneBias="-60">
          <p15:parentCm authorId="1" idx="5"/>
        </p15:threadingInfo>
      </p:ext>
    </p:extLst>
  </p:cm>
  <p:cm authorId="1" dt="2016-03-17T15:18:32.594" idx="8">
    <p:pos x="10" y="418"/>
    <p:text>Analysis</p:text>
    <p:extLst>
      <p:ext uri="{C676402C-5697-4E1C-873F-D02D1690AC5C}">
        <p15:threadingInfo xmlns:p15="http://schemas.microsoft.com/office/powerpoint/2012/main" timeZoneBias="-60">
          <p15:parentCm authorId="1" idx="5"/>
        </p15:threadingInfo>
      </p:ext>
    </p:extLst>
  </p:cm>
  <p:cm authorId="1" dt="2016-03-17T15:18:36.992" idx="9">
    <p:pos x="10" y="554"/>
    <p:text>Evaluation results</p:text>
    <p:extLst>
      <p:ext uri="{C676402C-5697-4E1C-873F-D02D1690AC5C}">
        <p15:threadingInfo xmlns:p15="http://schemas.microsoft.com/office/powerpoint/2012/main" timeZoneBias="-60">
          <p15:parentCm authorId="1" idx="5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4F1BD-8632-477C-A6C1-32364BF8433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0"/>
      <dgm:spPr/>
    </dgm:pt>
    <dgm:pt modelId="{EDD831CE-B8AD-4680-BDDA-87CDDDFAC4AA}">
      <dgm:prSet phldrT="[Text]" phldr="1"/>
      <dgm:spPr/>
      <dgm:t>
        <a:bodyPr/>
        <a:lstStyle/>
        <a:p>
          <a:endParaRPr lang="en-US" dirty="0"/>
        </a:p>
      </dgm:t>
    </dgm:pt>
    <dgm:pt modelId="{EAF193F9-224F-4D29-B86D-EBC005A0FD2C}" type="parTrans" cxnId="{F0841525-2C12-4D9C-9926-B5D7692C9807}">
      <dgm:prSet/>
      <dgm:spPr/>
      <dgm:t>
        <a:bodyPr/>
        <a:lstStyle/>
        <a:p>
          <a:endParaRPr lang="en-US"/>
        </a:p>
      </dgm:t>
    </dgm:pt>
    <dgm:pt modelId="{BFA73CB6-14B5-46F0-A17A-0E6D93966471}" type="sibTrans" cxnId="{F0841525-2C12-4D9C-9926-B5D7692C9807}">
      <dgm:prSet/>
      <dgm:spPr/>
      <dgm:t>
        <a:bodyPr/>
        <a:lstStyle/>
        <a:p>
          <a:endParaRPr lang="en-US"/>
        </a:p>
      </dgm:t>
    </dgm:pt>
    <dgm:pt modelId="{5B16887D-A424-4FF4-B0B3-4EB047CF971E}">
      <dgm:prSet phldrT="[Text]" phldr="1"/>
      <dgm:spPr/>
      <dgm:t>
        <a:bodyPr/>
        <a:lstStyle/>
        <a:p>
          <a:endParaRPr lang="en-US" dirty="0"/>
        </a:p>
      </dgm:t>
    </dgm:pt>
    <dgm:pt modelId="{BEE4E49D-C62E-4629-AD8B-09452AEB76AC}" type="sibTrans" cxnId="{E1FB1127-F498-4B00-A8E5-CBD274E7E4AD}">
      <dgm:prSet/>
      <dgm:spPr/>
      <dgm:t>
        <a:bodyPr/>
        <a:lstStyle/>
        <a:p>
          <a:endParaRPr lang="en-US"/>
        </a:p>
      </dgm:t>
    </dgm:pt>
    <dgm:pt modelId="{46F30AB4-0145-4E54-BA61-B7BB140725C6}" type="parTrans" cxnId="{E1FB1127-F498-4B00-A8E5-CBD274E7E4AD}">
      <dgm:prSet/>
      <dgm:spPr/>
      <dgm:t>
        <a:bodyPr/>
        <a:lstStyle/>
        <a:p>
          <a:endParaRPr lang="en-US"/>
        </a:p>
      </dgm:t>
    </dgm:pt>
    <dgm:pt modelId="{15D9DD73-3C65-4BCD-8157-A55E60D962BA}">
      <dgm:prSet phldrT="[Text]" phldr="1"/>
      <dgm:spPr/>
      <dgm:t>
        <a:bodyPr/>
        <a:lstStyle/>
        <a:p>
          <a:endParaRPr lang="en-US" dirty="0"/>
        </a:p>
      </dgm:t>
    </dgm:pt>
    <dgm:pt modelId="{BF7500B6-D049-4ABF-9E46-325DD44ED085}" type="sibTrans" cxnId="{C4920EB5-3AD4-479C-9665-A4E98E1B1B75}">
      <dgm:prSet/>
      <dgm:spPr/>
      <dgm:t>
        <a:bodyPr/>
        <a:lstStyle/>
        <a:p>
          <a:endParaRPr lang="en-US"/>
        </a:p>
      </dgm:t>
    </dgm:pt>
    <dgm:pt modelId="{57CA44F0-D283-492A-A9C1-5459996A2B4F}" type="parTrans" cxnId="{C4920EB5-3AD4-479C-9665-A4E98E1B1B75}">
      <dgm:prSet/>
      <dgm:spPr/>
      <dgm:t>
        <a:bodyPr/>
        <a:lstStyle/>
        <a:p>
          <a:endParaRPr lang="en-US"/>
        </a:p>
      </dgm:t>
    </dgm:pt>
    <dgm:pt modelId="{6942821F-C4FC-41D2-9315-5B35CC4896EE}" type="pres">
      <dgm:prSet presAssocID="{D6C4F1BD-8632-477C-A6C1-32364BF843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B61F68-B347-4A30-BA31-151D622D60AE}" type="pres">
      <dgm:prSet presAssocID="{EDD831CE-B8AD-4680-BDDA-87CDDDFAC4A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1358-57E0-4168-BB5E-2A98B29D55AF}" type="pres">
      <dgm:prSet presAssocID="{EDD831CE-B8AD-4680-BDDA-87CDDDFAC4AA}" presName="gear1srcNode" presStyleLbl="node1" presStyleIdx="0" presStyleCnt="3"/>
      <dgm:spPr/>
      <dgm:t>
        <a:bodyPr/>
        <a:lstStyle/>
        <a:p>
          <a:endParaRPr lang="en-US"/>
        </a:p>
      </dgm:t>
    </dgm:pt>
    <dgm:pt modelId="{A84D3F78-01D8-4BC3-B7C2-D6398CF42AED}" type="pres">
      <dgm:prSet presAssocID="{EDD831CE-B8AD-4680-BDDA-87CDDDFAC4AA}" presName="gear1dstNode" presStyleLbl="node1" presStyleIdx="0" presStyleCnt="3"/>
      <dgm:spPr/>
      <dgm:t>
        <a:bodyPr/>
        <a:lstStyle/>
        <a:p>
          <a:endParaRPr lang="en-US"/>
        </a:p>
      </dgm:t>
    </dgm:pt>
    <dgm:pt modelId="{8D64A30E-08D7-460B-A345-BEDEE96EEA95}" type="pres">
      <dgm:prSet presAssocID="{5B16887D-A424-4FF4-B0B3-4EB047CF971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AB5F2-E893-4013-B4B3-AFA885A42320}" type="pres">
      <dgm:prSet presAssocID="{5B16887D-A424-4FF4-B0B3-4EB047CF971E}" presName="gear2srcNode" presStyleLbl="node1" presStyleIdx="1" presStyleCnt="3"/>
      <dgm:spPr/>
      <dgm:t>
        <a:bodyPr/>
        <a:lstStyle/>
        <a:p>
          <a:endParaRPr lang="en-US"/>
        </a:p>
      </dgm:t>
    </dgm:pt>
    <dgm:pt modelId="{F87A31F1-3921-4081-9607-800DCB3B0554}" type="pres">
      <dgm:prSet presAssocID="{5B16887D-A424-4FF4-B0B3-4EB047CF971E}" presName="gear2dstNode" presStyleLbl="node1" presStyleIdx="1" presStyleCnt="3"/>
      <dgm:spPr/>
      <dgm:t>
        <a:bodyPr/>
        <a:lstStyle/>
        <a:p>
          <a:endParaRPr lang="en-US"/>
        </a:p>
      </dgm:t>
    </dgm:pt>
    <dgm:pt modelId="{86DF65E9-024B-41B7-BFBB-00AFB5D63878}" type="pres">
      <dgm:prSet presAssocID="{15D9DD73-3C65-4BCD-8157-A55E60D962BA}" presName="gear3" presStyleLbl="node1" presStyleIdx="2" presStyleCnt="3"/>
      <dgm:spPr/>
      <dgm:t>
        <a:bodyPr/>
        <a:lstStyle/>
        <a:p>
          <a:endParaRPr lang="en-US"/>
        </a:p>
      </dgm:t>
    </dgm:pt>
    <dgm:pt modelId="{954D4F29-150B-4738-9432-590373C31009}" type="pres">
      <dgm:prSet presAssocID="{15D9DD73-3C65-4BCD-8157-A55E60D962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3F436-15D1-4C69-8B78-500E9B6CEE77}" type="pres">
      <dgm:prSet presAssocID="{15D9DD73-3C65-4BCD-8157-A55E60D962BA}" presName="gear3srcNode" presStyleLbl="node1" presStyleIdx="2" presStyleCnt="3"/>
      <dgm:spPr/>
      <dgm:t>
        <a:bodyPr/>
        <a:lstStyle/>
        <a:p>
          <a:endParaRPr lang="en-US"/>
        </a:p>
      </dgm:t>
    </dgm:pt>
    <dgm:pt modelId="{B7287752-47F9-4392-B740-7A49224289E6}" type="pres">
      <dgm:prSet presAssocID="{15D9DD73-3C65-4BCD-8157-A55E60D962BA}" presName="gear3dstNode" presStyleLbl="node1" presStyleIdx="2" presStyleCnt="3"/>
      <dgm:spPr/>
      <dgm:t>
        <a:bodyPr/>
        <a:lstStyle/>
        <a:p>
          <a:endParaRPr lang="en-US"/>
        </a:p>
      </dgm:t>
    </dgm:pt>
    <dgm:pt modelId="{177CBD60-7B3F-40B9-ADCD-077F05632C79}" type="pres">
      <dgm:prSet presAssocID="{BFA73CB6-14B5-46F0-A17A-0E6D9396647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F42E6DE-CDE9-495D-ABB1-3B4AC0F1A39A}" type="pres">
      <dgm:prSet presAssocID="{BEE4E49D-C62E-4629-AD8B-09452AEB76A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4B68A13-81CB-4BE5-870E-D5D222EED14E}" type="pres">
      <dgm:prSet presAssocID="{BF7500B6-D049-4ABF-9E46-325DD44ED08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A7DD484-7D02-45D3-8968-6465E7DF44C9}" type="presOf" srcId="{BFA73CB6-14B5-46F0-A17A-0E6D93966471}" destId="{177CBD60-7B3F-40B9-ADCD-077F05632C79}" srcOrd="0" destOrd="0" presId="urn:microsoft.com/office/officeart/2005/8/layout/gear1"/>
    <dgm:cxn modelId="{D1EAABA7-BE55-480E-BB56-9936621D0BED}" type="presOf" srcId="{15D9DD73-3C65-4BCD-8157-A55E60D962BA}" destId="{8903F436-15D1-4C69-8B78-500E9B6CEE77}" srcOrd="2" destOrd="0" presId="urn:microsoft.com/office/officeart/2005/8/layout/gear1"/>
    <dgm:cxn modelId="{60865181-6732-4FDF-AD05-6C95BC12B06C}" type="presOf" srcId="{5B16887D-A424-4FF4-B0B3-4EB047CF971E}" destId="{8D64A30E-08D7-460B-A345-BEDEE96EEA95}" srcOrd="0" destOrd="0" presId="urn:microsoft.com/office/officeart/2005/8/layout/gear1"/>
    <dgm:cxn modelId="{9D866DB5-60E4-448F-85BD-0842E7C6B35D}" type="presOf" srcId="{EDD831CE-B8AD-4680-BDDA-87CDDDFAC4AA}" destId="{C0B61F68-B347-4A30-BA31-151D622D60AE}" srcOrd="0" destOrd="0" presId="urn:microsoft.com/office/officeart/2005/8/layout/gear1"/>
    <dgm:cxn modelId="{1AB3173F-4C5F-4E0B-A710-276B596DCDB8}" type="presOf" srcId="{BF7500B6-D049-4ABF-9E46-325DD44ED085}" destId="{A4B68A13-81CB-4BE5-870E-D5D222EED14E}" srcOrd="0" destOrd="0" presId="urn:microsoft.com/office/officeart/2005/8/layout/gear1"/>
    <dgm:cxn modelId="{C4920EB5-3AD4-479C-9665-A4E98E1B1B75}" srcId="{D6C4F1BD-8632-477C-A6C1-32364BF84338}" destId="{15D9DD73-3C65-4BCD-8157-A55E60D962BA}" srcOrd="2" destOrd="0" parTransId="{57CA44F0-D283-492A-A9C1-5459996A2B4F}" sibTransId="{BF7500B6-D049-4ABF-9E46-325DD44ED085}"/>
    <dgm:cxn modelId="{290954C5-78A9-44E2-9AFC-701CD8FDC78B}" type="presOf" srcId="{15D9DD73-3C65-4BCD-8157-A55E60D962BA}" destId="{86DF65E9-024B-41B7-BFBB-00AFB5D63878}" srcOrd="0" destOrd="0" presId="urn:microsoft.com/office/officeart/2005/8/layout/gear1"/>
    <dgm:cxn modelId="{6A5C567D-9271-4762-BBE9-751081D9C53D}" type="presOf" srcId="{5B16887D-A424-4FF4-B0B3-4EB047CF971E}" destId="{515AB5F2-E893-4013-B4B3-AFA885A42320}" srcOrd="1" destOrd="0" presId="urn:microsoft.com/office/officeart/2005/8/layout/gear1"/>
    <dgm:cxn modelId="{7B1E548D-F5B4-4421-99AE-52BE2E051197}" type="presOf" srcId="{15D9DD73-3C65-4BCD-8157-A55E60D962BA}" destId="{B7287752-47F9-4392-B740-7A49224289E6}" srcOrd="3" destOrd="0" presId="urn:microsoft.com/office/officeart/2005/8/layout/gear1"/>
    <dgm:cxn modelId="{CA15391D-801D-4EE5-AB17-813C864D60BA}" type="presOf" srcId="{D6C4F1BD-8632-477C-A6C1-32364BF84338}" destId="{6942821F-C4FC-41D2-9315-5B35CC4896EE}" srcOrd="0" destOrd="0" presId="urn:microsoft.com/office/officeart/2005/8/layout/gear1"/>
    <dgm:cxn modelId="{66C4CE03-3799-492D-9555-42E271A4B559}" type="presOf" srcId="{15D9DD73-3C65-4BCD-8157-A55E60D962BA}" destId="{954D4F29-150B-4738-9432-590373C31009}" srcOrd="1" destOrd="0" presId="urn:microsoft.com/office/officeart/2005/8/layout/gear1"/>
    <dgm:cxn modelId="{E1FB1127-F498-4B00-A8E5-CBD274E7E4AD}" srcId="{D6C4F1BD-8632-477C-A6C1-32364BF84338}" destId="{5B16887D-A424-4FF4-B0B3-4EB047CF971E}" srcOrd="1" destOrd="0" parTransId="{46F30AB4-0145-4E54-BA61-B7BB140725C6}" sibTransId="{BEE4E49D-C62E-4629-AD8B-09452AEB76AC}"/>
    <dgm:cxn modelId="{F0841525-2C12-4D9C-9926-B5D7692C9807}" srcId="{D6C4F1BD-8632-477C-A6C1-32364BF84338}" destId="{EDD831CE-B8AD-4680-BDDA-87CDDDFAC4AA}" srcOrd="0" destOrd="0" parTransId="{EAF193F9-224F-4D29-B86D-EBC005A0FD2C}" sibTransId="{BFA73CB6-14B5-46F0-A17A-0E6D93966471}"/>
    <dgm:cxn modelId="{9CE7EB7F-3A51-49D3-97BC-19EF100E94A6}" type="presOf" srcId="{BEE4E49D-C62E-4629-AD8B-09452AEB76AC}" destId="{EF42E6DE-CDE9-495D-ABB1-3B4AC0F1A39A}" srcOrd="0" destOrd="0" presId="urn:microsoft.com/office/officeart/2005/8/layout/gear1"/>
    <dgm:cxn modelId="{CDFE509F-1562-401A-A303-048A52FEADA1}" type="presOf" srcId="{EDD831CE-B8AD-4680-BDDA-87CDDDFAC4AA}" destId="{A84D3F78-01D8-4BC3-B7C2-D6398CF42AED}" srcOrd="2" destOrd="0" presId="urn:microsoft.com/office/officeart/2005/8/layout/gear1"/>
    <dgm:cxn modelId="{EC46EA95-BB82-446D-9B4D-550345DB1A6F}" type="presOf" srcId="{EDD831CE-B8AD-4680-BDDA-87CDDDFAC4AA}" destId="{7ADB1358-57E0-4168-BB5E-2A98B29D55AF}" srcOrd="1" destOrd="0" presId="urn:microsoft.com/office/officeart/2005/8/layout/gear1"/>
    <dgm:cxn modelId="{80374F9C-1A30-4F30-9156-62893FA82E8A}" type="presOf" srcId="{5B16887D-A424-4FF4-B0B3-4EB047CF971E}" destId="{F87A31F1-3921-4081-9607-800DCB3B0554}" srcOrd="2" destOrd="0" presId="urn:microsoft.com/office/officeart/2005/8/layout/gear1"/>
    <dgm:cxn modelId="{3244EE43-B7D6-400B-AE0F-06341E58491F}" type="presParOf" srcId="{6942821F-C4FC-41D2-9315-5B35CC4896EE}" destId="{C0B61F68-B347-4A30-BA31-151D622D60AE}" srcOrd="0" destOrd="0" presId="urn:microsoft.com/office/officeart/2005/8/layout/gear1"/>
    <dgm:cxn modelId="{39EB9868-F7CC-43EA-8E7F-46E3CF8AF370}" type="presParOf" srcId="{6942821F-C4FC-41D2-9315-5B35CC4896EE}" destId="{7ADB1358-57E0-4168-BB5E-2A98B29D55AF}" srcOrd="1" destOrd="0" presId="urn:microsoft.com/office/officeart/2005/8/layout/gear1"/>
    <dgm:cxn modelId="{0D1DF9D8-C836-4270-B4A5-8E6F1A6899BB}" type="presParOf" srcId="{6942821F-C4FC-41D2-9315-5B35CC4896EE}" destId="{A84D3F78-01D8-4BC3-B7C2-D6398CF42AED}" srcOrd="2" destOrd="0" presId="urn:microsoft.com/office/officeart/2005/8/layout/gear1"/>
    <dgm:cxn modelId="{D573B167-FD7C-4078-8972-2A328B254DF7}" type="presParOf" srcId="{6942821F-C4FC-41D2-9315-5B35CC4896EE}" destId="{8D64A30E-08D7-460B-A345-BEDEE96EEA95}" srcOrd="3" destOrd="0" presId="urn:microsoft.com/office/officeart/2005/8/layout/gear1"/>
    <dgm:cxn modelId="{1F913928-EC11-4533-A2C2-4183DEF872B2}" type="presParOf" srcId="{6942821F-C4FC-41D2-9315-5B35CC4896EE}" destId="{515AB5F2-E893-4013-B4B3-AFA885A42320}" srcOrd="4" destOrd="0" presId="urn:microsoft.com/office/officeart/2005/8/layout/gear1"/>
    <dgm:cxn modelId="{BE0C4558-2517-4224-892E-0AF348C130FD}" type="presParOf" srcId="{6942821F-C4FC-41D2-9315-5B35CC4896EE}" destId="{F87A31F1-3921-4081-9607-800DCB3B0554}" srcOrd="5" destOrd="0" presId="urn:microsoft.com/office/officeart/2005/8/layout/gear1"/>
    <dgm:cxn modelId="{BAA84F26-C931-4215-9D9A-75496A6BBC7E}" type="presParOf" srcId="{6942821F-C4FC-41D2-9315-5B35CC4896EE}" destId="{86DF65E9-024B-41B7-BFBB-00AFB5D63878}" srcOrd="6" destOrd="0" presId="urn:microsoft.com/office/officeart/2005/8/layout/gear1"/>
    <dgm:cxn modelId="{CF90BD8B-BF09-4FCF-BA05-B970DFB0827E}" type="presParOf" srcId="{6942821F-C4FC-41D2-9315-5B35CC4896EE}" destId="{954D4F29-150B-4738-9432-590373C31009}" srcOrd="7" destOrd="0" presId="urn:microsoft.com/office/officeart/2005/8/layout/gear1"/>
    <dgm:cxn modelId="{1F1CCD49-C9BC-46A8-BB6A-1D2798A93559}" type="presParOf" srcId="{6942821F-C4FC-41D2-9315-5B35CC4896EE}" destId="{8903F436-15D1-4C69-8B78-500E9B6CEE77}" srcOrd="8" destOrd="0" presId="urn:microsoft.com/office/officeart/2005/8/layout/gear1"/>
    <dgm:cxn modelId="{B615DF70-F003-4705-9DB4-15923492D4A6}" type="presParOf" srcId="{6942821F-C4FC-41D2-9315-5B35CC4896EE}" destId="{B7287752-47F9-4392-B740-7A49224289E6}" srcOrd="9" destOrd="0" presId="urn:microsoft.com/office/officeart/2005/8/layout/gear1"/>
    <dgm:cxn modelId="{DB9305E9-6016-4DC0-8B9D-E12C6782E872}" type="presParOf" srcId="{6942821F-C4FC-41D2-9315-5B35CC4896EE}" destId="{177CBD60-7B3F-40B9-ADCD-077F05632C79}" srcOrd="10" destOrd="0" presId="urn:microsoft.com/office/officeart/2005/8/layout/gear1"/>
    <dgm:cxn modelId="{BFBEFE40-9264-45DE-8B18-366F6DEE7D93}" type="presParOf" srcId="{6942821F-C4FC-41D2-9315-5B35CC4896EE}" destId="{EF42E6DE-CDE9-495D-ABB1-3B4AC0F1A39A}" srcOrd="11" destOrd="0" presId="urn:microsoft.com/office/officeart/2005/8/layout/gear1"/>
    <dgm:cxn modelId="{03EA9622-B99C-4F62-B54C-E4D02F8378F8}" type="presParOf" srcId="{6942821F-C4FC-41D2-9315-5B35CC4896EE}" destId="{A4B68A13-81CB-4BE5-870E-D5D222EED14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8C084B-7047-4F69-A78E-60BC252BCC3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021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96" charset="-128"/>
        <a:cs typeface="ＭＳ Ｐゴシック" pitchFamily="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09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258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742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807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852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05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18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858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35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561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85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367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983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114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1056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011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953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5790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354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831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375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2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9777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289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720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0275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488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374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7959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0148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958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200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50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6315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6314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963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F3C59-345E-488C-872D-BDC278DAB539}" type="slidenum">
              <a:rPr lang="en-GB" altLang="en-US"/>
              <a:pPr/>
              <a:t>50</a:t>
            </a:fld>
            <a:endParaRPr lang="en-GB" alt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988" y="776288"/>
            <a:ext cx="6792912" cy="38227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10175" cy="4605337"/>
          </a:xfrm>
        </p:spPr>
        <p:txBody>
          <a:bodyPr/>
          <a:lstStyle/>
          <a:p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1051033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BE65C-2DCE-4429-9BA9-5D647382A1D1}" type="slidenum">
              <a:rPr lang="en-GB" altLang="en-US"/>
              <a:pPr/>
              <a:t>51</a:t>
            </a:fld>
            <a:endParaRPr lang="en-GB" alt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988" y="776288"/>
            <a:ext cx="6792912" cy="3822700"/>
          </a:xfrm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10175" cy="4605337"/>
          </a:xfrm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647140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48174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3257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0742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56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578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alt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57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0697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433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5332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59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2804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60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6146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62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246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63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3086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64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1612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65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1840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66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6596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67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242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68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3665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69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49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06715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70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1634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71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88950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72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3159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fld id="{31C275EC-523B-40D7-9DFC-12BDD4C447B8}" type="slidenum">
              <a:rPr lang="en-GB" altLang="en-US" sz="1200"/>
              <a:pPr eaLnBrk="1" hangingPunct="1"/>
              <a:t>81</a:t>
            </a:fld>
            <a:endParaRPr lang="en-GB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0257808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82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28173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83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8910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84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017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63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616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28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06896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93096"/>
            <a:ext cx="8534400" cy="3587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credits style</a:t>
            </a:r>
          </a:p>
        </p:txBody>
      </p:sp>
    </p:spTree>
    <p:extLst>
      <p:ext uri="{BB962C8B-B14F-4D97-AF65-F5344CB8AC3E}">
        <p14:creationId xmlns:p14="http://schemas.microsoft.com/office/powerpoint/2010/main" val="100433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440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966200" y="838200"/>
            <a:ext cx="28702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55600" y="838200"/>
            <a:ext cx="8407400" cy="56388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816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28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81" y="1681"/>
          <a:ext cx="167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1" y="1681"/>
                        <a:ext cx="1679" cy="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06096" y="616886"/>
            <a:ext cx="10684639" cy="1139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706096" y="1760922"/>
            <a:ext cx="10684640" cy="4337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8601" lvl="0" indent="-248601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Click to edit Master text styles</a:t>
            </a:r>
          </a:p>
          <a:p>
            <a:pPr marL="248601" lvl="1" indent="-248601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Second level</a:t>
            </a:r>
          </a:p>
          <a:p>
            <a:pPr marL="248601" lvl="2" indent="-248601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Third level</a:t>
            </a:r>
          </a:p>
          <a:p>
            <a:pPr marL="248601" lvl="3" indent="-248601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Fourth level</a:t>
            </a:r>
          </a:p>
          <a:p>
            <a:pPr marL="248601" lvl="4" indent="-248601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569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06896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93096"/>
            <a:ext cx="8534400" cy="3587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credits style</a:t>
            </a:r>
          </a:p>
        </p:txBody>
      </p:sp>
    </p:spTree>
    <p:extLst>
      <p:ext uri="{BB962C8B-B14F-4D97-AF65-F5344CB8AC3E}">
        <p14:creationId xmlns:p14="http://schemas.microsoft.com/office/powerpoint/2010/main" val="312064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4848200"/>
          </a:xfrm>
        </p:spPr>
        <p:txBody>
          <a:bodyPr/>
          <a:lstStyle>
            <a:lvl1pPr>
              <a:buClrTx/>
              <a:buSzPct val="100000"/>
              <a:defRPr sz="2000">
                <a:latin typeface="Verdana "/>
              </a:defRPr>
            </a:lvl1pPr>
            <a:lvl2pPr>
              <a:buClrTx/>
              <a:buSzPct val="100000"/>
              <a:defRPr sz="1800"/>
            </a:lvl2pPr>
            <a:lvl3pPr>
              <a:buClrTx/>
              <a:buSzPct val="100000"/>
              <a:defRPr sz="1600"/>
            </a:lvl3pPr>
            <a:lvl4pPr>
              <a:buClrTx/>
              <a:buSzPct val="100000"/>
              <a:defRPr/>
            </a:lvl4pPr>
            <a:lvl5pPr>
              <a:buClrTx/>
              <a:buSzPct val="10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153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20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495800"/>
          </a:xfrm>
        </p:spPr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495800"/>
          </a:xfrm>
        </p:spPr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944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79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53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4848200"/>
          </a:xfrm>
        </p:spPr>
        <p:txBody>
          <a:bodyPr/>
          <a:lstStyle>
            <a:lvl1pPr>
              <a:buClrTx/>
              <a:buSzPct val="100000"/>
              <a:defRPr sz="2000">
                <a:latin typeface="Verdana "/>
              </a:defRPr>
            </a:lvl1pPr>
            <a:lvl2pPr>
              <a:buClrTx/>
              <a:buSzPct val="100000"/>
              <a:defRPr sz="1800"/>
            </a:lvl2pPr>
            <a:lvl3pPr>
              <a:buClrTx/>
              <a:buSzPct val="100000"/>
              <a:defRPr sz="1600"/>
            </a:lvl3pPr>
            <a:lvl4pPr>
              <a:buClrTx/>
              <a:buSzPct val="100000"/>
              <a:defRPr/>
            </a:lvl4pPr>
            <a:lvl5pPr>
              <a:buClrTx/>
              <a:buSzPct val="10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706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20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97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406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966200" y="838200"/>
            <a:ext cx="28702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55600" y="838200"/>
            <a:ext cx="8407400" cy="56388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94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58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495800"/>
          </a:xfrm>
        </p:spPr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495800"/>
          </a:xfrm>
        </p:spPr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73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55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48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61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25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2" name="Rak 11"/>
          <p:cNvCxnSpPr/>
          <p:nvPr/>
        </p:nvCxnSpPr>
        <p:spPr bwMode="auto">
          <a:xfrm>
            <a:off x="0" y="457200"/>
            <a:ext cx="12192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Chalmers Univ logo_svart.em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344" y="122403"/>
            <a:ext cx="1200132" cy="223511"/>
          </a:xfrm>
          <a:prstGeom prst="rect">
            <a:avLst/>
          </a:prstGeom>
        </p:spPr>
      </p:pic>
      <p:pic>
        <p:nvPicPr>
          <p:cNvPr id="9" name="Bildobjekt 8" descr="Logo GUeng_leftSV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75520" y="63652"/>
            <a:ext cx="2712301" cy="341012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 bwMode="auto">
          <a:xfrm rot="5400000">
            <a:off x="1467537" y="233894"/>
            <a:ext cx="184448" cy="52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536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pitchFamily="96" charset="-128"/>
          <a:cs typeface="Akzidenz-Bd for Chalmer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96" charset="-128"/>
          <a:cs typeface="Akzidenz for Chalmers Regula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3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We are a team single display</a:t>
            </a:r>
            <a:endParaRPr lang="en-GB" noProof="0" dirty="0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cxnSp>
        <p:nvCxnSpPr>
          <p:cNvPr id="12" name="Rak 11"/>
          <p:cNvCxnSpPr/>
          <p:nvPr/>
        </p:nvCxnSpPr>
        <p:spPr bwMode="auto">
          <a:xfrm>
            <a:off x="113042" y="561042"/>
            <a:ext cx="11809312" cy="2118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Chalmers Univ logo_svart.e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791" y="153760"/>
            <a:ext cx="1299642" cy="242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Rak 12"/>
          <p:cNvCxnSpPr/>
          <p:nvPr/>
        </p:nvCxnSpPr>
        <p:spPr bwMode="auto">
          <a:xfrm rot="5400000">
            <a:off x="1539544" y="289085"/>
            <a:ext cx="184448" cy="52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2" name="Picture 8" descr="http://legalpsychology.eu/images/logo_goeteborg_university_new.pn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22968" b="36670"/>
          <a:stretch/>
        </p:blipFill>
        <p:spPr bwMode="auto">
          <a:xfrm>
            <a:off x="1778586" y="84876"/>
            <a:ext cx="504056" cy="4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2351584" y="197125"/>
            <a:ext cx="1869552" cy="175757"/>
            <a:chOff x="2238644" y="178822"/>
            <a:chExt cx="1869552" cy="175757"/>
          </a:xfrm>
        </p:grpSpPr>
        <p:pic>
          <p:nvPicPr>
            <p:cNvPr id="19" name="Picture 8" descr="http://legalpsychology.eu/images/logo_goeteborg_university_new.png"/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83" b="13142"/>
            <a:stretch/>
          </p:blipFill>
          <p:spPr bwMode="auto">
            <a:xfrm>
              <a:off x="2238644" y="178822"/>
              <a:ext cx="934776" cy="17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legalpsychology.eu/images/logo_goeteborg_university_new.png"/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68"/>
            <a:stretch/>
          </p:blipFill>
          <p:spPr bwMode="auto">
            <a:xfrm>
              <a:off x="3173420" y="205256"/>
              <a:ext cx="934776" cy="102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549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baseline="0">
          <a:solidFill>
            <a:schemeClr val="tx1"/>
          </a:solidFill>
          <a:latin typeface="Calibri" panose="020F0502020204030204" pitchFamily="34" charset="0"/>
          <a:ea typeface="ＭＳ Ｐゴシック" pitchFamily="96" charset="-128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Calibri" panose="020F0502020204030204" pitchFamily="34" charset="0"/>
          <a:ea typeface="ＭＳ Ｐゴシック" pitchFamily="96" charset="-128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Calibri" panose="020F0502020204030204" pitchFamily="34" charset="0"/>
          <a:ea typeface="ＭＳ Ｐゴシック" pitchFamily="68" charset="-128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Calibri" panose="020F0502020204030204" pitchFamily="34" charset="0"/>
          <a:ea typeface="ＭＳ Ｐゴシック" pitchFamily="68" charset="-128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Calibri" panose="020F0502020204030204" pitchFamily="34" charset="0"/>
          <a:ea typeface="ＭＳ Ｐゴシック" pitchFamily="68" charset="-128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 b="0" i="0">
          <a:solidFill>
            <a:schemeClr val="tx1"/>
          </a:solidFill>
          <a:latin typeface="Calibri" panose="020F0502020204030204" pitchFamily="34" charset="0"/>
          <a:ea typeface="ＭＳ Ｐゴシック" pitchFamily="68" charset="-128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gQ2RT-ktJq6UgQDUIZXhuuiXh9T9qLJ-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3"/>
          <p:cNvSpPr>
            <a:spLocks noGrp="1"/>
          </p:cNvSpPr>
          <p:nvPr>
            <p:ph type="ctrTitle"/>
          </p:nvPr>
        </p:nvSpPr>
        <p:spPr>
          <a:xfrm>
            <a:off x="914400" y="858813"/>
            <a:ext cx="10363200" cy="1470025"/>
          </a:xfrm>
        </p:spPr>
        <p:txBody>
          <a:bodyPr/>
          <a:lstStyle/>
          <a:p>
            <a:r>
              <a:rPr lang="en-GB" noProof="0" dirty="0" smtClean="0"/>
              <a:t>Software Architecture Evaluation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59496" y="2328838"/>
            <a:ext cx="8534400" cy="358775"/>
          </a:xfrm>
        </p:spPr>
        <p:txBody>
          <a:bodyPr/>
          <a:lstStyle/>
          <a:p>
            <a:r>
              <a:rPr lang="en-GB" noProof="0" dirty="0" smtClean="0"/>
              <a:t>by </a:t>
            </a:r>
            <a:r>
              <a:rPr lang="en-GB" noProof="0" dirty="0" err="1" smtClean="0"/>
              <a:t>Imed</a:t>
            </a:r>
            <a:r>
              <a:rPr lang="en-GB" noProof="0" dirty="0" smtClean="0"/>
              <a:t> </a:t>
            </a:r>
            <a:r>
              <a:rPr lang="en-GB" noProof="0" dirty="0" err="1" smtClean="0"/>
              <a:t>Hammouda</a:t>
            </a:r>
            <a:r>
              <a:rPr lang="en-GB" noProof="0" dirty="0" smtClean="0"/>
              <a:t>, Michel Chaudron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2798043"/>
            <a:ext cx="2719189" cy="27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30080" y="2564905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GB" sz="2400" b="1" noProof="0" dirty="0" smtClean="0"/>
              <a:t>What</a:t>
            </a:r>
            <a:r>
              <a:rPr lang="en-GB" sz="2400" noProof="0" dirty="0" smtClean="0"/>
              <a:t> to evaluate in Software Architecture?</a:t>
            </a:r>
            <a:endParaRPr lang="en-GB" sz="2400" noProof="0" dirty="0"/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What to Evaluate?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28800"/>
            <a:ext cx="777240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noProof="0" dirty="0" smtClean="0"/>
              <a:t>"fundamental concepts or </a:t>
            </a:r>
            <a:r>
              <a:rPr lang="en-GB" sz="2400" b="1" noProof="0" dirty="0" smtClean="0">
                <a:solidFill>
                  <a:srgbClr val="00B050"/>
                </a:solidFill>
              </a:rPr>
              <a:t>properties</a:t>
            </a:r>
            <a:r>
              <a:rPr lang="en-GB" sz="2400" noProof="0" dirty="0" smtClean="0">
                <a:solidFill>
                  <a:srgbClr val="00B050"/>
                </a:solidFill>
              </a:rPr>
              <a:t> </a:t>
            </a:r>
            <a:r>
              <a:rPr lang="en-GB" sz="2400" noProof="0" dirty="0" smtClean="0"/>
              <a:t>of a system in its environment embodied in its elements, relationships, and in the principles of its design and evolution." </a:t>
            </a:r>
            <a:endParaRPr lang="en-GB" sz="2400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07568" y="3861048"/>
            <a:ext cx="77724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18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16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0" indent="0" algn="ctr">
              <a:buNone/>
            </a:pPr>
            <a:r>
              <a:rPr lang="en-US" sz="2400" kern="0" dirty="0" smtClean="0"/>
              <a:t>"</a:t>
            </a:r>
            <a:r>
              <a:rPr lang="en-US" sz="2400" dirty="0" smtClean="0"/>
              <a:t>The software architecture of a program or computing system is the structure or structures of the system, which comprise software components, the </a:t>
            </a:r>
            <a:r>
              <a:rPr lang="en-US" sz="2400" b="1" dirty="0" smtClean="0">
                <a:solidFill>
                  <a:srgbClr val="00B050"/>
                </a:solidFill>
              </a:rPr>
              <a:t>externally visible properties</a:t>
            </a:r>
            <a:r>
              <a:rPr lang="en-US" sz="2400" dirty="0" smtClean="0"/>
              <a:t> of those components, and the relationships among them.</a:t>
            </a:r>
            <a:r>
              <a:rPr lang="en-US" sz="2400" kern="0" dirty="0" smtClean="0"/>
              <a:t>." </a:t>
            </a:r>
            <a:endParaRPr lang="en-US" sz="24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7680177" y="2924944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</a:rPr>
              <a:t>ISO/IEC/IEEE 42010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0177" y="5877272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</a:rPr>
              <a:t>Len Bass</a:t>
            </a:r>
          </a:p>
        </p:txBody>
      </p:sp>
    </p:spTree>
    <p:extLst>
      <p:ext uri="{BB962C8B-B14F-4D97-AF65-F5344CB8AC3E}">
        <p14:creationId xmlns:p14="http://schemas.microsoft.com/office/powerpoint/2010/main" val="3015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724812"/>
            <a:ext cx="4896544" cy="28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What to Evaluate?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272" y="1844825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GB" noProof="0" dirty="0" smtClean="0"/>
              <a:t>Architects pay more attention to </a:t>
            </a:r>
            <a:r>
              <a:rPr lang="en-GB" b="1" noProof="0" dirty="0" smtClean="0">
                <a:solidFill>
                  <a:srgbClr val="00B050"/>
                </a:solidFill>
              </a:rPr>
              <a:t>qualities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that arise from architecture choices.</a:t>
            </a:r>
            <a:endParaRPr lang="en-GB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6023992" y="3741036"/>
            <a:ext cx="4896544" cy="2856317"/>
            <a:chOff x="4499992" y="2936945"/>
            <a:chExt cx="4896544" cy="2856317"/>
          </a:xfrm>
        </p:grpSpPr>
        <p:pic>
          <p:nvPicPr>
            <p:cNvPr id="7" name="Picture 36" descr="callout-bg-m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936945"/>
              <a:ext cx="4896544" cy="285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932040" y="3068960"/>
              <a:ext cx="381642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•"/>
                <a:defRPr sz="2000" b="0" i="0">
                  <a:solidFill>
                    <a:schemeClr val="tx1"/>
                  </a:solidFill>
                  <a:latin typeface="+mn-lt"/>
                  <a:ea typeface="ＭＳ Ｐゴシック" pitchFamily="96" charset="-128"/>
                  <a:cs typeface="Akzidenz for Chalmers Regular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–"/>
                <a:defRPr sz="1800" b="0" i="0">
                  <a:solidFill>
                    <a:schemeClr val="tx1"/>
                  </a:solidFill>
                  <a:latin typeface="+mn-lt"/>
                  <a:ea typeface="ＭＳ Ｐゴシック" pitchFamily="68" charset="-128"/>
                  <a:cs typeface="Akzidenz for Chalmers Regular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•"/>
                <a:defRPr sz="1600" b="0" i="0">
                  <a:solidFill>
                    <a:schemeClr val="tx1"/>
                  </a:solidFill>
                  <a:latin typeface="+mn-lt"/>
                  <a:ea typeface="ＭＳ Ｐゴシック" pitchFamily="68" charset="-128"/>
                  <a:cs typeface="Akzidenz for Chalmers Regular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–"/>
                <a:defRPr sz="2000" b="0" i="0">
                  <a:solidFill>
                    <a:schemeClr val="tx1"/>
                  </a:solidFill>
                  <a:latin typeface="+mn-lt"/>
                  <a:ea typeface="ＭＳ Ｐゴシック" pitchFamily="68" charset="-128"/>
                  <a:cs typeface="Akzidenz for Chalmers Regular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»"/>
                <a:defRPr sz="2000" b="0" i="0">
                  <a:solidFill>
                    <a:schemeClr val="tx1"/>
                  </a:solidFill>
                  <a:latin typeface="+mn-lt"/>
                  <a:ea typeface="ＭＳ Ｐゴシック" pitchFamily="68" charset="-128"/>
                  <a:cs typeface="Akzidenz for Chalmers Regular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68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68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68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68" charset="-128"/>
                </a:defRPr>
              </a:lvl9pPr>
            </a:lstStyle>
            <a:p>
              <a:pPr marL="0" indent="0">
                <a:buNone/>
              </a:pPr>
              <a:endParaRPr lang="en-US" kern="0" dirty="0"/>
            </a:p>
            <a:p>
              <a:pPr marL="0" indent="0" algn="ctr">
                <a:buNone/>
              </a:pPr>
              <a:r>
                <a:rPr lang="en-US" kern="0" dirty="0"/>
                <a:t>Architectures allow or preclude nearly all of the system’s </a:t>
              </a:r>
              <a:r>
                <a:rPr lang="en-US" b="1" kern="0" dirty="0" smtClean="0">
                  <a:solidFill>
                    <a:srgbClr val="00B050"/>
                  </a:solidFill>
                </a:rPr>
                <a:t>quality attributes</a:t>
              </a:r>
              <a:r>
                <a:rPr lang="sv-SE" kern="0" dirty="0" smtClean="0"/>
                <a:t>.</a:t>
              </a:r>
              <a:endParaRPr lang="sv-SE" kern="0" dirty="0"/>
            </a:p>
            <a:p>
              <a:endParaRPr lang="sv-SE" kern="0" dirty="0"/>
            </a:p>
            <a:p>
              <a:endParaRPr lang="sv-SE" kern="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43472" y="2348881"/>
            <a:ext cx="4752528" cy="3034598"/>
            <a:chOff x="395536" y="2660915"/>
            <a:chExt cx="4176464" cy="3034598"/>
          </a:xfrm>
        </p:grpSpPr>
        <p:sp>
          <p:nvSpPr>
            <p:cNvPr id="10" name="Vertical Scroll 9"/>
            <p:cNvSpPr/>
            <p:nvPr/>
          </p:nvSpPr>
          <p:spPr bwMode="auto">
            <a:xfrm>
              <a:off x="395536" y="2660915"/>
              <a:ext cx="4176464" cy="2856317"/>
            </a:xfrm>
            <a:prstGeom prst="verticalScroll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sv-SE">
                <a:latin typeface="Times" pitchFamily="6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9592" y="3140968"/>
              <a:ext cx="316835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>
                  <a:latin typeface="+mn-lt"/>
                </a:rPr>
                <a:t>If </a:t>
              </a:r>
              <a:r>
                <a:rPr lang="en-US" sz="2000" dirty="0">
                  <a:latin typeface="+mn-lt"/>
                </a:rPr>
                <a:t>architectural decisions determine a system’s </a:t>
              </a:r>
              <a:r>
                <a:rPr lang="en-US" sz="2000" b="1" kern="0" dirty="0">
                  <a:solidFill>
                    <a:srgbClr val="FF0000"/>
                  </a:solidFill>
                  <a:latin typeface="+mn-lt"/>
                  <a:ea typeface="ＭＳ Ｐゴシック" pitchFamily="68" charset="-128"/>
                  <a:cs typeface="Akzidenz for Chalmers Regular"/>
                </a:rPr>
                <a:t>quality</a:t>
              </a:r>
              <a:r>
                <a:rPr lang="en-US" sz="2000" b="1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en-US" sz="2000" b="1" kern="0" dirty="0">
                  <a:solidFill>
                    <a:srgbClr val="FF0000"/>
                  </a:solidFill>
                  <a:latin typeface="+mn-lt"/>
                  <a:ea typeface="ＭＳ Ｐゴシック" pitchFamily="68" charset="-128"/>
                  <a:cs typeface="Akzidenz for Chalmers Regular"/>
                </a:rPr>
                <a:t>attributes</a:t>
              </a:r>
              <a:r>
                <a:rPr lang="en-US" sz="2000" dirty="0">
                  <a:latin typeface="+mn-lt"/>
                </a:rPr>
                <a:t>, then it is possible to evaluate </a:t>
              </a:r>
              <a:r>
                <a:rPr lang="en-US" sz="2000" b="1" kern="0" dirty="0">
                  <a:solidFill>
                    <a:srgbClr val="FF0000"/>
                  </a:solidFill>
                  <a:latin typeface="+mn-lt"/>
                  <a:ea typeface="ＭＳ Ｐゴシック" pitchFamily="68" charset="-128"/>
                  <a:cs typeface="Akzidenz for Chalmers Regular"/>
                </a:rPr>
                <a:t>architectural decisions </a:t>
              </a:r>
              <a:r>
                <a:rPr lang="en-US" sz="2000" kern="0" dirty="0">
                  <a:latin typeface="+mn-lt"/>
                  <a:ea typeface="ＭＳ Ｐゴシック" pitchFamily="68" charset="-128"/>
                  <a:cs typeface="Akzidenz for Chalmers Regular"/>
                </a:rPr>
                <a:t>with respect to </a:t>
              </a:r>
              <a:r>
                <a:rPr lang="en-US" sz="2000" dirty="0">
                  <a:latin typeface="+mn-lt"/>
                </a:rPr>
                <a:t>their </a:t>
              </a:r>
              <a:r>
                <a:rPr lang="en-US" sz="2000" b="1" kern="0" dirty="0">
                  <a:solidFill>
                    <a:srgbClr val="FF0000"/>
                  </a:solidFill>
                  <a:latin typeface="+mn-lt"/>
                  <a:ea typeface="ＭＳ Ｐゴシック" pitchFamily="68" charset="-128"/>
                  <a:cs typeface="Akzidenz for Chalmers Regular"/>
                </a:rPr>
                <a:t>impact</a:t>
              </a:r>
              <a:r>
                <a:rPr lang="en-US" sz="2000" dirty="0">
                  <a:latin typeface="+mn-lt"/>
                </a:rPr>
                <a:t> on those </a:t>
              </a:r>
              <a:r>
                <a:rPr lang="sv-SE" sz="2000" dirty="0" err="1">
                  <a:latin typeface="+mn-lt"/>
                </a:rPr>
                <a:t>attributes</a:t>
              </a:r>
              <a:r>
                <a:rPr lang="sv-SE" sz="2000" dirty="0">
                  <a:latin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4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Evaluate?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2708920"/>
            <a:ext cx="6261720" cy="23042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“… the evaluator is able to conclude that </a:t>
            </a:r>
            <a:r>
              <a:rPr lang="en-US" sz="2400" b="1" dirty="0">
                <a:solidFill>
                  <a:srgbClr val="00B050"/>
                </a:solidFill>
              </a:rPr>
              <a:t>a quality goal is sensitive</a:t>
            </a:r>
            <a:r>
              <a:rPr lang="en-US" sz="2400" dirty="0"/>
              <a:t> to certain properties of the architecture. A goal of any architecture evaluation is to make this reasoning </a:t>
            </a:r>
            <a:r>
              <a:rPr lang="en-US" sz="2400" b="1" dirty="0">
                <a:solidFill>
                  <a:srgbClr val="00B050"/>
                </a:solidFill>
              </a:rPr>
              <a:t>explicit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and to </a:t>
            </a:r>
            <a:r>
              <a:rPr lang="en-US" sz="2400" b="1" dirty="0">
                <a:solidFill>
                  <a:srgbClr val="00B050"/>
                </a:solidFill>
              </a:rPr>
              <a:t>record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it for posterity.” *</a:t>
            </a:r>
            <a:endParaRPr lang="sv-SE" sz="2400" dirty="0"/>
          </a:p>
          <a:p>
            <a:pPr marL="0" indent="0">
              <a:buNone/>
            </a:pPr>
            <a:endParaRPr lang="en-GB" sz="2400" noProof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320280"/>
            <a:ext cx="2431135" cy="3672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0390" y="6021288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</a:rPr>
              <a:t>* Clements et al.</a:t>
            </a:r>
          </a:p>
        </p:txBody>
      </p:sp>
    </p:spTree>
    <p:extLst>
      <p:ext uri="{BB962C8B-B14F-4D97-AF65-F5344CB8AC3E}">
        <p14:creationId xmlns:p14="http://schemas.microsoft.com/office/powerpoint/2010/main" val="16686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30080" y="2564905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GB" sz="2400" b="1" dirty="0" smtClean="0"/>
              <a:t>How </a:t>
            </a:r>
            <a:r>
              <a:rPr lang="en-GB" sz="2400" dirty="0" smtClean="0"/>
              <a:t>to evaluate Software Architecture?</a:t>
            </a:r>
            <a:endParaRPr lang="en-GB" sz="2400" dirty="0"/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Evaluating 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1224136"/>
          </a:xfrm>
        </p:spPr>
        <p:txBody>
          <a:bodyPr/>
          <a:lstStyle/>
          <a:p>
            <a:r>
              <a:rPr lang="en-US" dirty="0"/>
              <a:t>Quality attributes can be evaluated through:</a:t>
            </a:r>
          </a:p>
          <a:p>
            <a:endParaRPr lang="en-US" sz="800" dirty="0"/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Scenario-based evaluation</a:t>
            </a:r>
            <a:r>
              <a:rPr lang="en-US" dirty="0"/>
              <a:t>: for example </a:t>
            </a:r>
            <a:r>
              <a:rPr lang="en-US" i="1" dirty="0"/>
              <a:t>change scenarios </a:t>
            </a:r>
            <a:r>
              <a:rPr lang="en-US" dirty="0"/>
              <a:t>for assessing maintainability</a:t>
            </a:r>
          </a:p>
          <a:p>
            <a:pPr lvl="1"/>
            <a:endParaRPr lang="en-US" sz="800" dirty="0"/>
          </a:p>
        </p:txBody>
      </p:sp>
      <p:pic>
        <p:nvPicPr>
          <p:cNvPr id="12290" name="Picture 2" descr="http://uploads.webflow.com/5355731665a31bfa2400003c/535c0795bcf0378e580000ea_user-flow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341033"/>
            <a:ext cx="2787430" cy="25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496" y="3284984"/>
            <a:ext cx="6408712" cy="295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8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"/>
            <a:ext cx="12192000" cy="6820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544" y="96438"/>
            <a:ext cx="1094602" cy="14522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10704512" y="1755966"/>
            <a:ext cx="1517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 dirty="0" smtClean="0">
                <a:latin typeface="Calibri" panose="020F0502020204030204" pitchFamily="34" charset="0"/>
              </a:rPr>
              <a:t>Slide by</a:t>
            </a:r>
            <a:br>
              <a:rPr lang="en-US" sz="1600" kern="0" dirty="0" smtClean="0">
                <a:latin typeface="Calibri" panose="020F0502020204030204" pitchFamily="34" charset="0"/>
              </a:rPr>
            </a:br>
            <a:r>
              <a:rPr lang="en-US" sz="1600" kern="0" dirty="0" err="1" smtClean="0">
                <a:latin typeface="Calibri" panose="020F0502020204030204" pitchFamily="34" charset="0"/>
              </a:rPr>
              <a:t>Ivano</a:t>
            </a:r>
            <a:r>
              <a:rPr lang="en-US" sz="1600" kern="0" dirty="0" smtClean="0">
                <a:latin typeface="Calibri" panose="020F0502020204030204" pitchFamily="34" charset="0"/>
              </a:rPr>
              <a:t> Malavolta</a:t>
            </a:r>
            <a:endParaRPr lang="en-GB" sz="1600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3" y="0"/>
            <a:ext cx="12124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Evaluating 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attributes can be evaluated through: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Simulation</a:t>
            </a:r>
            <a:r>
              <a:rPr lang="en-US" dirty="0"/>
              <a:t>: for example </a:t>
            </a:r>
            <a:r>
              <a:rPr lang="en-US" i="1" dirty="0"/>
              <a:t>Prototyping</a:t>
            </a:r>
            <a:r>
              <a:rPr lang="en-US" dirty="0"/>
              <a:t> is a form of simulation where a part of the architecture is implemented and executed in the actual system </a:t>
            </a:r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AutoShape 6" descr="Bildresultat för ag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it-insight-blog.com/wp-content/uploads/2011/03/img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66" y="4346803"/>
            <a:ext cx="2796249" cy="133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1.bp.blogspot.com/-a0QFZQ_Omu0/WEAblt0A2gI/AAAAAAAAv50/ZU7OiQGuhxsTRQmnBfE67o9DK8k0cB9vwCLcB/s1600/01dec16_f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068959"/>
            <a:ext cx="5387752" cy="335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99456" y="3154873"/>
            <a:ext cx="1792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000000"/>
                </a:solidFill>
                <a:latin typeface="Verdana "/>
                <a:ea typeface="ＭＳ Ｐゴシック" pitchFamily="96" charset="-128"/>
              </a:rPr>
              <a:t>E.g. Usability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340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Evaluating 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556792"/>
            <a:ext cx="10363200" cy="4848200"/>
          </a:xfrm>
        </p:spPr>
        <p:txBody>
          <a:bodyPr/>
          <a:lstStyle/>
          <a:p>
            <a:r>
              <a:rPr lang="en-US" dirty="0"/>
              <a:t>Quality attributes can be evaluated through: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Mathematical modeling</a:t>
            </a:r>
            <a:r>
              <a:rPr lang="en-US" dirty="0"/>
              <a:t>: for example, checking for </a:t>
            </a:r>
            <a:r>
              <a:rPr lang="en-US" i="1" dirty="0"/>
              <a:t>potential </a:t>
            </a:r>
            <a:r>
              <a:rPr lang="en-US" i="1" dirty="0" smtClean="0"/>
              <a:t>deadlocks</a:t>
            </a:r>
            <a:endParaRPr lang="en-US" dirty="0"/>
          </a:p>
          <a:p>
            <a:pPr lvl="1"/>
            <a:endParaRPr lang="en-US" sz="800" dirty="0"/>
          </a:p>
        </p:txBody>
      </p:sp>
      <p:pic>
        <p:nvPicPr>
          <p:cNvPr id="15362" name="Picture 2" descr="http://www.cercles.com/review/r31/ekirch_clip_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50" y="5344724"/>
            <a:ext cx="1988108" cy="14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5400" y="2840850"/>
            <a:ext cx="5978872" cy="2424100"/>
            <a:chOff x="1415480" y="3573016"/>
            <a:chExt cx="5978872" cy="2424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542" y="3573016"/>
              <a:ext cx="2594810" cy="19442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480" y="3573016"/>
              <a:ext cx="2801709" cy="194421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 bwMode="auto">
            <a:xfrm>
              <a:off x="2135560" y="5597006"/>
              <a:ext cx="4766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Architecture Description Languages </a:t>
              </a:r>
              <a:endParaRPr lang="en-US" sz="2000" b="1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392144" y="278092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latin typeface="Verdana "/>
                <a:ea typeface="ＭＳ Ｐゴシック" pitchFamily="96" charset="-128"/>
                <a:cs typeface="Akzidenz for Chalmers Regular"/>
              </a:rPr>
              <a:t>Performance</a:t>
            </a:r>
          </a:p>
          <a:p>
            <a:r>
              <a:rPr lang="en-US" sz="2000" dirty="0">
                <a:latin typeface="Verdana "/>
                <a:ea typeface="ＭＳ Ｐゴシック" pitchFamily="96" charset="-128"/>
                <a:cs typeface="Akzidenz for Chalmers Regular"/>
              </a:rPr>
              <a:t>	e.g. Queueing Networks</a:t>
            </a:r>
          </a:p>
          <a:p>
            <a:endParaRPr lang="en-US" sz="2000" dirty="0">
              <a:latin typeface="Verdana "/>
              <a:ea typeface="ＭＳ Ｐゴシック" pitchFamily="96" charset="-128"/>
              <a:cs typeface="Akzidenz for Chalmers Regular"/>
            </a:endParaRPr>
          </a:p>
          <a:p>
            <a:r>
              <a:rPr lang="en-US" sz="2000" b="1" dirty="0">
                <a:latin typeface="Verdana "/>
                <a:ea typeface="ＭＳ Ｐゴシック" pitchFamily="96" charset="-128"/>
                <a:cs typeface="Akzidenz for Chalmers Regular"/>
              </a:rPr>
              <a:t>Safety</a:t>
            </a:r>
          </a:p>
          <a:p>
            <a:r>
              <a:rPr lang="en-US" sz="2000" dirty="0">
                <a:latin typeface="Verdana "/>
                <a:ea typeface="ＭＳ Ｐゴシック" pitchFamily="96" charset="-128"/>
                <a:cs typeface="Akzidenz for Chalmers Regular"/>
              </a:rPr>
              <a:t>	e.g. Fault-Tree Analysis</a:t>
            </a:r>
            <a:endParaRPr lang="en-GB" sz="2000" dirty="0">
              <a:latin typeface="Verdana "/>
              <a:ea typeface="ＭＳ Ｐゴシック" pitchFamily="96" charset="-128"/>
              <a:cs typeface="Akzidenz for Chalmer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109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96" y="616886"/>
            <a:ext cx="10684639" cy="795890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dirty="0" smtClean="0"/>
              <a:t>Feedback </a:t>
            </a:r>
            <a:r>
              <a:rPr lang="en-US" dirty="0"/>
              <a:t>on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</a:pPr>
            <a:r>
              <a:rPr lang="en-US" sz="2400" dirty="0" smtClean="0"/>
              <a:t>No textual explanation with diagram</a:t>
            </a:r>
          </a:p>
        </p:txBody>
      </p:sp>
    </p:spTree>
    <p:extLst>
      <p:ext uri="{BB962C8B-B14F-4D97-AF65-F5344CB8AC3E}">
        <p14:creationId xmlns:p14="http://schemas.microsoft.com/office/powerpoint/2010/main" val="39672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Evaluating 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attributes can be evaluated through: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Experience-based assessment</a:t>
            </a:r>
            <a:r>
              <a:rPr lang="en-US" dirty="0"/>
              <a:t>: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this </a:t>
            </a:r>
            <a:r>
              <a:rPr lang="en-US" dirty="0"/>
              <a:t>is based on </a:t>
            </a:r>
            <a:r>
              <a:rPr lang="en-US" i="1" dirty="0"/>
              <a:t>subjective factors</a:t>
            </a:r>
            <a:r>
              <a:rPr lang="en-US" dirty="0"/>
              <a:t> like </a:t>
            </a:r>
            <a:r>
              <a:rPr lang="en-US" dirty="0" smtClean="0"/>
              <a:t>intuition, experience </a:t>
            </a:r>
            <a:r>
              <a:rPr lang="en-US" dirty="0"/>
              <a:t>and expertise of software </a:t>
            </a:r>
            <a:r>
              <a:rPr lang="en-US" dirty="0" smtClean="0"/>
              <a:t>engineers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3140968"/>
            <a:ext cx="2170745" cy="21707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9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30080" y="2564905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GB" sz="2400" b="1" dirty="0"/>
              <a:t>Who</a:t>
            </a:r>
            <a:r>
              <a:rPr lang="en-GB" sz="2400" dirty="0"/>
              <a:t> should carry out architecture evaluation?</a:t>
            </a:r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Who!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1512168"/>
          </a:xfrm>
        </p:spPr>
        <p:txBody>
          <a:bodyPr/>
          <a:lstStyle/>
          <a:p>
            <a:r>
              <a:rPr lang="en-GB" noProof="0" dirty="0" smtClean="0"/>
              <a:t>Evaluation by the </a:t>
            </a:r>
            <a:r>
              <a:rPr lang="en-GB" b="1" noProof="0" dirty="0" smtClean="0">
                <a:solidFill>
                  <a:srgbClr val="00B050"/>
                </a:solidFill>
              </a:rPr>
              <a:t>designer</a:t>
            </a:r>
          </a:p>
          <a:p>
            <a:pPr lvl="1"/>
            <a:r>
              <a:rPr lang="en-GB" noProof="0" dirty="0" smtClean="0"/>
              <a:t>Every time a key design decision or a design milestone is completed.</a:t>
            </a:r>
          </a:p>
          <a:p>
            <a:pPr lvl="2"/>
            <a:endParaRPr lang="en-GB" dirty="0"/>
          </a:p>
          <a:p>
            <a:pPr marL="914400" lvl="2" indent="0">
              <a:buNone/>
            </a:pPr>
            <a:endParaRPr lang="en-GB" noProof="0" dirty="0" smtClean="0"/>
          </a:p>
          <a:p>
            <a:pPr marL="914400" lvl="2" indent="0">
              <a:buNone/>
            </a:pPr>
            <a:endParaRPr lang="en-GB" noProof="0" dirty="0" smtClean="0"/>
          </a:p>
          <a:p>
            <a:pPr marL="914400" lvl="2" indent="0">
              <a:buNone/>
            </a:pPr>
            <a:endParaRPr lang="en-GB" noProof="0" dirty="0" smtClean="0"/>
          </a:p>
          <a:p>
            <a:endParaRPr lang="en-GB" noProof="0" dirty="0"/>
          </a:p>
        </p:txBody>
      </p:sp>
      <p:pic>
        <p:nvPicPr>
          <p:cNvPr id="4098" name="Picture 2" descr="http://worldartsme.com/images/self-evaluatio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6450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1424" y="3140968"/>
            <a:ext cx="66247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2000" b="0" i="0">
                <a:solidFill>
                  <a:schemeClr val="tx1"/>
                </a:solidFill>
                <a:latin typeface="Verdana 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18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16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r>
              <a:rPr lang="en-GB" b="1" dirty="0">
                <a:solidFill>
                  <a:srgbClr val="00B050"/>
                </a:solidFill>
              </a:rPr>
              <a:t>Advantages</a:t>
            </a:r>
            <a:r>
              <a:rPr lang="en-GB" kern="0" dirty="0" smtClean="0"/>
              <a:t>:</a:t>
            </a:r>
            <a:endParaRPr lang="en-GB" b="1" kern="0" dirty="0" smtClean="0">
              <a:solidFill>
                <a:srgbClr val="00B050"/>
              </a:solidFill>
            </a:endParaRPr>
          </a:p>
          <a:p>
            <a:pPr lvl="1"/>
            <a:r>
              <a:rPr lang="en-GB" kern="0" dirty="0" smtClean="0"/>
              <a:t>Familiarity with the system</a:t>
            </a:r>
          </a:p>
          <a:p>
            <a:pPr lvl="1"/>
            <a:r>
              <a:rPr lang="en-GB" kern="0" dirty="0" smtClean="0"/>
              <a:t>Minimal overhead</a:t>
            </a:r>
          </a:p>
          <a:p>
            <a:pPr marL="914400" lvl="2" indent="0">
              <a:buFontTx/>
              <a:buNone/>
            </a:pPr>
            <a:endParaRPr lang="en-GB" kern="0" dirty="0" smtClean="0"/>
          </a:p>
          <a:p>
            <a:pPr marL="914400" lvl="2" indent="0">
              <a:buFontTx/>
              <a:buNone/>
            </a:pPr>
            <a:endParaRPr lang="en-GB" kern="0" dirty="0" smtClean="0"/>
          </a:p>
          <a:p>
            <a:pPr marL="914400" lvl="2" indent="0">
              <a:buFontTx/>
              <a:buNone/>
            </a:pPr>
            <a:endParaRPr lang="en-GB" kern="0" dirty="0" smtClean="0"/>
          </a:p>
          <a:p>
            <a:endParaRPr lang="en-GB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1424" y="4869160"/>
            <a:ext cx="66247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2000" b="0" i="0">
                <a:solidFill>
                  <a:schemeClr val="tx1"/>
                </a:solidFill>
                <a:latin typeface="Verdana 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18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16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r>
              <a:rPr lang="en-GB" b="1" dirty="0" smtClean="0">
                <a:solidFill>
                  <a:srgbClr val="00B050"/>
                </a:solidFill>
              </a:rPr>
              <a:t>Limitations</a:t>
            </a:r>
            <a:r>
              <a:rPr lang="en-GB" kern="0" dirty="0" smtClean="0"/>
              <a:t>:</a:t>
            </a:r>
            <a:endParaRPr lang="en-GB" b="1" kern="0" dirty="0" smtClean="0">
              <a:solidFill>
                <a:srgbClr val="00B050"/>
              </a:solidFill>
            </a:endParaRPr>
          </a:p>
          <a:p>
            <a:pPr lvl="1"/>
            <a:r>
              <a:rPr lang="en-GB" kern="0" dirty="0" smtClean="0"/>
              <a:t>Personal bias</a:t>
            </a:r>
          </a:p>
          <a:p>
            <a:pPr lvl="1"/>
            <a:r>
              <a:rPr lang="en-GB" kern="0" dirty="0" smtClean="0"/>
              <a:t>Dominant architect perspective</a:t>
            </a:r>
          </a:p>
        </p:txBody>
      </p:sp>
    </p:spTree>
    <p:extLst>
      <p:ext uri="{BB962C8B-B14F-4D97-AF65-F5344CB8AC3E}">
        <p14:creationId xmlns:p14="http://schemas.microsoft.com/office/powerpoint/2010/main" val="13477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Who!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1224136"/>
          </a:xfrm>
        </p:spPr>
        <p:txBody>
          <a:bodyPr/>
          <a:lstStyle/>
          <a:p>
            <a:r>
              <a:rPr lang="en-GB" b="1" noProof="0" dirty="0" smtClean="0">
                <a:solidFill>
                  <a:srgbClr val="00B050"/>
                </a:solidFill>
              </a:rPr>
              <a:t>Peer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review</a:t>
            </a:r>
          </a:p>
          <a:p>
            <a:pPr lvl="1"/>
            <a:r>
              <a:rPr lang="en-US" noProof="0" dirty="0" smtClean="0"/>
              <a:t>Peer = experienced colleague on the project, but not the architect</a:t>
            </a:r>
            <a:endParaRPr lang="en-GB" noProof="0" dirty="0" smtClean="0"/>
          </a:p>
          <a:p>
            <a:pPr lvl="1"/>
            <a:r>
              <a:rPr lang="en-GB" noProof="0" dirty="0" smtClean="0"/>
              <a:t>At any point of the design process where a candidate architecture exists.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pic>
        <p:nvPicPr>
          <p:cNvPr id="7170" name="Picture 2" descr="http://isit.arts.ubc.ca/files/2015/02/PeerEvaluationReview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573016"/>
            <a:ext cx="25717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1424" y="3140968"/>
            <a:ext cx="66247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2000" b="0" i="0">
                <a:solidFill>
                  <a:schemeClr val="tx1"/>
                </a:solidFill>
                <a:latin typeface="Verdana 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18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16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r>
              <a:rPr lang="en-GB" b="1" dirty="0">
                <a:solidFill>
                  <a:srgbClr val="00B050"/>
                </a:solidFill>
              </a:rPr>
              <a:t>Advantages</a:t>
            </a:r>
            <a:r>
              <a:rPr lang="en-GB" kern="0" dirty="0" smtClean="0"/>
              <a:t>:</a:t>
            </a:r>
            <a:endParaRPr lang="en-GB" b="1" kern="0" dirty="0" smtClean="0">
              <a:solidFill>
                <a:srgbClr val="00B050"/>
              </a:solidFill>
            </a:endParaRPr>
          </a:p>
          <a:p>
            <a:pPr lvl="1"/>
            <a:r>
              <a:rPr lang="en-GB" kern="0" dirty="0" smtClean="0"/>
              <a:t>Familiarity with the system</a:t>
            </a:r>
          </a:p>
          <a:p>
            <a:pPr lvl="1"/>
            <a:r>
              <a:rPr lang="en-GB" kern="0" dirty="0" smtClean="0"/>
              <a:t>Multiple perspectives</a:t>
            </a:r>
          </a:p>
          <a:p>
            <a:pPr marL="914400" lvl="2" indent="0">
              <a:buFontTx/>
              <a:buNone/>
            </a:pPr>
            <a:endParaRPr lang="en-GB" kern="0" dirty="0" smtClean="0"/>
          </a:p>
          <a:p>
            <a:pPr marL="914400" lvl="2" indent="0">
              <a:buFontTx/>
              <a:buNone/>
            </a:pPr>
            <a:endParaRPr lang="en-GB" kern="0" dirty="0" smtClean="0"/>
          </a:p>
          <a:p>
            <a:pPr marL="914400" lvl="2" indent="0">
              <a:buFontTx/>
              <a:buNone/>
            </a:pPr>
            <a:endParaRPr lang="en-GB" kern="0" dirty="0" smtClean="0"/>
          </a:p>
          <a:p>
            <a:endParaRPr lang="en-GB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1424" y="4869160"/>
            <a:ext cx="66247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2000" b="0" i="0">
                <a:solidFill>
                  <a:schemeClr val="tx1"/>
                </a:solidFill>
                <a:latin typeface="Verdana 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18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16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r>
              <a:rPr lang="en-GB" b="1" dirty="0" smtClean="0">
                <a:solidFill>
                  <a:srgbClr val="00B050"/>
                </a:solidFill>
              </a:rPr>
              <a:t>Limitations</a:t>
            </a:r>
            <a:r>
              <a:rPr lang="en-GB" kern="0" dirty="0" smtClean="0"/>
              <a:t>:</a:t>
            </a:r>
            <a:endParaRPr lang="en-GB" b="1" kern="0" dirty="0" smtClean="0">
              <a:solidFill>
                <a:srgbClr val="00B050"/>
              </a:solidFill>
            </a:endParaRPr>
          </a:p>
          <a:p>
            <a:pPr lvl="1"/>
            <a:r>
              <a:rPr lang="en-GB" kern="0" dirty="0" smtClean="0"/>
              <a:t>Organization bias</a:t>
            </a:r>
          </a:p>
          <a:p>
            <a:pPr lvl="1"/>
            <a:r>
              <a:rPr lang="en-GB" kern="0" dirty="0" smtClean="0"/>
              <a:t>Limited availability</a:t>
            </a:r>
          </a:p>
        </p:txBody>
      </p:sp>
    </p:spTree>
    <p:extLst>
      <p:ext uri="{BB962C8B-B14F-4D97-AF65-F5344CB8AC3E}">
        <p14:creationId xmlns:p14="http://schemas.microsoft.com/office/powerpoint/2010/main" val="5700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Who!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by </a:t>
            </a:r>
            <a:r>
              <a:rPr lang="en-GB" b="1" dirty="0">
                <a:solidFill>
                  <a:srgbClr val="00B050"/>
                </a:solidFill>
              </a:rPr>
              <a:t>outsiders</a:t>
            </a:r>
          </a:p>
          <a:p>
            <a:pPr lvl="1"/>
            <a:r>
              <a:rPr lang="en-GB" noProof="0" dirty="0" smtClean="0"/>
              <a:t>Architecture-specialists and experts.</a:t>
            </a:r>
          </a:p>
          <a:p>
            <a:endParaRPr lang="en-GB" noProof="0" dirty="0"/>
          </a:p>
        </p:txBody>
      </p:sp>
      <p:pic>
        <p:nvPicPr>
          <p:cNvPr id="8194" name="Picture 2" descr="http://www.aplusseniorcare.com/in/wp-content/uploads/2015/05/Ask-an-exper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714775"/>
            <a:ext cx="3048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1424" y="2564904"/>
            <a:ext cx="66247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2000" b="0" i="0">
                <a:solidFill>
                  <a:schemeClr val="tx1"/>
                </a:solidFill>
                <a:latin typeface="Verdana 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18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16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r>
              <a:rPr lang="en-GB" b="1" dirty="0">
                <a:solidFill>
                  <a:srgbClr val="00B050"/>
                </a:solidFill>
              </a:rPr>
              <a:t>Advantages</a:t>
            </a:r>
            <a:r>
              <a:rPr lang="en-GB" kern="0" dirty="0" smtClean="0"/>
              <a:t>:</a:t>
            </a:r>
            <a:endParaRPr lang="en-GB" b="1" kern="0" dirty="0" smtClean="0">
              <a:solidFill>
                <a:srgbClr val="00B050"/>
              </a:solidFill>
            </a:endParaRPr>
          </a:p>
          <a:p>
            <a:pPr lvl="1"/>
            <a:r>
              <a:rPr lang="en-GB" kern="0" dirty="0" smtClean="0"/>
              <a:t>Minimal bias</a:t>
            </a:r>
          </a:p>
          <a:p>
            <a:pPr lvl="1"/>
            <a:r>
              <a:rPr lang="en-GB" kern="0" dirty="0" smtClean="0"/>
              <a:t>Expert recommendations</a:t>
            </a:r>
          </a:p>
          <a:p>
            <a:pPr marL="914400" lvl="2" indent="0">
              <a:buFontTx/>
              <a:buNone/>
            </a:pPr>
            <a:endParaRPr lang="en-GB" kern="0" dirty="0" smtClean="0"/>
          </a:p>
          <a:p>
            <a:pPr marL="914400" lvl="2" indent="0">
              <a:buFontTx/>
              <a:buNone/>
            </a:pPr>
            <a:endParaRPr lang="en-GB" kern="0" dirty="0" smtClean="0"/>
          </a:p>
          <a:p>
            <a:endParaRPr lang="en-GB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5887" y="4141676"/>
            <a:ext cx="66247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2000" b="0" i="0">
                <a:solidFill>
                  <a:schemeClr val="tx1"/>
                </a:solidFill>
                <a:latin typeface="Verdana 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18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16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r>
              <a:rPr lang="en-GB" b="1" dirty="0" smtClean="0">
                <a:solidFill>
                  <a:srgbClr val="00B050"/>
                </a:solidFill>
              </a:rPr>
              <a:t>Limitations</a:t>
            </a:r>
            <a:r>
              <a:rPr lang="en-GB" kern="0" dirty="0" smtClean="0"/>
              <a:t>:</a:t>
            </a:r>
            <a:endParaRPr lang="en-GB" b="1" kern="0" dirty="0" smtClean="0">
              <a:solidFill>
                <a:srgbClr val="00B050"/>
              </a:solidFill>
            </a:endParaRPr>
          </a:p>
          <a:p>
            <a:pPr lvl="1"/>
            <a:r>
              <a:rPr lang="en-US" kern="0" dirty="0" smtClean="0"/>
              <a:t>Start-up time / getting up to speed</a:t>
            </a:r>
            <a:endParaRPr lang="en-GB" kern="0" dirty="0" smtClean="0"/>
          </a:p>
          <a:p>
            <a:pPr lvl="1"/>
            <a:r>
              <a:rPr lang="en-GB" kern="0" dirty="0" smtClean="0"/>
              <a:t>High </a:t>
            </a:r>
            <a:r>
              <a:rPr lang="en-GB" kern="0" dirty="0"/>
              <a:t>expenses</a:t>
            </a:r>
          </a:p>
          <a:p>
            <a:pPr lvl="1"/>
            <a:r>
              <a:rPr lang="en-GB" kern="0" dirty="0" smtClean="0"/>
              <a:t>Confidentiality issues</a:t>
            </a:r>
          </a:p>
        </p:txBody>
      </p:sp>
    </p:spTree>
    <p:extLst>
      <p:ext uri="{BB962C8B-B14F-4D97-AF65-F5344CB8AC3E}">
        <p14:creationId xmlns:p14="http://schemas.microsoft.com/office/powerpoint/2010/main" val="2717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30080" y="2564905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GB" sz="2400" b="1" dirty="0"/>
              <a:t>When</a:t>
            </a:r>
            <a:r>
              <a:rPr lang="en-GB" sz="2400" dirty="0"/>
              <a:t> to carry out software architecture evaluation?</a:t>
            </a:r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When?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1008112"/>
          </a:xfrm>
        </p:spPr>
        <p:txBody>
          <a:bodyPr/>
          <a:lstStyle/>
          <a:p>
            <a:r>
              <a:rPr lang="en-GB" b="1" noProof="0" dirty="0" smtClean="0">
                <a:solidFill>
                  <a:srgbClr val="00B050"/>
                </a:solidFill>
              </a:rPr>
              <a:t>Early</a:t>
            </a:r>
            <a:r>
              <a:rPr lang="en-GB" noProof="0" dirty="0" smtClean="0"/>
              <a:t>: Examine those architectural decisions already made and choose among architectural options that are pending.</a:t>
            </a:r>
          </a:p>
          <a:p>
            <a:endParaRPr lang="en-GB" noProof="0" dirty="0"/>
          </a:p>
        </p:txBody>
      </p:sp>
      <p:pic>
        <p:nvPicPr>
          <p:cNvPr id="2050" name="Picture 2" descr="http://www.nouveautech.co.uk/images/developmentproce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665512"/>
            <a:ext cx="5618826" cy="37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gettyimages.com/photos/man-painting-floor-red-painting-himself-into-corner-picture-idBC7906-001?s=612x6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3861048"/>
            <a:ext cx="2054002" cy="27934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When?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648072"/>
          </a:xfrm>
        </p:spPr>
        <p:txBody>
          <a:bodyPr/>
          <a:lstStyle/>
          <a:p>
            <a:r>
              <a:rPr lang="en-GB" b="1" noProof="0" dirty="0" smtClean="0">
                <a:solidFill>
                  <a:srgbClr val="00B050"/>
                </a:solidFill>
              </a:rPr>
              <a:t>Late</a:t>
            </a:r>
            <a:r>
              <a:rPr lang="en-GB" noProof="0" dirty="0" smtClean="0"/>
              <a:t>: The implementation is complete (e.g. using a legacy system).</a:t>
            </a:r>
          </a:p>
          <a:p>
            <a:endParaRPr lang="en-GB" noProof="0" dirty="0"/>
          </a:p>
        </p:txBody>
      </p:sp>
      <p:pic>
        <p:nvPicPr>
          <p:cNvPr id="9220" name="Picture 4" descr="http://www.tellwut.com/uploads/media/image/205364e1452758117o34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472514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3632" y="2852935"/>
            <a:ext cx="4320480" cy="3531625"/>
            <a:chOff x="2783632" y="2852935"/>
            <a:chExt cx="4320480" cy="3531625"/>
          </a:xfrm>
        </p:grpSpPr>
        <p:pic>
          <p:nvPicPr>
            <p:cNvPr id="3074" name="Picture 2" descr="http://static1.squarespace.com/static/52632ef2e4b0a21db5ccd059/t/5445d56ae4b09295c2efbba4/1413862762451/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632" y="2852935"/>
              <a:ext cx="4320480" cy="2755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 bwMode="auto">
            <a:xfrm>
              <a:off x="3464140" y="5984450"/>
              <a:ext cx="29594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Open</a:t>
              </a:r>
              <a:r>
                <a:rPr lang="en-US" sz="2000" kern="0" dirty="0" smtClean="0">
                  <a:latin typeface="Calibri" panose="020F0502020204030204" pitchFamily="34" charset="0"/>
                </a:rPr>
                <a:t> </a:t>
              </a:r>
              <a:r>
                <a:rPr lang="en-US" sz="2000" b="1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Source</a:t>
              </a:r>
              <a:r>
                <a:rPr lang="en-US" sz="2000" kern="0" dirty="0" smtClean="0">
                  <a:latin typeface="Calibri" panose="020F0502020204030204" pitchFamily="34" charset="0"/>
                </a:rPr>
                <a:t> </a:t>
              </a:r>
              <a:r>
                <a:rPr lang="en-US" sz="2000" b="1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Software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7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When?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 smtClean="0">
                <a:solidFill>
                  <a:srgbClr val="00B050"/>
                </a:solidFill>
              </a:rPr>
              <a:t>Continuous</a:t>
            </a:r>
            <a:r>
              <a:rPr lang="en-GB" noProof="0" dirty="0" smtClean="0"/>
              <a:t>: Evaluation at each development iteration.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pic>
        <p:nvPicPr>
          <p:cNvPr id="11268" name="Picture 4" descr="http://proxture.com/wp-content/uploads/2015/04/Reloj-caracol_0000198093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450912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giledata.org/images/enterpriseArchitectureIncrementalApproa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482350"/>
            <a:ext cx="5688632" cy="41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62000"/>
          </a:xfrm>
        </p:spPr>
        <p:txBody>
          <a:bodyPr/>
          <a:lstStyle/>
          <a:p>
            <a:r>
              <a:rPr lang="en-US" sz="4000" dirty="0" smtClean="0"/>
              <a:t>When commissioning/buying a system</a:t>
            </a:r>
            <a:endParaRPr lang="en-GB" sz="4000" dirty="0"/>
          </a:p>
        </p:txBody>
      </p:sp>
      <p:pic>
        <p:nvPicPr>
          <p:cNvPr id="3074" name="Picture 2" descr="Image result for bu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435568"/>
            <a:ext cx="3147152" cy="20741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96" y="2652025"/>
            <a:ext cx="1225456" cy="1715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s://us.123rf.com/450wm/ssstocker/ssstocker1601/ssstocker160100045/50582176-stock-illustration-seller-at-the-counter-vector-illustration-jewelry-bread-and-grocery-store-.jpg?ver=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47040" r="50399" b="4241"/>
          <a:stretch/>
        </p:blipFill>
        <p:spPr bwMode="auto">
          <a:xfrm flipH="1">
            <a:off x="8256240" y="3719432"/>
            <a:ext cx="1800200" cy="20882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s.123rf.com/450wm/ssstocker/ssstocker1601/ssstocker160100045/50582176-stock-illustration-seller-at-the-counter-vector-illustration-jewelry-bread-and-grocery-store-.jpg?ver=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5041" r="52574" b="52961"/>
          <a:stretch/>
        </p:blipFill>
        <p:spPr bwMode="auto">
          <a:xfrm flipH="1">
            <a:off x="8518325" y="1435568"/>
            <a:ext cx="1728192" cy="1800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343472" y="3645024"/>
            <a:ext cx="11496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kern="0" dirty="0" smtClean="0">
                <a:latin typeface="Calibri" panose="020F0502020204030204" pitchFamily="34" charset="0"/>
              </a:rPr>
              <a:t>buyer</a:t>
            </a:r>
            <a:endParaRPr lang="en-GB" sz="3200" kern="0" dirty="0" smtClean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9382421" y="5819131"/>
            <a:ext cx="12442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kern="0" dirty="0" smtClean="0">
                <a:latin typeface="Calibri" panose="020F0502020204030204" pitchFamily="34" charset="0"/>
              </a:rPr>
              <a:t>sellers</a:t>
            </a:r>
            <a:endParaRPr lang="en-GB" sz="3200" kern="0" dirty="0" smtClean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719736" y="1715324"/>
            <a:ext cx="42178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kern="0" dirty="0" smtClean="0">
                <a:latin typeface="Calibri" panose="020F0502020204030204" pitchFamily="34" charset="0"/>
              </a:rPr>
              <a:t>Which of the offered systems fits best in my</a:t>
            </a:r>
            <a:br>
              <a:rPr lang="en-US" sz="3200" kern="0" dirty="0" smtClean="0">
                <a:latin typeface="Calibri" panose="020F0502020204030204" pitchFamily="34" charset="0"/>
              </a:rPr>
            </a:br>
            <a:r>
              <a:rPr lang="en-US" sz="3200" kern="0" dirty="0" smtClean="0">
                <a:latin typeface="Calibri" panose="020F0502020204030204" pitchFamily="34" charset="0"/>
              </a:rPr>
              <a:t>system-landscape?</a:t>
            </a:r>
            <a:endParaRPr lang="en-GB" sz="3200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96" y="616886"/>
            <a:ext cx="10684639" cy="795890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dirty="0" smtClean="0"/>
              <a:t>Feedback </a:t>
            </a:r>
            <a:r>
              <a:rPr lang="en-US" dirty="0"/>
              <a:t>on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</a:pPr>
            <a:r>
              <a:rPr lang="en-US" sz="3200" dirty="0" smtClean="0"/>
              <a:t>Feedback on assignment</a:t>
            </a:r>
          </a:p>
          <a:p>
            <a:pPr lvl="1">
              <a:buClrTx/>
              <a:buSzPct val="100000"/>
            </a:pPr>
            <a:r>
              <a:rPr lang="en-US" sz="2400" dirty="0" smtClean="0"/>
              <a:t>I have seen:</a:t>
            </a:r>
          </a:p>
          <a:p>
            <a:pPr lvl="2">
              <a:buClrTx/>
              <a:buSzPct val="100000"/>
            </a:pPr>
            <a:r>
              <a:rPr lang="en-US" sz="2400" dirty="0" smtClean="0"/>
              <a:t>Lack of consistency:</a:t>
            </a:r>
          </a:p>
          <a:p>
            <a:pPr marL="1371600" lvl="3" indent="0">
              <a:buClrTx/>
              <a:buSzPct val="100000"/>
              <a:buNone/>
            </a:pPr>
            <a:r>
              <a:rPr lang="en-US" sz="2400" dirty="0" smtClean="0"/>
              <a:t>	Between structural view and sequence diagram and deployment 	diagram.</a:t>
            </a:r>
          </a:p>
          <a:p>
            <a:pPr lvl="2">
              <a:buClrTx/>
              <a:buSzPct val="100000"/>
            </a:pPr>
            <a:r>
              <a:rPr lang="en-US" sz="2400" dirty="0" smtClean="0"/>
              <a:t>Too abstract/coarse grained components</a:t>
            </a:r>
          </a:p>
          <a:p>
            <a:pPr marL="914400" lvl="2" indent="0">
              <a:buClrTx/>
              <a:buSzPct val="100000"/>
              <a:buNone/>
            </a:pPr>
            <a:r>
              <a:rPr lang="en-US" sz="2400" dirty="0"/>
              <a:t>	</a:t>
            </a:r>
            <a:r>
              <a:rPr lang="en-US" sz="2400" dirty="0" smtClean="0"/>
              <a:t>If someone reads the architecture (documents), but not the 	requirements, they must 	be able to understand what the 	system does.</a:t>
            </a:r>
          </a:p>
          <a:p>
            <a:pPr marL="914400" lvl="2" indent="0">
              <a:buClrTx/>
              <a:buSzPct val="10000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935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30080" y="2564905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GB" sz="2400" dirty="0" smtClean="0"/>
              <a:t>What are the </a:t>
            </a:r>
            <a:r>
              <a:rPr lang="en-GB" sz="2400" b="1" dirty="0" smtClean="0"/>
              <a:t>benefits</a:t>
            </a:r>
            <a:r>
              <a:rPr lang="en-GB" sz="2400" dirty="0" smtClean="0"/>
              <a:t> of architecture </a:t>
            </a:r>
            <a:r>
              <a:rPr lang="en-GB" sz="2400" dirty="0"/>
              <a:t>evaluation?</a:t>
            </a:r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Results of Software Evaluation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>
                <a:latin typeface="+mn-lt"/>
              </a:rPr>
              <a:t>Is this </a:t>
            </a:r>
            <a:r>
              <a:rPr lang="en-GB" b="1" noProof="0" dirty="0" smtClean="0">
                <a:solidFill>
                  <a:srgbClr val="00B050"/>
                </a:solidFill>
                <a:latin typeface="+mn-lt"/>
              </a:rPr>
              <a:t>architecture suitable</a:t>
            </a:r>
            <a:r>
              <a:rPr lang="en-GB" b="1" noProof="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GB" noProof="0" dirty="0" smtClean="0">
                <a:latin typeface="+mn-lt"/>
              </a:rPr>
              <a:t>for the system for which it was designed?</a:t>
            </a:r>
          </a:p>
          <a:p>
            <a:endParaRPr lang="en-GB" noProof="0" dirty="0" smtClean="0">
              <a:latin typeface="+mn-lt"/>
            </a:endParaRPr>
          </a:p>
          <a:p>
            <a:r>
              <a:rPr lang="en-GB" b="1" noProof="0" dirty="0" smtClean="0">
                <a:solidFill>
                  <a:srgbClr val="00B050"/>
                </a:solidFill>
                <a:latin typeface="+mn-lt"/>
              </a:rPr>
              <a:t>Which </a:t>
            </a:r>
            <a:r>
              <a:rPr lang="en-GB" b="1" dirty="0" smtClean="0">
                <a:solidFill>
                  <a:srgbClr val="00B050"/>
                </a:solidFill>
                <a:latin typeface="+mn-lt"/>
              </a:rPr>
              <a:t>among several </a:t>
            </a:r>
            <a:r>
              <a:rPr lang="en-GB" noProof="0" dirty="0" smtClean="0">
                <a:latin typeface="+mn-lt"/>
              </a:rPr>
              <a:t>competing architectures is the most suitable one for the system at hand?</a:t>
            </a:r>
          </a:p>
          <a:p>
            <a:pPr lvl="1"/>
            <a:r>
              <a:rPr lang="en-GB" noProof="0" dirty="0" smtClean="0"/>
              <a:t>System will meet its </a:t>
            </a:r>
            <a:r>
              <a:rPr lang="en-GB" b="1" noProof="0" dirty="0" smtClean="0">
                <a:solidFill>
                  <a:srgbClr val="00B050"/>
                </a:solidFill>
              </a:rPr>
              <a:t>quality goals</a:t>
            </a:r>
            <a:endParaRPr lang="en-GB" noProof="0" dirty="0" smtClean="0"/>
          </a:p>
          <a:p>
            <a:pPr lvl="1"/>
            <a:r>
              <a:rPr lang="en-GB" noProof="0" dirty="0" smtClean="0"/>
              <a:t>System will provide the required </a:t>
            </a:r>
            <a:r>
              <a:rPr lang="en-GB" b="1" noProof="0" dirty="0" smtClean="0">
                <a:solidFill>
                  <a:srgbClr val="00B050"/>
                </a:solidFill>
              </a:rPr>
              <a:t>behavioural</a:t>
            </a:r>
            <a:r>
              <a:rPr lang="en-GB" b="1" noProof="0" dirty="0" smtClean="0">
                <a:solidFill>
                  <a:srgbClr val="990000"/>
                </a:solidFill>
              </a:rPr>
              <a:t> </a:t>
            </a:r>
            <a:r>
              <a:rPr lang="en-GB" b="1" noProof="0" dirty="0" smtClean="0">
                <a:solidFill>
                  <a:srgbClr val="00B050"/>
                </a:solidFill>
              </a:rPr>
              <a:t>function</a:t>
            </a:r>
            <a:endParaRPr lang="en-GB" noProof="0" dirty="0" smtClean="0"/>
          </a:p>
          <a:p>
            <a:pPr lvl="1"/>
            <a:r>
              <a:rPr lang="en-GB" noProof="0" dirty="0" smtClean="0"/>
              <a:t>System will be developed according to its </a:t>
            </a:r>
            <a:r>
              <a:rPr lang="en-GB" b="1" noProof="0" dirty="0" smtClean="0">
                <a:solidFill>
                  <a:srgbClr val="00B050"/>
                </a:solidFill>
              </a:rPr>
              <a:t>design constraints</a:t>
            </a:r>
            <a:endParaRPr lang="en-GB" noProof="0" dirty="0" smtClean="0"/>
          </a:p>
          <a:p>
            <a:pPr lvl="1"/>
            <a:r>
              <a:rPr lang="en-GB" noProof="0" dirty="0" smtClean="0"/>
              <a:t>System can be built using the </a:t>
            </a:r>
            <a:r>
              <a:rPr lang="en-GB" b="1" noProof="0" dirty="0" smtClean="0">
                <a:solidFill>
                  <a:srgbClr val="00B050"/>
                </a:solidFill>
              </a:rPr>
              <a:t>resources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at hand</a:t>
            </a:r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423592" y="4869160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+mn-lt"/>
              </a:rPr>
              <a:t>An architecture evaluation doesn’t tell you </a:t>
            </a:r>
            <a:r>
              <a:rPr lang="en-US" sz="2000" i="1" dirty="0" smtClean="0">
                <a:latin typeface="+mn-lt"/>
              </a:rPr>
              <a:t/>
            </a:r>
            <a:br>
              <a:rPr lang="en-US" sz="2000" i="1" dirty="0" smtClean="0">
                <a:latin typeface="+mn-lt"/>
              </a:rPr>
            </a:br>
            <a:r>
              <a:rPr lang="en-US" sz="2000" i="1" dirty="0" smtClean="0">
                <a:latin typeface="+mn-lt"/>
              </a:rPr>
              <a:t>“</a:t>
            </a:r>
            <a:r>
              <a:rPr lang="en-US" sz="2000" i="1" dirty="0">
                <a:latin typeface="+mn-lt"/>
              </a:rPr>
              <a:t>yes” or “no,” “good” or “bad,” or “6.75 out of 10.” </a:t>
            </a:r>
          </a:p>
          <a:p>
            <a:pPr algn="ctr"/>
            <a:r>
              <a:rPr lang="en-US" sz="2000" i="1" dirty="0" smtClean="0">
                <a:latin typeface="+mn-lt"/>
              </a:rPr>
              <a:t>It </a:t>
            </a:r>
            <a:r>
              <a:rPr lang="en-US" sz="2000" i="1" dirty="0">
                <a:latin typeface="+mn-lt"/>
              </a:rPr>
              <a:t>tells you where you are at risk.</a:t>
            </a:r>
            <a:endParaRPr lang="sv-SE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8128" y="5744146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</a:rPr>
              <a:t>* Clements et al.</a:t>
            </a:r>
          </a:p>
        </p:txBody>
      </p:sp>
    </p:spTree>
    <p:extLst>
      <p:ext uri="{BB962C8B-B14F-4D97-AF65-F5344CB8AC3E}">
        <p14:creationId xmlns:p14="http://schemas.microsoft.com/office/powerpoint/2010/main" val="25453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Benefits of Architecture Evaluation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Puts </a:t>
            </a:r>
            <a:r>
              <a:rPr lang="en-GB" b="1" noProof="0" dirty="0" smtClean="0">
                <a:solidFill>
                  <a:srgbClr val="00B050"/>
                </a:solidFill>
              </a:rPr>
              <a:t>stakeholders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in the same room</a:t>
            </a:r>
          </a:p>
          <a:p>
            <a:endParaRPr lang="en-GB" noProof="0" dirty="0" smtClean="0"/>
          </a:p>
          <a:p>
            <a:r>
              <a:rPr lang="en-GB" noProof="0" dirty="0" smtClean="0"/>
              <a:t>Forces an articulation of specific </a:t>
            </a:r>
            <a:r>
              <a:rPr lang="en-GB" b="1" noProof="0" dirty="0" smtClean="0">
                <a:solidFill>
                  <a:srgbClr val="00B050"/>
                </a:solidFill>
              </a:rPr>
              <a:t>quality goals</a:t>
            </a:r>
          </a:p>
          <a:p>
            <a:endParaRPr lang="en-GB" b="1" noProof="0" dirty="0" smtClean="0">
              <a:solidFill>
                <a:srgbClr val="00B050"/>
              </a:solidFill>
            </a:endParaRPr>
          </a:p>
          <a:p>
            <a:r>
              <a:rPr lang="en-GB" noProof="0" dirty="0" smtClean="0"/>
              <a:t>Results in the </a:t>
            </a:r>
            <a:r>
              <a:rPr lang="en-GB" b="1" noProof="0" dirty="0" smtClean="0">
                <a:solidFill>
                  <a:srgbClr val="00B050"/>
                </a:solidFill>
              </a:rPr>
              <a:t>prioritization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of conflicting goals</a:t>
            </a:r>
          </a:p>
          <a:p>
            <a:endParaRPr lang="en-GB" noProof="0" dirty="0" smtClean="0"/>
          </a:p>
          <a:p>
            <a:r>
              <a:rPr lang="en-GB" noProof="0" dirty="0" smtClean="0"/>
              <a:t>Forces a </a:t>
            </a:r>
            <a:r>
              <a:rPr lang="en-GB" b="1" noProof="0" dirty="0" smtClean="0">
                <a:solidFill>
                  <a:srgbClr val="00B050"/>
                </a:solidFill>
              </a:rPr>
              <a:t>clear explication</a:t>
            </a:r>
            <a:r>
              <a:rPr lang="en-GB" b="1" noProof="0" dirty="0" smtClean="0">
                <a:solidFill>
                  <a:srgbClr val="990000"/>
                </a:solidFill>
              </a:rPr>
              <a:t> </a:t>
            </a:r>
            <a:r>
              <a:rPr lang="en-GB" noProof="0" dirty="0" smtClean="0"/>
              <a:t>of the architecture</a:t>
            </a:r>
          </a:p>
          <a:p>
            <a:endParaRPr lang="en-GB" noProof="0" dirty="0" smtClean="0"/>
          </a:p>
          <a:p>
            <a:r>
              <a:rPr lang="en-GB" noProof="0" dirty="0" smtClean="0"/>
              <a:t>Improves the quality of </a:t>
            </a:r>
            <a:r>
              <a:rPr lang="en-GB" b="1" noProof="0" dirty="0" smtClean="0">
                <a:solidFill>
                  <a:srgbClr val="00B050"/>
                </a:solidFill>
              </a:rPr>
              <a:t>architectural documentation</a:t>
            </a:r>
          </a:p>
          <a:p>
            <a:endParaRPr lang="en-GB" b="1" noProof="0" dirty="0" smtClean="0">
              <a:solidFill>
                <a:srgbClr val="00B050"/>
              </a:solidFill>
            </a:endParaRPr>
          </a:p>
          <a:p>
            <a:r>
              <a:rPr lang="en-GB" noProof="0" dirty="0" smtClean="0"/>
              <a:t>Uncovers opportunities for </a:t>
            </a:r>
            <a:r>
              <a:rPr lang="en-GB" b="1" noProof="0" dirty="0" smtClean="0">
                <a:solidFill>
                  <a:srgbClr val="00B050"/>
                </a:solidFill>
              </a:rPr>
              <a:t>cross-project reuse</a:t>
            </a:r>
          </a:p>
          <a:p>
            <a:endParaRPr lang="en-GB" b="1" noProof="0" dirty="0" smtClean="0">
              <a:solidFill>
                <a:srgbClr val="00B050"/>
              </a:solidFill>
            </a:endParaRPr>
          </a:p>
          <a:p>
            <a:r>
              <a:rPr lang="en-GB" noProof="0" dirty="0" smtClean="0"/>
              <a:t>Results in </a:t>
            </a:r>
            <a:r>
              <a:rPr lang="en-GB" b="1" noProof="0" dirty="0" smtClean="0">
                <a:solidFill>
                  <a:srgbClr val="00B050"/>
                </a:solidFill>
              </a:rPr>
              <a:t>improved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architecture </a:t>
            </a:r>
            <a:r>
              <a:rPr lang="en-GB" b="1" noProof="0" dirty="0" smtClean="0">
                <a:solidFill>
                  <a:srgbClr val="00B050"/>
                </a:solidFill>
              </a:rPr>
              <a:t>practices</a:t>
            </a:r>
            <a:endParaRPr lang="en-GB" b="1" noProof="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642368"/>
            <a:ext cx="2286000" cy="2819400"/>
          </a:xfrm>
          <a:prstGeom prst="rect">
            <a:avLst/>
          </a:prstGeom>
        </p:spPr>
      </p:pic>
      <p:pic>
        <p:nvPicPr>
          <p:cNvPr id="3074" name="Picture 2" descr="Image result for expe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99" y="4503936"/>
            <a:ext cx="1937792" cy="20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30080" y="2564905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GB" sz="2400" dirty="0" smtClean="0"/>
              <a:t>What are the </a:t>
            </a:r>
            <a:r>
              <a:rPr lang="en-GB" sz="2400" b="1" dirty="0" smtClean="0"/>
              <a:t>limits </a:t>
            </a:r>
            <a:r>
              <a:rPr lang="en-GB" sz="2400" dirty="0" smtClean="0"/>
              <a:t>of architecture </a:t>
            </a:r>
            <a:r>
              <a:rPr lang="en-GB" sz="2400" dirty="0"/>
              <a:t>evaluation?</a:t>
            </a:r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Evaluation Challenges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noProof="0" dirty="0" smtClean="0"/>
              <a:t>What </a:t>
            </a:r>
            <a:r>
              <a:rPr lang="en-GB" b="1" noProof="0" dirty="0" smtClean="0">
                <a:solidFill>
                  <a:srgbClr val="00B050"/>
                </a:solidFill>
              </a:rPr>
              <a:t>artefacts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are available?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What </a:t>
            </a:r>
            <a:r>
              <a:rPr lang="en-GB" b="1" dirty="0">
                <a:solidFill>
                  <a:srgbClr val="00B050"/>
                </a:solidFill>
              </a:rPr>
              <a:t>resources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are available?</a:t>
            </a:r>
          </a:p>
          <a:p>
            <a:pPr>
              <a:lnSpc>
                <a:spcPct val="200000"/>
              </a:lnSpc>
            </a:pPr>
            <a:r>
              <a:rPr lang="en-GB" dirty="0"/>
              <a:t>Who </a:t>
            </a:r>
            <a:r>
              <a:rPr lang="en-GB" b="1" dirty="0">
                <a:solidFill>
                  <a:srgbClr val="00B050"/>
                </a:solidFill>
              </a:rPr>
              <a:t>sees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the results?</a:t>
            </a:r>
          </a:p>
          <a:p>
            <a:pPr>
              <a:lnSpc>
                <a:spcPct val="200000"/>
              </a:lnSpc>
            </a:pPr>
            <a:r>
              <a:rPr lang="en-GB" noProof="0" dirty="0" smtClean="0"/>
              <a:t>Who </a:t>
            </a:r>
            <a:r>
              <a:rPr lang="en-GB" b="1" noProof="0" dirty="0" smtClean="0">
                <a:solidFill>
                  <a:srgbClr val="00B050"/>
                </a:solidFill>
              </a:rPr>
              <a:t>performs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the evaluation?</a:t>
            </a:r>
          </a:p>
          <a:p>
            <a:pPr>
              <a:lnSpc>
                <a:spcPct val="200000"/>
              </a:lnSpc>
            </a:pPr>
            <a:r>
              <a:rPr lang="en-GB" noProof="0" dirty="0" smtClean="0"/>
              <a:t>Which </a:t>
            </a:r>
            <a:r>
              <a:rPr lang="en-GB" b="1" noProof="0" dirty="0" smtClean="0">
                <a:solidFill>
                  <a:srgbClr val="00B050"/>
                </a:solidFill>
              </a:rPr>
              <a:t>stakeholders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will participate?</a:t>
            </a:r>
          </a:p>
          <a:p>
            <a:pPr>
              <a:lnSpc>
                <a:spcPct val="200000"/>
              </a:lnSpc>
            </a:pPr>
            <a:r>
              <a:rPr lang="en-GB" noProof="0" dirty="0" smtClean="0"/>
              <a:t>What are the </a:t>
            </a:r>
            <a:r>
              <a:rPr lang="en-GB" b="1" noProof="0" dirty="0" smtClean="0">
                <a:solidFill>
                  <a:srgbClr val="00B050"/>
                </a:solidFill>
              </a:rPr>
              <a:t>business</a:t>
            </a:r>
            <a:r>
              <a:rPr lang="en-GB" b="1" noProof="0" dirty="0" smtClean="0">
                <a:solidFill>
                  <a:srgbClr val="990000"/>
                </a:solidFill>
              </a:rPr>
              <a:t> </a:t>
            </a:r>
            <a:r>
              <a:rPr lang="en-GB" b="1" noProof="0" dirty="0" smtClean="0">
                <a:solidFill>
                  <a:srgbClr val="00B050"/>
                </a:solidFill>
              </a:rPr>
              <a:t>goals</a:t>
            </a:r>
            <a:r>
              <a:rPr lang="en-GB" noProof="0" dirty="0" smtClean="0"/>
              <a:t>?</a:t>
            </a:r>
          </a:p>
          <a:p>
            <a:pPr>
              <a:lnSpc>
                <a:spcPct val="200000"/>
              </a:lnSpc>
            </a:pPr>
            <a:r>
              <a:rPr lang="en-GB" dirty="0"/>
              <a:t>What </a:t>
            </a:r>
            <a:r>
              <a:rPr lang="en-GB" b="1" dirty="0">
                <a:solidFill>
                  <a:srgbClr val="00B050"/>
                </a:solidFill>
              </a:rPr>
              <a:t>tools</a:t>
            </a:r>
            <a:r>
              <a:rPr lang="en-GB" dirty="0" smtClean="0"/>
              <a:t> are available?</a:t>
            </a:r>
            <a:endParaRPr lang="en-GB" dirty="0"/>
          </a:p>
          <a:p>
            <a:pPr>
              <a:lnSpc>
                <a:spcPct val="200000"/>
              </a:lnSpc>
            </a:pP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0" y="4072086"/>
            <a:ext cx="32004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30080" y="2708920"/>
            <a:ext cx="3886200" cy="1179595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GB" sz="2400" noProof="0" dirty="0" smtClean="0"/>
              <a:t>What is ATAM</a:t>
            </a:r>
            <a:r>
              <a:rPr lang="en-US" sz="2400" noProof="0" dirty="0" smtClean="0"/>
              <a:t>?</a:t>
            </a:r>
            <a:endParaRPr lang="en-GB" sz="2400" noProof="0" dirty="0"/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Architecture </a:t>
            </a:r>
            <a:r>
              <a:rPr lang="en-GB" sz="2800" dirty="0" smtClean="0"/>
              <a:t>Trade-off </a:t>
            </a:r>
            <a:r>
              <a:rPr lang="en-GB" sz="2800" dirty="0"/>
              <a:t>Analysis </a:t>
            </a:r>
            <a:r>
              <a:rPr lang="en-GB" sz="2800" dirty="0" smtClean="0"/>
              <a:t>Method - ATAM</a:t>
            </a:r>
            <a:endParaRPr lang="en-GB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ATAM: Architecture Trade-off Analysis Method</a:t>
            </a:r>
          </a:p>
          <a:p>
            <a:pPr lvl="1">
              <a:spcBef>
                <a:spcPts val="2400"/>
              </a:spcBef>
            </a:pPr>
            <a:r>
              <a:rPr lang="en-GB" dirty="0"/>
              <a:t>A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50"/>
                </a:solidFill>
              </a:rPr>
              <a:t>scenario-based</a:t>
            </a:r>
            <a:r>
              <a:rPr lang="en-US" dirty="0"/>
              <a:t> architecture method for assessing quality attributes such as: modifiability, </a:t>
            </a:r>
            <a:r>
              <a:rPr lang="en-US" dirty="0" smtClean="0"/>
              <a:t>availability, </a:t>
            </a:r>
            <a:r>
              <a:rPr lang="en-US" dirty="0"/>
              <a:t>and </a:t>
            </a:r>
            <a:r>
              <a:rPr lang="en-US" dirty="0" smtClean="0"/>
              <a:t>security.</a:t>
            </a:r>
            <a:endParaRPr lang="en-GB" noProof="0" dirty="0" smtClean="0"/>
          </a:p>
          <a:p>
            <a:pPr>
              <a:lnSpc>
                <a:spcPct val="250000"/>
              </a:lnSpc>
            </a:pPr>
            <a:r>
              <a:rPr lang="en-GB" dirty="0"/>
              <a:t>Evaluators need </a:t>
            </a:r>
            <a:r>
              <a:rPr lang="en-GB" b="1" dirty="0">
                <a:solidFill>
                  <a:srgbClr val="00B050"/>
                </a:solidFill>
              </a:rPr>
              <a:t>not be familiar</a:t>
            </a:r>
            <a:r>
              <a:rPr lang="en-GB" b="1" dirty="0">
                <a:solidFill>
                  <a:srgbClr val="990000"/>
                </a:solidFill>
              </a:rPr>
              <a:t> </a:t>
            </a:r>
            <a:r>
              <a:rPr lang="en-GB" dirty="0"/>
              <a:t>with the architecture or its business goals</a:t>
            </a:r>
          </a:p>
          <a:p>
            <a:pPr>
              <a:lnSpc>
                <a:spcPct val="250000"/>
              </a:lnSpc>
            </a:pPr>
            <a:r>
              <a:rPr lang="en-GB" dirty="0"/>
              <a:t>System need </a:t>
            </a:r>
            <a:r>
              <a:rPr lang="en-GB" b="1" dirty="0">
                <a:solidFill>
                  <a:srgbClr val="00B050"/>
                </a:solidFill>
              </a:rPr>
              <a:t>not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yet be </a:t>
            </a:r>
            <a:r>
              <a:rPr lang="en-GB" b="1" dirty="0">
                <a:solidFill>
                  <a:srgbClr val="00B050"/>
                </a:solidFill>
              </a:rPr>
              <a:t>constructed</a:t>
            </a:r>
          </a:p>
          <a:p>
            <a:pPr>
              <a:lnSpc>
                <a:spcPct val="250000"/>
              </a:lnSpc>
            </a:pPr>
            <a:r>
              <a:rPr lang="en-GB" dirty="0"/>
              <a:t>A large number of </a:t>
            </a:r>
            <a:r>
              <a:rPr lang="en-GB" b="1" dirty="0">
                <a:solidFill>
                  <a:srgbClr val="00B050"/>
                </a:solidFill>
              </a:rPr>
              <a:t>stakeholders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are involved</a:t>
            </a:r>
          </a:p>
          <a:p>
            <a:pPr lvl="1"/>
            <a:endParaRPr lang="en-GB" noProof="0" dirty="0" smtClean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224" y="4273146"/>
            <a:ext cx="3414400" cy="218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7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30080" y="2609445"/>
            <a:ext cx="3886200" cy="1179595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GB" sz="2400" noProof="0" dirty="0" smtClean="0"/>
              <a:t>What is </a:t>
            </a:r>
            <a:r>
              <a:rPr lang="en-GB" sz="2400" dirty="0" smtClean="0"/>
              <a:t>a Quality Attribute Scenario</a:t>
            </a:r>
            <a:r>
              <a:rPr lang="en-US" sz="2400" noProof="0" dirty="0" smtClean="0"/>
              <a:t>?</a:t>
            </a:r>
            <a:endParaRPr lang="en-GB" sz="2400" noProof="0" dirty="0"/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ATAM</a:t>
            </a:r>
            <a:r>
              <a:rPr lang="en-GB" noProof="0" dirty="0" smtClean="0"/>
              <a:t>: Quality Attribute Scenario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A Quality Attribute Scenario is a quality attribute specific </a:t>
            </a:r>
            <a:r>
              <a:rPr lang="en-GB" noProof="0" dirty="0" smtClean="0">
                <a:solidFill>
                  <a:srgbClr val="00B050"/>
                </a:solidFill>
              </a:rPr>
              <a:t>requirement</a:t>
            </a:r>
            <a:r>
              <a:rPr lang="en-GB" noProof="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GB" b="1" noProof="0" dirty="0" smtClean="0">
                <a:solidFill>
                  <a:srgbClr val="00B050"/>
                </a:solidFill>
              </a:rPr>
              <a:t>Source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of stimulus (e.g., human, computer system, etc.)</a:t>
            </a:r>
          </a:p>
          <a:p>
            <a:pPr lvl="1">
              <a:lnSpc>
                <a:spcPct val="150000"/>
              </a:lnSpc>
            </a:pPr>
            <a:r>
              <a:rPr lang="en-GB" b="1" noProof="0" dirty="0" smtClean="0">
                <a:solidFill>
                  <a:srgbClr val="00B050"/>
                </a:solidFill>
              </a:rPr>
              <a:t>Stimulus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– a condition that needs to be considered</a:t>
            </a:r>
          </a:p>
          <a:p>
            <a:pPr lvl="1">
              <a:lnSpc>
                <a:spcPct val="150000"/>
              </a:lnSpc>
            </a:pPr>
            <a:r>
              <a:rPr lang="en-GB" b="1" noProof="0" dirty="0" smtClean="0">
                <a:solidFill>
                  <a:srgbClr val="00B050"/>
                </a:solidFill>
              </a:rPr>
              <a:t>Environment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- what are the conditions when the stimulus occurs?</a:t>
            </a:r>
          </a:p>
          <a:p>
            <a:pPr lvl="1">
              <a:lnSpc>
                <a:spcPct val="150000"/>
              </a:lnSpc>
            </a:pPr>
            <a:r>
              <a:rPr lang="en-GB" b="1" noProof="0" dirty="0" smtClean="0">
                <a:solidFill>
                  <a:srgbClr val="00B050"/>
                </a:solidFill>
              </a:rPr>
              <a:t>Artifact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– what elements of the system are stimulated.</a:t>
            </a:r>
          </a:p>
          <a:p>
            <a:pPr lvl="1">
              <a:lnSpc>
                <a:spcPct val="150000"/>
              </a:lnSpc>
            </a:pPr>
            <a:r>
              <a:rPr lang="en-GB" b="1" noProof="0" dirty="0" smtClean="0">
                <a:solidFill>
                  <a:srgbClr val="00B050"/>
                </a:solidFill>
              </a:rPr>
              <a:t>Response</a:t>
            </a:r>
            <a:r>
              <a:rPr lang="en-GB" noProof="0" dirty="0" smtClean="0">
                <a:solidFill>
                  <a:srgbClr val="00B050"/>
                </a:solidFill>
              </a:rPr>
              <a:t> </a:t>
            </a:r>
            <a:r>
              <a:rPr lang="en-GB" noProof="0" dirty="0" smtClean="0"/>
              <a:t>– the activity undertaken after arrival of the stimulus.</a:t>
            </a:r>
          </a:p>
          <a:p>
            <a:pPr lvl="1">
              <a:lnSpc>
                <a:spcPct val="150000"/>
              </a:lnSpc>
            </a:pPr>
            <a:r>
              <a:rPr lang="en-GB" b="1" noProof="0" dirty="0" smtClean="0">
                <a:solidFill>
                  <a:srgbClr val="00B050"/>
                </a:solidFill>
              </a:rPr>
              <a:t>Response measure </a:t>
            </a:r>
            <a:r>
              <a:rPr lang="en-GB" noProof="0" dirty="0" smtClean="0"/>
              <a:t>– when the response occurs it should be measurable so that the requirement can be tested.</a:t>
            </a:r>
            <a:endParaRPr lang="en-GB" noProof="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280" y="5085184"/>
            <a:ext cx="3071939" cy="15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9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62000"/>
          </a:xfrm>
        </p:spPr>
        <p:txBody>
          <a:bodyPr/>
          <a:lstStyle/>
          <a:p>
            <a:r>
              <a:rPr lang="en-GB" sz="3200" noProof="0" dirty="0" smtClean="0"/>
              <a:t>Example Quality Scenario for Security</a:t>
            </a:r>
            <a:endParaRPr lang="en-GB" sz="3200" noProof="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799856" y="1363030"/>
            <a:ext cx="2808312" cy="23762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Artifact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System services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Data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within the system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Component/resource</a:t>
            </a:r>
            <a:r>
              <a:rPr lang="en-GB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of the system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Data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 produced/consumed by the system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864673" y="1677715"/>
            <a:ext cx="2063975" cy="1746895"/>
            <a:chOff x="9892730" y="2757139"/>
            <a:chExt cx="2063975" cy="1746895"/>
          </a:xfrm>
        </p:grpSpPr>
        <p:pic>
          <p:nvPicPr>
            <p:cNvPr id="2052" name="Picture 4" descr="https://cdn1.iconfinder.com/data/icons/medicine-3-1/512/thermometer-51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0602" y="3567931"/>
              <a:ext cx="936103" cy="93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cdn0.iconfinder.com/data/icons/car-race-2/500/performance_speed_speedometer_1-5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2730" y="3215836"/>
              <a:ext cx="704190" cy="704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s://cdn2.iconfinder.com/data/icons/diy-musket-monoline/32/diy-09-tape-measure-51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7344" y="2757139"/>
              <a:ext cx="917416" cy="917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s://cdn3.iconfinder.com/data/icons/meanicons-4/512/meanicons_33-51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456" y="3861048"/>
              <a:ext cx="980472" cy="614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2" name="Picture 14" descr="http://www.purohitadvertisers.com/images/4685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2" r="16477"/>
          <a:stretch/>
        </p:blipFill>
        <p:spPr bwMode="auto">
          <a:xfrm>
            <a:off x="335360" y="1331962"/>
            <a:ext cx="16561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2710371" y="2405825"/>
            <a:ext cx="1744924" cy="290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3378" y="2405825"/>
            <a:ext cx="1744924" cy="290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8437" y="3866525"/>
            <a:ext cx="2290029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kern="0" dirty="0" smtClean="0">
                <a:latin typeface="Calibri" panose="020F0502020204030204" pitchFamily="34" charset="0"/>
              </a:rPr>
              <a:t>Source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Identified user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>
                <a:solidFill>
                  <a:srgbClr val="00B050"/>
                </a:solidFill>
                <a:latin typeface="Calibri" panose="020F0502020204030204" pitchFamily="34" charset="0"/>
              </a:rPr>
              <a:t>Unknown user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>
                <a:latin typeface="Calibri" panose="020F0502020204030204" pitchFamily="34" charset="0"/>
              </a:rPr>
              <a:t>Hacker from outside the organisation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Hacker from inside the organisation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437819" y="3866525"/>
            <a:ext cx="229002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kern="0" dirty="0" smtClean="0">
                <a:latin typeface="Calibri" panose="020F0502020204030204" pitchFamily="34" charset="0"/>
              </a:rPr>
              <a:t>Stimulus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Attempt to display data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>
                <a:latin typeface="Calibri" panose="020F0502020204030204" pitchFamily="34" charset="0"/>
              </a:rPr>
              <a:t>Attempt to modify data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>
                <a:solidFill>
                  <a:srgbClr val="00B050"/>
                </a:solidFill>
                <a:latin typeface="Calibri" panose="020F0502020204030204" pitchFamily="34" charset="0"/>
              </a:rPr>
              <a:t>Attempt to delete data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Access system services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Change system’s behaviour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Reduce availability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058998" y="3866525"/>
            <a:ext cx="2290029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kern="0" dirty="0" smtClean="0">
                <a:latin typeface="Calibri" panose="020F0502020204030204" pitchFamily="34" charset="0"/>
              </a:rPr>
              <a:t>Environment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Normal mode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Overload mode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Reduced capacity mode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Emergency mode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Peak mode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687289" y="3866525"/>
            <a:ext cx="193710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kern="0" dirty="0" smtClean="0">
                <a:latin typeface="Calibri" panose="020F0502020204030204" pitchFamily="34" charset="0"/>
              </a:rPr>
              <a:t>Response</a:t>
            </a:r>
            <a:endParaRPr lang="en-GB" sz="1600" kern="0" dirty="0" smtClean="0"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Lock Computer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>
                <a:latin typeface="Calibri" panose="020F0502020204030204" pitchFamily="34" charset="0"/>
              </a:rPr>
              <a:t>Maintain Audit trail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9928109" y="3866525"/>
            <a:ext cx="1937103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kern="0" dirty="0" smtClean="0">
                <a:latin typeface="Calibri" panose="020F0502020204030204" pitchFamily="34" charset="0"/>
              </a:rPr>
              <a:t>Measure</a:t>
            </a:r>
            <a:endParaRPr lang="en-GB" sz="1600" kern="0" dirty="0" smtClean="0"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Latency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Deadline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Throughput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Jitter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Miss rate</a:t>
            </a:r>
          </a:p>
          <a:p>
            <a:pPr algn="ctr">
              <a:spcBef>
                <a:spcPts val="600"/>
              </a:spcBef>
            </a:pPr>
            <a:r>
              <a:rPr lang="en-GB" sz="1600" kern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Data loss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687289" y="5631879"/>
            <a:ext cx="2664296" cy="10156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kern="0" dirty="0" smtClean="0">
                <a:latin typeface="Calibri" panose="020F0502020204030204" pitchFamily="34" charset="0"/>
              </a:rPr>
              <a:t>Should be SMART!</a:t>
            </a:r>
            <a:endParaRPr lang="en-GB" sz="2000" kern="0" dirty="0">
              <a:latin typeface="Calibri" panose="020F0502020204030204" pitchFamily="34" charset="0"/>
            </a:endParaRPr>
          </a:p>
          <a:p>
            <a:pPr algn="ctr"/>
            <a:r>
              <a:rPr lang="en-US" sz="2000" kern="0" dirty="0" smtClean="0">
                <a:latin typeface="Calibri" panose="020F0502020204030204" pitchFamily="34" charset="0"/>
              </a:rPr>
              <a:t>Examples in book are often not SMART</a:t>
            </a:r>
          </a:p>
        </p:txBody>
      </p:sp>
    </p:spTree>
    <p:extLst>
      <p:ext uri="{BB962C8B-B14F-4D97-AF65-F5344CB8AC3E}">
        <p14:creationId xmlns:p14="http://schemas.microsoft.com/office/powerpoint/2010/main" val="1728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" grpId="0" animBg="1"/>
      <p:bldP spid="5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answers from your assignments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472" y="1556792"/>
            <a:ext cx="8894713" cy="27443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ular Callout 5"/>
          <p:cNvSpPr/>
          <p:nvPr/>
        </p:nvSpPr>
        <p:spPr bwMode="auto">
          <a:xfrm>
            <a:off x="6816080" y="4581128"/>
            <a:ext cx="4752528" cy="1080120"/>
          </a:xfrm>
          <a:prstGeom prst="wedgeRoundRectCallout">
            <a:avLst>
              <a:gd name="adj1" fmla="val -55251"/>
              <a:gd name="adj2" fmla="val -49570"/>
              <a:gd name="adj3" fmla="val 16667"/>
            </a:avLst>
          </a:prstGeom>
          <a:solidFill>
            <a:srgbClr val="FFCC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Link your answer to the actual case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42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1824" y="2492897"/>
            <a:ext cx="4320480" cy="1656184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GB" sz="2400" noProof="0" dirty="0" smtClean="0"/>
              <a:t>But how to elicit and identify </a:t>
            </a:r>
            <a:r>
              <a:rPr lang="en-GB" sz="2400" dirty="0" smtClean="0"/>
              <a:t>Quality Attribute Scenarios</a:t>
            </a:r>
            <a:r>
              <a:rPr lang="en-US" sz="2400" noProof="0" dirty="0" smtClean="0"/>
              <a:t>?</a:t>
            </a:r>
            <a:endParaRPr lang="en-GB" sz="2400" noProof="0" dirty="0"/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Utility Tree</a:t>
            </a:r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6552" y="4293096"/>
            <a:ext cx="813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kern="0" dirty="0" smtClean="0">
                <a:latin typeface="Calibri" panose="020F0502020204030204" pitchFamily="34" charset="0"/>
              </a:rPr>
              <a:t>Utility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87488" y="2516702"/>
            <a:ext cx="1596961" cy="4000510"/>
            <a:chOff x="2567607" y="1988840"/>
            <a:chExt cx="1596961" cy="400051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2567608" y="1988840"/>
              <a:ext cx="15969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Performance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2567607" y="3188973"/>
              <a:ext cx="15969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Modifiability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2567608" y="4389106"/>
              <a:ext cx="15969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  Availability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2567608" y="5589240"/>
              <a:ext cx="15969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  Security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75720" y="2196732"/>
            <a:ext cx="2736305" cy="4589260"/>
            <a:chOff x="4583832" y="1668870"/>
            <a:chExt cx="2468496" cy="4616644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4583832" y="1668870"/>
              <a:ext cx="24684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Data latency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4583832" y="2933076"/>
              <a:ext cx="24684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Change COTS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583832" y="4157212"/>
              <a:ext cx="24684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H/W failure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4583832" y="5390086"/>
              <a:ext cx="24684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Data confidentiality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4583832" y="2285004"/>
              <a:ext cx="24684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Transaction throughput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4583833" y="3509140"/>
              <a:ext cx="24684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New products</a:t>
              </a: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4583832" y="4661268"/>
              <a:ext cx="24684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COTS S/W failures</a:t>
              </a: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4583832" y="5885404"/>
              <a:ext cx="24684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Data integrity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69215" y="2053499"/>
            <a:ext cx="5060609" cy="4526805"/>
            <a:chOff x="7530403" y="1840536"/>
            <a:chExt cx="4627630" cy="4526805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7539354" y="1840536"/>
              <a:ext cx="450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storage latency on customer DB  &lt; 200ms.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7530403" y="3063017"/>
              <a:ext cx="450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Add CORBA middleware in &lt; 20 person-months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536160" y="4149745"/>
              <a:ext cx="450269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Power outage at site1 should redirect traffic to site 2 in &lt; 3 seconds</a:t>
              </a: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7536160" y="5479487"/>
              <a:ext cx="46092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Credit card transactions are secure 99.999% of the time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7584639" y="2373895"/>
              <a:ext cx="33240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Deliver video in real time (50 frames/sec)</a:t>
              </a: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7548736" y="3631986"/>
              <a:ext cx="410445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Change we user interface in &lt; 4 person-weeks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7536160" y="4788821"/>
              <a:ext cx="46092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Network failure detected and recovers in &lt; 1.5 seconds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7548736" y="6028787"/>
              <a:ext cx="46092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Customer </a:t>
              </a:r>
              <a:r>
                <a:rPr lang="en-GB" sz="1600" kern="0" dirty="0">
                  <a:latin typeface="Calibri" panose="020F0502020204030204" pitchFamily="34" charset="0"/>
                </a:rPr>
                <a:t>DB authorisation works 99.999% of the </a:t>
              </a:r>
              <a:r>
                <a:rPr lang="en-GB" sz="1600" kern="0" dirty="0" smtClean="0">
                  <a:latin typeface="Calibri" panose="020F0502020204030204" pitchFamily="34" charset="0"/>
                </a:rPr>
                <a:t>time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919595" y="2716757"/>
            <a:ext cx="567894" cy="3600400"/>
            <a:chOff x="919595" y="2396787"/>
            <a:chExt cx="567894" cy="3600400"/>
          </a:xfrm>
        </p:grpSpPr>
        <p:cxnSp>
          <p:nvCxnSpPr>
            <p:cNvPr id="37" name="Elbow Connector 36"/>
            <p:cNvCxnSpPr>
              <a:stCxn id="4" idx="3"/>
              <a:endCxn id="7" idx="1"/>
            </p:cNvCxnSpPr>
            <p:nvPr/>
          </p:nvCxnSpPr>
          <p:spPr bwMode="auto">
            <a:xfrm flipV="1">
              <a:off x="919595" y="2396787"/>
              <a:ext cx="567894" cy="177639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Elbow Connector 37"/>
            <p:cNvCxnSpPr>
              <a:stCxn id="4" idx="3"/>
              <a:endCxn id="8" idx="1"/>
            </p:cNvCxnSpPr>
            <p:nvPr/>
          </p:nvCxnSpPr>
          <p:spPr bwMode="auto">
            <a:xfrm flipV="1">
              <a:off x="919595" y="3596920"/>
              <a:ext cx="567893" cy="57626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Elbow Connector 40"/>
            <p:cNvCxnSpPr>
              <a:stCxn id="4" idx="3"/>
              <a:endCxn id="9" idx="1"/>
            </p:cNvCxnSpPr>
            <p:nvPr/>
          </p:nvCxnSpPr>
          <p:spPr bwMode="auto">
            <a:xfrm>
              <a:off x="919595" y="4173181"/>
              <a:ext cx="567894" cy="62387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Elbow Connector 43"/>
            <p:cNvCxnSpPr>
              <a:stCxn id="4" idx="3"/>
              <a:endCxn id="10" idx="1"/>
            </p:cNvCxnSpPr>
            <p:nvPr/>
          </p:nvCxnSpPr>
          <p:spPr bwMode="auto">
            <a:xfrm>
              <a:off x="919595" y="4173181"/>
              <a:ext cx="567894" cy="182400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5" name="Group 184"/>
          <p:cNvGrpSpPr/>
          <p:nvPr/>
        </p:nvGrpSpPr>
        <p:grpSpPr>
          <a:xfrm>
            <a:off x="3084449" y="2323593"/>
            <a:ext cx="491272" cy="4191523"/>
            <a:chOff x="3084449" y="2003623"/>
            <a:chExt cx="491272" cy="4191523"/>
          </a:xfrm>
        </p:grpSpPr>
        <p:cxnSp>
          <p:nvCxnSpPr>
            <p:cNvPr id="47" name="Elbow Connector 46"/>
            <p:cNvCxnSpPr>
              <a:stCxn id="7" idx="3"/>
              <a:endCxn id="14" idx="1"/>
            </p:cNvCxnSpPr>
            <p:nvPr/>
          </p:nvCxnSpPr>
          <p:spPr bwMode="auto">
            <a:xfrm flipV="1">
              <a:off x="3084449" y="2003623"/>
              <a:ext cx="491271" cy="32115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Elbow Connector 49"/>
            <p:cNvCxnSpPr>
              <a:stCxn id="7" idx="3"/>
              <a:endCxn id="19" idx="1"/>
            </p:cNvCxnSpPr>
            <p:nvPr/>
          </p:nvCxnSpPr>
          <p:spPr bwMode="auto">
            <a:xfrm>
              <a:off x="3084449" y="2324779"/>
              <a:ext cx="491271" cy="2913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Elbow Connector 52"/>
            <p:cNvCxnSpPr>
              <a:stCxn id="8" idx="3"/>
              <a:endCxn id="15" idx="1"/>
            </p:cNvCxnSpPr>
            <p:nvPr/>
          </p:nvCxnSpPr>
          <p:spPr bwMode="auto">
            <a:xfrm flipV="1">
              <a:off x="3084449" y="3260330"/>
              <a:ext cx="491271" cy="26458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Elbow Connector 55"/>
            <p:cNvCxnSpPr>
              <a:stCxn id="8" idx="3"/>
              <a:endCxn id="20" idx="1"/>
            </p:cNvCxnSpPr>
            <p:nvPr/>
          </p:nvCxnSpPr>
          <p:spPr bwMode="auto">
            <a:xfrm>
              <a:off x="3084449" y="3524912"/>
              <a:ext cx="491272" cy="30806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Elbow Connector 58"/>
            <p:cNvCxnSpPr>
              <a:stCxn id="9" idx="3"/>
              <a:endCxn id="16" idx="1"/>
            </p:cNvCxnSpPr>
            <p:nvPr/>
          </p:nvCxnSpPr>
          <p:spPr bwMode="auto">
            <a:xfrm flipV="1">
              <a:off x="3084449" y="4477205"/>
              <a:ext cx="491271" cy="24784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Elbow Connector 61"/>
            <p:cNvCxnSpPr>
              <a:stCxn id="9" idx="3"/>
              <a:endCxn id="21" idx="1"/>
            </p:cNvCxnSpPr>
            <p:nvPr/>
          </p:nvCxnSpPr>
          <p:spPr bwMode="auto">
            <a:xfrm>
              <a:off x="3084449" y="4725045"/>
              <a:ext cx="491271" cy="25322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Elbow Connector 64"/>
            <p:cNvCxnSpPr>
              <a:stCxn id="10" idx="3"/>
              <a:endCxn id="17" idx="1"/>
            </p:cNvCxnSpPr>
            <p:nvPr/>
          </p:nvCxnSpPr>
          <p:spPr bwMode="auto">
            <a:xfrm flipV="1">
              <a:off x="3084449" y="5702766"/>
              <a:ext cx="491271" cy="22241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Elbow Connector 67"/>
            <p:cNvCxnSpPr>
              <a:stCxn id="10" idx="3"/>
              <a:endCxn id="22" idx="1"/>
            </p:cNvCxnSpPr>
            <p:nvPr/>
          </p:nvCxnSpPr>
          <p:spPr bwMode="auto">
            <a:xfrm>
              <a:off x="3084449" y="5925179"/>
              <a:ext cx="491271" cy="26996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7" name="Group 186"/>
          <p:cNvGrpSpPr/>
          <p:nvPr/>
        </p:nvGrpSpPr>
        <p:grpSpPr>
          <a:xfrm>
            <a:off x="5735556" y="2236058"/>
            <a:ext cx="1301749" cy="4200955"/>
            <a:chOff x="5735556" y="2015746"/>
            <a:chExt cx="1301749" cy="4200955"/>
          </a:xfrm>
        </p:grpSpPr>
        <p:cxnSp>
          <p:nvCxnSpPr>
            <p:cNvPr id="71" name="Elbow Connector 70"/>
            <p:cNvCxnSpPr/>
            <p:nvPr/>
          </p:nvCxnSpPr>
          <p:spPr bwMode="auto">
            <a:xfrm flipV="1">
              <a:off x="5739453" y="2015746"/>
              <a:ext cx="1296144" cy="211020"/>
            </a:xfrm>
            <a:prstGeom prst="bentConnector3">
              <a:avLst>
                <a:gd name="adj1" fmla="val 432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Elbow Connector 73"/>
            <p:cNvCxnSpPr/>
            <p:nvPr/>
          </p:nvCxnSpPr>
          <p:spPr bwMode="auto">
            <a:xfrm>
              <a:off x="5735556" y="2224908"/>
              <a:ext cx="1301749" cy="323643"/>
            </a:xfrm>
            <a:prstGeom prst="bentConnector3">
              <a:avLst>
                <a:gd name="adj1" fmla="val 4304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Elbow Connector 76"/>
            <p:cNvCxnSpPr/>
            <p:nvPr/>
          </p:nvCxnSpPr>
          <p:spPr bwMode="auto">
            <a:xfrm flipV="1">
              <a:off x="5739971" y="3243328"/>
              <a:ext cx="1296145" cy="219799"/>
            </a:xfrm>
            <a:prstGeom prst="bentConnector3">
              <a:avLst>
                <a:gd name="adj1" fmla="val 432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Elbow Connector 79"/>
            <p:cNvCxnSpPr/>
            <p:nvPr/>
          </p:nvCxnSpPr>
          <p:spPr bwMode="auto">
            <a:xfrm>
              <a:off x="5735556" y="3462324"/>
              <a:ext cx="1296144" cy="356265"/>
            </a:xfrm>
            <a:prstGeom prst="bentConnector3">
              <a:avLst>
                <a:gd name="adj1" fmla="val 432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Elbow Connector 82"/>
            <p:cNvCxnSpPr/>
            <p:nvPr/>
          </p:nvCxnSpPr>
          <p:spPr bwMode="auto">
            <a:xfrm flipV="1">
              <a:off x="5739453" y="4446472"/>
              <a:ext cx="1296145" cy="267707"/>
            </a:xfrm>
            <a:prstGeom prst="bentConnector3">
              <a:avLst>
                <a:gd name="adj1" fmla="val 432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Elbow Connector 85"/>
            <p:cNvCxnSpPr/>
            <p:nvPr/>
          </p:nvCxnSpPr>
          <p:spPr bwMode="auto">
            <a:xfrm>
              <a:off x="5735958" y="4714486"/>
              <a:ext cx="1296145" cy="248543"/>
            </a:xfrm>
            <a:prstGeom prst="bentConnector3">
              <a:avLst>
                <a:gd name="adj1" fmla="val 432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Elbow Connector 88"/>
            <p:cNvCxnSpPr/>
            <p:nvPr/>
          </p:nvCxnSpPr>
          <p:spPr bwMode="auto">
            <a:xfrm flipV="1">
              <a:off x="6096000" y="5647236"/>
              <a:ext cx="936104" cy="305161"/>
            </a:xfrm>
            <a:prstGeom prst="bentConnector3">
              <a:avLst>
                <a:gd name="adj1" fmla="val 2039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Elbow Connector 91"/>
            <p:cNvCxnSpPr/>
            <p:nvPr/>
          </p:nvCxnSpPr>
          <p:spPr bwMode="auto">
            <a:xfrm>
              <a:off x="6096000" y="5945798"/>
              <a:ext cx="936104" cy="270903"/>
            </a:xfrm>
            <a:prstGeom prst="bentConnector3">
              <a:avLst>
                <a:gd name="adj1" fmla="val 2039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7" name="Group 206"/>
          <p:cNvGrpSpPr/>
          <p:nvPr/>
        </p:nvGrpSpPr>
        <p:grpSpPr>
          <a:xfrm>
            <a:off x="6240016" y="1844824"/>
            <a:ext cx="845103" cy="4608512"/>
            <a:chOff x="6336299" y="1462202"/>
            <a:chExt cx="845103" cy="4608512"/>
          </a:xfrm>
        </p:grpSpPr>
        <p:sp>
          <p:nvSpPr>
            <p:cNvPr id="188" name="TextBox 187"/>
            <p:cNvSpPr txBox="1"/>
            <p:nvPr/>
          </p:nvSpPr>
          <p:spPr bwMode="auto">
            <a:xfrm>
              <a:off x="6392404" y="1462202"/>
              <a:ext cx="7328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(L,M)</a:t>
              </a:r>
            </a:p>
          </p:txBody>
        </p:sp>
        <p:sp>
          <p:nvSpPr>
            <p:cNvPr id="189" name="TextBox 188"/>
            <p:cNvSpPr txBox="1"/>
            <p:nvPr/>
          </p:nvSpPr>
          <p:spPr bwMode="auto">
            <a:xfrm>
              <a:off x="6336299" y="1998196"/>
              <a:ext cx="8451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(M,M)</a:t>
              </a:r>
            </a:p>
          </p:txBody>
        </p:sp>
        <p:sp>
          <p:nvSpPr>
            <p:cNvPr id="190" name="TextBox 189"/>
            <p:cNvSpPr txBox="1"/>
            <p:nvPr/>
          </p:nvSpPr>
          <p:spPr bwMode="auto">
            <a:xfrm>
              <a:off x="6395610" y="2686338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(H,H)</a:t>
              </a:r>
            </a:p>
          </p:txBody>
        </p:sp>
        <p:sp>
          <p:nvSpPr>
            <p:cNvPr id="191" name="TextBox 190"/>
            <p:cNvSpPr txBox="1"/>
            <p:nvPr/>
          </p:nvSpPr>
          <p:spPr bwMode="auto">
            <a:xfrm>
              <a:off x="6395610" y="3910474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(H,H)</a:t>
              </a:r>
            </a:p>
          </p:txBody>
        </p:sp>
        <p:sp>
          <p:nvSpPr>
            <p:cNvPr id="192" name="TextBox 191"/>
            <p:cNvSpPr txBox="1"/>
            <p:nvPr/>
          </p:nvSpPr>
          <p:spPr bwMode="auto">
            <a:xfrm>
              <a:off x="6395610" y="4414530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(H,H)</a:t>
              </a:r>
            </a:p>
          </p:txBody>
        </p:sp>
        <p:sp>
          <p:nvSpPr>
            <p:cNvPr id="193" name="TextBox 192"/>
            <p:cNvSpPr txBox="1"/>
            <p:nvPr/>
          </p:nvSpPr>
          <p:spPr bwMode="auto">
            <a:xfrm>
              <a:off x="6422059" y="3262402"/>
              <a:ext cx="6735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(H,L)</a:t>
              </a:r>
            </a:p>
          </p:txBody>
        </p:sp>
        <p:sp>
          <p:nvSpPr>
            <p:cNvPr id="194" name="TextBox 193"/>
            <p:cNvSpPr txBox="1"/>
            <p:nvPr/>
          </p:nvSpPr>
          <p:spPr bwMode="auto">
            <a:xfrm>
              <a:off x="6365954" y="5094540"/>
              <a:ext cx="7857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(H,M)</a:t>
              </a:r>
            </a:p>
          </p:txBody>
        </p:sp>
        <p:sp>
          <p:nvSpPr>
            <p:cNvPr id="195" name="TextBox 194"/>
            <p:cNvSpPr txBox="1"/>
            <p:nvPr/>
          </p:nvSpPr>
          <p:spPr bwMode="auto">
            <a:xfrm>
              <a:off x="6422059" y="5670604"/>
              <a:ext cx="6735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(H,L)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4655840" y="1412776"/>
            <a:ext cx="5295012" cy="495924"/>
            <a:chOff x="4681322" y="1549682"/>
            <a:chExt cx="5295012" cy="495924"/>
          </a:xfrm>
        </p:grpSpPr>
        <p:sp>
          <p:nvSpPr>
            <p:cNvPr id="215" name="TextBox 214"/>
            <p:cNvSpPr txBox="1"/>
            <p:nvPr/>
          </p:nvSpPr>
          <p:spPr bwMode="auto">
            <a:xfrm>
              <a:off x="4681322" y="1549682"/>
              <a:ext cx="17027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Business value</a:t>
              </a:r>
            </a:p>
          </p:txBody>
        </p:sp>
        <p:sp>
          <p:nvSpPr>
            <p:cNvPr id="216" name="TextBox 215"/>
            <p:cNvSpPr txBox="1"/>
            <p:nvPr/>
          </p:nvSpPr>
          <p:spPr bwMode="auto">
            <a:xfrm>
              <a:off x="7037709" y="1575015"/>
              <a:ext cx="29386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Architectural impact value</a:t>
              </a:r>
            </a:p>
          </p:txBody>
        </p:sp>
        <p:cxnSp>
          <p:nvCxnSpPr>
            <p:cNvPr id="218" name="Straight Connector 217"/>
            <p:cNvCxnSpPr/>
            <p:nvPr/>
          </p:nvCxnSpPr>
          <p:spPr bwMode="auto">
            <a:xfrm>
              <a:off x="6325776" y="1849247"/>
              <a:ext cx="207075" cy="19635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 bwMode="auto">
            <a:xfrm flipH="1">
              <a:off x="6864700" y="1857665"/>
              <a:ext cx="173009" cy="1879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79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55839" y="2492897"/>
            <a:ext cx="4032449" cy="1656184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US" sz="2400" noProof="0" dirty="0" smtClean="0"/>
              <a:t>What are the activities involved in ATAM?</a:t>
            </a:r>
            <a:endParaRPr lang="en-GB" sz="2400" noProof="0" dirty="0"/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e 20"/>
          <p:cNvSpPr/>
          <p:nvPr/>
        </p:nvSpPr>
        <p:spPr bwMode="auto">
          <a:xfrm rot="5400000">
            <a:off x="3695466" y="1638979"/>
            <a:ext cx="4720484" cy="4832076"/>
          </a:xfrm>
          <a:prstGeom prst="pie">
            <a:avLst>
              <a:gd name="adj1" fmla="val 5368616"/>
              <a:gd name="adj2" fmla="val 10832995"/>
            </a:avLst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Pie 18"/>
          <p:cNvSpPr/>
          <p:nvPr/>
        </p:nvSpPr>
        <p:spPr bwMode="auto">
          <a:xfrm rot="5400000">
            <a:off x="3732865" y="1661002"/>
            <a:ext cx="4618781" cy="5291026"/>
          </a:xfrm>
          <a:prstGeom prst="pie">
            <a:avLst>
              <a:gd name="adj1" fmla="val 0"/>
              <a:gd name="adj2" fmla="val 5369213"/>
            </a:avLst>
          </a:prstGeom>
          <a:solidFill>
            <a:schemeClr val="accent5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Pie 15"/>
          <p:cNvSpPr/>
          <p:nvPr/>
        </p:nvSpPr>
        <p:spPr bwMode="auto">
          <a:xfrm>
            <a:off x="3664234" y="1852279"/>
            <a:ext cx="4887061" cy="4908470"/>
          </a:xfrm>
          <a:prstGeom prst="pie">
            <a:avLst>
              <a:gd name="adj1" fmla="val 0"/>
              <a:gd name="adj2" fmla="val 5369213"/>
            </a:avLst>
          </a:prstGeom>
          <a:solidFill>
            <a:srgbClr val="D19B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Pie 11"/>
          <p:cNvSpPr/>
          <p:nvPr/>
        </p:nvSpPr>
        <p:spPr bwMode="auto">
          <a:xfrm rot="16200000">
            <a:off x="3986118" y="1577924"/>
            <a:ext cx="4407494" cy="5085308"/>
          </a:xfrm>
          <a:prstGeom prst="pie">
            <a:avLst>
              <a:gd name="adj1" fmla="val 0"/>
              <a:gd name="adj2" fmla="val 5369213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3647728" y="1916832"/>
            <a:ext cx="4896026" cy="466817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44205" y="2101580"/>
            <a:ext cx="4392487" cy="4176465"/>
            <a:chOff x="1487491" y="2004218"/>
            <a:chExt cx="4392487" cy="4176465"/>
          </a:xfrm>
        </p:grpSpPr>
        <p:sp>
          <p:nvSpPr>
            <p:cNvPr id="4" name="Pie 3"/>
            <p:cNvSpPr/>
            <p:nvPr/>
          </p:nvSpPr>
          <p:spPr bwMode="auto">
            <a:xfrm rot="16200000">
              <a:off x="1595502" y="1896207"/>
              <a:ext cx="4176465" cy="4392487"/>
            </a:xfrm>
            <a:prstGeom prst="pie">
              <a:avLst>
                <a:gd name="adj1" fmla="val 0"/>
                <a:gd name="adj2" fmla="val 5326028"/>
              </a:avLst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4287358" y="3250919"/>
              <a:ext cx="154729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Quality</a:t>
              </a:r>
            </a:p>
            <a:p>
              <a:pPr algn="ctr"/>
              <a:r>
                <a:rPr lang="en-GB" sz="1600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s</a:t>
              </a:r>
              <a:r>
                <a:rPr lang="en-GB" sz="1600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cenarios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ATAM Activities</a:t>
            </a:r>
            <a:endParaRPr lang="en-GB" dirty="0"/>
          </a:p>
        </p:txBody>
      </p:sp>
      <p:sp>
        <p:nvSpPr>
          <p:cNvPr id="8" name="Pie 7"/>
          <p:cNvSpPr/>
          <p:nvPr/>
        </p:nvSpPr>
        <p:spPr bwMode="auto">
          <a:xfrm rot="16200000">
            <a:off x="3971245" y="2085067"/>
            <a:ext cx="4176465" cy="4392487"/>
          </a:xfrm>
          <a:prstGeom prst="pie">
            <a:avLst>
              <a:gd name="adj1" fmla="val 10799452"/>
              <a:gd name="adj2" fmla="val 16181741"/>
            </a:avLst>
          </a:prstGeom>
          <a:solidFill>
            <a:schemeClr val="accent1">
              <a:lumMod val="2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951747" y="2105942"/>
            <a:ext cx="4392487" cy="4176465"/>
            <a:chOff x="1503994" y="2015381"/>
            <a:chExt cx="4392487" cy="4176465"/>
          </a:xfrm>
        </p:grpSpPr>
        <p:sp>
          <p:nvSpPr>
            <p:cNvPr id="5" name="Pie 4"/>
            <p:cNvSpPr/>
            <p:nvPr/>
          </p:nvSpPr>
          <p:spPr bwMode="auto">
            <a:xfrm rot="16200000">
              <a:off x="1612005" y="1907370"/>
              <a:ext cx="4176465" cy="4392487"/>
            </a:xfrm>
            <a:prstGeom prst="pie">
              <a:avLst>
                <a:gd name="adj1" fmla="val 0"/>
                <a:gd name="adj2" fmla="val 2585162"/>
              </a:avLst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3547674" y="2420888"/>
              <a:ext cx="161274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Requirements</a:t>
              </a:r>
            </a:p>
            <a:p>
              <a:pPr algn="ctr"/>
              <a:r>
                <a:rPr lang="en-GB" sz="1600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gathering</a:t>
              </a:r>
            </a:p>
          </p:txBody>
        </p:sp>
      </p:grpSp>
      <p:sp>
        <p:nvSpPr>
          <p:cNvPr id="27" name="TextBox 26"/>
          <p:cNvSpPr txBox="1"/>
          <p:nvPr/>
        </p:nvSpPr>
        <p:spPr bwMode="auto">
          <a:xfrm>
            <a:off x="4061411" y="4978768"/>
            <a:ext cx="19297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Scenario</a:t>
            </a:r>
          </a:p>
          <a:p>
            <a:pPr algn="ctr"/>
            <a:r>
              <a:rPr lang="en-GB" sz="16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realization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863234" y="2094779"/>
            <a:ext cx="4392487" cy="4176465"/>
            <a:chOff x="1415481" y="2004218"/>
            <a:chExt cx="4392487" cy="4176465"/>
          </a:xfrm>
        </p:grpSpPr>
        <p:sp>
          <p:nvSpPr>
            <p:cNvPr id="10" name="Pie 9"/>
            <p:cNvSpPr/>
            <p:nvPr/>
          </p:nvSpPr>
          <p:spPr bwMode="auto">
            <a:xfrm rot="16200000">
              <a:off x="1523492" y="1896207"/>
              <a:ext cx="4176465" cy="4392487"/>
            </a:xfrm>
            <a:prstGeom prst="pie">
              <a:avLst>
                <a:gd name="adj1" fmla="val 16182161"/>
                <a:gd name="adj2" fmla="val 16364"/>
              </a:avLst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2568128" y="2291418"/>
              <a:ext cx="115212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Identify</a:t>
              </a:r>
            </a:p>
            <a:p>
              <a:pPr algn="ctr"/>
              <a:r>
                <a:rPr lang="en-GB" sz="1600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risks</a:t>
              </a:r>
            </a:p>
            <a:p>
              <a:pPr algn="ctr"/>
              <a:r>
                <a:rPr lang="en-GB" sz="1600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GB" sz="1600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on-risks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63234" y="2094779"/>
            <a:ext cx="4392487" cy="4176465"/>
            <a:chOff x="1415481" y="2004218"/>
            <a:chExt cx="4392487" cy="4176465"/>
          </a:xfrm>
        </p:grpSpPr>
        <p:sp>
          <p:nvSpPr>
            <p:cNvPr id="11" name="Pie 10"/>
            <p:cNvSpPr/>
            <p:nvPr/>
          </p:nvSpPr>
          <p:spPr bwMode="auto">
            <a:xfrm rot="16200000">
              <a:off x="1523492" y="1896207"/>
              <a:ext cx="4176465" cy="4392487"/>
            </a:xfrm>
            <a:prstGeom prst="pie">
              <a:avLst>
                <a:gd name="adj1" fmla="val 16182161"/>
                <a:gd name="adj2" fmla="val 18940040"/>
              </a:avLst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1776040" y="3194423"/>
              <a:ext cx="115212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Identify</a:t>
              </a:r>
            </a:p>
            <a:p>
              <a:pPr algn="ctr"/>
              <a:r>
                <a:rPr lang="en-GB" sz="1600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t</a:t>
              </a:r>
              <a:r>
                <a:rPr lang="en-GB" sz="1600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rade-offs sensitivities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51748" y="2194112"/>
            <a:ext cx="4392487" cy="4176465"/>
            <a:chOff x="1587253" y="1825574"/>
            <a:chExt cx="4392487" cy="4176465"/>
          </a:xfrm>
        </p:grpSpPr>
        <p:sp>
          <p:nvSpPr>
            <p:cNvPr id="7" name="Pie 6"/>
            <p:cNvSpPr/>
            <p:nvPr/>
          </p:nvSpPr>
          <p:spPr bwMode="auto">
            <a:xfrm rot="16200000">
              <a:off x="1695264" y="1717563"/>
              <a:ext cx="4176465" cy="4392487"/>
            </a:xfrm>
            <a:prstGeom prst="pie">
              <a:avLst>
                <a:gd name="adj1" fmla="val 5370077"/>
                <a:gd name="adj2" fmla="val 10782296"/>
              </a:avLst>
            </a:prstGeom>
            <a:solidFill>
              <a:srgbClr val="D19B2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3852421" y="5067975"/>
              <a:ext cx="13491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Architectural views</a:t>
              </a:r>
            </a:p>
          </p:txBody>
        </p:sp>
      </p:grpSp>
      <p:sp>
        <p:nvSpPr>
          <p:cNvPr id="37" name="TextBox 36"/>
          <p:cNvSpPr txBox="1"/>
          <p:nvPr/>
        </p:nvSpPr>
        <p:spPr bwMode="auto">
          <a:xfrm>
            <a:off x="2711105" y="1891973"/>
            <a:ext cx="11521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Activity IV</a:t>
            </a:r>
          </a:p>
          <a:p>
            <a:r>
              <a:rPr lang="en-GB" sz="1600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Evaluation results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8399736" y="1891973"/>
            <a:ext cx="15846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Activity I</a:t>
            </a:r>
          </a:p>
          <a:p>
            <a:pPr algn="r"/>
            <a:r>
              <a:rPr lang="en-GB" sz="1600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Requirements </a:t>
            </a:r>
          </a:p>
          <a:p>
            <a:pPr algn="r"/>
            <a:r>
              <a:rPr lang="en-GB" sz="1600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&amp; scenarios</a:t>
            </a:r>
          </a:p>
          <a:p>
            <a:pPr algn="r"/>
            <a:r>
              <a:rPr lang="en-GB" sz="1600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gathering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7823673" y="5811449"/>
            <a:ext cx="2016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Activity II</a:t>
            </a:r>
          </a:p>
          <a:p>
            <a:pPr algn="r"/>
            <a:r>
              <a:rPr lang="en-GB" sz="1600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Architectural decisions &amp; views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2711105" y="5811449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Activity III</a:t>
            </a:r>
          </a:p>
          <a:p>
            <a:r>
              <a:rPr lang="en-GB" sz="1600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Analysis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959287" y="2186278"/>
            <a:ext cx="4392487" cy="4176465"/>
            <a:chOff x="6986577" y="1611706"/>
            <a:chExt cx="4392487" cy="4176465"/>
          </a:xfrm>
        </p:grpSpPr>
        <p:sp>
          <p:nvSpPr>
            <p:cNvPr id="6" name="Pie 5"/>
            <p:cNvSpPr/>
            <p:nvPr/>
          </p:nvSpPr>
          <p:spPr bwMode="auto">
            <a:xfrm rot="16200000">
              <a:off x="7094588" y="1503695"/>
              <a:ext cx="4176465" cy="4392487"/>
            </a:xfrm>
            <a:prstGeom prst="pie">
              <a:avLst>
                <a:gd name="adj1" fmla="val 5357881"/>
                <a:gd name="adj2" fmla="val 7870014"/>
              </a:avLst>
            </a:prstGeom>
            <a:solidFill>
              <a:srgbClr val="D19B2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9915378" y="3862540"/>
              <a:ext cx="13491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A</a:t>
              </a:r>
              <a:r>
                <a:rPr lang="en-GB" sz="1600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rchitectural decisions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47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6" grpId="0" animBg="1"/>
      <p:bldP spid="12" grpId="0" animBg="1"/>
      <p:bldP spid="8" grpId="0" animBg="1"/>
      <p:bldP spid="37" grpId="0"/>
      <p:bldP spid="38" grpId="0"/>
      <p:bldP spid="39" grpId="0"/>
      <p:bldP spid="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207568" y="2060864"/>
            <a:ext cx="1196608" cy="4280847"/>
            <a:chOff x="2207568" y="2060864"/>
            <a:chExt cx="1196608" cy="4280847"/>
          </a:xfrm>
          <a:solidFill>
            <a:schemeClr val="bg2"/>
          </a:solidFill>
        </p:grpSpPr>
        <p:grpSp>
          <p:nvGrpSpPr>
            <p:cNvPr id="50" name="Group 49"/>
            <p:cNvGrpSpPr/>
            <p:nvPr/>
          </p:nvGrpSpPr>
          <p:grpSpPr>
            <a:xfrm>
              <a:off x="2207568" y="2060864"/>
              <a:ext cx="948274" cy="4280847"/>
              <a:chOff x="2207568" y="2060864"/>
              <a:chExt cx="948274" cy="4280847"/>
            </a:xfrm>
            <a:grpFill/>
          </p:grpSpPr>
          <p:sp>
            <p:nvSpPr>
              <p:cNvPr id="24" name="Bent-Up Arrow 23"/>
              <p:cNvSpPr/>
              <p:nvPr/>
            </p:nvSpPr>
            <p:spPr bwMode="auto">
              <a:xfrm rot="5400000" flipH="1">
                <a:off x="730445" y="4350823"/>
                <a:ext cx="3453833" cy="499587"/>
              </a:xfrm>
              <a:prstGeom prst="bentUpArrow">
                <a:avLst>
                  <a:gd name="adj1" fmla="val 25000"/>
                  <a:gd name="adj2" fmla="val 26480"/>
                  <a:gd name="adj3" fmla="val 25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Bent-Up Arrow 22"/>
              <p:cNvSpPr/>
              <p:nvPr/>
            </p:nvSpPr>
            <p:spPr bwMode="auto">
              <a:xfrm rot="5400000" flipH="1">
                <a:off x="329965" y="3938467"/>
                <a:ext cx="4254793" cy="499587"/>
              </a:xfrm>
              <a:prstGeom prst="bentUpArrow">
                <a:avLst>
                  <a:gd name="adj1" fmla="val 25000"/>
                  <a:gd name="adj2" fmla="val 26480"/>
                  <a:gd name="adj3" fmla="val 25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219738" y="6218542"/>
                <a:ext cx="936104" cy="12316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 bwMode="auto">
            <a:xfrm>
              <a:off x="2411597" y="4284290"/>
              <a:ext cx="9925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kern="0" dirty="0" smtClean="0">
                  <a:latin typeface="+mn-lt"/>
                </a:rPr>
                <a:t>Impacts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231162" y="5744958"/>
            <a:ext cx="2808312" cy="700042"/>
            <a:chOff x="4231162" y="5744958"/>
            <a:chExt cx="2808312" cy="700042"/>
          </a:xfrm>
          <a:solidFill>
            <a:schemeClr val="bg2"/>
          </a:solidFill>
        </p:grpSpPr>
        <p:sp>
          <p:nvSpPr>
            <p:cNvPr id="32" name="Right Arrow 31"/>
            <p:cNvSpPr/>
            <p:nvPr/>
          </p:nvSpPr>
          <p:spPr bwMode="auto">
            <a:xfrm flipH="1">
              <a:off x="4231162" y="6115251"/>
              <a:ext cx="2808312" cy="329749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4813008" y="5744958"/>
              <a:ext cx="14285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kern="0" dirty="0" smtClean="0">
                  <a:latin typeface="+mn-lt"/>
                </a:rPr>
                <a:t>Distilled into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Conceptual Flow</a:t>
            </a:r>
            <a:endParaRPr lang="en-GB" noProof="0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4082503" y="209065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082503" y="289970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005320" y="2043045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005320" y="2852098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983500" y="209993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7983500" y="290898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72064" y="1893683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Scenarios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2115" y="1892722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Quality attributes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1624" y="1863037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Business drivers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72064" y="2733011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decisions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02115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</a:t>
            </a:r>
            <a:r>
              <a:rPr lang="en-GB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tactics</a:t>
            </a: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11624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plan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672064" y="3572339"/>
            <a:ext cx="1512168" cy="3031825"/>
            <a:chOff x="6672064" y="3572339"/>
            <a:chExt cx="1512168" cy="3031825"/>
          </a:xfrm>
          <a:solidFill>
            <a:schemeClr val="accent5">
              <a:lumMod val="25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672064" y="3572339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Trade-offs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72064" y="4353026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Sensitivity points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72064" y="5175405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Non-risks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672064" y="5956092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Risks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2713075" y="5934915"/>
            <a:ext cx="1512168" cy="648072"/>
          </a:xfrm>
          <a:prstGeom prst="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Risk themes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184233" y="2158841"/>
            <a:ext cx="1305835" cy="4272835"/>
            <a:chOff x="8184233" y="2158841"/>
            <a:chExt cx="1305835" cy="4272835"/>
          </a:xfrm>
          <a:solidFill>
            <a:schemeClr val="bg2"/>
          </a:solidFill>
        </p:grpSpPr>
        <p:sp>
          <p:nvSpPr>
            <p:cNvPr id="45" name="Bent-Up Arrow 44"/>
            <p:cNvSpPr/>
            <p:nvPr/>
          </p:nvSpPr>
          <p:spPr bwMode="auto">
            <a:xfrm rot="16200000" flipH="1">
              <a:off x="6714599" y="3656208"/>
              <a:ext cx="4254793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6" name="Bent-Up Arrow 45"/>
            <p:cNvSpPr/>
            <p:nvPr/>
          </p:nvSpPr>
          <p:spPr bwMode="auto">
            <a:xfrm rot="16200000" flipH="1">
              <a:off x="7779216" y="3137067"/>
              <a:ext cx="2106178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7" name="Bent-Up Arrow 46"/>
            <p:cNvSpPr/>
            <p:nvPr/>
          </p:nvSpPr>
          <p:spPr bwMode="auto">
            <a:xfrm rot="16200000" flipH="1">
              <a:off x="7356170" y="3567823"/>
              <a:ext cx="2967685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8" name="Bent-Up Arrow 47"/>
            <p:cNvSpPr/>
            <p:nvPr/>
          </p:nvSpPr>
          <p:spPr bwMode="auto">
            <a:xfrm rot="16200000" flipH="1">
              <a:off x="7862449" y="2480625"/>
              <a:ext cx="1939711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8685690" y="1963753"/>
            <a:ext cx="1372605" cy="137260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Analysis</a:t>
            </a:r>
          </a:p>
        </p:txBody>
      </p:sp>
      <p:sp>
        <p:nvSpPr>
          <p:cNvPr id="3" name="Cross 2"/>
          <p:cNvSpPr/>
          <p:nvPr/>
        </p:nvSpPr>
        <p:spPr bwMode="auto">
          <a:xfrm>
            <a:off x="6287860" y="3194916"/>
            <a:ext cx="336910" cy="336910"/>
          </a:xfrm>
          <a:prstGeom prst="plus">
            <a:avLst>
              <a:gd name="adj" fmla="val 39037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9" name="Cross 38"/>
          <p:cNvSpPr/>
          <p:nvPr/>
        </p:nvSpPr>
        <p:spPr bwMode="auto">
          <a:xfrm>
            <a:off x="4305578" y="3194916"/>
            <a:ext cx="336910" cy="336910"/>
          </a:xfrm>
          <a:prstGeom prst="plus">
            <a:avLst>
              <a:gd name="adj" fmla="val 39037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0" grpId="0" animBg="1"/>
      <p:bldP spid="11" grpId="0" animBg="1"/>
      <p:bldP spid="8" grpId="0" animBg="1"/>
      <p:bldP spid="12" grpId="0" animBg="1"/>
      <p:bldP spid="13" grpId="0" animBg="1"/>
      <p:bldP spid="14" grpId="0" animBg="1"/>
      <p:bldP spid="19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Output</a:t>
            </a:r>
            <a:endParaRPr lang="en-GB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01903"/>
              </p:ext>
            </p:extLst>
          </p:nvPr>
        </p:nvGraphicFramePr>
        <p:xfrm>
          <a:off x="767408" y="1988840"/>
          <a:ext cx="10657183" cy="431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83529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997312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Sensitivity point</a:t>
                      </a:r>
                      <a:endParaRPr lang="en-US" b="1" noProof="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 property of one or more components (and/or component relationships) that is critical for achieving a particular quality attribute response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Tradeoff point</a:t>
                      </a:r>
                      <a:endParaRPr lang="en-US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 architectural decision that affects more than one quality attribute (possibly in opposite ways)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/>
                          </a:solidFill>
                        </a:rPr>
                        <a:t>Risk</a:t>
                      </a:r>
                      <a:endParaRPr lang="en-US" b="1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/>
                          </a:solidFill>
                        </a:rPr>
                        <a:t>Architectural decision</a:t>
                      </a:r>
                      <a:r>
                        <a:rPr lang="en-US" baseline="0" noProof="0" dirty="0" smtClean="0">
                          <a:solidFill>
                            <a:schemeClr val="accent1"/>
                          </a:solidFill>
                        </a:rPr>
                        <a:t> that may lead to undesirable consequences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Non risk</a:t>
                      </a:r>
                      <a:endParaRPr lang="en-US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Architectural decision</a:t>
                      </a:r>
                      <a:r>
                        <a:rPr lang="en-US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that is deemed safe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/>
                          </a:solidFill>
                        </a:rPr>
                        <a:t>Risk theme</a:t>
                      </a:r>
                      <a:endParaRPr lang="en-US" b="1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/>
                          </a:solidFill>
                        </a:rPr>
                        <a:t>A general concern of a group of interrelated risks in a design, assigned its own risk value</a:t>
                      </a:r>
                      <a:endParaRPr lang="en-US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0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Output</a:t>
            </a:r>
            <a:endParaRPr lang="en-GB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7408" y="1988840"/>
          <a:ext cx="10657183" cy="431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83529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997312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Sensitivity point</a:t>
                      </a:r>
                      <a:endParaRPr lang="en-US" b="1" noProof="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 property of one or more components (and/or component relationships) that is critical for achieving a particular quality attribute response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Tradeoff point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An architectural decision that affects more than one quality attribute (possibly in opposite ways)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/>
                          </a:solidFill>
                        </a:rPr>
                        <a:t>Risk</a:t>
                      </a:r>
                      <a:endParaRPr lang="en-US" b="1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/>
                          </a:solidFill>
                        </a:rPr>
                        <a:t>Architectural decision</a:t>
                      </a:r>
                      <a:r>
                        <a:rPr lang="en-US" baseline="0" noProof="0" dirty="0" smtClean="0">
                          <a:solidFill>
                            <a:schemeClr val="accent1"/>
                          </a:solidFill>
                        </a:rPr>
                        <a:t> that may lead to undesirable consequences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Non risk</a:t>
                      </a:r>
                      <a:endParaRPr lang="en-US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Architectural decision</a:t>
                      </a:r>
                      <a:r>
                        <a:rPr lang="en-US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that is deemed safe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/>
                          </a:solidFill>
                        </a:rPr>
                        <a:t>Risk theme</a:t>
                      </a:r>
                      <a:endParaRPr lang="en-US" b="1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/>
                          </a:solidFill>
                        </a:rPr>
                        <a:t>A general concern of a group of interrelated risks in a design, assigned its own risk value</a:t>
                      </a:r>
                      <a:endParaRPr lang="en-US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Output</a:t>
            </a:r>
            <a:endParaRPr lang="en-GB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7408" y="1988840"/>
          <a:ext cx="10657183" cy="431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83529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997312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Sensitivity point</a:t>
                      </a:r>
                      <a:endParaRPr lang="en-US" b="1" noProof="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 property of one or more components (and/or component relationships) that is critical for achieving a particular quality attribute response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Tradeoff point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An architectural decision that affects more than one quality attribute (possibly in opposite ways)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Risk</a:t>
                      </a:r>
                      <a:endParaRPr lang="en-US" b="1" noProof="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Architectural decision</a:t>
                      </a:r>
                      <a:r>
                        <a:rPr lang="en-US" baseline="0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that may lead to undesirable consequences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Non risk</a:t>
                      </a:r>
                      <a:endParaRPr lang="en-US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Architectural decision</a:t>
                      </a:r>
                      <a:r>
                        <a:rPr lang="en-US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that is deemed safe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/>
                          </a:solidFill>
                        </a:rPr>
                        <a:t>Risk theme</a:t>
                      </a:r>
                      <a:endParaRPr lang="en-US" b="1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/>
                          </a:solidFill>
                        </a:rPr>
                        <a:t>A general concern of a group of interrelated risks in a design, assigned its own risk value</a:t>
                      </a:r>
                      <a:endParaRPr lang="en-US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9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Output</a:t>
            </a:r>
            <a:endParaRPr lang="en-GB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7408" y="1988840"/>
          <a:ext cx="10657183" cy="431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83529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997312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Sensitivity point</a:t>
                      </a:r>
                      <a:endParaRPr lang="en-US" b="1" noProof="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 property of one or more components (and/or component relationships) that is critical for achieving a particular quality attribute response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Tradeoff point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An architectural decision that affects more than one quality attribute (possibly in opposite ways)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Risk</a:t>
                      </a:r>
                      <a:endParaRPr lang="en-US" b="1" noProof="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Architectural decision</a:t>
                      </a:r>
                      <a:r>
                        <a:rPr lang="en-US" baseline="0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that may lead to undesirable consequences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Non risk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Architectural decision</a:t>
                      </a:r>
                      <a:r>
                        <a:rPr lang="en-US" baseline="0" noProof="0" dirty="0" smtClean="0">
                          <a:solidFill>
                            <a:schemeClr val="bg1"/>
                          </a:solidFill>
                        </a:rPr>
                        <a:t> that is deemed safe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/>
                          </a:solidFill>
                        </a:rPr>
                        <a:t>Risk theme</a:t>
                      </a:r>
                      <a:endParaRPr lang="en-US" b="1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/>
                          </a:solidFill>
                        </a:rPr>
                        <a:t>A general concern of a group of interrelated risks in a design, assigned its own risk value</a:t>
                      </a:r>
                      <a:endParaRPr lang="en-US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3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Output</a:t>
            </a:r>
            <a:endParaRPr lang="en-GB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7408" y="1988840"/>
          <a:ext cx="10657183" cy="431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83529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997312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Sensitivity point</a:t>
                      </a:r>
                      <a:endParaRPr lang="en-US" b="1" noProof="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 property of one or more components (and/or component relationships) that is critical for achieving a particular quality attribute response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Tradeoff point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An architectural decision that affects more than one quality attribute (possibly in opposite ways)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Risk</a:t>
                      </a:r>
                      <a:endParaRPr lang="en-US" b="1" noProof="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Architectural decision</a:t>
                      </a:r>
                      <a:r>
                        <a:rPr lang="en-US" baseline="0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that may lead to undesirable consequences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Non risk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Architectural decision</a:t>
                      </a:r>
                      <a:r>
                        <a:rPr lang="en-US" baseline="0" noProof="0" dirty="0" smtClean="0">
                          <a:solidFill>
                            <a:schemeClr val="bg1"/>
                          </a:solidFill>
                        </a:rPr>
                        <a:t> that is deemed safe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Risk theme</a:t>
                      </a:r>
                      <a:endParaRPr lang="en-US" b="1" noProof="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 general concern of a group of interrelated risks in a design, assigned its own risk value</a:t>
                      </a:r>
                      <a:endParaRPr lang="en-US" noProof="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2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answers from your assignments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92906"/>
            <a:ext cx="3912976" cy="838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32" y="2204864"/>
            <a:ext cx="10964254" cy="158417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6600056" y="3789040"/>
            <a:ext cx="4752528" cy="1080120"/>
          </a:xfrm>
          <a:prstGeom prst="wedgeRoundRectCallout">
            <a:avLst>
              <a:gd name="adj1" fmla="val -55251"/>
              <a:gd name="adj2" fmla="val -49570"/>
              <a:gd name="adj3" fmla="val 16667"/>
            </a:avLst>
          </a:prstGeom>
          <a:solidFill>
            <a:srgbClr val="FFCC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Link your answer to the actual case:</a:t>
            </a:r>
            <a:b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health-data is sensitive information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03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52906" y="6400800"/>
            <a:ext cx="647750" cy="304800"/>
          </a:xfrm>
          <a:prstGeom prst="rect">
            <a:avLst/>
          </a:prstGeom>
        </p:spPr>
        <p:txBody>
          <a:bodyPr anchor="ctr"/>
          <a:lstStyle/>
          <a:p>
            <a:fld id="{5A9A4DE9-E78A-4DFD-8A23-A7B78D5572D3}" type="slidenum">
              <a:rPr lang="en-GB" altLang="en-US" sz="2000">
                <a:latin typeface="Calibri" panose="020F0502020204030204" pitchFamily="34" charset="0"/>
                <a:cs typeface="Calibri" panose="020F0502020204030204" pitchFamily="34" charset="0"/>
              </a:rPr>
              <a:pPr/>
              <a:t>50</a:t>
            </a:fld>
            <a:endParaRPr lang="en-GB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234" name="AutoShape 2"/>
          <p:cNvSpPr>
            <a:spLocks noChangeArrowheads="1"/>
          </p:cNvSpPr>
          <p:nvPr/>
        </p:nvSpPr>
        <p:spPr bwMode="auto">
          <a:xfrm>
            <a:off x="7896225" y="5589588"/>
            <a:ext cx="681038" cy="768350"/>
          </a:xfrm>
          <a:prstGeom prst="upArrow">
            <a:avLst>
              <a:gd name="adj1" fmla="val 35296"/>
              <a:gd name="adj2" fmla="val 4312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836613"/>
            <a:ext cx="8893175" cy="647700"/>
          </a:xfrm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Sensitivity Point</a:t>
            </a: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883471" y="2852738"/>
            <a:ext cx="4247704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2500"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381000" defTabSz="952500"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defTabSz="952500"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defTabSz="952500"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defTabSz="952500"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defTabSz="9525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defTabSz="9525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defTabSz="9525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defTabSz="9525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system requires 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high performance</a:t>
            </a:r>
          </a:p>
        </p:txBody>
      </p:sp>
      <p:sp>
        <p:nvSpPr>
          <p:cNvPr id="351237" name="AutoShape 5"/>
          <p:cNvSpPr>
            <a:spLocks noChangeArrowheads="1"/>
          </p:cNvSpPr>
          <p:nvPr/>
        </p:nvSpPr>
        <p:spPr bwMode="auto">
          <a:xfrm>
            <a:off x="5399089" y="3194050"/>
            <a:ext cx="1481137" cy="1377950"/>
          </a:xfrm>
          <a:prstGeom prst="cloudCallout">
            <a:avLst>
              <a:gd name="adj1" fmla="val -4556"/>
              <a:gd name="adj2" fmla="val -574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nl-NL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8562975" y="3194050"/>
            <a:ext cx="1481138" cy="1377950"/>
          </a:xfrm>
          <a:prstGeom prst="cloudCallout">
            <a:avLst>
              <a:gd name="adj1" fmla="val -4556"/>
              <a:gd name="adj2" fmla="val -574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nl-NL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1239" name="AutoShape 7"/>
          <p:cNvCxnSpPr>
            <a:cxnSpLocks noChangeShapeType="1"/>
            <a:stCxn id="351237" idx="2"/>
            <a:endCxn id="351238" idx="0"/>
          </p:cNvCxnSpPr>
          <p:nvPr/>
        </p:nvCxnSpPr>
        <p:spPr bwMode="auto">
          <a:xfrm>
            <a:off x="6878638" y="3883025"/>
            <a:ext cx="168910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3738564" y="4652964"/>
            <a:ext cx="68361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Suppose throughput depends on one channel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883471" y="1628775"/>
            <a:ext cx="96765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Sensitivity point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is a parameter of the architecture to which some quality attribute is highly related.</a:t>
            </a:r>
            <a:endParaRPr lang="en-GB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5375275" y="5805488"/>
            <a:ext cx="535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2640013" y="5661026"/>
            <a:ext cx="26293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increase channel</a:t>
            </a:r>
          </a:p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speed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244" name="Rectangle 12"/>
          <p:cNvSpPr>
            <a:spLocks noChangeArrowheads="1"/>
          </p:cNvSpPr>
          <p:nvPr/>
        </p:nvSpPr>
        <p:spPr bwMode="auto">
          <a:xfrm>
            <a:off x="5953125" y="5670551"/>
            <a:ext cx="2070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increase</a:t>
            </a:r>
          </a:p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performance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351245" name="Rectangle 13"/>
          <p:cNvSpPr>
            <a:spLocks noChangeArrowheads="1"/>
          </p:cNvSpPr>
          <p:nvPr/>
        </p:nvSpPr>
        <p:spPr bwMode="auto">
          <a:xfrm>
            <a:off x="5430838" y="3684588"/>
            <a:ext cx="1373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Subsystem 1</a:t>
            </a:r>
            <a:endParaRPr lang="en-GB" altLang="en-US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246" name="Rectangle 14"/>
          <p:cNvSpPr>
            <a:spLocks noChangeArrowheads="1"/>
          </p:cNvSpPr>
          <p:nvPr/>
        </p:nvSpPr>
        <p:spPr bwMode="auto">
          <a:xfrm>
            <a:off x="8607425" y="3684588"/>
            <a:ext cx="1373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Subsystem 2</a:t>
            </a:r>
            <a:endParaRPr lang="en-GB" altLang="en-US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35816" y="6400800"/>
            <a:ext cx="656184" cy="454046"/>
          </a:xfrm>
          <a:prstGeom prst="rect">
            <a:avLst/>
          </a:prstGeom>
        </p:spPr>
        <p:txBody>
          <a:bodyPr/>
          <a:lstStyle/>
          <a:p>
            <a:fld id="{53DCC750-FB1C-47A0-85DD-8C1B63B8FFFE}" type="slidenum"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pPr/>
              <a:t>51</a:t>
            </a:fld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6613"/>
            <a:ext cx="9144000" cy="673100"/>
          </a:xfrm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Trade-off point</a:t>
            </a: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1774826" y="2992439"/>
            <a:ext cx="3768725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2500"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381000" defTabSz="952500"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defTabSz="952500"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defTabSz="952500"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defTabSz="952500"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defTabSz="9525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defTabSz="9525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defTabSz="9525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defTabSz="9525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A system requires 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 high performance, 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E2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 reliability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E2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 security</a:t>
            </a:r>
          </a:p>
        </p:txBody>
      </p:sp>
      <p:grpSp>
        <p:nvGrpSpPr>
          <p:cNvPr id="353284" name="Group 4"/>
          <p:cNvGrpSpPr>
            <a:grpSpLocks/>
          </p:cNvGrpSpPr>
          <p:nvPr/>
        </p:nvGrpSpPr>
        <p:grpSpPr bwMode="auto">
          <a:xfrm>
            <a:off x="5876925" y="3062288"/>
            <a:ext cx="3702050" cy="1160462"/>
            <a:chOff x="2441" y="924"/>
            <a:chExt cx="2926" cy="868"/>
          </a:xfrm>
        </p:grpSpPr>
        <p:sp>
          <p:nvSpPr>
            <p:cNvPr id="353285" name="AutoShape 5"/>
            <p:cNvSpPr>
              <a:spLocks noChangeArrowheads="1"/>
            </p:cNvSpPr>
            <p:nvPr/>
          </p:nvSpPr>
          <p:spPr bwMode="auto">
            <a:xfrm>
              <a:off x="2441" y="924"/>
              <a:ext cx="933" cy="868"/>
            </a:xfrm>
            <a:prstGeom prst="cloudCallout">
              <a:avLst>
                <a:gd name="adj1" fmla="val -4556"/>
                <a:gd name="adj2" fmla="val -574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nl-NL" altLang="en-US"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3286" name="AutoShape 6"/>
            <p:cNvSpPr>
              <a:spLocks noChangeArrowheads="1"/>
            </p:cNvSpPr>
            <p:nvPr/>
          </p:nvSpPr>
          <p:spPr bwMode="auto">
            <a:xfrm>
              <a:off x="4434" y="924"/>
              <a:ext cx="933" cy="868"/>
            </a:xfrm>
            <a:prstGeom prst="cloudCallout">
              <a:avLst>
                <a:gd name="adj1" fmla="val -4556"/>
                <a:gd name="adj2" fmla="val -574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nl-NL" altLang="en-US"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3287" name="AutoShape 7"/>
            <p:cNvCxnSpPr>
              <a:cxnSpLocks noChangeShapeType="1"/>
              <a:stCxn id="353285" idx="2"/>
              <a:endCxn id="353286" idx="0"/>
            </p:cNvCxnSpPr>
            <p:nvPr/>
          </p:nvCxnSpPr>
          <p:spPr bwMode="auto">
            <a:xfrm>
              <a:off x="3373" y="1358"/>
              <a:ext cx="1064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3289" name="AutoShape 9"/>
          <p:cNvSpPr>
            <a:spLocks noChangeArrowheads="1"/>
          </p:cNvSpPr>
          <p:nvPr/>
        </p:nvSpPr>
        <p:spPr bwMode="auto">
          <a:xfrm>
            <a:off x="6783389" y="4826000"/>
            <a:ext cx="681037" cy="768350"/>
          </a:xfrm>
          <a:prstGeom prst="upArrow">
            <a:avLst>
              <a:gd name="adj1" fmla="val 35296"/>
              <a:gd name="adj2" fmla="val 43123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4337050" y="5013325"/>
            <a:ext cx="535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923168" y="4994012"/>
            <a:ext cx="3660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channel speed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292" name="Rectangle 12"/>
          <p:cNvSpPr>
            <a:spLocks noChangeArrowheads="1"/>
          </p:cNvSpPr>
          <p:nvPr/>
        </p:nvSpPr>
        <p:spPr bwMode="auto">
          <a:xfrm>
            <a:off x="4895850" y="4830764"/>
            <a:ext cx="2070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increase</a:t>
            </a:r>
          </a:p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performance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353293" name="AutoShape 13"/>
          <p:cNvSpPr>
            <a:spLocks noChangeArrowheads="1"/>
          </p:cNvSpPr>
          <p:nvPr/>
        </p:nvSpPr>
        <p:spPr bwMode="auto">
          <a:xfrm flipV="1">
            <a:off x="9807575" y="4805363"/>
            <a:ext cx="681038" cy="768350"/>
          </a:xfrm>
          <a:prstGeom prst="upArrow">
            <a:avLst>
              <a:gd name="adj1" fmla="val 35296"/>
              <a:gd name="adj2" fmla="val 431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nl-NL" altLang="en-US" sz="2800">
              <a:solidFill>
                <a:srgbClr val="BE2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294" name="Rectangle 14"/>
          <p:cNvSpPr>
            <a:spLocks noChangeArrowheads="1"/>
          </p:cNvSpPr>
          <p:nvPr/>
        </p:nvSpPr>
        <p:spPr bwMode="auto">
          <a:xfrm>
            <a:off x="7824788" y="4811714"/>
            <a:ext cx="15344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decrease</a:t>
            </a:r>
          </a:p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reliability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7499350" y="5010151"/>
            <a:ext cx="4299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1631950" y="159861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trade-off point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a parameter of the architecture that affects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quality attributes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 opposite directions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298" name="AutoShape 18"/>
          <p:cNvSpPr>
            <a:spLocks noChangeArrowheads="1"/>
          </p:cNvSpPr>
          <p:nvPr/>
        </p:nvSpPr>
        <p:spPr bwMode="auto">
          <a:xfrm>
            <a:off x="6783389" y="5915025"/>
            <a:ext cx="681037" cy="768350"/>
          </a:xfrm>
          <a:prstGeom prst="upArrow">
            <a:avLst>
              <a:gd name="adj1" fmla="val 35296"/>
              <a:gd name="adj2" fmla="val 43123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299" name="Text Box 19"/>
          <p:cNvSpPr txBox="1">
            <a:spLocks noChangeArrowheads="1"/>
          </p:cNvSpPr>
          <p:nvPr/>
        </p:nvSpPr>
        <p:spPr bwMode="auto">
          <a:xfrm>
            <a:off x="4533900" y="6092825"/>
            <a:ext cx="535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300" name="Rectangle 20"/>
          <p:cNvSpPr>
            <a:spLocks noChangeArrowheads="1"/>
          </p:cNvSpPr>
          <p:nvPr/>
        </p:nvSpPr>
        <p:spPr bwMode="auto">
          <a:xfrm>
            <a:off x="1582738" y="6067426"/>
            <a:ext cx="30542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increase encryption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301" name="Rectangle 21"/>
          <p:cNvSpPr>
            <a:spLocks noChangeArrowheads="1"/>
          </p:cNvSpPr>
          <p:nvPr/>
        </p:nvSpPr>
        <p:spPr bwMode="auto">
          <a:xfrm>
            <a:off x="4895850" y="5919789"/>
            <a:ext cx="13966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increase</a:t>
            </a:r>
          </a:p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security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353302" name="AutoShape 22"/>
          <p:cNvSpPr>
            <a:spLocks noChangeArrowheads="1"/>
          </p:cNvSpPr>
          <p:nvPr/>
        </p:nvSpPr>
        <p:spPr bwMode="auto">
          <a:xfrm flipV="1">
            <a:off x="9807575" y="5894388"/>
            <a:ext cx="681038" cy="768350"/>
          </a:xfrm>
          <a:prstGeom prst="upArrow">
            <a:avLst>
              <a:gd name="adj1" fmla="val 35296"/>
              <a:gd name="adj2" fmla="val 431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nl-NL" altLang="en-US" sz="2800">
              <a:solidFill>
                <a:srgbClr val="BE2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303" name="Rectangle 23"/>
          <p:cNvSpPr>
            <a:spLocks noChangeArrowheads="1"/>
          </p:cNvSpPr>
          <p:nvPr/>
        </p:nvSpPr>
        <p:spPr bwMode="auto">
          <a:xfrm>
            <a:off x="7824788" y="5900739"/>
            <a:ext cx="2070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decrease</a:t>
            </a:r>
          </a:p>
          <a:p>
            <a:pPr eaLnBrk="0" hangingPunct="0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performance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7499350" y="6099176"/>
            <a:ext cx="4299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305" name="Rectangle 25"/>
          <p:cNvSpPr>
            <a:spLocks noChangeArrowheads="1"/>
          </p:cNvSpPr>
          <p:nvPr/>
        </p:nvSpPr>
        <p:spPr bwMode="auto">
          <a:xfrm>
            <a:off x="5880101" y="3500439"/>
            <a:ext cx="11119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Subsystem 1</a:t>
            </a:r>
            <a:endParaRPr lang="en-GB" alt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306" name="Rectangle 26"/>
          <p:cNvSpPr>
            <a:spLocks noChangeArrowheads="1"/>
          </p:cNvSpPr>
          <p:nvPr/>
        </p:nvSpPr>
        <p:spPr bwMode="auto">
          <a:xfrm>
            <a:off x="8429626" y="3500439"/>
            <a:ext cx="11119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Subsystem 2</a:t>
            </a:r>
            <a:endParaRPr lang="en-GB" alt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val 3"/>
          <p:cNvSpPr/>
          <p:nvPr/>
        </p:nvSpPr>
        <p:spPr bwMode="auto">
          <a:xfrm>
            <a:off x="3143672" y="1988840"/>
            <a:ext cx="6192688" cy="3528392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Sensitivity Points</a:t>
            </a:r>
            <a:endParaRPr kumimoji="0" lang="en-GB" sz="32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087888" y="3501008"/>
            <a:ext cx="2744688" cy="1376536"/>
          </a:xfrm>
          <a:prstGeom prst="ellipse">
            <a:avLst/>
          </a:prstGeom>
          <a:solidFill>
            <a:srgbClr val="FF99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Trade-off</a:t>
            </a:r>
            <a:r>
              <a:rPr kumimoji="0" lang="en-US" sz="32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Points</a:t>
            </a:r>
            <a:endParaRPr kumimoji="0" lang="en-GB" sz="32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55839" y="2492897"/>
            <a:ext cx="4032449" cy="1656184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US" sz="2400" noProof="0" dirty="0" smtClean="0"/>
              <a:t>How is ATAM planned and implemented?</a:t>
            </a:r>
            <a:endParaRPr lang="en-GB" sz="2400" noProof="0" dirty="0"/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Phases</a:t>
            </a:r>
            <a:endParaRPr lang="en-GB" noProof="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63667" y="2185581"/>
            <a:ext cx="1915909" cy="1541106"/>
            <a:chOff x="247584" y="2185581"/>
            <a:chExt cx="1915909" cy="1541106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247584" y="2185581"/>
              <a:ext cx="19159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Evaluation client</a:t>
              </a:r>
            </a:p>
          </p:txBody>
        </p:sp>
        <p:pic>
          <p:nvPicPr>
            <p:cNvPr id="12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00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6344606" y="2185581"/>
            <a:ext cx="2667718" cy="1541106"/>
            <a:chOff x="6344606" y="2185581"/>
            <a:chExt cx="2667718" cy="1541106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344606" y="2185581"/>
              <a:ext cx="26677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Project decision makers</a:t>
              </a:r>
            </a:p>
          </p:txBody>
        </p:sp>
        <p:pic>
          <p:nvPicPr>
            <p:cNvPr id="22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120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10128448" y="2185581"/>
            <a:ext cx="1540806" cy="1541106"/>
            <a:chOff x="10128448" y="2185581"/>
            <a:chExt cx="1540806" cy="1541106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10128448" y="2185581"/>
              <a:ext cx="15408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Stakeholders</a:t>
              </a:r>
            </a:p>
          </p:txBody>
        </p:sp>
        <p:pic>
          <p:nvPicPr>
            <p:cNvPr id="27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431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3493673" y="2185581"/>
            <a:ext cx="1882247" cy="1541106"/>
            <a:chOff x="3349657" y="2185581"/>
            <a:chExt cx="1882247" cy="1541106"/>
          </a:xfrm>
        </p:grpSpPr>
        <p:pic>
          <p:nvPicPr>
            <p:cNvPr id="28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7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 bwMode="auto">
            <a:xfrm>
              <a:off x="3349657" y="2185581"/>
              <a:ext cx="18822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Evaluation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25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Phases</a:t>
            </a:r>
            <a:endParaRPr lang="en-GB" noProof="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775520" y="4581128"/>
            <a:ext cx="1728192" cy="2105655"/>
            <a:chOff x="1775520" y="4581128"/>
            <a:chExt cx="1728192" cy="2105655"/>
          </a:xfrm>
        </p:grpSpPr>
        <p:sp>
          <p:nvSpPr>
            <p:cNvPr id="4" name="Rectangle 3"/>
            <p:cNvSpPr/>
            <p:nvPr/>
          </p:nvSpPr>
          <p:spPr bwMode="auto">
            <a:xfrm>
              <a:off x="1775520" y="4581128"/>
              <a:ext cx="1728192" cy="86409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Phase 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Partnership and preparation</a:t>
              </a: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1919536" y="5517232"/>
              <a:ext cx="144016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kern="0" dirty="0" smtClean="0">
                  <a:latin typeface="Calibri" panose="020F0502020204030204" pitchFamily="34" charset="0"/>
                </a:rPr>
                <a:t>Proceeds informally as required, perhaps over a few weeks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3667" y="2185581"/>
            <a:ext cx="1915909" cy="1541106"/>
            <a:chOff x="247584" y="2185581"/>
            <a:chExt cx="1915909" cy="1541106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247584" y="2185581"/>
              <a:ext cx="19159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Evaluation client</a:t>
              </a:r>
            </a:p>
          </p:txBody>
        </p:sp>
        <p:pic>
          <p:nvPicPr>
            <p:cNvPr id="12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00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6344606" y="2185581"/>
            <a:ext cx="2667718" cy="1541106"/>
            <a:chOff x="6344606" y="2185581"/>
            <a:chExt cx="2667718" cy="1541106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344606" y="2185581"/>
              <a:ext cx="26677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Project decision makers</a:t>
              </a:r>
            </a:p>
          </p:txBody>
        </p:sp>
        <p:pic>
          <p:nvPicPr>
            <p:cNvPr id="22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120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10128448" y="2185581"/>
            <a:ext cx="1540806" cy="1541106"/>
            <a:chOff x="10128448" y="2185581"/>
            <a:chExt cx="1540806" cy="1541106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10128448" y="2185581"/>
              <a:ext cx="15408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Stakeholders</a:t>
              </a:r>
            </a:p>
          </p:txBody>
        </p:sp>
        <p:pic>
          <p:nvPicPr>
            <p:cNvPr id="27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431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3493673" y="2185581"/>
            <a:ext cx="1882247" cy="1541106"/>
            <a:chOff x="3349657" y="2185581"/>
            <a:chExt cx="1882247" cy="1541106"/>
          </a:xfrm>
        </p:grpSpPr>
        <p:pic>
          <p:nvPicPr>
            <p:cNvPr id="28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7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 bwMode="auto">
            <a:xfrm>
              <a:off x="3349657" y="2185581"/>
              <a:ext cx="18822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Evaluation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2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Phases</a:t>
            </a:r>
            <a:endParaRPr lang="en-GB" noProof="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575720" y="4851250"/>
            <a:ext cx="360040" cy="323851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75520" y="4581128"/>
            <a:ext cx="1728192" cy="2105655"/>
            <a:chOff x="1775520" y="4581128"/>
            <a:chExt cx="1728192" cy="2105655"/>
          </a:xfrm>
        </p:grpSpPr>
        <p:sp>
          <p:nvSpPr>
            <p:cNvPr id="4" name="Rectangle 3"/>
            <p:cNvSpPr/>
            <p:nvPr/>
          </p:nvSpPr>
          <p:spPr bwMode="auto">
            <a:xfrm>
              <a:off x="1775520" y="4581128"/>
              <a:ext cx="1728192" cy="86409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Phase 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Partnership and preparation</a:t>
              </a: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1919536" y="5517232"/>
              <a:ext cx="144016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kern="0" dirty="0" smtClean="0">
                  <a:latin typeface="Calibri" panose="020F0502020204030204" pitchFamily="34" charset="0"/>
                </a:rPr>
                <a:t>Proceeds informally as required, perhaps over a few weeks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35760" y="4581128"/>
            <a:ext cx="1728192" cy="1890211"/>
            <a:chOff x="3935760" y="4581128"/>
            <a:chExt cx="1728192" cy="1890211"/>
          </a:xfrm>
        </p:grpSpPr>
        <p:sp>
          <p:nvSpPr>
            <p:cNvPr id="6" name="Rectangle 5"/>
            <p:cNvSpPr/>
            <p:nvPr/>
          </p:nvSpPr>
          <p:spPr bwMode="auto">
            <a:xfrm>
              <a:off x="3935760" y="4581128"/>
              <a:ext cx="1728192" cy="86409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Phase 1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Initial evaluation</a:t>
              </a: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4079776" y="5517232"/>
              <a:ext cx="144016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kern="0" dirty="0" smtClean="0">
                  <a:latin typeface="Calibri" panose="020F0502020204030204" pitchFamily="34" charset="0"/>
                </a:rPr>
                <a:t>1-2 days followed by hiatus of 1-3 weeks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3667" y="2185581"/>
            <a:ext cx="1915909" cy="1541106"/>
            <a:chOff x="247584" y="2185581"/>
            <a:chExt cx="1915909" cy="1541106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247584" y="2185581"/>
              <a:ext cx="19159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Evaluation client</a:t>
              </a:r>
            </a:p>
          </p:txBody>
        </p:sp>
        <p:pic>
          <p:nvPicPr>
            <p:cNvPr id="12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00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6344606" y="2185581"/>
            <a:ext cx="2667718" cy="1541106"/>
            <a:chOff x="6344606" y="2185581"/>
            <a:chExt cx="2667718" cy="1541106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344606" y="2185581"/>
              <a:ext cx="26677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Project decision makers</a:t>
              </a:r>
            </a:p>
          </p:txBody>
        </p:sp>
        <p:pic>
          <p:nvPicPr>
            <p:cNvPr id="22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120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10128448" y="2185581"/>
            <a:ext cx="1540806" cy="1541106"/>
            <a:chOff x="10128448" y="2185581"/>
            <a:chExt cx="1540806" cy="1541106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10128448" y="2185581"/>
              <a:ext cx="15408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Stakeholders</a:t>
              </a:r>
            </a:p>
          </p:txBody>
        </p:sp>
        <p:pic>
          <p:nvPicPr>
            <p:cNvPr id="27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431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3493673" y="2185581"/>
            <a:ext cx="1882247" cy="1541106"/>
            <a:chOff x="3349657" y="2185581"/>
            <a:chExt cx="1882247" cy="1541106"/>
          </a:xfrm>
        </p:grpSpPr>
        <p:pic>
          <p:nvPicPr>
            <p:cNvPr id="28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7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 bwMode="auto">
            <a:xfrm>
              <a:off x="3349657" y="2185581"/>
              <a:ext cx="18822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Evaluation team</a:t>
              </a:r>
            </a:p>
          </p:txBody>
        </p:sp>
      </p:grpSp>
      <p:sp>
        <p:nvSpPr>
          <p:cNvPr id="3" name="TextBox 2"/>
          <p:cNvSpPr txBox="1"/>
          <p:nvPr/>
        </p:nvSpPr>
        <p:spPr bwMode="auto">
          <a:xfrm>
            <a:off x="5952305" y="4244895"/>
            <a:ext cx="430746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1.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Present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ATAM</a:t>
            </a:r>
          </a:p>
          <a:p>
            <a:pPr>
              <a:spcBef>
                <a:spcPct val="30000"/>
              </a:spcBef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2.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Present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business drivers</a:t>
            </a:r>
          </a:p>
          <a:p>
            <a:pPr>
              <a:spcBef>
                <a:spcPct val="30000"/>
              </a:spcBef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3.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Present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the architecture</a:t>
            </a:r>
          </a:p>
          <a:p>
            <a:pPr>
              <a:spcBef>
                <a:spcPct val="30000"/>
              </a:spcBef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4.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Identify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architectural approaches</a:t>
            </a:r>
          </a:p>
          <a:p>
            <a:pPr>
              <a:spcBef>
                <a:spcPct val="30000"/>
              </a:spcBef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5.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Generate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quality attribute utility tree</a:t>
            </a:r>
          </a:p>
          <a:p>
            <a:pPr>
              <a:spcBef>
                <a:spcPct val="30000"/>
              </a:spcBef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6.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Analyse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architectural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approaches</a:t>
            </a:r>
            <a:endParaRPr lang="en-GB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Phases</a:t>
            </a:r>
            <a:endParaRPr lang="en-GB" noProof="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575720" y="4851250"/>
            <a:ext cx="360040" cy="323851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735960" y="4851250"/>
            <a:ext cx="360040" cy="323851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75520" y="4581128"/>
            <a:ext cx="1728192" cy="2105655"/>
            <a:chOff x="1775520" y="4581128"/>
            <a:chExt cx="1728192" cy="2105655"/>
          </a:xfrm>
        </p:grpSpPr>
        <p:sp>
          <p:nvSpPr>
            <p:cNvPr id="4" name="Rectangle 3"/>
            <p:cNvSpPr/>
            <p:nvPr/>
          </p:nvSpPr>
          <p:spPr bwMode="auto">
            <a:xfrm>
              <a:off x="1775520" y="4581128"/>
              <a:ext cx="1728192" cy="86409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Phase 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Partnership and preparation</a:t>
              </a: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1919536" y="5517232"/>
              <a:ext cx="144016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kern="0" dirty="0" smtClean="0">
                  <a:latin typeface="Calibri" panose="020F0502020204030204" pitchFamily="34" charset="0"/>
                </a:rPr>
                <a:t>Proceeds informally as required, perhaps over a few weeks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35760" y="4581128"/>
            <a:ext cx="1728192" cy="1890211"/>
            <a:chOff x="3935760" y="4581128"/>
            <a:chExt cx="1728192" cy="1890211"/>
          </a:xfrm>
        </p:grpSpPr>
        <p:sp>
          <p:nvSpPr>
            <p:cNvPr id="6" name="Rectangle 5"/>
            <p:cNvSpPr/>
            <p:nvPr/>
          </p:nvSpPr>
          <p:spPr bwMode="auto">
            <a:xfrm>
              <a:off x="3935760" y="4581128"/>
              <a:ext cx="1728192" cy="86409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Phase 1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Initial evaluation</a:t>
              </a: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4079776" y="5517232"/>
              <a:ext cx="144016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kern="0" dirty="0" smtClean="0">
                  <a:latin typeface="Calibri" panose="020F0502020204030204" pitchFamily="34" charset="0"/>
                </a:rPr>
                <a:t>1-2 days followed by hiatus of 1-3 weeks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6096000" y="4581128"/>
            <a:ext cx="1656184" cy="1243881"/>
            <a:chOff x="6096000" y="4581128"/>
            <a:chExt cx="1656184" cy="1243881"/>
          </a:xfrm>
        </p:grpSpPr>
        <p:sp>
          <p:nvSpPr>
            <p:cNvPr id="7" name="Rectangle 6"/>
            <p:cNvSpPr/>
            <p:nvPr/>
          </p:nvSpPr>
          <p:spPr bwMode="auto">
            <a:xfrm>
              <a:off x="6096000" y="4581128"/>
              <a:ext cx="1656184" cy="86409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Phase 2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Evaluation (continued)</a:t>
              </a: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6204012" y="5517232"/>
              <a:ext cx="14401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kern="0" dirty="0" smtClean="0">
                  <a:latin typeface="Calibri" panose="020F0502020204030204" pitchFamily="34" charset="0"/>
                </a:rPr>
                <a:t>2 days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3667" y="2185581"/>
            <a:ext cx="1915909" cy="1541106"/>
            <a:chOff x="247584" y="2185581"/>
            <a:chExt cx="1915909" cy="1541106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247584" y="2185581"/>
              <a:ext cx="19159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Evaluation client</a:t>
              </a:r>
            </a:p>
          </p:txBody>
        </p:sp>
        <p:pic>
          <p:nvPicPr>
            <p:cNvPr id="12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00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6344606" y="2185581"/>
            <a:ext cx="2667718" cy="1541106"/>
            <a:chOff x="6344606" y="2185581"/>
            <a:chExt cx="2667718" cy="1541106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344606" y="2185581"/>
              <a:ext cx="26677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Project decision makers</a:t>
              </a:r>
            </a:p>
          </p:txBody>
        </p:sp>
        <p:pic>
          <p:nvPicPr>
            <p:cNvPr id="22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120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10128448" y="2185581"/>
            <a:ext cx="1540806" cy="1541106"/>
            <a:chOff x="10128448" y="2185581"/>
            <a:chExt cx="1540806" cy="1541106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10128448" y="2185581"/>
              <a:ext cx="15408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Stakeholders</a:t>
              </a:r>
            </a:p>
          </p:txBody>
        </p:sp>
        <p:pic>
          <p:nvPicPr>
            <p:cNvPr id="27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431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3493673" y="2185581"/>
            <a:ext cx="1882247" cy="1541106"/>
            <a:chOff x="3349657" y="2185581"/>
            <a:chExt cx="1882247" cy="1541106"/>
          </a:xfrm>
        </p:grpSpPr>
        <p:pic>
          <p:nvPicPr>
            <p:cNvPr id="28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7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 bwMode="auto">
            <a:xfrm>
              <a:off x="3349657" y="2185581"/>
              <a:ext cx="18822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Evaluation team</a:t>
              </a:r>
            </a:p>
          </p:txBody>
        </p:sp>
      </p:grpSp>
      <p:sp>
        <p:nvSpPr>
          <p:cNvPr id="32" name="TextBox 31"/>
          <p:cNvSpPr txBox="1"/>
          <p:nvPr/>
        </p:nvSpPr>
        <p:spPr bwMode="auto">
          <a:xfrm>
            <a:off x="7885554" y="4316903"/>
            <a:ext cx="404309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1.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Brainstorm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and prioritize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scenarios</a:t>
            </a:r>
          </a:p>
          <a:p>
            <a:pPr>
              <a:spcBef>
                <a:spcPct val="30000"/>
              </a:spcBef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2.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Analyse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architectural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approaches</a:t>
            </a:r>
          </a:p>
          <a:p>
            <a:pPr>
              <a:spcBef>
                <a:spcPct val="30000"/>
              </a:spcBef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3.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Present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results: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provide all</a:t>
            </a:r>
          </a:p>
          <a:p>
            <a:pPr>
              <a:spcBef>
                <a:spcPct val="30000"/>
              </a:spcBef>
              <a:defRPr/>
            </a:pP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  documentation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to the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stakeholders</a:t>
            </a:r>
            <a:endParaRPr lang="en-GB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Phases</a:t>
            </a:r>
            <a:endParaRPr lang="en-GB" noProof="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575720" y="4851250"/>
            <a:ext cx="360040" cy="323851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735960" y="4851250"/>
            <a:ext cx="360040" cy="323851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824192" y="4851250"/>
            <a:ext cx="360040" cy="323851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75520" y="4581128"/>
            <a:ext cx="1728192" cy="2105655"/>
            <a:chOff x="1775520" y="4581128"/>
            <a:chExt cx="1728192" cy="2105655"/>
          </a:xfrm>
        </p:grpSpPr>
        <p:sp>
          <p:nvSpPr>
            <p:cNvPr id="4" name="Rectangle 3"/>
            <p:cNvSpPr/>
            <p:nvPr/>
          </p:nvSpPr>
          <p:spPr bwMode="auto">
            <a:xfrm>
              <a:off x="1775520" y="4581128"/>
              <a:ext cx="1728192" cy="86409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Phase 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Partnership and preparation</a:t>
              </a: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1919536" y="5517232"/>
              <a:ext cx="144016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kern="0" dirty="0" smtClean="0">
                  <a:latin typeface="Calibri" panose="020F0502020204030204" pitchFamily="34" charset="0"/>
                </a:rPr>
                <a:t>Proceeds informally as required, perhaps over a few weeks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35760" y="4581128"/>
            <a:ext cx="1728192" cy="1890211"/>
            <a:chOff x="3935760" y="4581128"/>
            <a:chExt cx="1728192" cy="1890211"/>
          </a:xfrm>
        </p:grpSpPr>
        <p:sp>
          <p:nvSpPr>
            <p:cNvPr id="6" name="Rectangle 5"/>
            <p:cNvSpPr/>
            <p:nvPr/>
          </p:nvSpPr>
          <p:spPr bwMode="auto">
            <a:xfrm>
              <a:off x="3935760" y="4581128"/>
              <a:ext cx="1728192" cy="86409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Phase 1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Initial evaluation</a:t>
              </a: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4079776" y="5517232"/>
              <a:ext cx="144016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kern="0" dirty="0" smtClean="0">
                  <a:latin typeface="Calibri" panose="020F0502020204030204" pitchFamily="34" charset="0"/>
                </a:rPr>
                <a:t>1-2 days followed by hiatus of 1-3 weeks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6096000" y="4581128"/>
            <a:ext cx="1656184" cy="1243881"/>
            <a:chOff x="6096000" y="4581128"/>
            <a:chExt cx="1656184" cy="1243881"/>
          </a:xfrm>
        </p:grpSpPr>
        <p:sp>
          <p:nvSpPr>
            <p:cNvPr id="7" name="Rectangle 6"/>
            <p:cNvSpPr/>
            <p:nvPr/>
          </p:nvSpPr>
          <p:spPr bwMode="auto">
            <a:xfrm>
              <a:off x="6096000" y="4581128"/>
              <a:ext cx="1656184" cy="86409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Phase 2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Evaluation (continued)</a:t>
              </a: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6204012" y="5517232"/>
              <a:ext cx="14401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kern="0" dirty="0" smtClean="0">
                  <a:latin typeface="Calibri" panose="020F0502020204030204" pitchFamily="34" charset="0"/>
                </a:rPr>
                <a:t>2 days</a:t>
              </a: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8184232" y="4581128"/>
            <a:ext cx="1656184" cy="1243880"/>
            <a:chOff x="8184232" y="4581128"/>
            <a:chExt cx="1656184" cy="1243880"/>
          </a:xfrm>
        </p:grpSpPr>
        <p:sp>
          <p:nvSpPr>
            <p:cNvPr id="8" name="Rectangle 7"/>
            <p:cNvSpPr/>
            <p:nvPr/>
          </p:nvSpPr>
          <p:spPr bwMode="auto">
            <a:xfrm>
              <a:off x="8184232" y="4581128"/>
              <a:ext cx="1656184" cy="86409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Phase 3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Follow-up</a:t>
              </a: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8292244" y="5517231"/>
              <a:ext cx="14401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kern="0" dirty="0" smtClean="0">
                  <a:latin typeface="Calibri" panose="020F0502020204030204" pitchFamily="34" charset="0"/>
                </a:rPr>
                <a:t>1 week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3667" y="2185581"/>
            <a:ext cx="1915909" cy="1541106"/>
            <a:chOff x="247584" y="2185581"/>
            <a:chExt cx="1915909" cy="1541106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247584" y="2185581"/>
              <a:ext cx="19159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Evaluation client</a:t>
              </a:r>
            </a:p>
          </p:txBody>
        </p:sp>
        <p:pic>
          <p:nvPicPr>
            <p:cNvPr id="12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00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6344606" y="2185581"/>
            <a:ext cx="2667718" cy="1541106"/>
            <a:chOff x="6344606" y="2185581"/>
            <a:chExt cx="2667718" cy="1541106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344606" y="2185581"/>
              <a:ext cx="26677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Project decision makers</a:t>
              </a:r>
            </a:p>
          </p:txBody>
        </p:sp>
        <p:pic>
          <p:nvPicPr>
            <p:cNvPr id="22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120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10128448" y="2185581"/>
            <a:ext cx="1540806" cy="1541106"/>
            <a:chOff x="10128448" y="2185581"/>
            <a:chExt cx="1540806" cy="1541106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10128448" y="2185581"/>
              <a:ext cx="15408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Stakeholders</a:t>
              </a:r>
            </a:p>
          </p:txBody>
        </p:sp>
        <p:pic>
          <p:nvPicPr>
            <p:cNvPr id="27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431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3493673" y="2185581"/>
            <a:ext cx="1882247" cy="1541106"/>
            <a:chOff x="3349657" y="2185581"/>
            <a:chExt cx="1882247" cy="1541106"/>
          </a:xfrm>
        </p:grpSpPr>
        <p:pic>
          <p:nvPicPr>
            <p:cNvPr id="28" name="Picture 2" descr="http://cdn.flaticon.com/png/256/278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7" y="2863847"/>
              <a:ext cx="862840" cy="8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 bwMode="auto">
            <a:xfrm>
              <a:off x="3349657" y="2185581"/>
              <a:ext cx="18822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Evaluation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0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Example Analysis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484784"/>
            <a:ext cx="4266708" cy="5256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447928" y="2852936"/>
            <a:ext cx="2664296" cy="1080120"/>
          </a:xfrm>
          <a:prstGeom prst="rect">
            <a:avLst/>
          </a:prstGeom>
          <a:solidFill>
            <a:srgbClr val="FF3300">
              <a:alpha val="19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489" y="537214"/>
            <a:ext cx="84963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Consistent: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40616" y="6522153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9EEA7F-63D7-4553-B697-363FC34AAC99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08397" y="2715498"/>
            <a:ext cx="2888527" cy="143358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984792" y="2852936"/>
            <a:ext cx="728021" cy="40685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endParaRPr lang="en-GB" sz="105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373938" y="2852936"/>
            <a:ext cx="723669" cy="40685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" name="AutoShape 19"/>
          <p:cNvCxnSpPr>
            <a:cxnSpLocks noChangeShapeType="1"/>
          </p:cNvCxnSpPr>
          <p:nvPr/>
        </p:nvCxnSpPr>
        <p:spPr bwMode="auto">
          <a:xfrm>
            <a:off x="1712813" y="3075149"/>
            <a:ext cx="6611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4968105" y="2768197"/>
            <a:ext cx="2099443" cy="1368152"/>
            <a:chOff x="5191395" y="2780928"/>
            <a:chExt cx="2099443" cy="1368152"/>
          </a:xfrm>
        </p:grpSpPr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5191395" y="2780928"/>
              <a:ext cx="2099443" cy="13681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5405870" y="2924945"/>
              <a:ext cx="655051" cy="343943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UI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6316226" y="2924945"/>
              <a:ext cx="867160" cy="365642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Server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7" name="AutoShape 19"/>
            <p:cNvCxnSpPr>
              <a:cxnSpLocks noChangeShapeType="1"/>
            </p:cNvCxnSpPr>
            <p:nvPr/>
          </p:nvCxnSpPr>
          <p:spPr bwMode="auto">
            <a:xfrm>
              <a:off x="5695450" y="3437311"/>
              <a:ext cx="1080120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" name="AutoShape 19"/>
            <p:cNvCxnSpPr>
              <a:cxnSpLocks noChangeShapeType="1"/>
            </p:cNvCxnSpPr>
            <p:nvPr/>
          </p:nvCxnSpPr>
          <p:spPr bwMode="auto">
            <a:xfrm>
              <a:off x="5695450" y="3268887"/>
              <a:ext cx="0" cy="7200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AutoShape 19"/>
            <p:cNvCxnSpPr>
              <a:cxnSpLocks noChangeShapeType="1"/>
            </p:cNvCxnSpPr>
            <p:nvPr/>
          </p:nvCxnSpPr>
          <p:spPr bwMode="auto">
            <a:xfrm>
              <a:off x="6775570" y="3268887"/>
              <a:ext cx="0" cy="7200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AutoShape 19"/>
            <p:cNvCxnSpPr>
              <a:cxnSpLocks noChangeShapeType="1"/>
            </p:cNvCxnSpPr>
            <p:nvPr/>
          </p:nvCxnSpPr>
          <p:spPr bwMode="auto">
            <a:xfrm flipH="1">
              <a:off x="5695450" y="3675225"/>
              <a:ext cx="1045648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8472264" y="2740504"/>
            <a:ext cx="2464914" cy="1368152"/>
            <a:chOff x="5854568" y="1844824"/>
            <a:chExt cx="2689084" cy="1368152"/>
          </a:xfrm>
        </p:grpSpPr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5854568" y="1844824"/>
              <a:ext cx="2689084" cy="13681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6012160" y="2127482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6156175" y="2348880"/>
              <a:ext cx="581494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Cube 44"/>
            <p:cNvSpPr/>
            <p:nvPr/>
          </p:nvSpPr>
          <p:spPr>
            <a:xfrm>
              <a:off x="7362434" y="2132856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7522373" y="2348880"/>
              <a:ext cx="578019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Y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41" name="AutoShape 19"/>
            <p:cNvCxnSpPr>
              <a:cxnSpLocks noChangeShapeType="1"/>
              <a:stCxn id="39" idx="2"/>
            </p:cNvCxnSpPr>
            <p:nvPr/>
          </p:nvCxnSpPr>
          <p:spPr bwMode="auto">
            <a:xfrm flipH="1">
              <a:off x="6444207" y="2684686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AutoShape 19"/>
            <p:cNvCxnSpPr>
              <a:cxnSpLocks noChangeShapeType="1"/>
            </p:cNvCxnSpPr>
            <p:nvPr/>
          </p:nvCxnSpPr>
          <p:spPr bwMode="auto">
            <a:xfrm>
              <a:off x="6082753" y="3013188"/>
              <a:ext cx="2236726" cy="117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AutoShape 19"/>
            <p:cNvCxnSpPr>
              <a:cxnSpLocks noChangeShapeType="1"/>
            </p:cNvCxnSpPr>
            <p:nvPr/>
          </p:nvCxnSpPr>
          <p:spPr bwMode="auto">
            <a:xfrm flipH="1">
              <a:off x="7812360" y="2684686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Rectangle 6"/>
          <p:cNvSpPr/>
          <p:nvPr/>
        </p:nvSpPr>
        <p:spPr>
          <a:xfrm>
            <a:off x="608397" y="1625895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Structure Diagram</a:t>
            </a:r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8374026" y="1625895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Deployment Diagram</a:t>
            </a:r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>
            <a:off x="4762587" y="1625895"/>
            <a:ext cx="256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Sequence Diagram</a:t>
            </a:r>
            <a:endParaRPr lang="en-GB" dirty="0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2373938" y="3573015"/>
            <a:ext cx="723669" cy="40685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1" name="AutoShape 19"/>
          <p:cNvCxnSpPr>
            <a:cxnSpLocks noChangeShapeType="1"/>
            <a:stCxn id="6" idx="2"/>
            <a:endCxn id="30" idx="0"/>
          </p:cNvCxnSpPr>
          <p:nvPr/>
        </p:nvCxnSpPr>
        <p:spPr bwMode="auto">
          <a:xfrm>
            <a:off x="2735773" y="3259788"/>
            <a:ext cx="0" cy="31322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36" name="Group 35"/>
          <p:cNvGrpSpPr/>
          <p:nvPr/>
        </p:nvGrpSpPr>
        <p:grpSpPr>
          <a:xfrm>
            <a:off x="4968105" y="4797152"/>
            <a:ext cx="2099443" cy="1368152"/>
            <a:chOff x="5191395" y="2780928"/>
            <a:chExt cx="2099443" cy="1368152"/>
          </a:xfrm>
        </p:grpSpPr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191395" y="2780928"/>
              <a:ext cx="2099443" cy="13681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5405870" y="2924945"/>
              <a:ext cx="655051" cy="343943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UI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6316226" y="2924945"/>
              <a:ext cx="867160" cy="365642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DB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48" name="AutoShape 19"/>
            <p:cNvCxnSpPr>
              <a:cxnSpLocks noChangeShapeType="1"/>
            </p:cNvCxnSpPr>
            <p:nvPr/>
          </p:nvCxnSpPr>
          <p:spPr bwMode="auto">
            <a:xfrm>
              <a:off x="5695450" y="3437311"/>
              <a:ext cx="1080120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9" name="AutoShape 19"/>
            <p:cNvCxnSpPr>
              <a:cxnSpLocks noChangeShapeType="1"/>
            </p:cNvCxnSpPr>
            <p:nvPr/>
          </p:nvCxnSpPr>
          <p:spPr bwMode="auto">
            <a:xfrm>
              <a:off x="5695450" y="3268887"/>
              <a:ext cx="0" cy="7200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AutoShape 19"/>
            <p:cNvCxnSpPr>
              <a:cxnSpLocks noChangeShapeType="1"/>
            </p:cNvCxnSpPr>
            <p:nvPr/>
          </p:nvCxnSpPr>
          <p:spPr bwMode="auto">
            <a:xfrm>
              <a:off x="6775570" y="3268887"/>
              <a:ext cx="0" cy="7200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AutoShape 19"/>
            <p:cNvCxnSpPr>
              <a:cxnSpLocks noChangeShapeType="1"/>
            </p:cNvCxnSpPr>
            <p:nvPr/>
          </p:nvCxnSpPr>
          <p:spPr bwMode="auto">
            <a:xfrm flipH="1">
              <a:off x="5695450" y="3675225"/>
              <a:ext cx="1045648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52" name="Rounded Rectangular Callout 51"/>
          <p:cNvSpPr/>
          <p:nvPr/>
        </p:nvSpPr>
        <p:spPr>
          <a:xfrm>
            <a:off x="1377591" y="5710406"/>
            <a:ext cx="3864897" cy="847859"/>
          </a:xfrm>
          <a:prstGeom prst="wedgeRoundRectCallout">
            <a:avLst>
              <a:gd name="adj1" fmla="val 72483"/>
              <a:gd name="adj2" fmla="val -96409"/>
              <a:gd name="adj3" fmla="val 16667"/>
            </a:avLst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is not in the Structure diagram</a:t>
            </a:r>
          </a:p>
          <a:p>
            <a:pPr lvl="0" algn="ctr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Also, naming too general!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Example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Automotive Software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8896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v-SE" dirty="0">
                <a:cs typeface="Akzidenz-Bd for Chalmers" pitchFamily="2"/>
              </a:rPr>
              <a:t>Increasing amount of software in systems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28448" y="6489104"/>
            <a:ext cx="405408" cy="3242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61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44" y="1844824"/>
            <a:ext cx="3036193" cy="204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857918"/>
            <a:ext cx="3024336" cy="214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44" y="4159889"/>
            <a:ext cx="3032193" cy="217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159888"/>
            <a:ext cx="3324452" cy="24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Example Quality Scenario for Safety</a:t>
            </a:r>
            <a:endParaRPr lang="en-GB" sz="3200" noProof="0" dirty="0"/>
          </a:p>
        </p:txBody>
      </p:sp>
      <p:pic>
        <p:nvPicPr>
          <p:cNvPr id="1026" name="Picture 2" descr="http://publicdomainvectors.org/photos/simple_ca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916832"/>
            <a:ext cx="105839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curity camera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985" y="3717032"/>
            <a:ext cx="1168663" cy="10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ave 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06" y="4725144"/>
            <a:ext cx="1162818" cy="107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l="5448" t="4838" r="3757"/>
          <a:stretch/>
        </p:blipFill>
        <p:spPr>
          <a:xfrm>
            <a:off x="4007768" y="2245113"/>
            <a:ext cx="4279098" cy="2336015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 bwMode="auto">
          <a:xfrm rot="166506">
            <a:off x="3225439" y="2579766"/>
            <a:ext cx="647242" cy="1374364"/>
          </a:xfrm>
          <a:prstGeom prst="parallelogram">
            <a:avLst>
              <a:gd name="adj" fmla="val 66376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655840" y="2812286"/>
            <a:ext cx="449162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" kern="0" dirty="0" smtClean="0">
                <a:latin typeface="Calibri" panose="020F0502020204030204" pitchFamily="34" charset="0"/>
              </a:rPr>
              <a:t>               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4655840" y="4073034"/>
            <a:ext cx="449162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" kern="0" dirty="0" smtClean="0">
                <a:latin typeface="Calibri" panose="020F0502020204030204" pitchFamily="34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77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Example Quality Scenario for Safety</a:t>
            </a:r>
            <a:endParaRPr lang="en-GB" sz="3200" noProof="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4799856" y="2692240"/>
            <a:ext cx="2808312" cy="16188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Artifact</a:t>
            </a:r>
          </a:p>
          <a:p>
            <a:pPr algn="ctr">
              <a:lnSpc>
                <a:spcPct val="125000"/>
              </a:lnSpc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ECU, BBC ECU,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Flexray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809952" y="3361420"/>
            <a:ext cx="1744924" cy="290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7783378" y="3361420"/>
            <a:ext cx="1744924" cy="290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64091" y="4822120"/>
            <a:ext cx="22900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kern="0" dirty="0" smtClean="0">
                <a:latin typeface="Calibri" panose="020F0502020204030204" pitchFamily="34" charset="0"/>
              </a:rPr>
              <a:t>Source</a:t>
            </a:r>
          </a:p>
          <a:p>
            <a:pPr algn="ctr">
              <a:lnSpc>
                <a:spcPct val="125000"/>
              </a:lnSpc>
              <a:spcAft>
                <a:spcPts val="1200"/>
              </a:spcAft>
            </a:pPr>
            <a:r>
              <a:rPr lang="en-US" sz="1600" dirty="0">
                <a:solidFill>
                  <a:schemeClr val="dk1"/>
                </a:solidFill>
              </a:rPr>
              <a:t>Rear-camera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437819" y="4822120"/>
            <a:ext cx="22900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kern="0" dirty="0" smtClean="0">
                <a:latin typeface="Calibri" panose="020F0502020204030204" pitchFamily="34" charset="0"/>
              </a:rPr>
              <a:t>Stimulus</a:t>
            </a:r>
          </a:p>
          <a:p>
            <a:pPr algn="ctr">
              <a:lnSpc>
                <a:spcPct val="125000"/>
              </a:lnSpc>
              <a:spcAft>
                <a:spcPts val="1200"/>
              </a:spcAft>
            </a:pPr>
            <a:r>
              <a:rPr lang="en-GB" sz="1600" dirty="0"/>
              <a:t>Camera feed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5058998" y="4822120"/>
            <a:ext cx="22900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kern="0" dirty="0" smtClean="0">
                <a:latin typeface="Calibri" panose="020F0502020204030204" pitchFamily="34" charset="0"/>
              </a:rPr>
              <a:t>Environment</a:t>
            </a:r>
          </a:p>
          <a:p>
            <a:pPr algn="ctr">
              <a:lnSpc>
                <a:spcPct val="125000"/>
              </a:lnSpc>
              <a:spcAft>
                <a:spcPts val="1200"/>
              </a:spcAft>
            </a:pPr>
            <a:r>
              <a:rPr lang="en-GB" sz="1600" dirty="0"/>
              <a:t>Car in reverse driving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7687289" y="4822120"/>
            <a:ext cx="19371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kern="0" dirty="0" smtClean="0">
                <a:latin typeface="Calibri" panose="020F0502020204030204" pitchFamily="34" charset="0"/>
              </a:rPr>
              <a:t>Response</a:t>
            </a:r>
            <a:endParaRPr lang="en-GB" sz="1600" kern="0" dirty="0" smtClean="0">
              <a:latin typeface="Calibri" panose="020F0502020204030204" pitchFamily="34" charset="0"/>
            </a:endParaRPr>
          </a:p>
          <a:p>
            <a:pPr lvl="0" algn="ctr" defTabSz="457200" eaLnBrk="1" fontAlgn="auto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Process video data </a:t>
            </a:r>
            <a:r>
              <a:rPr lang="en-GB" sz="1600" dirty="0"/>
              <a:t>and show it on the display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9928109" y="4822120"/>
            <a:ext cx="193710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kern="0" dirty="0" smtClean="0">
                <a:latin typeface="Calibri" panose="020F0502020204030204" pitchFamily="34" charset="0"/>
              </a:rPr>
              <a:t>Measure</a:t>
            </a:r>
            <a:endParaRPr lang="en-GB" sz="1600" kern="0" dirty="0" smtClean="0">
              <a:latin typeface="Calibri" panose="020F0502020204030204" pitchFamily="34" charset="0"/>
            </a:endParaRPr>
          </a:p>
          <a:p>
            <a:pPr algn="ctr">
              <a:lnSpc>
                <a:spcPct val="125000"/>
              </a:lnSpc>
              <a:spcAft>
                <a:spcPts val="1200"/>
              </a:spcAft>
            </a:pPr>
            <a:r>
              <a:rPr lang="en-US" sz="1600" dirty="0"/>
              <a:t>Video displayed in real-time and no loss of </a:t>
            </a:r>
            <a:r>
              <a:rPr lang="en-US" sz="1600" dirty="0" smtClean="0"/>
              <a:t>safety signals </a:t>
            </a:r>
            <a:r>
              <a:rPr lang="en-US" sz="1600" dirty="0"/>
              <a:t>from parking sensors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2837" y="2868038"/>
            <a:ext cx="2414297" cy="1152128"/>
            <a:chOff x="61062" y="2263297"/>
            <a:chExt cx="2414297" cy="1152128"/>
          </a:xfrm>
        </p:grpSpPr>
        <p:pic>
          <p:nvPicPr>
            <p:cNvPr id="26" name="Picture 2" descr="http://superawesomevectors.com/wp-content/uploads/2015/11/black-simple-car-ic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8" t="24884" r="22654" b="23933"/>
            <a:stretch/>
          </p:blipFill>
          <p:spPr bwMode="auto">
            <a:xfrm>
              <a:off x="747167" y="2263297"/>
              <a:ext cx="1728192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Image result for security camera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2" y="2384529"/>
              <a:ext cx="785607" cy="785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82" y="3501669"/>
            <a:ext cx="1219200" cy="1219200"/>
          </a:xfrm>
          <a:prstGeom prst="rect">
            <a:avLst/>
          </a:prstGeom>
        </p:spPr>
      </p:pic>
      <p:pic>
        <p:nvPicPr>
          <p:cNvPr id="29" name="Picture 10" descr="Image result for video display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36" y="2176115"/>
            <a:ext cx="1383846" cy="13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Utility Tree</a:t>
            </a:r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6552" y="4293096"/>
            <a:ext cx="813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kern="0" dirty="0" smtClean="0">
                <a:latin typeface="Calibri" panose="020F0502020204030204" pitchFamily="34" charset="0"/>
              </a:rPr>
              <a:t>Utility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87488" y="2516702"/>
            <a:ext cx="1596961" cy="4000510"/>
            <a:chOff x="2567607" y="1988840"/>
            <a:chExt cx="1596961" cy="400051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2567608" y="1988840"/>
              <a:ext cx="15969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>
                  <a:latin typeface="Calibri" panose="020F0502020204030204" pitchFamily="34" charset="0"/>
                </a:rPr>
                <a:t>Safety</a:t>
              </a:r>
              <a:endParaRPr lang="en-GB" sz="2000" kern="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2567607" y="3188973"/>
              <a:ext cx="15969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Modifiability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2567608" y="4389106"/>
              <a:ext cx="15969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  Availability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2567608" y="5589240"/>
              <a:ext cx="15969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latin typeface="Calibri" panose="020F0502020204030204" pitchFamily="34" charset="0"/>
                </a:rPr>
                <a:t>  Security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75720" y="2196732"/>
            <a:ext cx="2736305" cy="4589260"/>
            <a:chOff x="4583832" y="1668870"/>
            <a:chExt cx="2468496" cy="4616644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4583832" y="1668870"/>
              <a:ext cx="2468495" cy="40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>
                  <a:latin typeface="Calibri" panose="020F0502020204030204" pitchFamily="34" charset="0"/>
                </a:rPr>
                <a:t>Car safety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4583832" y="2933076"/>
              <a:ext cx="2468495" cy="40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>
                  <a:latin typeface="Calibri" panose="020F0502020204030204" pitchFamily="34" charset="0"/>
                </a:rPr>
                <a:t>Change ECUs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583832" y="4157212"/>
              <a:ext cx="24684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H/W failure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4583832" y="5390086"/>
              <a:ext cx="24684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Data confidentiality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4583832" y="2285004"/>
              <a:ext cx="24684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Driver safety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4583833" y="3509140"/>
              <a:ext cx="2468495" cy="40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>
                  <a:latin typeface="Calibri" panose="020F0502020204030204" pitchFamily="34" charset="0"/>
                </a:rPr>
                <a:t>New ECUs</a:t>
              </a: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4583832" y="4661268"/>
              <a:ext cx="2468494" cy="40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>
                  <a:latin typeface="Calibri" panose="020F0502020204030204" pitchFamily="34" charset="0"/>
                </a:rPr>
                <a:t>S/W failures</a:t>
              </a: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4583832" y="5885404"/>
              <a:ext cx="24684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latin typeface="Calibri" panose="020F0502020204030204" pitchFamily="34" charset="0"/>
                </a:rPr>
                <a:t>Data integrity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69215" y="1916832"/>
            <a:ext cx="5060609" cy="4663472"/>
            <a:chOff x="7530403" y="1703869"/>
            <a:chExt cx="4627630" cy="4663472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7539354" y="1703869"/>
              <a:ext cx="450269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Capture video during the reverse driving </a:t>
              </a:r>
              <a:r>
                <a:rPr lang="en-US" sz="1600" dirty="0" smtClean="0"/>
                <a:t>of </a:t>
              </a:r>
              <a:r>
                <a:rPr lang="en-US" sz="1600" dirty="0"/>
                <a:t>the car from the rear-camera and show it on the main display.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7530403" y="3063017"/>
              <a:ext cx="450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…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536160" y="4173627"/>
              <a:ext cx="450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…</a:t>
              </a: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7536160" y="5479487"/>
              <a:ext cx="46092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…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7584639" y="2373895"/>
              <a:ext cx="33240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…</a:t>
              </a: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7548736" y="3631986"/>
              <a:ext cx="410445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…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7536160" y="4788821"/>
              <a:ext cx="46092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…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7548736" y="6028787"/>
              <a:ext cx="46092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kern="0" dirty="0" smtClean="0">
                  <a:latin typeface="Calibri" panose="020F0502020204030204" pitchFamily="34" charset="0"/>
                </a:rPr>
                <a:t>…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919595" y="2716757"/>
            <a:ext cx="567894" cy="3600400"/>
            <a:chOff x="919595" y="2396787"/>
            <a:chExt cx="567894" cy="3600400"/>
          </a:xfrm>
        </p:grpSpPr>
        <p:cxnSp>
          <p:nvCxnSpPr>
            <p:cNvPr id="37" name="Elbow Connector 36"/>
            <p:cNvCxnSpPr>
              <a:stCxn id="4" idx="3"/>
              <a:endCxn id="7" idx="1"/>
            </p:cNvCxnSpPr>
            <p:nvPr/>
          </p:nvCxnSpPr>
          <p:spPr bwMode="auto">
            <a:xfrm flipV="1">
              <a:off x="919595" y="2396787"/>
              <a:ext cx="567894" cy="177639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Elbow Connector 37"/>
            <p:cNvCxnSpPr>
              <a:stCxn id="4" idx="3"/>
              <a:endCxn id="8" idx="1"/>
            </p:cNvCxnSpPr>
            <p:nvPr/>
          </p:nvCxnSpPr>
          <p:spPr bwMode="auto">
            <a:xfrm flipV="1">
              <a:off x="919595" y="3596920"/>
              <a:ext cx="567893" cy="57626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Elbow Connector 40"/>
            <p:cNvCxnSpPr>
              <a:stCxn id="4" idx="3"/>
              <a:endCxn id="9" idx="1"/>
            </p:cNvCxnSpPr>
            <p:nvPr/>
          </p:nvCxnSpPr>
          <p:spPr bwMode="auto">
            <a:xfrm>
              <a:off x="919595" y="4173181"/>
              <a:ext cx="567894" cy="62387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Elbow Connector 43"/>
            <p:cNvCxnSpPr>
              <a:stCxn id="4" idx="3"/>
              <a:endCxn id="10" idx="1"/>
            </p:cNvCxnSpPr>
            <p:nvPr/>
          </p:nvCxnSpPr>
          <p:spPr bwMode="auto">
            <a:xfrm>
              <a:off x="919595" y="4173181"/>
              <a:ext cx="567894" cy="182400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5" name="Group 184"/>
          <p:cNvGrpSpPr/>
          <p:nvPr/>
        </p:nvGrpSpPr>
        <p:grpSpPr>
          <a:xfrm>
            <a:off x="3084449" y="2396787"/>
            <a:ext cx="491272" cy="4118329"/>
            <a:chOff x="3084449" y="2076817"/>
            <a:chExt cx="491272" cy="4118329"/>
          </a:xfrm>
        </p:grpSpPr>
        <p:cxnSp>
          <p:nvCxnSpPr>
            <p:cNvPr id="47" name="Elbow Connector 46"/>
            <p:cNvCxnSpPr>
              <a:stCxn id="7" idx="3"/>
              <a:endCxn id="14" idx="1"/>
            </p:cNvCxnSpPr>
            <p:nvPr/>
          </p:nvCxnSpPr>
          <p:spPr bwMode="auto">
            <a:xfrm flipV="1">
              <a:off x="3084449" y="2076817"/>
              <a:ext cx="491271" cy="31997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Elbow Connector 49"/>
            <p:cNvCxnSpPr>
              <a:stCxn id="7" idx="3"/>
              <a:endCxn id="19" idx="1"/>
            </p:cNvCxnSpPr>
            <p:nvPr/>
          </p:nvCxnSpPr>
          <p:spPr bwMode="auto">
            <a:xfrm>
              <a:off x="3084449" y="2396787"/>
              <a:ext cx="491271" cy="2913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Elbow Connector 52"/>
            <p:cNvCxnSpPr>
              <a:stCxn id="8" idx="3"/>
              <a:endCxn id="15" idx="1"/>
            </p:cNvCxnSpPr>
            <p:nvPr/>
          </p:nvCxnSpPr>
          <p:spPr bwMode="auto">
            <a:xfrm flipV="1">
              <a:off x="3084449" y="3333524"/>
              <a:ext cx="491271" cy="26339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Elbow Connector 55"/>
            <p:cNvCxnSpPr>
              <a:stCxn id="8" idx="3"/>
              <a:endCxn id="20" idx="1"/>
            </p:cNvCxnSpPr>
            <p:nvPr/>
          </p:nvCxnSpPr>
          <p:spPr bwMode="auto">
            <a:xfrm>
              <a:off x="3084449" y="3596920"/>
              <a:ext cx="491272" cy="30925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Elbow Connector 58"/>
            <p:cNvCxnSpPr>
              <a:stCxn id="9" idx="3"/>
              <a:endCxn id="16" idx="1"/>
            </p:cNvCxnSpPr>
            <p:nvPr/>
          </p:nvCxnSpPr>
          <p:spPr bwMode="auto">
            <a:xfrm flipV="1">
              <a:off x="3084449" y="4477205"/>
              <a:ext cx="491271" cy="24784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Elbow Connector 61"/>
            <p:cNvCxnSpPr>
              <a:stCxn id="9" idx="3"/>
              <a:endCxn id="21" idx="1"/>
            </p:cNvCxnSpPr>
            <p:nvPr/>
          </p:nvCxnSpPr>
          <p:spPr bwMode="auto">
            <a:xfrm>
              <a:off x="3084449" y="4797053"/>
              <a:ext cx="491271" cy="25441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Elbow Connector 64"/>
            <p:cNvCxnSpPr>
              <a:stCxn id="10" idx="3"/>
              <a:endCxn id="17" idx="1"/>
            </p:cNvCxnSpPr>
            <p:nvPr/>
          </p:nvCxnSpPr>
          <p:spPr bwMode="auto">
            <a:xfrm flipV="1">
              <a:off x="3084449" y="5702766"/>
              <a:ext cx="491271" cy="22241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Elbow Connector 67"/>
            <p:cNvCxnSpPr>
              <a:stCxn id="10" idx="3"/>
              <a:endCxn id="22" idx="1"/>
            </p:cNvCxnSpPr>
            <p:nvPr/>
          </p:nvCxnSpPr>
          <p:spPr bwMode="auto">
            <a:xfrm>
              <a:off x="3084449" y="5925179"/>
              <a:ext cx="491271" cy="26996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7" name="Group 186"/>
          <p:cNvGrpSpPr/>
          <p:nvPr/>
        </p:nvGrpSpPr>
        <p:grpSpPr>
          <a:xfrm>
            <a:off x="5735556" y="2236058"/>
            <a:ext cx="1301749" cy="4200955"/>
            <a:chOff x="5735556" y="2015746"/>
            <a:chExt cx="1301749" cy="4200955"/>
          </a:xfrm>
        </p:grpSpPr>
        <p:cxnSp>
          <p:nvCxnSpPr>
            <p:cNvPr id="71" name="Elbow Connector 70"/>
            <p:cNvCxnSpPr/>
            <p:nvPr/>
          </p:nvCxnSpPr>
          <p:spPr bwMode="auto">
            <a:xfrm flipV="1">
              <a:off x="5739453" y="2015746"/>
              <a:ext cx="1296144" cy="211020"/>
            </a:xfrm>
            <a:prstGeom prst="bentConnector3">
              <a:avLst>
                <a:gd name="adj1" fmla="val 432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Elbow Connector 73"/>
            <p:cNvCxnSpPr/>
            <p:nvPr/>
          </p:nvCxnSpPr>
          <p:spPr bwMode="auto">
            <a:xfrm>
              <a:off x="5735556" y="2224908"/>
              <a:ext cx="1301749" cy="323643"/>
            </a:xfrm>
            <a:prstGeom prst="bentConnector3">
              <a:avLst>
                <a:gd name="adj1" fmla="val 4304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Elbow Connector 76"/>
            <p:cNvCxnSpPr/>
            <p:nvPr/>
          </p:nvCxnSpPr>
          <p:spPr bwMode="auto">
            <a:xfrm flipV="1">
              <a:off x="5739971" y="3243328"/>
              <a:ext cx="1296145" cy="219799"/>
            </a:xfrm>
            <a:prstGeom prst="bentConnector3">
              <a:avLst>
                <a:gd name="adj1" fmla="val 432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Elbow Connector 79"/>
            <p:cNvCxnSpPr/>
            <p:nvPr/>
          </p:nvCxnSpPr>
          <p:spPr bwMode="auto">
            <a:xfrm>
              <a:off x="5735556" y="3462324"/>
              <a:ext cx="1296144" cy="356265"/>
            </a:xfrm>
            <a:prstGeom prst="bentConnector3">
              <a:avLst>
                <a:gd name="adj1" fmla="val 432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Elbow Connector 82"/>
            <p:cNvCxnSpPr/>
            <p:nvPr/>
          </p:nvCxnSpPr>
          <p:spPr bwMode="auto">
            <a:xfrm flipV="1">
              <a:off x="5739453" y="4446472"/>
              <a:ext cx="1296145" cy="267707"/>
            </a:xfrm>
            <a:prstGeom prst="bentConnector3">
              <a:avLst>
                <a:gd name="adj1" fmla="val 432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Elbow Connector 85"/>
            <p:cNvCxnSpPr/>
            <p:nvPr/>
          </p:nvCxnSpPr>
          <p:spPr bwMode="auto">
            <a:xfrm>
              <a:off x="5735958" y="4714486"/>
              <a:ext cx="1296145" cy="248543"/>
            </a:xfrm>
            <a:prstGeom prst="bentConnector3">
              <a:avLst>
                <a:gd name="adj1" fmla="val 432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Elbow Connector 88"/>
            <p:cNvCxnSpPr/>
            <p:nvPr/>
          </p:nvCxnSpPr>
          <p:spPr bwMode="auto">
            <a:xfrm flipV="1">
              <a:off x="6096000" y="5647236"/>
              <a:ext cx="936104" cy="305161"/>
            </a:xfrm>
            <a:prstGeom prst="bentConnector3">
              <a:avLst>
                <a:gd name="adj1" fmla="val 2039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Elbow Connector 91"/>
            <p:cNvCxnSpPr/>
            <p:nvPr/>
          </p:nvCxnSpPr>
          <p:spPr bwMode="auto">
            <a:xfrm>
              <a:off x="6096000" y="5945798"/>
              <a:ext cx="936104" cy="270903"/>
            </a:xfrm>
            <a:prstGeom prst="bentConnector3">
              <a:avLst>
                <a:gd name="adj1" fmla="val 2039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7" name="Group 206"/>
          <p:cNvGrpSpPr/>
          <p:nvPr/>
        </p:nvGrpSpPr>
        <p:grpSpPr>
          <a:xfrm>
            <a:off x="6269671" y="1844824"/>
            <a:ext cx="785793" cy="4608512"/>
            <a:chOff x="6365954" y="1462202"/>
            <a:chExt cx="785793" cy="4608512"/>
          </a:xfrm>
        </p:grpSpPr>
        <p:sp>
          <p:nvSpPr>
            <p:cNvPr id="188" name="TextBox 187"/>
            <p:cNvSpPr txBox="1"/>
            <p:nvPr/>
          </p:nvSpPr>
          <p:spPr bwMode="auto">
            <a:xfrm>
              <a:off x="6395609" y="1462202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(H,H)</a:t>
              </a:r>
            </a:p>
          </p:txBody>
        </p:sp>
        <p:sp>
          <p:nvSpPr>
            <p:cNvPr id="189" name="TextBox 188"/>
            <p:cNvSpPr txBox="1"/>
            <p:nvPr/>
          </p:nvSpPr>
          <p:spPr bwMode="auto">
            <a:xfrm>
              <a:off x="6365954" y="1998196"/>
              <a:ext cx="7857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>
                  <a:solidFill>
                    <a:srgbClr val="00B050"/>
                  </a:solidFill>
                  <a:latin typeface="Calibri" panose="020F0502020204030204" pitchFamily="34" charset="0"/>
                </a:rPr>
                <a:t>(</a:t>
              </a:r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M,H)</a:t>
              </a:r>
              <a:endParaRPr lang="en-GB" sz="2000" kern="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 bwMode="auto">
            <a:xfrm>
              <a:off x="6395610" y="2686338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(H,H)</a:t>
              </a:r>
            </a:p>
          </p:txBody>
        </p:sp>
        <p:sp>
          <p:nvSpPr>
            <p:cNvPr id="191" name="TextBox 190"/>
            <p:cNvSpPr txBox="1"/>
            <p:nvPr/>
          </p:nvSpPr>
          <p:spPr bwMode="auto">
            <a:xfrm>
              <a:off x="6365954" y="3910474"/>
              <a:ext cx="7857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(H,M)</a:t>
              </a:r>
            </a:p>
          </p:txBody>
        </p:sp>
        <p:sp>
          <p:nvSpPr>
            <p:cNvPr id="192" name="TextBox 191"/>
            <p:cNvSpPr txBox="1"/>
            <p:nvPr/>
          </p:nvSpPr>
          <p:spPr bwMode="auto">
            <a:xfrm>
              <a:off x="6395610" y="4414530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(H,H)</a:t>
              </a:r>
            </a:p>
          </p:txBody>
        </p:sp>
        <p:sp>
          <p:nvSpPr>
            <p:cNvPr id="193" name="TextBox 192"/>
            <p:cNvSpPr txBox="1"/>
            <p:nvPr/>
          </p:nvSpPr>
          <p:spPr bwMode="auto">
            <a:xfrm>
              <a:off x="6422059" y="3262402"/>
              <a:ext cx="6735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(H,L)</a:t>
              </a:r>
            </a:p>
          </p:txBody>
        </p:sp>
        <p:sp>
          <p:nvSpPr>
            <p:cNvPr id="194" name="TextBox 193"/>
            <p:cNvSpPr txBox="1"/>
            <p:nvPr/>
          </p:nvSpPr>
          <p:spPr bwMode="auto">
            <a:xfrm>
              <a:off x="6365954" y="5094540"/>
              <a:ext cx="7857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(H,M)</a:t>
              </a:r>
            </a:p>
          </p:txBody>
        </p:sp>
        <p:sp>
          <p:nvSpPr>
            <p:cNvPr id="195" name="TextBox 194"/>
            <p:cNvSpPr txBox="1"/>
            <p:nvPr/>
          </p:nvSpPr>
          <p:spPr bwMode="auto">
            <a:xfrm>
              <a:off x="6422059" y="5670604"/>
              <a:ext cx="6735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kern="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(H,L)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4655840" y="1412776"/>
            <a:ext cx="5295012" cy="495924"/>
            <a:chOff x="4681322" y="1549682"/>
            <a:chExt cx="5295012" cy="495924"/>
          </a:xfrm>
        </p:grpSpPr>
        <p:sp>
          <p:nvSpPr>
            <p:cNvPr id="215" name="TextBox 214"/>
            <p:cNvSpPr txBox="1"/>
            <p:nvPr/>
          </p:nvSpPr>
          <p:spPr bwMode="auto">
            <a:xfrm>
              <a:off x="4681322" y="1549682"/>
              <a:ext cx="17027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Business value</a:t>
              </a:r>
            </a:p>
          </p:txBody>
        </p:sp>
        <p:sp>
          <p:nvSpPr>
            <p:cNvPr id="216" name="TextBox 215"/>
            <p:cNvSpPr txBox="1"/>
            <p:nvPr/>
          </p:nvSpPr>
          <p:spPr bwMode="auto">
            <a:xfrm>
              <a:off x="7037709" y="1575015"/>
              <a:ext cx="29386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kern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Architectural impact value</a:t>
              </a:r>
            </a:p>
          </p:txBody>
        </p:sp>
        <p:cxnSp>
          <p:nvCxnSpPr>
            <p:cNvPr id="218" name="Straight Connector 217"/>
            <p:cNvCxnSpPr/>
            <p:nvPr/>
          </p:nvCxnSpPr>
          <p:spPr bwMode="auto">
            <a:xfrm>
              <a:off x="6325776" y="1849247"/>
              <a:ext cx="207075" cy="19635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 bwMode="auto">
            <a:xfrm flipH="1">
              <a:off x="6864700" y="1857665"/>
              <a:ext cx="173009" cy="1879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880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Callout 2 (Border and Accent Bar) 42"/>
          <p:cNvSpPr/>
          <p:nvPr/>
        </p:nvSpPr>
        <p:spPr>
          <a:xfrm>
            <a:off x="5903534" y="3574205"/>
            <a:ext cx="3720858" cy="1423182"/>
          </a:xfrm>
          <a:prstGeom prst="accentBorderCallout2">
            <a:avLst>
              <a:gd name="adj1" fmla="val -2217"/>
              <a:gd name="adj2" fmla="val 135"/>
              <a:gd name="adj3" fmla="val -31369"/>
              <a:gd name="adj4" fmla="val 28076"/>
              <a:gd name="adj5" fmla="val -69291"/>
              <a:gd name="adj6" fmla="val 42215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en-US" sz="1800" dirty="0"/>
              <a:t>Capture video during the reverse driving of the car from the rear-camera and show it on the main display.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Conceptual Flow</a:t>
            </a:r>
            <a:endParaRPr lang="en-GB" noProof="0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4082503" y="209065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005320" y="2043045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72064" y="1893683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Scenarios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2115" y="1892722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Quality attributes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1624" y="1863037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Business drivers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0" name="Line Callout 2 (Border and Accent Bar) 39"/>
          <p:cNvSpPr/>
          <p:nvPr/>
        </p:nvSpPr>
        <p:spPr>
          <a:xfrm>
            <a:off x="386940" y="3567417"/>
            <a:ext cx="4049314" cy="1998814"/>
          </a:xfrm>
          <a:prstGeom prst="accentBorderCallout2">
            <a:avLst>
              <a:gd name="adj1" fmla="val -2217"/>
              <a:gd name="adj2" fmla="val 135"/>
              <a:gd name="adj3" fmla="val -16195"/>
              <a:gd name="adj4" fmla="val 38532"/>
              <a:gd name="adj5" fmla="val -51727"/>
              <a:gd name="adj6" fmla="val 73619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en-US" sz="1800" dirty="0">
                <a:latin typeface="NimbusRomNo9L-Regu"/>
              </a:rPr>
              <a:t>The car’s electrical system should support the advanced mechanisms of active safety </a:t>
            </a:r>
            <a:r>
              <a:rPr lang="en-US" sz="1800" dirty="0" smtClean="0">
                <a:latin typeface="NimbusRomNo9L-Regu"/>
              </a:rPr>
              <a:t>and </a:t>
            </a:r>
            <a:r>
              <a:rPr lang="en-US" sz="1800" dirty="0">
                <a:latin typeface="NimbusRomNo9L-Regu"/>
              </a:rPr>
              <a:t>should assure that none of the mechanisms interferes with another one, jeopardizing the safety.</a:t>
            </a:r>
            <a:endParaRPr lang="en-US" sz="1800" dirty="0"/>
          </a:p>
        </p:txBody>
      </p:sp>
      <p:sp>
        <p:nvSpPr>
          <p:cNvPr id="42" name="Line Callout 2 (Border and Accent Bar) 41"/>
          <p:cNvSpPr/>
          <p:nvPr/>
        </p:nvSpPr>
        <p:spPr>
          <a:xfrm>
            <a:off x="4636376" y="3574205"/>
            <a:ext cx="1099584" cy="441644"/>
          </a:xfrm>
          <a:prstGeom prst="accentBorderCallout2">
            <a:avLst>
              <a:gd name="adj1" fmla="val -2217"/>
              <a:gd name="adj2" fmla="val 135"/>
              <a:gd name="adj3" fmla="val -61486"/>
              <a:gd name="adj4" fmla="val 41131"/>
              <a:gd name="adj5" fmla="val -228578"/>
              <a:gd name="adj6" fmla="val 56294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en-US" sz="1800" dirty="0" smtClean="0">
                <a:latin typeface="NimbusRomNo9L-Regu"/>
              </a:rPr>
              <a:t>Safety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00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2" grpId="0" animBg="1"/>
      <p:bldP spid="27" grpId="0" animBg="1"/>
      <p:bldP spid="10" grpId="0" animBg="1"/>
      <p:bldP spid="11" grpId="0" animBg="1"/>
      <p:bldP spid="8" grpId="0" animBg="1"/>
      <p:bldP spid="40" grpId="0" animBg="1"/>
      <p:bldP spid="4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90709" y="1471238"/>
            <a:ext cx="3720858" cy="2175222"/>
            <a:chOff x="8390709" y="1471238"/>
            <a:chExt cx="3720858" cy="2175222"/>
          </a:xfrm>
        </p:grpSpPr>
        <p:sp>
          <p:nvSpPr>
            <p:cNvPr id="68" name="Line Callout 2 (Border and Accent Bar) 67"/>
            <p:cNvSpPr/>
            <p:nvPr/>
          </p:nvSpPr>
          <p:spPr>
            <a:xfrm>
              <a:off x="8390709" y="1471238"/>
              <a:ext cx="3720858" cy="2175222"/>
            </a:xfrm>
            <a:prstGeom prst="accentBorderCallout2">
              <a:avLst>
                <a:gd name="adj1" fmla="val -2217"/>
                <a:gd name="adj2" fmla="val 135"/>
                <a:gd name="adj3" fmla="val 53086"/>
                <a:gd name="adj4" fmla="val -3155"/>
                <a:gd name="adj5" fmla="val 58071"/>
                <a:gd name="adj6" fmla="val -26391"/>
              </a:avLst>
            </a:prstGeom>
            <a:gradFill rotWithShape="1">
              <a:gsLst>
                <a:gs pos="100000">
                  <a:schemeClr val="accent6">
                    <a:lumMod val="20000"/>
                    <a:lumOff val="8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1800" dirty="0"/>
                <a:t>Placing the processing of the video feed on </a:t>
              </a:r>
              <a:r>
                <a:rPr lang="en-US" sz="1800" dirty="0" smtClean="0"/>
                <a:t>BBC</a:t>
              </a:r>
            </a:p>
            <a:p>
              <a:pPr algn="ctr"/>
              <a:endParaRPr lang="en-US" sz="1800" dirty="0" smtClean="0"/>
            </a:p>
            <a:p>
              <a:pPr algn="ctr"/>
              <a:endParaRPr lang="en-US" sz="1800" dirty="0"/>
            </a:p>
            <a:p>
              <a:pPr algn="ctr"/>
              <a:endParaRPr lang="en-US" sz="1800" dirty="0" smtClean="0"/>
            </a:p>
            <a:p>
              <a:pPr algn="ctr"/>
              <a:endParaRPr lang="en-US" sz="1800" dirty="0" smtClean="0"/>
            </a:p>
            <a:p>
              <a:endParaRPr lang="en-US" sz="1800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8602817" y="2201867"/>
              <a:ext cx="3312368" cy="1368152"/>
              <a:chOff x="3287688" y="4077072"/>
              <a:chExt cx="3312368" cy="1368152"/>
            </a:xfrm>
          </p:grpSpPr>
          <p:sp>
            <p:nvSpPr>
              <p:cNvPr id="77" name="Rounded Rectangle 76"/>
              <p:cNvSpPr/>
              <p:nvPr/>
            </p:nvSpPr>
            <p:spPr bwMode="auto">
              <a:xfrm>
                <a:off x="5231904" y="4077072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BBC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5488667" y="4445396"/>
                <a:ext cx="854625" cy="3941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kern="0" dirty="0" err="1" smtClean="0">
                    <a:latin typeface="Calibri" panose="020F0502020204030204" pitchFamily="34" charset="0"/>
                  </a:rPr>
                  <a:t>CameraHW</a:t>
                </a:r>
                <a:endParaRPr lang="en-US" sz="12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2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sp>
            <p:nvSpPr>
              <p:cNvPr id="79" name="Rounded Rectangle 78"/>
              <p:cNvSpPr/>
              <p:nvPr/>
            </p:nvSpPr>
            <p:spPr bwMode="auto">
              <a:xfrm>
                <a:off x="3287688" y="4077072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Main ECU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 bwMode="auto">
              <a:xfrm>
                <a:off x="3602980" y="4445396"/>
                <a:ext cx="773915" cy="3941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kern="0" dirty="0" err="1" smtClean="0">
                    <a:latin typeface="Calibri" panose="020F0502020204030204" pitchFamily="34" charset="0"/>
                  </a:rPr>
                  <a:t>RearView</a:t>
                </a:r>
                <a:endParaRPr lang="en-US" sz="12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2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cxnSp>
            <p:nvCxnSpPr>
              <p:cNvPr id="81" name="Straight Connector 80"/>
              <p:cNvCxnSpPr>
                <a:stCxn id="77" idx="1"/>
                <a:endCxn id="79" idx="3"/>
              </p:cNvCxnSpPr>
              <p:nvPr/>
            </p:nvCxnSpPr>
            <p:spPr bwMode="auto">
              <a:xfrm flipH="1">
                <a:off x="4655840" y="4761148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2" name="TextBox 81"/>
              <p:cNvSpPr txBox="1"/>
              <p:nvPr/>
            </p:nvSpPr>
            <p:spPr bwMode="auto">
              <a:xfrm>
                <a:off x="5488667" y="4912543"/>
                <a:ext cx="854625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kern="0" dirty="0" smtClean="0">
                    <a:latin typeface="Calibri" panose="020F0502020204030204" pitchFamily="34" charset="0"/>
                  </a:rPr>
                  <a:t>Video</a:t>
                </a:r>
              </a:p>
              <a:p>
                <a:pPr algn="ctr"/>
                <a:r>
                  <a:rPr lang="en-US" sz="1200" kern="0" dirty="0" smtClean="0">
                    <a:latin typeface="Calibri" panose="020F0502020204030204" pitchFamily="34" charset="0"/>
                  </a:rPr>
                  <a:t>Processor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Conceptual Flow</a:t>
            </a:r>
            <a:endParaRPr lang="en-GB" noProof="0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4082503" y="209065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082503" y="289970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005320" y="2043045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005320" y="2852098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72064" y="1893683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Scenarios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2115" y="1892722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Quality attributes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1624" y="1863037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Business drivers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72064" y="2733011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decisions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02115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</a:t>
            </a:r>
            <a:r>
              <a:rPr lang="en-GB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approaches</a:t>
            </a: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11624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plan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2" name="Line Callout 2 (Border and Accent Bar) 41"/>
          <p:cNvSpPr/>
          <p:nvPr/>
        </p:nvSpPr>
        <p:spPr>
          <a:xfrm>
            <a:off x="4082503" y="4166490"/>
            <a:ext cx="3835888" cy="1079417"/>
          </a:xfrm>
          <a:prstGeom prst="accentBorderCallout2">
            <a:avLst>
              <a:gd name="adj1" fmla="val -2217"/>
              <a:gd name="adj2" fmla="val 135"/>
              <a:gd name="adj3" fmla="val -29719"/>
              <a:gd name="adj4" fmla="val 22508"/>
              <a:gd name="adj5" fmla="val -70625"/>
              <a:gd name="adj6" fmla="val 33946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en-US" sz="1800" kern="0" dirty="0">
                <a:latin typeface="Calibri" panose="020F0502020204030204" pitchFamily="34" charset="0"/>
              </a:rPr>
              <a:t>Multi-tiered deployment of processing components over multiple </a:t>
            </a:r>
            <a:r>
              <a:rPr lang="en-US" sz="1800" kern="0" dirty="0" smtClean="0">
                <a:latin typeface="Calibri" panose="020F0502020204030204" pitchFamily="34" charset="0"/>
              </a:rPr>
              <a:t>ECUs.</a:t>
            </a:r>
            <a:endParaRPr lang="en-US" sz="1800" kern="0" dirty="0">
              <a:latin typeface="Calibri" panose="020F0502020204030204" pitchFamily="34" charset="0"/>
            </a:endParaRPr>
          </a:p>
          <a:p>
            <a:endParaRPr lang="en-US" sz="1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6940" y="4166490"/>
            <a:ext cx="3548820" cy="1998814"/>
            <a:chOff x="386940" y="4166490"/>
            <a:chExt cx="3548820" cy="1998814"/>
          </a:xfrm>
        </p:grpSpPr>
        <p:sp>
          <p:nvSpPr>
            <p:cNvPr id="40" name="Line Callout 2 (Border and Accent Bar) 39"/>
            <p:cNvSpPr/>
            <p:nvPr/>
          </p:nvSpPr>
          <p:spPr>
            <a:xfrm>
              <a:off x="386940" y="4166490"/>
              <a:ext cx="3548820" cy="1998814"/>
            </a:xfrm>
            <a:prstGeom prst="accentBorderCallout2">
              <a:avLst>
                <a:gd name="adj1" fmla="val -2217"/>
                <a:gd name="adj2" fmla="val 135"/>
                <a:gd name="adj3" fmla="val -16195"/>
                <a:gd name="adj4" fmla="val 38532"/>
                <a:gd name="adj5" fmla="val -37908"/>
                <a:gd name="adj6" fmla="val 86771"/>
              </a:avLst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endParaRPr lang="en-US" sz="18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l="5448" t="4838" r="3757"/>
            <a:stretch/>
          </p:blipFill>
          <p:spPr>
            <a:xfrm>
              <a:off x="468373" y="4246496"/>
              <a:ext cx="3368306" cy="183880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071930" y="4166489"/>
            <a:ext cx="3720858" cy="2175222"/>
            <a:chOff x="8071930" y="4166489"/>
            <a:chExt cx="3720858" cy="2175222"/>
          </a:xfrm>
        </p:grpSpPr>
        <p:sp>
          <p:nvSpPr>
            <p:cNvPr id="43" name="Line Callout 2 (Border and Accent Bar) 42"/>
            <p:cNvSpPr/>
            <p:nvPr/>
          </p:nvSpPr>
          <p:spPr>
            <a:xfrm>
              <a:off x="8071930" y="4166489"/>
              <a:ext cx="3720858" cy="2175222"/>
            </a:xfrm>
            <a:prstGeom prst="accentBorderCallout2">
              <a:avLst>
                <a:gd name="adj1" fmla="val -2217"/>
                <a:gd name="adj2" fmla="val 135"/>
                <a:gd name="adj3" fmla="val -22668"/>
                <a:gd name="adj4" fmla="val -12883"/>
                <a:gd name="adj5" fmla="val -35199"/>
                <a:gd name="adj6" fmla="val -17943"/>
              </a:avLst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1800" dirty="0" smtClean="0"/>
                <a:t>Placing the processing of the video feed on the Main ECU</a:t>
              </a:r>
            </a:p>
            <a:p>
              <a:pPr algn="ctr"/>
              <a:endParaRPr lang="en-US" sz="1800" dirty="0" smtClean="0"/>
            </a:p>
            <a:p>
              <a:pPr algn="ctr"/>
              <a:endParaRPr lang="en-US" sz="1800" dirty="0"/>
            </a:p>
            <a:p>
              <a:pPr algn="ctr"/>
              <a:endParaRPr lang="en-US" sz="1800" dirty="0" smtClean="0"/>
            </a:p>
            <a:p>
              <a:pPr algn="ctr"/>
              <a:endParaRPr lang="en-US" sz="1800" dirty="0" smtClean="0"/>
            </a:p>
            <a:p>
              <a:endParaRPr lang="en-US" sz="18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8298085" y="4869160"/>
              <a:ext cx="3312368" cy="1368152"/>
              <a:chOff x="1991544" y="3789040"/>
              <a:chExt cx="3312368" cy="1368152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3935760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BBC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 bwMode="auto">
              <a:xfrm>
                <a:off x="4192523" y="4157364"/>
                <a:ext cx="854625" cy="3941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kern="0" dirty="0" err="1" smtClean="0">
                    <a:latin typeface="Calibri" panose="020F0502020204030204" pitchFamily="34" charset="0"/>
                  </a:rPr>
                  <a:t>CameraHW</a:t>
                </a:r>
                <a:endParaRPr lang="en-US" sz="12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2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1991544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Main ECU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2296276" y="4175896"/>
                <a:ext cx="758686" cy="3941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kern="0" dirty="0" smtClean="0">
                    <a:latin typeface="Calibri" panose="020F0502020204030204" pitchFamily="34" charset="0"/>
                  </a:rPr>
                  <a:t>Video</a:t>
                </a:r>
              </a:p>
              <a:p>
                <a:pPr algn="ctr"/>
                <a:r>
                  <a:rPr lang="en-US" sz="1200" kern="0" dirty="0" smtClean="0">
                    <a:latin typeface="Calibri" panose="020F0502020204030204" pitchFamily="34" charset="0"/>
                  </a:rPr>
                  <a:t>Processor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2296276" y="4624511"/>
                <a:ext cx="773915" cy="3941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kern="0" dirty="0" err="1" smtClean="0">
                    <a:latin typeface="Calibri" panose="020F0502020204030204" pitchFamily="34" charset="0"/>
                  </a:rPr>
                  <a:t>RearView</a:t>
                </a:r>
                <a:endParaRPr lang="en-US" sz="12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2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cxnSp>
            <p:nvCxnSpPr>
              <p:cNvPr id="66" name="Straight Connector 65"/>
              <p:cNvCxnSpPr>
                <a:stCxn id="61" idx="1"/>
                <a:endCxn id="63" idx="3"/>
              </p:cNvCxnSpPr>
              <p:nvPr/>
            </p:nvCxnSpPr>
            <p:spPr bwMode="auto">
              <a:xfrm flipH="1">
                <a:off x="3359696" y="4473116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8109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12" grpId="0" animBg="1"/>
      <p:bldP spid="13" grpId="0" animBg="1"/>
      <p:bldP spid="14" grpId="0" animBg="1"/>
      <p:bldP spid="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Conceptual Flow</a:t>
            </a:r>
            <a:endParaRPr lang="en-GB" noProof="0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4082503" y="209065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082503" y="289970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005320" y="2043045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005320" y="2852098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983500" y="209993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7983500" y="290898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72064" y="1893683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Scenarios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2115" y="1892722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Quality attributes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1624" y="1863037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Business drivers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72064" y="2733011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decisions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02115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</a:t>
            </a:r>
            <a:r>
              <a:rPr lang="en-GB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approaches</a:t>
            </a: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11624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plan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672064" y="3572339"/>
            <a:ext cx="1512168" cy="3031825"/>
            <a:chOff x="6672064" y="3572339"/>
            <a:chExt cx="1512168" cy="3031825"/>
          </a:xfrm>
          <a:solidFill>
            <a:schemeClr val="accent5">
              <a:lumMod val="25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672064" y="3572339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Tradeoffs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72064" y="4353026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Sensitivity points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72064" y="5175405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>
                  <a:solidFill>
                    <a:schemeClr val="bg1"/>
                  </a:solidFill>
                  <a:latin typeface="Calibri" panose="020F0502020204030204" pitchFamily="34" charset="0"/>
                </a:rPr>
                <a:t>R</a:t>
              </a: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isks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672064" y="5956092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Non-risks</a:t>
              </a:r>
              <a:endParaRPr lang="en-GB" sz="1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84233" y="2158841"/>
            <a:ext cx="1305835" cy="4272835"/>
            <a:chOff x="8184233" y="2158841"/>
            <a:chExt cx="1305835" cy="4272835"/>
          </a:xfrm>
          <a:solidFill>
            <a:schemeClr val="bg2"/>
          </a:solidFill>
        </p:grpSpPr>
        <p:sp>
          <p:nvSpPr>
            <p:cNvPr id="45" name="Bent-Up Arrow 44"/>
            <p:cNvSpPr/>
            <p:nvPr/>
          </p:nvSpPr>
          <p:spPr bwMode="auto">
            <a:xfrm rot="16200000" flipH="1">
              <a:off x="6714599" y="3656208"/>
              <a:ext cx="4254793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6" name="Bent-Up Arrow 45"/>
            <p:cNvSpPr/>
            <p:nvPr/>
          </p:nvSpPr>
          <p:spPr bwMode="auto">
            <a:xfrm rot="16200000" flipH="1">
              <a:off x="7779216" y="3137067"/>
              <a:ext cx="2106178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7" name="Bent-Up Arrow 46"/>
            <p:cNvSpPr/>
            <p:nvPr/>
          </p:nvSpPr>
          <p:spPr bwMode="auto">
            <a:xfrm rot="16200000" flipH="1">
              <a:off x="7356170" y="3567823"/>
              <a:ext cx="2967685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8" name="Bent-Up Arrow 47"/>
            <p:cNvSpPr/>
            <p:nvPr/>
          </p:nvSpPr>
          <p:spPr bwMode="auto">
            <a:xfrm rot="16200000" flipH="1">
              <a:off x="7862449" y="2480625"/>
              <a:ext cx="1939711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8685690" y="1963753"/>
            <a:ext cx="1372605" cy="137260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Analysis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328" y="790624"/>
            <a:ext cx="2448272" cy="1173129"/>
            <a:chOff x="47328" y="790624"/>
            <a:chExt cx="2448272" cy="1173129"/>
          </a:xfrm>
        </p:grpSpPr>
        <p:sp>
          <p:nvSpPr>
            <p:cNvPr id="6" name="Rectangle 5"/>
            <p:cNvSpPr/>
            <p:nvPr/>
          </p:nvSpPr>
          <p:spPr bwMode="auto">
            <a:xfrm>
              <a:off x="47328" y="790624"/>
              <a:ext cx="2448272" cy="11731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21156" y="930155"/>
              <a:ext cx="2300617" cy="965125"/>
              <a:chOff x="1991544" y="3789040"/>
              <a:chExt cx="3312368" cy="1368152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3935760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BBC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 bwMode="auto">
              <a:xfrm>
                <a:off x="4143011" y="4157364"/>
                <a:ext cx="95365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CameraHW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1991544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Main ECU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2249569" y="4175896"/>
                <a:ext cx="852101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Video</a:t>
                </a: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Processor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2246799" y="4624511"/>
                <a:ext cx="87287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RearView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cxnSp>
            <p:nvCxnSpPr>
              <p:cNvPr id="66" name="Straight Connector 65"/>
              <p:cNvCxnSpPr>
                <a:stCxn id="61" idx="1"/>
                <a:endCxn id="63" idx="3"/>
              </p:cNvCxnSpPr>
              <p:nvPr/>
            </p:nvCxnSpPr>
            <p:spPr bwMode="auto">
              <a:xfrm flipH="1">
                <a:off x="3359696" y="4473116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2" name="Line Callout 2 (Border and Accent Bar) 51"/>
          <p:cNvSpPr/>
          <p:nvPr/>
        </p:nvSpPr>
        <p:spPr>
          <a:xfrm>
            <a:off x="347774" y="3618052"/>
            <a:ext cx="5244170" cy="3051308"/>
          </a:xfrm>
          <a:prstGeom prst="accentBorderCallout2">
            <a:avLst>
              <a:gd name="adj1" fmla="val 48976"/>
              <a:gd name="adj2" fmla="val 101215"/>
              <a:gd name="adj3" fmla="val 40989"/>
              <a:gd name="adj4" fmla="val 112998"/>
              <a:gd name="adj5" fmla="val 9688"/>
              <a:gd name="adj6" fmla="val 120202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en-US" sz="1800" b="1" dirty="0" smtClean="0"/>
              <a:t>Def: </a:t>
            </a:r>
            <a:r>
              <a:rPr lang="en-US" sz="1800" dirty="0" smtClean="0"/>
              <a:t>An </a:t>
            </a:r>
            <a:r>
              <a:rPr lang="en-US" sz="1800" dirty="0">
                <a:solidFill>
                  <a:srgbClr val="C00000"/>
                </a:solidFill>
              </a:rPr>
              <a:t>architectural decision </a:t>
            </a:r>
            <a:r>
              <a:rPr lang="en-US" sz="1800" dirty="0"/>
              <a:t>that affects more than one quality attribute (possibly in opposite ways</a:t>
            </a:r>
            <a:r>
              <a:rPr lang="en-US" sz="1800" dirty="0" smtClean="0"/>
              <a:t>).</a:t>
            </a:r>
          </a:p>
          <a:p>
            <a:endParaRPr lang="en-US" sz="1800" dirty="0"/>
          </a:p>
          <a:p>
            <a:r>
              <a:rPr lang="en-US" sz="1800" b="1" dirty="0" smtClean="0"/>
              <a:t>Example: </a:t>
            </a:r>
            <a:r>
              <a:rPr lang="en-US" sz="1800" dirty="0" smtClean="0">
                <a:solidFill>
                  <a:srgbClr val="00B050"/>
                </a:solidFill>
              </a:rPr>
              <a:t>Cost</a:t>
            </a:r>
            <a:r>
              <a:rPr lang="en-US" sz="1800" dirty="0" smtClean="0"/>
              <a:t> vs </a:t>
            </a:r>
            <a:r>
              <a:rPr lang="en-US" sz="1800" dirty="0" smtClean="0">
                <a:solidFill>
                  <a:srgbClr val="FF0000"/>
                </a:solidFill>
              </a:rPr>
              <a:t>Safety</a:t>
            </a:r>
          </a:p>
          <a:p>
            <a:endParaRPr lang="en-US" sz="1800" b="1" dirty="0"/>
          </a:p>
          <a:p>
            <a:r>
              <a:rPr lang="en-GB" sz="1800" dirty="0"/>
              <a:t>Cost of the car might be decreased if only Main ECU is of high processing power. Other ECUs don’t need be. However, centralized processing on Main ECU may cause </a:t>
            </a:r>
            <a:r>
              <a:rPr lang="en-US" sz="1800" dirty="0"/>
              <a:t>congestion on the </a:t>
            </a:r>
            <a:r>
              <a:rPr lang="en-US" sz="1800" dirty="0" smtClean="0"/>
              <a:t>bus </a:t>
            </a:r>
            <a:r>
              <a:rPr lang="en-US" sz="1800" dirty="0"/>
              <a:t>when reverse driving and overloading of Main ECU, thus compromising safety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57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1" grpId="0" animBg="1"/>
      <p:bldP spid="5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Conceptual Flow</a:t>
            </a:r>
            <a:endParaRPr lang="en-GB" noProof="0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4082503" y="209065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082503" y="289970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005320" y="2043045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005320" y="2852098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983500" y="209993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7983500" y="290898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72064" y="1893683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Scenarios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2115" y="1892722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Quality attributes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1624" y="1863037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Business drivers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72064" y="2733011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decisions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02115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</a:t>
            </a:r>
            <a:r>
              <a:rPr lang="en-GB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approaches</a:t>
            </a: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11624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plan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672064" y="3572339"/>
            <a:ext cx="1512168" cy="3031825"/>
            <a:chOff x="6672064" y="3572339"/>
            <a:chExt cx="1512168" cy="3031825"/>
          </a:xfrm>
          <a:solidFill>
            <a:schemeClr val="accent5">
              <a:lumMod val="25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672064" y="3572339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Tradeoffs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72064" y="4353026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Sensitivity points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72064" y="5175405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>
                  <a:solidFill>
                    <a:schemeClr val="bg1"/>
                  </a:solidFill>
                  <a:latin typeface="Calibri" panose="020F0502020204030204" pitchFamily="34" charset="0"/>
                </a:rPr>
                <a:t>R</a:t>
              </a: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isks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672064" y="5956092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Non-risks</a:t>
              </a:r>
              <a:endParaRPr lang="en-GB" sz="1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84233" y="2158841"/>
            <a:ext cx="1305835" cy="4272835"/>
            <a:chOff x="8184233" y="2158841"/>
            <a:chExt cx="1305835" cy="4272835"/>
          </a:xfrm>
          <a:solidFill>
            <a:schemeClr val="bg2"/>
          </a:solidFill>
        </p:grpSpPr>
        <p:sp>
          <p:nvSpPr>
            <p:cNvPr id="45" name="Bent-Up Arrow 44"/>
            <p:cNvSpPr/>
            <p:nvPr/>
          </p:nvSpPr>
          <p:spPr bwMode="auto">
            <a:xfrm rot="16200000" flipH="1">
              <a:off x="6714599" y="3656208"/>
              <a:ext cx="4254793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6" name="Bent-Up Arrow 45"/>
            <p:cNvSpPr/>
            <p:nvPr/>
          </p:nvSpPr>
          <p:spPr bwMode="auto">
            <a:xfrm rot="16200000" flipH="1">
              <a:off x="7779216" y="3137067"/>
              <a:ext cx="2106178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7" name="Bent-Up Arrow 46"/>
            <p:cNvSpPr/>
            <p:nvPr/>
          </p:nvSpPr>
          <p:spPr bwMode="auto">
            <a:xfrm rot="16200000" flipH="1">
              <a:off x="7356170" y="3567823"/>
              <a:ext cx="2967685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8" name="Bent-Up Arrow 47"/>
            <p:cNvSpPr/>
            <p:nvPr/>
          </p:nvSpPr>
          <p:spPr bwMode="auto">
            <a:xfrm rot="16200000" flipH="1">
              <a:off x="7862449" y="2480625"/>
              <a:ext cx="1939711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8685690" y="1963753"/>
            <a:ext cx="1372605" cy="137260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Analysis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328" y="790624"/>
            <a:ext cx="2448272" cy="1173129"/>
            <a:chOff x="47328" y="790624"/>
            <a:chExt cx="2448272" cy="1173129"/>
          </a:xfrm>
        </p:grpSpPr>
        <p:sp>
          <p:nvSpPr>
            <p:cNvPr id="6" name="Rectangle 5"/>
            <p:cNvSpPr/>
            <p:nvPr/>
          </p:nvSpPr>
          <p:spPr bwMode="auto">
            <a:xfrm>
              <a:off x="47328" y="790624"/>
              <a:ext cx="2448272" cy="11731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21156" y="930155"/>
              <a:ext cx="2300617" cy="965125"/>
              <a:chOff x="1991544" y="3789040"/>
              <a:chExt cx="3312368" cy="1368152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3935760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BBC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 bwMode="auto">
              <a:xfrm>
                <a:off x="4143011" y="4157364"/>
                <a:ext cx="95365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CameraHW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1991544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Main ECU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2249569" y="4175896"/>
                <a:ext cx="852101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Video</a:t>
                </a: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Processor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2246799" y="4624511"/>
                <a:ext cx="87287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RearView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cxnSp>
            <p:nvCxnSpPr>
              <p:cNvPr id="66" name="Straight Connector 65"/>
              <p:cNvCxnSpPr>
                <a:stCxn id="61" idx="1"/>
                <a:endCxn id="63" idx="3"/>
              </p:cNvCxnSpPr>
              <p:nvPr/>
            </p:nvCxnSpPr>
            <p:spPr bwMode="auto">
              <a:xfrm flipH="1">
                <a:off x="3359696" y="4473116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2" name="Line Callout 2 (Border and Accent Bar) 51"/>
          <p:cNvSpPr/>
          <p:nvPr/>
        </p:nvSpPr>
        <p:spPr>
          <a:xfrm>
            <a:off x="347774" y="4098553"/>
            <a:ext cx="5244170" cy="2570807"/>
          </a:xfrm>
          <a:prstGeom prst="accentBorderCallout2">
            <a:avLst>
              <a:gd name="adj1" fmla="val 48976"/>
              <a:gd name="adj2" fmla="val 101215"/>
              <a:gd name="adj3" fmla="val 36289"/>
              <a:gd name="adj4" fmla="val 111960"/>
              <a:gd name="adj5" fmla="val 21775"/>
              <a:gd name="adj6" fmla="val 120617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en-US" sz="1800" b="1" dirty="0" smtClean="0">
                <a:solidFill>
                  <a:schemeClr val="accent1">
                    <a:lumMod val="10000"/>
                  </a:schemeClr>
                </a:solidFill>
              </a:rPr>
              <a:t>Def: 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A </a:t>
            </a:r>
            <a:r>
              <a:rPr lang="en-US" sz="1800" dirty="0">
                <a:solidFill>
                  <a:srgbClr val="C00000"/>
                </a:solidFill>
              </a:rPr>
              <a:t>property of one or more components</a:t>
            </a:r>
            <a:r>
              <a:rPr lang="en-US" sz="1800" b="1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(and/or component relationships) that is critical for achieving a particular quality attribute 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response.</a:t>
            </a:r>
            <a:endParaRPr lang="en-US" sz="1800" dirty="0">
              <a:solidFill>
                <a:schemeClr val="accent1">
                  <a:lumMod val="10000"/>
                </a:schemeClr>
              </a:solidFill>
            </a:endParaRPr>
          </a:p>
          <a:p>
            <a:endParaRPr lang="en-US" sz="1800" dirty="0" smtClean="0"/>
          </a:p>
          <a:p>
            <a:r>
              <a:rPr lang="en-US" sz="1800" b="1" dirty="0"/>
              <a:t>Example</a:t>
            </a:r>
            <a:r>
              <a:rPr lang="en-US" sz="1800" b="1" dirty="0" smtClean="0"/>
              <a:t>:</a:t>
            </a:r>
          </a:p>
          <a:p>
            <a:endParaRPr lang="en-US" sz="1800" dirty="0" smtClean="0"/>
          </a:p>
          <a:p>
            <a:r>
              <a:rPr lang="en-GB" sz="1800" dirty="0"/>
              <a:t>High processing power of Main ECU allows for processing of video feed.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58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Conceptual Flow</a:t>
            </a:r>
            <a:endParaRPr lang="en-GB" noProof="0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4082503" y="209065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082503" y="289970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005320" y="2043045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005320" y="2852098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983500" y="209993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7983500" y="290898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72064" y="1893683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Scenarios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2115" y="1892722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Quality attributes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1624" y="1863037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Business drivers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72064" y="2733011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decisions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02115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</a:t>
            </a:r>
            <a:r>
              <a:rPr lang="en-GB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approaches</a:t>
            </a: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11624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plan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672064" y="3572339"/>
            <a:ext cx="1512168" cy="3031825"/>
            <a:chOff x="6672064" y="3572339"/>
            <a:chExt cx="1512168" cy="3031825"/>
          </a:xfrm>
          <a:solidFill>
            <a:schemeClr val="accent5">
              <a:lumMod val="25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672064" y="3572339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Tradeoffs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72064" y="4353026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Sensitivity points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72064" y="5175405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>
                  <a:solidFill>
                    <a:schemeClr val="bg1"/>
                  </a:solidFill>
                  <a:latin typeface="Calibri" panose="020F0502020204030204" pitchFamily="34" charset="0"/>
                </a:rPr>
                <a:t>R</a:t>
              </a: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isks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672064" y="5956092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Non-risks</a:t>
              </a:r>
              <a:endParaRPr lang="en-GB" sz="1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84233" y="2158841"/>
            <a:ext cx="1305835" cy="4272835"/>
            <a:chOff x="8184233" y="2158841"/>
            <a:chExt cx="1305835" cy="4272835"/>
          </a:xfrm>
          <a:solidFill>
            <a:schemeClr val="bg2"/>
          </a:solidFill>
        </p:grpSpPr>
        <p:sp>
          <p:nvSpPr>
            <p:cNvPr id="45" name="Bent-Up Arrow 44"/>
            <p:cNvSpPr/>
            <p:nvPr/>
          </p:nvSpPr>
          <p:spPr bwMode="auto">
            <a:xfrm rot="16200000" flipH="1">
              <a:off x="6714599" y="3656208"/>
              <a:ext cx="4254793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6" name="Bent-Up Arrow 45"/>
            <p:cNvSpPr/>
            <p:nvPr/>
          </p:nvSpPr>
          <p:spPr bwMode="auto">
            <a:xfrm rot="16200000" flipH="1">
              <a:off x="7779216" y="3137067"/>
              <a:ext cx="2106178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7" name="Bent-Up Arrow 46"/>
            <p:cNvSpPr/>
            <p:nvPr/>
          </p:nvSpPr>
          <p:spPr bwMode="auto">
            <a:xfrm rot="16200000" flipH="1">
              <a:off x="7356170" y="3567823"/>
              <a:ext cx="2967685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8" name="Bent-Up Arrow 47"/>
            <p:cNvSpPr/>
            <p:nvPr/>
          </p:nvSpPr>
          <p:spPr bwMode="auto">
            <a:xfrm rot="16200000" flipH="1">
              <a:off x="7862449" y="2480625"/>
              <a:ext cx="1939711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8685690" y="1963753"/>
            <a:ext cx="1372605" cy="137260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Analysis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328" y="790624"/>
            <a:ext cx="2448272" cy="1173129"/>
            <a:chOff x="47328" y="790624"/>
            <a:chExt cx="2448272" cy="1173129"/>
          </a:xfrm>
        </p:grpSpPr>
        <p:sp>
          <p:nvSpPr>
            <p:cNvPr id="6" name="Rectangle 5"/>
            <p:cNvSpPr/>
            <p:nvPr/>
          </p:nvSpPr>
          <p:spPr bwMode="auto">
            <a:xfrm>
              <a:off x="47328" y="790624"/>
              <a:ext cx="2448272" cy="11731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21156" y="930155"/>
              <a:ext cx="2300617" cy="965125"/>
              <a:chOff x="1991544" y="3789040"/>
              <a:chExt cx="3312368" cy="1368152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3935760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BBC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 bwMode="auto">
              <a:xfrm>
                <a:off x="4143011" y="4157364"/>
                <a:ext cx="95365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CameraHW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1991544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Main ECU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2249569" y="4175896"/>
                <a:ext cx="852101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Video</a:t>
                </a: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Processor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2246799" y="4624511"/>
                <a:ext cx="87287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RearView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cxnSp>
            <p:nvCxnSpPr>
              <p:cNvPr id="66" name="Straight Connector 65"/>
              <p:cNvCxnSpPr>
                <a:stCxn id="61" idx="1"/>
                <a:endCxn id="63" idx="3"/>
              </p:cNvCxnSpPr>
              <p:nvPr/>
            </p:nvCxnSpPr>
            <p:spPr bwMode="auto">
              <a:xfrm flipH="1">
                <a:off x="3359696" y="4473116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2" name="Line Callout 2 (Border and Accent Bar) 51"/>
          <p:cNvSpPr/>
          <p:nvPr/>
        </p:nvSpPr>
        <p:spPr>
          <a:xfrm>
            <a:off x="347774" y="3897941"/>
            <a:ext cx="5244170" cy="2771419"/>
          </a:xfrm>
          <a:prstGeom prst="accentBorderCallout2">
            <a:avLst>
              <a:gd name="adj1" fmla="val 48976"/>
              <a:gd name="adj2" fmla="val 101215"/>
              <a:gd name="adj3" fmla="val 45181"/>
              <a:gd name="adj4" fmla="val 111752"/>
              <a:gd name="adj5" fmla="val 55226"/>
              <a:gd name="adj6" fmla="val 120202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en-US" sz="1800" b="1" dirty="0" smtClean="0">
                <a:solidFill>
                  <a:schemeClr val="accent1">
                    <a:lumMod val="10000"/>
                  </a:schemeClr>
                </a:solidFill>
              </a:rPr>
              <a:t>Def: </a:t>
            </a:r>
            <a:r>
              <a:rPr lang="en-US" sz="1800" dirty="0">
                <a:solidFill>
                  <a:srgbClr val="C00000"/>
                </a:solidFill>
              </a:rPr>
              <a:t>Architectural decision 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that may lead to undesirable 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consequences.</a:t>
            </a:r>
            <a:endParaRPr lang="en-US" sz="1800" dirty="0">
              <a:solidFill>
                <a:schemeClr val="accent1">
                  <a:lumMod val="10000"/>
                </a:schemeClr>
              </a:solidFill>
            </a:endParaRPr>
          </a:p>
          <a:p>
            <a:endParaRPr lang="en-US" sz="1800" dirty="0" smtClean="0"/>
          </a:p>
          <a:p>
            <a:r>
              <a:rPr lang="en-US" sz="1800" b="1" dirty="0"/>
              <a:t>Example</a:t>
            </a:r>
            <a:r>
              <a:rPr lang="en-US" sz="1800" b="1" dirty="0" smtClean="0"/>
              <a:t>:</a:t>
            </a:r>
          </a:p>
          <a:p>
            <a:endParaRPr lang="en-US" sz="1800" dirty="0" smtClean="0"/>
          </a:p>
          <a:p>
            <a:pPr algn="just">
              <a:lnSpc>
                <a:spcPct val="125000"/>
              </a:lnSpc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Safety requirement might be at risk due to heavy processing on Main ECU.</a:t>
            </a:r>
          </a:p>
          <a:p>
            <a:pPr algn="just">
              <a:lnSpc>
                <a:spcPct val="125000"/>
              </a:lnSpc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1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Impact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health of the passengers. </a:t>
            </a:r>
          </a:p>
        </p:txBody>
      </p:sp>
    </p:spTree>
    <p:extLst>
      <p:ext uri="{BB962C8B-B14F-4D97-AF65-F5344CB8AC3E}">
        <p14:creationId xmlns:p14="http://schemas.microsoft.com/office/powerpoint/2010/main" val="9099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Goals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altLang="en-US" noProof="0" dirty="0" smtClean="0"/>
              <a:t>In this lecture you will learn:</a:t>
            </a:r>
          </a:p>
          <a:p>
            <a:pPr lvl="1">
              <a:lnSpc>
                <a:spcPct val="200000"/>
              </a:lnSpc>
            </a:pPr>
            <a:r>
              <a:rPr lang="en-GB" b="1" noProof="0" dirty="0" smtClean="0"/>
              <a:t>What</a:t>
            </a:r>
            <a:r>
              <a:rPr lang="en-GB" noProof="0" dirty="0" smtClean="0"/>
              <a:t> is architecture evaluation!</a:t>
            </a:r>
          </a:p>
          <a:p>
            <a:pPr lvl="1">
              <a:lnSpc>
                <a:spcPct val="200000"/>
              </a:lnSpc>
            </a:pPr>
            <a:r>
              <a:rPr lang="en-GB" noProof="0" dirty="0" smtClean="0"/>
              <a:t>Evaluation </a:t>
            </a:r>
            <a:r>
              <a:rPr lang="en-GB" b="1" noProof="0" dirty="0" smtClean="0"/>
              <a:t>approaches</a:t>
            </a:r>
            <a:r>
              <a:rPr lang="en-GB" noProof="0" dirty="0" smtClean="0"/>
              <a:t>!</a:t>
            </a:r>
          </a:p>
          <a:p>
            <a:pPr lvl="1">
              <a:lnSpc>
                <a:spcPct val="200000"/>
              </a:lnSpc>
            </a:pPr>
            <a:r>
              <a:rPr lang="en-GB" b="1" dirty="0" smtClean="0"/>
              <a:t>Benefits</a:t>
            </a:r>
            <a:r>
              <a:rPr lang="en-GB" dirty="0" smtClean="0"/>
              <a:t> and </a:t>
            </a:r>
            <a:r>
              <a:rPr lang="en-GB" b="1" dirty="0" smtClean="0"/>
              <a:t>limits</a:t>
            </a:r>
            <a:r>
              <a:rPr lang="en-GB" dirty="0" smtClean="0"/>
              <a:t> </a:t>
            </a:r>
            <a:r>
              <a:rPr lang="en-GB" dirty="0"/>
              <a:t>of architecture </a:t>
            </a:r>
            <a:r>
              <a:rPr lang="en-GB" dirty="0" smtClean="0"/>
              <a:t>evaluation!</a:t>
            </a:r>
          </a:p>
          <a:p>
            <a:pPr lvl="1">
              <a:lnSpc>
                <a:spcPct val="200000"/>
              </a:lnSpc>
            </a:pPr>
            <a:r>
              <a:rPr lang="en-GB" b="1" noProof="0" dirty="0" smtClean="0"/>
              <a:t>ATAM</a:t>
            </a:r>
            <a:r>
              <a:rPr lang="en-GB" noProof="0" dirty="0" smtClean="0"/>
              <a:t> as evaluation method!</a:t>
            </a:r>
          </a:p>
          <a:p>
            <a:pPr lvl="2">
              <a:lnSpc>
                <a:spcPct val="200000"/>
              </a:lnSpc>
            </a:pPr>
            <a:r>
              <a:rPr lang="en-GB" dirty="0"/>
              <a:t>Architecture </a:t>
            </a:r>
            <a:r>
              <a:rPr lang="en-GB" dirty="0" err="1" smtClean="0"/>
              <a:t>Tradeoff</a:t>
            </a:r>
            <a:r>
              <a:rPr lang="en-GB" dirty="0" smtClean="0"/>
              <a:t> Analysis Method</a:t>
            </a:r>
          </a:p>
          <a:p>
            <a:pPr lvl="1">
              <a:lnSpc>
                <a:spcPct val="200000"/>
              </a:lnSpc>
            </a:pPr>
            <a:r>
              <a:rPr lang="en-GB" b="1" noProof="0" dirty="0" smtClean="0"/>
              <a:t>Example</a:t>
            </a:r>
            <a:r>
              <a:rPr lang="en-GB" noProof="0" dirty="0" smtClean="0"/>
              <a:t> Evaluation</a:t>
            </a:r>
            <a:endParaRPr lang="en-GB" b="1" noProof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988840"/>
            <a:ext cx="393917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Conceptual Flow</a:t>
            </a:r>
            <a:endParaRPr lang="en-GB" noProof="0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4082503" y="209065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082503" y="289970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005320" y="2043045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005320" y="2852098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983500" y="209993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7983500" y="290898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72064" y="1893683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Scenarios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2115" y="1892722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Quality attributes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1624" y="1863037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Business drivers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72064" y="2733011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decisions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02115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</a:t>
            </a:r>
            <a:r>
              <a:rPr lang="en-GB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approaches</a:t>
            </a: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11624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plan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672064" y="3572339"/>
            <a:ext cx="1512168" cy="3031825"/>
            <a:chOff x="6672064" y="3572339"/>
            <a:chExt cx="1512168" cy="3031825"/>
          </a:xfrm>
          <a:solidFill>
            <a:schemeClr val="accent5">
              <a:lumMod val="25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672064" y="3572339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Tradeoffs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72064" y="4353026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Sensitivity points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72064" y="5175405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>
                  <a:solidFill>
                    <a:schemeClr val="bg1"/>
                  </a:solidFill>
                  <a:latin typeface="Calibri" panose="020F0502020204030204" pitchFamily="34" charset="0"/>
                </a:rPr>
                <a:t>R</a:t>
              </a: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isks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672064" y="5956092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Non-risks</a:t>
              </a:r>
              <a:endParaRPr lang="en-GB" sz="1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84233" y="2158841"/>
            <a:ext cx="1305835" cy="4272835"/>
            <a:chOff x="8184233" y="2158841"/>
            <a:chExt cx="1305835" cy="4272835"/>
          </a:xfrm>
          <a:solidFill>
            <a:schemeClr val="bg2"/>
          </a:solidFill>
        </p:grpSpPr>
        <p:sp>
          <p:nvSpPr>
            <p:cNvPr id="45" name="Bent-Up Arrow 44"/>
            <p:cNvSpPr/>
            <p:nvPr/>
          </p:nvSpPr>
          <p:spPr bwMode="auto">
            <a:xfrm rot="16200000" flipH="1">
              <a:off x="6714599" y="3656208"/>
              <a:ext cx="4254793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6" name="Bent-Up Arrow 45"/>
            <p:cNvSpPr/>
            <p:nvPr/>
          </p:nvSpPr>
          <p:spPr bwMode="auto">
            <a:xfrm rot="16200000" flipH="1">
              <a:off x="7779216" y="3137067"/>
              <a:ext cx="2106178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7" name="Bent-Up Arrow 46"/>
            <p:cNvSpPr/>
            <p:nvPr/>
          </p:nvSpPr>
          <p:spPr bwMode="auto">
            <a:xfrm rot="16200000" flipH="1">
              <a:off x="7356170" y="3567823"/>
              <a:ext cx="2967685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8" name="Bent-Up Arrow 47"/>
            <p:cNvSpPr/>
            <p:nvPr/>
          </p:nvSpPr>
          <p:spPr bwMode="auto">
            <a:xfrm rot="16200000" flipH="1">
              <a:off x="7862449" y="2480625"/>
              <a:ext cx="1939711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8685690" y="1963753"/>
            <a:ext cx="1372605" cy="137260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Analysis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328" y="790624"/>
            <a:ext cx="2448272" cy="1173129"/>
            <a:chOff x="47328" y="790624"/>
            <a:chExt cx="2448272" cy="1173129"/>
          </a:xfrm>
        </p:grpSpPr>
        <p:sp>
          <p:nvSpPr>
            <p:cNvPr id="6" name="Rectangle 5"/>
            <p:cNvSpPr/>
            <p:nvPr/>
          </p:nvSpPr>
          <p:spPr bwMode="auto">
            <a:xfrm>
              <a:off x="47328" y="790624"/>
              <a:ext cx="2448272" cy="11731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21156" y="930155"/>
              <a:ext cx="2300617" cy="965125"/>
              <a:chOff x="1991544" y="3789040"/>
              <a:chExt cx="3312368" cy="1368152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3935760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BBC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 bwMode="auto">
              <a:xfrm>
                <a:off x="4143011" y="4157364"/>
                <a:ext cx="95365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CameraHW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1991544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Main ECU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2249569" y="4175896"/>
                <a:ext cx="852101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Video</a:t>
                </a: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Processor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2246799" y="4624511"/>
                <a:ext cx="87287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RearView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cxnSp>
            <p:nvCxnSpPr>
              <p:cNvPr id="66" name="Straight Connector 65"/>
              <p:cNvCxnSpPr>
                <a:stCxn id="61" idx="1"/>
                <a:endCxn id="63" idx="3"/>
              </p:cNvCxnSpPr>
              <p:nvPr/>
            </p:nvCxnSpPr>
            <p:spPr bwMode="auto">
              <a:xfrm flipH="1">
                <a:off x="3359696" y="4473116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2" name="Line Callout 2 (Border and Accent Bar) 51"/>
          <p:cNvSpPr/>
          <p:nvPr/>
        </p:nvSpPr>
        <p:spPr>
          <a:xfrm>
            <a:off x="347774" y="4509120"/>
            <a:ext cx="5244170" cy="2160240"/>
          </a:xfrm>
          <a:prstGeom prst="accentBorderCallout2">
            <a:avLst>
              <a:gd name="adj1" fmla="val 48976"/>
              <a:gd name="adj2" fmla="val 101215"/>
              <a:gd name="adj3" fmla="val 67570"/>
              <a:gd name="adj4" fmla="val 111544"/>
              <a:gd name="adj5" fmla="val 85863"/>
              <a:gd name="adj6" fmla="val 120410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en-US" sz="1800" b="1" dirty="0" smtClean="0">
                <a:solidFill>
                  <a:schemeClr val="accent1">
                    <a:lumMod val="10000"/>
                  </a:schemeClr>
                </a:solidFill>
              </a:rPr>
              <a:t>Def</a:t>
            </a:r>
            <a:r>
              <a:rPr lang="en-US" sz="1800" b="1" dirty="0">
                <a:solidFill>
                  <a:schemeClr val="accent1">
                    <a:lumMod val="10000"/>
                  </a:schemeClr>
                </a:solidFill>
              </a:rPr>
              <a:t>: </a:t>
            </a:r>
            <a:r>
              <a:rPr lang="en-US" sz="1800" dirty="0">
                <a:solidFill>
                  <a:srgbClr val="C00000"/>
                </a:solidFill>
              </a:rPr>
              <a:t>Architectural decision 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that is deemed 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safe.</a:t>
            </a:r>
            <a:endParaRPr lang="en-US" sz="1800" dirty="0">
              <a:solidFill>
                <a:schemeClr val="accent1">
                  <a:lumMod val="10000"/>
                </a:schemeClr>
              </a:solidFill>
            </a:endParaRPr>
          </a:p>
          <a:p>
            <a:endParaRPr lang="en-US" sz="1800" dirty="0" smtClean="0"/>
          </a:p>
          <a:p>
            <a:r>
              <a:rPr lang="en-US" sz="1800" b="1" dirty="0"/>
              <a:t>Example</a:t>
            </a:r>
            <a:r>
              <a:rPr lang="en-US" sz="1800" b="1" dirty="0" smtClean="0"/>
              <a:t>:</a:t>
            </a:r>
          </a:p>
          <a:p>
            <a:endParaRPr lang="en-US" sz="1800" dirty="0" smtClean="0"/>
          </a:p>
          <a:p>
            <a:pPr algn="just">
              <a:lnSpc>
                <a:spcPct val="125000"/>
              </a:lnSpc>
              <a:spcAft>
                <a:spcPts val="1200"/>
              </a:spcAft>
            </a:pPr>
            <a:r>
              <a:rPr lang="en-GB" sz="1800" dirty="0" smtClean="0"/>
              <a:t>High </a:t>
            </a:r>
            <a:r>
              <a:rPr lang="en-GB" sz="1800" dirty="0"/>
              <a:t>processing power of Main ECU guarantees high quality of video </a:t>
            </a:r>
            <a:r>
              <a:rPr lang="en-GB" sz="1800" dirty="0" smtClean="0"/>
              <a:t>feed.</a:t>
            </a:r>
            <a:endParaRPr lang="en-US" sz="18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4231162" y="4967235"/>
            <a:ext cx="2808312" cy="700042"/>
            <a:chOff x="4231162" y="5744958"/>
            <a:chExt cx="2808312" cy="700042"/>
          </a:xfrm>
          <a:solidFill>
            <a:schemeClr val="bg2"/>
          </a:solidFill>
        </p:grpSpPr>
        <p:sp>
          <p:nvSpPr>
            <p:cNvPr id="32" name="Right Arrow 31"/>
            <p:cNvSpPr/>
            <p:nvPr/>
          </p:nvSpPr>
          <p:spPr bwMode="auto">
            <a:xfrm flipH="1">
              <a:off x="4231162" y="6115251"/>
              <a:ext cx="2808312" cy="329749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4813008" y="5744958"/>
              <a:ext cx="14285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kern="0" dirty="0" smtClean="0">
                  <a:latin typeface="+mn-lt"/>
                </a:rPr>
                <a:t>Distilled into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Conceptual Flow</a:t>
            </a:r>
            <a:endParaRPr lang="en-GB" noProof="0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4082503" y="209065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082503" y="289970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005320" y="2043045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005320" y="2852098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983500" y="209993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7983500" y="290898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72064" y="1893683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Scenarios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2115" y="1892722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Quality attributes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1624" y="1863037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Business drivers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72064" y="2733011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decisions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02115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</a:t>
            </a:r>
            <a:r>
              <a:rPr lang="en-GB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approaches</a:t>
            </a: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11624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plan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672064" y="3572339"/>
            <a:ext cx="1512168" cy="3031825"/>
            <a:chOff x="6672064" y="3572339"/>
            <a:chExt cx="1512168" cy="3031825"/>
          </a:xfrm>
          <a:solidFill>
            <a:schemeClr val="accent5">
              <a:lumMod val="25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672064" y="3572339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Tradeoffs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72064" y="4353026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Sensitivity points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72064" y="5175405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>
                  <a:solidFill>
                    <a:schemeClr val="bg1"/>
                  </a:solidFill>
                  <a:latin typeface="Calibri" panose="020F0502020204030204" pitchFamily="34" charset="0"/>
                </a:rPr>
                <a:t>R</a:t>
              </a: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isks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672064" y="5956092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800" dirty="0">
                  <a:solidFill>
                    <a:schemeClr val="bg1"/>
                  </a:solidFill>
                  <a:latin typeface="Calibri" panose="020F0502020204030204" pitchFamily="34" charset="0"/>
                </a:rPr>
                <a:t>Non-risks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2713075" y="5157192"/>
            <a:ext cx="1512168" cy="648072"/>
          </a:xfrm>
          <a:prstGeom prst="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Risk themes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184233" y="2158841"/>
            <a:ext cx="1305835" cy="4272835"/>
            <a:chOff x="8184233" y="2158841"/>
            <a:chExt cx="1305835" cy="4272835"/>
          </a:xfrm>
          <a:solidFill>
            <a:schemeClr val="bg2"/>
          </a:solidFill>
        </p:grpSpPr>
        <p:sp>
          <p:nvSpPr>
            <p:cNvPr id="45" name="Bent-Up Arrow 44"/>
            <p:cNvSpPr/>
            <p:nvPr/>
          </p:nvSpPr>
          <p:spPr bwMode="auto">
            <a:xfrm rot="16200000" flipH="1">
              <a:off x="6714599" y="3656208"/>
              <a:ext cx="4254793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6" name="Bent-Up Arrow 45"/>
            <p:cNvSpPr/>
            <p:nvPr/>
          </p:nvSpPr>
          <p:spPr bwMode="auto">
            <a:xfrm rot="16200000" flipH="1">
              <a:off x="7779216" y="3137067"/>
              <a:ext cx="2106178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7" name="Bent-Up Arrow 46"/>
            <p:cNvSpPr/>
            <p:nvPr/>
          </p:nvSpPr>
          <p:spPr bwMode="auto">
            <a:xfrm rot="16200000" flipH="1">
              <a:off x="7356170" y="3567823"/>
              <a:ext cx="2967685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8" name="Bent-Up Arrow 47"/>
            <p:cNvSpPr/>
            <p:nvPr/>
          </p:nvSpPr>
          <p:spPr bwMode="auto">
            <a:xfrm rot="16200000" flipH="1">
              <a:off x="7862449" y="2480625"/>
              <a:ext cx="1939711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8685690" y="1963753"/>
            <a:ext cx="1372605" cy="137260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Analysis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328" y="790624"/>
            <a:ext cx="2448272" cy="1173129"/>
            <a:chOff x="47328" y="790624"/>
            <a:chExt cx="2448272" cy="1173129"/>
          </a:xfrm>
        </p:grpSpPr>
        <p:sp>
          <p:nvSpPr>
            <p:cNvPr id="6" name="Rectangle 5"/>
            <p:cNvSpPr/>
            <p:nvPr/>
          </p:nvSpPr>
          <p:spPr bwMode="auto">
            <a:xfrm>
              <a:off x="47328" y="790624"/>
              <a:ext cx="2448272" cy="11731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21156" y="930155"/>
              <a:ext cx="2300617" cy="965125"/>
              <a:chOff x="1991544" y="3789040"/>
              <a:chExt cx="3312368" cy="1368152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3935760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BBC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 bwMode="auto">
              <a:xfrm>
                <a:off x="4143011" y="4157364"/>
                <a:ext cx="95365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CameraHW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1991544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Main ECU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2249569" y="4175896"/>
                <a:ext cx="852101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Video</a:t>
                </a: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Processor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2246799" y="4624511"/>
                <a:ext cx="87287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RearView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cxnSp>
            <p:nvCxnSpPr>
              <p:cNvPr id="66" name="Straight Connector 65"/>
              <p:cNvCxnSpPr>
                <a:stCxn id="61" idx="1"/>
                <a:endCxn id="63" idx="3"/>
              </p:cNvCxnSpPr>
              <p:nvPr/>
            </p:nvCxnSpPr>
            <p:spPr bwMode="auto">
              <a:xfrm flipH="1">
                <a:off x="3359696" y="4473116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1" name="Line Callout 2 (Border and Accent Bar) 50"/>
          <p:cNvSpPr/>
          <p:nvPr/>
        </p:nvSpPr>
        <p:spPr>
          <a:xfrm>
            <a:off x="779822" y="3556645"/>
            <a:ext cx="5244170" cy="1409629"/>
          </a:xfrm>
          <a:prstGeom prst="accentBorderCallout2">
            <a:avLst>
              <a:gd name="adj1" fmla="val 102895"/>
              <a:gd name="adj2" fmla="val -1121"/>
              <a:gd name="adj3" fmla="val 108387"/>
              <a:gd name="adj4" fmla="val 27060"/>
              <a:gd name="adj5" fmla="val 114209"/>
              <a:gd name="adj6" fmla="val 52117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en-US" sz="1800" b="1" dirty="0" smtClean="0">
                <a:solidFill>
                  <a:schemeClr val="accent1">
                    <a:lumMod val="10000"/>
                  </a:schemeClr>
                </a:solidFill>
              </a:rPr>
              <a:t>Def</a:t>
            </a:r>
            <a:r>
              <a:rPr lang="en-US" sz="1800" b="1" dirty="0">
                <a:solidFill>
                  <a:schemeClr val="accent1">
                    <a:lumMod val="10000"/>
                  </a:schemeClr>
                </a:solidFill>
              </a:rPr>
              <a:t>: 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A general </a:t>
            </a:r>
            <a:r>
              <a:rPr lang="en-US" sz="1800" dirty="0">
                <a:solidFill>
                  <a:srgbClr val="C00000"/>
                </a:solidFill>
              </a:rPr>
              <a:t>concern of a group 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of interrelated risks in a design, assigned its own risk 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value.</a:t>
            </a:r>
          </a:p>
          <a:p>
            <a:endParaRPr lang="en-US" sz="800" dirty="0" smtClean="0"/>
          </a:p>
          <a:p>
            <a:r>
              <a:rPr lang="en-US" sz="1800" b="1" dirty="0"/>
              <a:t>Example</a:t>
            </a:r>
            <a:r>
              <a:rPr lang="en-US" sz="1800" b="1" dirty="0" smtClean="0"/>
              <a:t>:</a:t>
            </a:r>
          </a:p>
          <a:p>
            <a:endParaRPr lang="en-US" sz="800" dirty="0" smtClean="0"/>
          </a:p>
          <a:p>
            <a:pPr algn="just">
              <a:lnSpc>
                <a:spcPct val="125000"/>
              </a:lnSpc>
              <a:spcAft>
                <a:spcPts val="1200"/>
              </a:spcAft>
            </a:pPr>
            <a:r>
              <a:rPr lang="en-GB" sz="1800" dirty="0" smtClean="0"/>
              <a:t>Safety risks.</a:t>
            </a:r>
            <a:endParaRPr lang="en-US" sz="18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207568" y="2060865"/>
            <a:ext cx="1196608" cy="3456368"/>
            <a:chOff x="2207568" y="2060864"/>
            <a:chExt cx="1196608" cy="4280847"/>
          </a:xfrm>
          <a:solidFill>
            <a:schemeClr val="bg2"/>
          </a:solidFill>
        </p:grpSpPr>
        <p:grpSp>
          <p:nvGrpSpPr>
            <p:cNvPr id="50" name="Group 49"/>
            <p:cNvGrpSpPr/>
            <p:nvPr/>
          </p:nvGrpSpPr>
          <p:grpSpPr>
            <a:xfrm>
              <a:off x="2207568" y="2060864"/>
              <a:ext cx="948274" cy="4280847"/>
              <a:chOff x="2207568" y="2060864"/>
              <a:chExt cx="948274" cy="4280847"/>
            </a:xfrm>
            <a:grpFill/>
          </p:grpSpPr>
          <p:sp>
            <p:nvSpPr>
              <p:cNvPr id="24" name="Bent-Up Arrow 23"/>
              <p:cNvSpPr/>
              <p:nvPr/>
            </p:nvSpPr>
            <p:spPr bwMode="auto">
              <a:xfrm rot="5400000" flipH="1">
                <a:off x="730445" y="4350823"/>
                <a:ext cx="3453833" cy="499587"/>
              </a:xfrm>
              <a:prstGeom prst="bentUpArrow">
                <a:avLst>
                  <a:gd name="adj1" fmla="val 25000"/>
                  <a:gd name="adj2" fmla="val 26480"/>
                  <a:gd name="adj3" fmla="val 25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Bent-Up Arrow 22"/>
              <p:cNvSpPr/>
              <p:nvPr/>
            </p:nvSpPr>
            <p:spPr bwMode="auto">
              <a:xfrm rot="5400000" flipH="1">
                <a:off x="329965" y="3938467"/>
                <a:ext cx="4254793" cy="499587"/>
              </a:xfrm>
              <a:prstGeom prst="bentUpArrow">
                <a:avLst>
                  <a:gd name="adj1" fmla="val 25000"/>
                  <a:gd name="adj2" fmla="val 26480"/>
                  <a:gd name="adj3" fmla="val 25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219738" y="6218542"/>
                <a:ext cx="936104" cy="12316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 bwMode="auto">
            <a:xfrm>
              <a:off x="2411597" y="4284290"/>
              <a:ext cx="9925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kern="0" dirty="0" smtClean="0">
                  <a:latin typeface="+mn-lt"/>
                </a:rPr>
                <a:t>Impacts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231162" y="4967235"/>
            <a:ext cx="2808312" cy="700042"/>
            <a:chOff x="4231162" y="5744958"/>
            <a:chExt cx="2808312" cy="700042"/>
          </a:xfrm>
          <a:solidFill>
            <a:schemeClr val="bg2"/>
          </a:solidFill>
        </p:grpSpPr>
        <p:sp>
          <p:nvSpPr>
            <p:cNvPr id="32" name="Right Arrow 31"/>
            <p:cNvSpPr/>
            <p:nvPr/>
          </p:nvSpPr>
          <p:spPr bwMode="auto">
            <a:xfrm flipH="1">
              <a:off x="4231162" y="6115251"/>
              <a:ext cx="2808312" cy="329749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4813008" y="5744958"/>
              <a:ext cx="14285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kern="0" dirty="0" smtClean="0">
                  <a:latin typeface="+mn-lt"/>
                </a:rPr>
                <a:t>Distilled into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ATAM Conceptual Flow</a:t>
            </a:r>
            <a:endParaRPr lang="en-GB" noProof="0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4082503" y="209065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082503" y="289970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005320" y="2043045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005320" y="2852098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983500" y="2099933"/>
            <a:ext cx="629171" cy="29123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7983500" y="2908986"/>
            <a:ext cx="629171" cy="329749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72064" y="1893683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Scenarios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2115" y="1892722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Quality attributes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1624" y="1863037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Business drivers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72064" y="2733011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decisions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02115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</a:t>
            </a:r>
            <a:r>
              <a:rPr lang="en-GB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approaches</a:t>
            </a: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11624" y="2732050"/>
            <a:ext cx="1512168" cy="64807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Architectural plan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672064" y="3572339"/>
            <a:ext cx="1512168" cy="3031825"/>
            <a:chOff x="6672064" y="3572339"/>
            <a:chExt cx="1512168" cy="3031825"/>
          </a:xfrm>
          <a:solidFill>
            <a:schemeClr val="accent5">
              <a:lumMod val="25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672064" y="3572339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Trade-offs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72064" y="4353026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Sensitivity points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72064" y="5175405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>
                  <a:solidFill>
                    <a:schemeClr val="bg1"/>
                  </a:solidFill>
                  <a:latin typeface="Calibri" panose="020F0502020204030204" pitchFamily="34" charset="0"/>
                </a:rPr>
                <a:t>R</a:t>
              </a:r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isks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672064" y="5956092"/>
              <a:ext cx="1512168" cy="6480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800" dirty="0">
                  <a:solidFill>
                    <a:schemeClr val="bg1"/>
                  </a:solidFill>
                  <a:latin typeface="Calibri" panose="020F0502020204030204" pitchFamily="34" charset="0"/>
                </a:rPr>
                <a:t>Non-risks</a:t>
              </a:r>
              <a:endParaRPr kumimoji="0" lang="en-GB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2713075" y="5157192"/>
            <a:ext cx="1512168" cy="648072"/>
          </a:xfrm>
          <a:prstGeom prst="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Risk themes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184233" y="2158841"/>
            <a:ext cx="1305835" cy="4272835"/>
            <a:chOff x="8184233" y="2158841"/>
            <a:chExt cx="1305835" cy="4272835"/>
          </a:xfrm>
          <a:solidFill>
            <a:schemeClr val="bg2"/>
          </a:solidFill>
        </p:grpSpPr>
        <p:sp>
          <p:nvSpPr>
            <p:cNvPr id="45" name="Bent-Up Arrow 44"/>
            <p:cNvSpPr/>
            <p:nvPr/>
          </p:nvSpPr>
          <p:spPr bwMode="auto">
            <a:xfrm rot="16200000" flipH="1">
              <a:off x="6714599" y="3656208"/>
              <a:ext cx="4254793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6" name="Bent-Up Arrow 45"/>
            <p:cNvSpPr/>
            <p:nvPr/>
          </p:nvSpPr>
          <p:spPr bwMode="auto">
            <a:xfrm rot="16200000" flipH="1">
              <a:off x="7779216" y="3137067"/>
              <a:ext cx="2106178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7" name="Bent-Up Arrow 46"/>
            <p:cNvSpPr/>
            <p:nvPr/>
          </p:nvSpPr>
          <p:spPr bwMode="auto">
            <a:xfrm rot="16200000" flipH="1">
              <a:off x="7356170" y="3567823"/>
              <a:ext cx="2967685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8" name="Bent-Up Arrow 47"/>
            <p:cNvSpPr/>
            <p:nvPr/>
          </p:nvSpPr>
          <p:spPr bwMode="auto">
            <a:xfrm rot="16200000" flipH="1">
              <a:off x="7862449" y="2480625"/>
              <a:ext cx="1939711" cy="1296144"/>
            </a:xfrm>
            <a:prstGeom prst="bentUpArrow">
              <a:avLst>
                <a:gd name="adj1" fmla="val 11042"/>
                <a:gd name="adj2" fmla="val 12900"/>
                <a:gd name="adj3" fmla="val 1535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8685690" y="1963753"/>
            <a:ext cx="1372605" cy="137260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Analysis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328" y="790624"/>
            <a:ext cx="2448272" cy="1173129"/>
            <a:chOff x="47328" y="790624"/>
            <a:chExt cx="2448272" cy="1173129"/>
          </a:xfrm>
        </p:grpSpPr>
        <p:sp>
          <p:nvSpPr>
            <p:cNvPr id="6" name="Rectangle 5"/>
            <p:cNvSpPr/>
            <p:nvPr/>
          </p:nvSpPr>
          <p:spPr bwMode="auto">
            <a:xfrm>
              <a:off x="47328" y="790624"/>
              <a:ext cx="2448272" cy="11731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21156" y="930155"/>
              <a:ext cx="2300617" cy="965125"/>
              <a:chOff x="1991544" y="3789040"/>
              <a:chExt cx="3312368" cy="1368152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3935760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BBC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 bwMode="auto">
              <a:xfrm>
                <a:off x="4143011" y="4157364"/>
                <a:ext cx="95365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CameraHW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1991544" y="3789040"/>
                <a:ext cx="1368152" cy="136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rPr>
                  <a:t>Main ECU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2249569" y="4175896"/>
                <a:ext cx="852101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Video</a:t>
                </a: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Processor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2246799" y="4624511"/>
                <a:ext cx="872870" cy="479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800" kern="0" dirty="0" err="1" smtClean="0">
                    <a:latin typeface="Calibri" panose="020F0502020204030204" pitchFamily="34" charset="0"/>
                  </a:rPr>
                  <a:t>RearView</a:t>
                </a:r>
                <a:endParaRPr lang="en-US" sz="800" kern="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800" kern="0" dirty="0" smtClean="0">
                    <a:latin typeface="Calibri" panose="020F0502020204030204" pitchFamily="34" charset="0"/>
                  </a:rPr>
                  <a:t>Controller</a:t>
                </a:r>
              </a:p>
            </p:txBody>
          </p:sp>
          <p:cxnSp>
            <p:nvCxnSpPr>
              <p:cNvPr id="66" name="Straight Connector 65"/>
              <p:cNvCxnSpPr>
                <a:stCxn id="61" idx="1"/>
                <a:endCxn id="63" idx="3"/>
              </p:cNvCxnSpPr>
              <p:nvPr/>
            </p:nvCxnSpPr>
            <p:spPr bwMode="auto">
              <a:xfrm flipH="1">
                <a:off x="3359696" y="4473116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3974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62000"/>
          </a:xfrm>
        </p:spPr>
        <p:txBody>
          <a:bodyPr/>
          <a:lstStyle/>
          <a:p>
            <a:r>
              <a:rPr lang="en-US" dirty="0" smtClean="0"/>
              <a:t>Effort of Architecture Evaluation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362136"/>
            <a:ext cx="11027476" cy="509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12" y="4797152"/>
            <a:ext cx="1342711" cy="20608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8101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512" y="4797152"/>
            <a:ext cx="1342711" cy="20608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253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44824"/>
            <a:ext cx="11232298" cy="1418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6" y="3695728"/>
            <a:ext cx="10108842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398" y="4343800"/>
            <a:ext cx="1162825" cy="17847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1150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714386"/>
            <a:ext cx="7920880" cy="5742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12" y="4797152"/>
            <a:ext cx="1342711" cy="20608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4135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988840"/>
            <a:ext cx="6719251" cy="42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12" y="4797152"/>
            <a:ext cx="1342711" cy="20608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838200"/>
            <a:ext cx="4822051" cy="7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50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838200"/>
            <a:ext cx="10064585" cy="5615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49" y="91956"/>
            <a:ext cx="982671" cy="15082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4778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601" b="29000"/>
          <a:stretch/>
        </p:blipFill>
        <p:spPr>
          <a:xfrm>
            <a:off x="263352" y="908720"/>
            <a:ext cx="11479703" cy="5535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49" y="91956"/>
            <a:ext cx="982671" cy="15082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00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66882"/>
            <a:ext cx="5400600" cy="27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30080" y="2564905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en-GB" noProof="0" dirty="0" smtClean="0"/>
          </a:p>
          <a:p>
            <a:pPr marL="0" lvl="3" indent="0" algn="ctr">
              <a:buNone/>
            </a:pPr>
            <a:r>
              <a:rPr lang="en-GB" sz="2400" b="1" noProof="0" dirty="0" smtClean="0"/>
              <a:t>What</a:t>
            </a:r>
            <a:r>
              <a:rPr lang="en-GB" sz="2400" noProof="0" dirty="0" smtClean="0"/>
              <a:t> is Software Architecture Evaluation?</a:t>
            </a:r>
            <a:endParaRPr lang="en-GB" sz="2400" noProof="0" dirty="0"/>
          </a:p>
        </p:txBody>
      </p:sp>
      <p:pic>
        <p:nvPicPr>
          <p:cNvPr id="307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44500"/>
            <a:ext cx="2124001" cy="21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56" y="0"/>
            <a:ext cx="716828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49" y="91956"/>
            <a:ext cx="982671" cy="15082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72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695823" y="6417593"/>
            <a:ext cx="496177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fld id="{3F7FF7B9-8459-46CA-97E3-05AC5FA4A7B7}" type="slidenum">
              <a:rPr lang="en-GB" altLang="en-US" sz="1000"/>
              <a:pPr eaLnBrk="1" hangingPunct="1"/>
              <a:t>81</a:t>
            </a:fld>
            <a:endParaRPr lang="en-GB" altLang="en-US" sz="1000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681735" y="2697262"/>
            <a:ext cx="1881187" cy="701675"/>
          </a:xfrm>
          <a:prstGeom prst="rect">
            <a:avLst/>
          </a:prstGeom>
          <a:solidFill>
            <a:srgbClr val="CDF2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GB" altLang="en-US" sz="2000"/>
              <a:t>Functional</a:t>
            </a:r>
            <a:br>
              <a:rPr lang="en-GB" altLang="en-US" sz="2000"/>
            </a:br>
            <a:r>
              <a:rPr lang="en-GB" altLang="en-US" sz="2000"/>
              <a:t>Requirements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5522801" y="2649637"/>
            <a:ext cx="2238375" cy="701675"/>
          </a:xfrm>
          <a:prstGeom prst="rect">
            <a:avLst/>
          </a:prstGeom>
          <a:solidFill>
            <a:srgbClr val="CDF2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GB" altLang="en-US" sz="2000"/>
              <a:t>Extra-Functional</a:t>
            </a:r>
            <a:br>
              <a:rPr lang="en-GB" altLang="en-US" sz="2000"/>
            </a:br>
            <a:r>
              <a:rPr lang="en-GB" altLang="en-US" sz="2000"/>
              <a:t>Requirements</a:t>
            </a: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5485260" y="1613000"/>
            <a:ext cx="1881187" cy="701675"/>
          </a:xfrm>
          <a:prstGeom prst="rect">
            <a:avLst/>
          </a:prstGeom>
          <a:solidFill>
            <a:srgbClr val="CDF2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GB" altLang="en-US" sz="2000"/>
              <a:t>Domain</a:t>
            </a:r>
            <a:br>
              <a:rPr lang="en-GB" altLang="en-US" sz="2000"/>
            </a:br>
            <a:r>
              <a:rPr lang="en-GB" altLang="en-US" sz="2000"/>
              <a:t>Requirements</a:t>
            </a: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3261171" y="1613000"/>
            <a:ext cx="1881188" cy="701675"/>
          </a:xfrm>
          <a:prstGeom prst="rect">
            <a:avLst/>
          </a:prstGeom>
          <a:solidFill>
            <a:srgbClr val="CDF2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GB" altLang="en-US" sz="2000"/>
              <a:t>User</a:t>
            </a:r>
            <a:br>
              <a:rPr lang="en-GB" altLang="en-US" sz="2000"/>
            </a:br>
            <a:r>
              <a:rPr lang="en-GB" altLang="en-US" sz="2000"/>
              <a:t>Requirements</a:t>
            </a: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2324547" y="3818037"/>
            <a:ext cx="2601913" cy="701675"/>
          </a:xfrm>
          <a:prstGeom prst="rect">
            <a:avLst/>
          </a:prstGeom>
          <a:solidFill>
            <a:srgbClr val="CDF2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GB" altLang="en-US" sz="2000"/>
              <a:t>Group Functionality</a:t>
            </a:r>
            <a:br>
              <a:rPr lang="en-GB" altLang="en-US" sz="2000"/>
            </a:br>
            <a:r>
              <a:rPr lang="en-GB" altLang="en-US" sz="2000"/>
              <a:t>in subsystems</a:t>
            </a: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5206058" y="3673575"/>
            <a:ext cx="2881313" cy="1311275"/>
          </a:xfrm>
          <a:prstGeom prst="rect">
            <a:avLst/>
          </a:prstGeom>
          <a:solidFill>
            <a:srgbClr val="CDF2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GB" altLang="en-US" sz="2000" dirty="0"/>
              <a:t>Design approach </a:t>
            </a:r>
          </a:p>
          <a:p>
            <a:pPr algn="ctr" eaLnBrk="1" hangingPunct="1"/>
            <a:r>
              <a:rPr lang="en-GB" altLang="en-US" sz="2000" dirty="0"/>
              <a:t>for  realizing extra-functional quality properties</a:t>
            </a:r>
          </a:p>
        </p:txBody>
      </p:sp>
      <p:sp>
        <p:nvSpPr>
          <p:cNvPr id="43017" name="Text Box 29"/>
          <p:cNvSpPr txBox="1">
            <a:spLocks noChangeArrowheads="1"/>
          </p:cNvSpPr>
          <p:nvPr/>
        </p:nvSpPr>
        <p:spPr bwMode="auto">
          <a:xfrm>
            <a:off x="4359721" y="920850"/>
            <a:ext cx="1917700" cy="396875"/>
          </a:xfrm>
          <a:prstGeom prst="rect">
            <a:avLst/>
          </a:prstGeom>
          <a:solidFill>
            <a:srgbClr val="CDF2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GB" altLang="en-US" sz="2000"/>
              <a:t>Business Case</a:t>
            </a:r>
          </a:p>
        </p:txBody>
      </p:sp>
      <p:sp>
        <p:nvSpPr>
          <p:cNvPr id="43018" name="Text Box 35"/>
          <p:cNvSpPr txBox="1">
            <a:spLocks noChangeArrowheads="1"/>
          </p:cNvSpPr>
          <p:nvPr/>
        </p:nvSpPr>
        <p:spPr bwMode="auto">
          <a:xfrm>
            <a:off x="6413077" y="836712"/>
            <a:ext cx="2465388" cy="581025"/>
          </a:xfrm>
          <a:prstGeom prst="rect">
            <a:avLst/>
          </a:prstGeom>
          <a:solidFill>
            <a:srgbClr val="DCEBF0"/>
          </a:solidFill>
          <a:ln>
            <a:noFill/>
          </a:ln>
          <a:effectLst>
            <a:outerShdw dist="28398" dir="69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1600" dirty="0"/>
              <a:t>Business drivers</a:t>
            </a:r>
          </a:p>
          <a:p>
            <a:pPr eaLnBrk="1" hangingPunct="1">
              <a:buFontTx/>
              <a:buChar char="•"/>
            </a:pPr>
            <a:r>
              <a:rPr lang="en-GB" altLang="en-US" sz="1600" dirty="0"/>
              <a:t>feasibility, </a:t>
            </a:r>
            <a:r>
              <a:rPr lang="en-GB" altLang="en-US" sz="1600" dirty="0"/>
              <a:t>value, </a:t>
            </a:r>
            <a:r>
              <a:rPr lang="en-GB" altLang="en-US" sz="1600" dirty="0"/>
              <a:t>risk</a:t>
            </a:r>
          </a:p>
        </p:txBody>
      </p:sp>
      <p:sp>
        <p:nvSpPr>
          <p:cNvPr id="43019" name="Text Box 34"/>
          <p:cNvSpPr txBox="1">
            <a:spLocks noChangeArrowheads="1"/>
          </p:cNvSpPr>
          <p:nvPr/>
        </p:nvSpPr>
        <p:spPr bwMode="auto">
          <a:xfrm>
            <a:off x="8014146" y="2576612"/>
            <a:ext cx="1200970" cy="584775"/>
          </a:xfrm>
          <a:prstGeom prst="rect">
            <a:avLst/>
          </a:prstGeom>
          <a:solidFill>
            <a:srgbClr val="DCEBF0"/>
          </a:solidFill>
          <a:ln>
            <a:noFill/>
          </a:ln>
          <a:effectLst>
            <a:outerShdw dist="28398" dir="69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S.M.A.R.T.</a:t>
            </a:r>
            <a:br>
              <a:rPr lang="en-GB" altLang="en-US" sz="1600" dirty="0"/>
            </a:br>
            <a:r>
              <a:rPr lang="en-GB" altLang="en-US" sz="1600" dirty="0"/>
              <a:t>Scenario’s</a:t>
            </a:r>
            <a:endParaRPr lang="en-GB" altLang="en-US" sz="1600" dirty="0"/>
          </a:p>
        </p:txBody>
      </p:sp>
      <p:sp>
        <p:nvSpPr>
          <p:cNvPr id="43020" name="Text Box 22"/>
          <p:cNvSpPr txBox="1">
            <a:spLocks noChangeArrowheads="1"/>
          </p:cNvSpPr>
          <p:nvPr/>
        </p:nvSpPr>
        <p:spPr bwMode="auto">
          <a:xfrm>
            <a:off x="1819721" y="1016099"/>
            <a:ext cx="1319212" cy="1314450"/>
          </a:xfrm>
          <a:prstGeom prst="rect">
            <a:avLst/>
          </a:prstGeom>
          <a:solidFill>
            <a:srgbClr val="DCEBF0"/>
          </a:solidFill>
          <a:ln>
            <a:noFill/>
          </a:ln>
          <a:effectLst>
            <a:prstShdw prst="shdw17" dist="17961" dir="2700000">
              <a:srgbClr val="848D9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1600" dirty="0"/>
              <a:t>S.M.A.R.T.</a:t>
            </a:r>
          </a:p>
          <a:p>
            <a:pPr eaLnBrk="1" hangingPunct="1">
              <a:buFontTx/>
              <a:buChar char="•"/>
            </a:pPr>
            <a:r>
              <a:rPr lang="en-GB" altLang="en-US" sz="1600" dirty="0" err="1">
                <a:solidFill>
                  <a:schemeClr val="bg1">
                    <a:lumMod val="75000"/>
                  </a:schemeClr>
                </a:solidFill>
              </a:rPr>
              <a:t>MoSCoW</a:t>
            </a:r>
            <a:endParaRPr lang="en-GB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en-GB" altLang="en-US" sz="1600" dirty="0">
                <a:solidFill>
                  <a:schemeClr val="bg1">
                    <a:lumMod val="75000"/>
                  </a:schemeClr>
                </a:solidFill>
              </a:rPr>
              <a:t>traceable</a:t>
            </a:r>
          </a:p>
          <a:p>
            <a:pPr eaLnBrk="1" hangingPunct="1">
              <a:buFontTx/>
              <a:buChar char="•"/>
            </a:pPr>
            <a:r>
              <a:rPr lang="en-GB" altLang="en-US" sz="1600" dirty="0">
                <a:solidFill>
                  <a:schemeClr val="bg1">
                    <a:lumMod val="75000"/>
                  </a:schemeClr>
                </a:solidFill>
              </a:rPr>
              <a:t>Manage </a:t>
            </a:r>
            <a:br>
              <a:rPr lang="en-GB" altLang="en-US" sz="1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altLang="en-US" sz="1600" dirty="0">
                <a:solidFill>
                  <a:schemeClr val="bg1">
                    <a:lumMod val="75000"/>
                  </a:schemeClr>
                </a:solidFill>
              </a:rPr>
              <a:t>  changes</a:t>
            </a:r>
          </a:p>
        </p:txBody>
      </p:sp>
      <p:sp>
        <p:nvSpPr>
          <p:cNvPr id="430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44" y="44451"/>
            <a:ext cx="11521279" cy="7207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altLang="en-US" sz="3600" dirty="0" smtClean="0"/>
              <a:t>Where does Evaluation differ from Design?</a:t>
            </a:r>
            <a:endParaRPr lang="en-GB" altLang="en-US" sz="3600" dirty="0"/>
          </a:p>
        </p:txBody>
      </p:sp>
      <p:sp>
        <p:nvSpPr>
          <p:cNvPr id="43022" name="Text Box 3"/>
          <p:cNvSpPr txBox="1">
            <a:spLocks noChangeArrowheads="1"/>
          </p:cNvSpPr>
          <p:nvPr/>
        </p:nvSpPr>
        <p:spPr bwMode="auto">
          <a:xfrm>
            <a:off x="5220147" y="2024162"/>
            <a:ext cx="265113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DF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GB" altLang="en-US" sz="2000"/>
              <a:t> </a:t>
            </a:r>
          </a:p>
        </p:txBody>
      </p:sp>
      <p:cxnSp>
        <p:nvCxnSpPr>
          <p:cNvPr id="43023" name="AutoShape 6"/>
          <p:cNvCxnSpPr>
            <a:cxnSpLocks noChangeShapeType="1"/>
            <a:stCxn id="43022" idx="2"/>
            <a:endCxn id="43011" idx="0"/>
          </p:cNvCxnSpPr>
          <p:nvPr/>
        </p:nvCxnSpPr>
        <p:spPr bwMode="auto">
          <a:xfrm flipH="1">
            <a:off x="3623122" y="2421037"/>
            <a:ext cx="1730375" cy="276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24" name="AutoShape 7"/>
          <p:cNvCxnSpPr>
            <a:cxnSpLocks noChangeShapeType="1"/>
            <a:stCxn id="43022" idx="2"/>
            <a:endCxn id="43012" idx="0"/>
          </p:cNvCxnSpPr>
          <p:nvPr/>
        </p:nvCxnSpPr>
        <p:spPr bwMode="auto">
          <a:xfrm>
            <a:off x="5352704" y="2421036"/>
            <a:ext cx="1289285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25" name="AutoShape 12"/>
          <p:cNvCxnSpPr>
            <a:cxnSpLocks noChangeShapeType="1"/>
            <a:stCxn id="43011" idx="2"/>
            <a:endCxn id="43015" idx="0"/>
          </p:cNvCxnSpPr>
          <p:nvPr/>
        </p:nvCxnSpPr>
        <p:spPr bwMode="auto">
          <a:xfrm>
            <a:off x="3623122" y="3398936"/>
            <a:ext cx="3175" cy="419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26" name="AutoShape 13"/>
          <p:cNvCxnSpPr>
            <a:cxnSpLocks noChangeShapeType="1"/>
            <a:stCxn id="43012" idx="2"/>
            <a:endCxn id="43016" idx="0"/>
          </p:cNvCxnSpPr>
          <p:nvPr/>
        </p:nvCxnSpPr>
        <p:spPr bwMode="auto">
          <a:xfrm>
            <a:off x="6641988" y="3351312"/>
            <a:ext cx="4726" cy="322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27" name="Text Box 14"/>
          <p:cNvSpPr txBox="1">
            <a:spLocks noChangeArrowheads="1"/>
          </p:cNvSpPr>
          <p:nvPr/>
        </p:nvSpPr>
        <p:spPr bwMode="auto">
          <a:xfrm>
            <a:off x="4599435" y="5420618"/>
            <a:ext cx="1495425" cy="396875"/>
          </a:xfrm>
          <a:prstGeom prst="rect">
            <a:avLst/>
          </a:prstGeom>
          <a:solidFill>
            <a:srgbClr val="CDF2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GB" altLang="en-US" sz="2000" dirty="0"/>
              <a:t>Synthesize</a:t>
            </a:r>
          </a:p>
        </p:txBody>
      </p:sp>
      <p:sp>
        <p:nvSpPr>
          <p:cNvPr id="43028" name="Text Box 15"/>
          <p:cNvSpPr txBox="1">
            <a:spLocks noChangeArrowheads="1"/>
          </p:cNvSpPr>
          <p:nvPr/>
        </p:nvSpPr>
        <p:spPr bwMode="auto">
          <a:xfrm>
            <a:off x="4642296" y="6104954"/>
            <a:ext cx="1473200" cy="396875"/>
          </a:xfrm>
          <a:prstGeom prst="rect">
            <a:avLst/>
          </a:prstGeom>
          <a:solidFill>
            <a:srgbClr val="CDF2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GB" altLang="en-US" sz="2000" dirty="0"/>
              <a:t>  </a:t>
            </a:r>
            <a:r>
              <a:rPr lang="en-GB" altLang="en-US" sz="2000" dirty="0" err="1"/>
              <a:t>Analyze</a:t>
            </a:r>
            <a:r>
              <a:rPr lang="en-GB" altLang="en-US" sz="2000" dirty="0"/>
              <a:t>  </a:t>
            </a:r>
          </a:p>
        </p:txBody>
      </p:sp>
      <p:cxnSp>
        <p:nvCxnSpPr>
          <p:cNvPr id="43029" name="AutoShape 16"/>
          <p:cNvCxnSpPr>
            <a:cxnSpLocks noChangeShapeType="1"/>
            <a:stCxn id="43015" idx="2"/>
            <a:endCxn id="43027" idx="0"/>
          </p:cNvCxnSpPr>
          <p:nvPr/>
        </p:nvCxnSpPr>
        <p:spPr bwMode="auto">
          <a:xfrm>
            <a:off x="3625503" y="4519711"/>
            <a:ext cx="1721644" cy="9009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30" name="AutoShape 17"/>
          <p:cNvCxnSpPr>
            <a:cxnSpLocks noChangeShapeType="1"/>
            <a:stCxn id="43016" idx="2"/>
            <a:endCxn id="43027" idx="0"/>
          </p:cNvCxnSpPr>
          <p:nvPr/>
        </p:nvCxnSpPr>
        <p:spPr bwMode="auto">
          <a:xfrm flipH="1">
            <a:off x="5347148" y="4984849"/>
            <a:ext cx="1299567" cy="43576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31" name="AutoShape 18"/>
          <p:cNvCxnSpPr>
            <a:cxnSpLocks noChangeShapeType="1"/>
          </p:cNvCxnSpPr>
          <p:nvPr/>
        </p:nvCxnSpPr>
        <p:spPr bwMode="auto">
          <a:xfrm flipH="1">
            <a:off x="5350321" y="5857874"/>
            <a:ext cx="7938" cy="247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32" name="AutoShape 19"/>
          <p:cNvCxnSpPr>
            <a:cxnSpLocks noChangeShapeType="1"/>
            <a:stCxn id="43028" idx="3"/>
          </p:cNvCxnSpPr>
          <p:nvPr/>
        </p:nvCxnSpPr>
        <p:spPr bwMode="auto">
          <a:xfrm flipV="1">
            <a:off x="6115496" y="4984849"/>
            <a:ext cx="1119882" cy="1318542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33" name="Rectangle 20"/>
          <p:cNvSpPr>
            <a:spLocks noChangeArrowheads="1"/>
          </p:cNvSpPr>
          <p:nvPr/>
        </p:nvSpPr>
        <p:spPr bwMode="auto">
          <a:xfrm>
            <a:off x="6472684" y="6308541"/>
            <a:ext cx="893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GB" altLang="en-US" sz="2000" dirty="0"/>
              <a:t>refine</a:t>
            </a:r>
          </a:p>
        </p:txBody>
      </p:sp>
      <p:sp>
        <p:nvSpPr>
          <p:cNvPr id="43034" name="Text Box 21"/>
          <p:cNvSpPr txBox="1">
            <a:spLocks noChangeArrowheads="1"/>
          </p:cNvSpPr>
          <p:nvPr/>
        </p:nvSpPr>
        <p:spPr bwMode="auto">
          <a:xfrm>
            <a:off x="2756347" y="6033517"/>
            <a:ext cx="1858963" cy="581025"/>
          </a:xfrm>
          <a:prstGeom prst="rect">
            <a:avLst/>
          </a:prstGeom>
          <a:solidFill>
            <a:srgbClr val="DCEBF0"/>
          </a:solidFill>
          <a:ln>
            <a:noFill/>
          </a:ln>
          <a:effectLst>
            <a:outerShdw dist="35921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GB" altLang="en-US" sz="1600"/>
              <a:t>RBD, QN, </a:t>
            </a:r>
            <a:br>
              <a:rPr lang="en-GB" altLang="en-US" sz="1600"/>
            </a:br>
            <a:r>
              <a:rPr lang="en-GB" altLang="en-US" sz="1600"/>
              <a:t>ATAM, prototype</a:t>
            </a:r>
          </a:p>
        </p:txBody>
      </p:sp>
      <p:sp>
        <p:nvSpPr>
          <p:cNvPr id="43035" name="Text Box 23"/>
          <p:cNvSpPr txBox="1">
            <a:spLocks noChangeArrowheads="1"/>
          </p:cNvSpPr>
          <p:nvPr/>
        </p:nvSpPr>
        <p:spPr bwMode="auto">
          <a:xfrm>
            <a:off x="1922129" y="4780192"/>
            <a:ext cx="1641475" cy="336550"/>
          </a:xfrm>
          <a:prstGeom prst="rect">
            <a:avLst/>
          </a:prstGeom>
          <a:solidFill>
            <a:srgbClr val="DCEBF0"/>
          </a:solidFill>
          <a:ln>
            <a:noFill/>
          </a:ln>
          <a:effectLst>
            <a:outerShdw dist="35921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Design Metrics</a:t>
            </a:r>
          </a:p>
        </p:txBody>
      </p:sp>
      <p:sp>
        <p:nvSpPr>
          <p:cNvPr id="43039" name="Text Box 27"/>
          <p:cNvSpPr txBox="1">
            <a:spLocks noChangeArrowheads="1"/>
          </p:cNvSpPr>
          <p:nvPr/>
        </p:nvSpPr>
        <p:spPr bwMode="auto">
          <a:xfrm>
            <a:off x="7519640" y="5138637"/>
            <a:ext cx="1985962" cy="825500"/>
          </a:xfrm>
          <a:prstGeom prst="rect">
            <a:avLst/>
          </a:prstGeom>
          <a:solidFill>
            <a:srgbClr val="DCEBF0"/>
          </a:solidFill>
          <a:ln>
            <a:noFill/>
          </a:ln>
          <a:effectLst>
            <a:outerShdw dist="28398" dir="69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Identify </a:t>
            </a:r>
          </a:p>
          <a:p>
            <a:pPr eaLnBrk="1" hangingPunct="1">
              <a:buFontTx/>
              <a:buChar char="•"/>
            </a:pPr>
            <a:r>
              <a:rPr lang="en-GB" altLang="en-US" sz="1600" dirty="0"/>
              <a:t>Trade-offs </a:t>
            </a:r>
          </a:p>
          <a:p>
            <a:pPr eaLnBrk="1" hangingPunct="1">
              <a:buFontTx/>
              <a:buChar char="•"/>
            </a:pPr>
            <a:r>
              <a:rPr lang="en-GB" altLang="en-US" sz="1600" dirty="0"/>
              <a:t>Sensitivity points</a:t>
            </a:r>
          </a:p>
        </p:txBody>
      </p:sp>
      <p:sp>
        <p:nvSpPr>
          <p:cNvPr id="43040" name="Text Box 28"/>
          <p:cNvSpPr txBox="1">
            <a:spLocks noChangeArrowheads="1"/>
          </p:cNvSpPr>
          <p:nvPr/>
        </p:nvSpPr>
        <p:spPr bwMode="auto">
          <a:xfrm>
            <a:off x="8014146" y="3692314"/>
            <a:ext cx="2546350" cy="1069975"/>
          </a:xfrm>
          <a:prstGeom prst="rect">
            <a:avLst/>
          </a:prstGeom>
          <a:solidFill>
            <a:srgbClr val="DCEBF0"/>
          </a:solidFill>
          <a:ln>
            <a:noFill/>
          </a:ln>
          <a:effectLst>
            <a:outerShdw dist="17961" dir="135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Select </a:t>
            </a:r>
          </a:p>
          <a:p>
            <a:pPr eaLnBrk="1" hangingPunct="1">
              <a:buFontTx/>
              <a:buChar char="•"/>
            </a:pPr>
            <a:r>
              <a:rPr lang="en-GB" altLang="en-US" sz="1600" dirty="0"/>
              <a:t>Architectural Style</a:t>
            </a:r>
          </a:p>
          <a:p>
            <a:pPr eaLnBrk="1" hangingPunct="1">
              <a:buFontTx/>
              <a:buChar char="•"/>
            </a:pPr>
            <a:r>
              <a:rPr lang="en-GB" altLang="en-US" sz="1600" dirty="0"/>
              <a:t>Reference Architecture</a:t>
            </a:r>
          </a:p>
          <a:p>
            <a:pPr eaLnBrk="1" hangingPunct="1">
              <a:buFontTx/>
              <a:buChar char="•"/>
            </a:pPr>
            <a:r>
              <a:rPr lang="en-GB" altLang="en-US" sz="1600" dirty="0"/>
              <a:t>Architecture Tactics</a:t>
            </a:r>
          </a:p>
        </p:txBody>
      </p:sp>
      <p:cxnSp>
        <p:nvCxnSpPr>
          <p:cNvPr id="43041" name="AutoShape 31"/>
          <p:cNvCxnSpPr>
            <a:cxnSpLocks noChangeShapeType="1"/>
            <a:stCxn id="43017" idx="2"/>
            <a:endCxn id="43014" idx="3"/>
          </p:cNvCxnSpPr>
          <p:nvPr/>
        </p:nvCxnSpPr>
        <p:spPr bwMode="auto">
          <a:xfrm rot="5400000">
            <a:off x="4907409" y="1552674"/>
            <a:ext cx="646112" cy="17621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42" name="AutoShape 32"/>
          <p:cNvCxnSpPr>
            <a:cxnSpLocks noChangeShapeType="1"/>
            <a:stCxn id="43017" idx="2"/>
            <a:endCxn id="43013" idx="1"/>
          </p:cNvCxnSpPr>
          <p:nvPr/>
        </p:nvCxnSpPr>
        <p:spPr bwMode="auto">
          <a:xfrm rot="16200000" flipH="1">
            <a:off x="5078859" y="1557436"/>
            <a:ext cx="646112" cy="166688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43" name="Text Box 36"/>
          <p:cNvSpPr txBox="1">
            <a:spLocks noChangeArrowheads="1"/>
          </p:cNvSpPr>
          <p:nvPr/>
        </p:nvSpPr>
        <p:spPr bwMode="auto">
          <a:xfrm>
            <a:off x="7510314" y="1520502"/>
            <a:ext cx="2251075" cy="336550"/>
          </a:xfrm>
          <a:prstGeom prst="rect">
            <a:avLst/>
          </a:prstGeom>
          <a:solidFill>
            <a:srgbClr val="DCEBF0"/>
          </a:solidFill>
          <a:ln>
            <a:noFill/>
          </a:ln>
          <a:effectLst>
            <a:outerShdw dist="28398" dir="69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GB" altLang="en-US" sz="1600"/>
              <a:t>Identify stakeholders</a:t>
            </a:r>
          </a:p>
        </p:txBody>
      </p:sp>
      <p:sp>
        <p:nvSpPr>
          <p:cNvPr id="43044" name="Text Box 33"/>
          <p:cNvSpPr txBox="1">
            <a:spLocks noChangeArrowheads="1"/>
          </p:cNvSpPr>
          <p:nvPr/>
        </p:nvSpPr>
        <p:spPr bwMode="auto">
          <a:xfrm>
            <a:off x="1553873" y="4444696"/>
            <a:ext cx="1891865" cy="338554"/>
          </a:xfrm>
          <a:prstGeom prst="rect">
            <a:avLst/>
          </a:prstGeom>
          <a:solidFill>
            <a:srgbClr val="DCEBF0"/>
          </a:solidFill>
          <a:ln>
            <a:noFill/>
          </a:ln>
          <a:effectLst>
            <a:outerShdw dist="28398" dir="69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Design </a:t>
            </a:r>
            <a:r>
              <a:rPr lang="en-GB" altLang="en-US" sz="1600" dirty="0"/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6015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Summary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We have learned:</a:t>
            </a:r>
          </a:p>
          <a:p>
            <a:pPr lvl="1">
              <a:lnSpc>
                <a:spcPct val="200000"/>
              </a:lnSpc>
            </a:pPr>
            <a:r>
              <a:rPr lang="en-GB" b="1" dirty="0">
                <a:solidFill>
                  <a:srgbClr val="00B050"/>
                </a:solidFill>
                <a:latin typeface="Verdana "/>
                <a:ea typeface="ＭＳ Ｐゴシック" pitchFamily="96" charset="-128"/>
              </a:rPr>
              <a:t>What</a:t>
            </a:r>
            <a:r>
              <a:rPr lang="en-GB" dirty="0" smtClean="0"/>
              <a:t> is software architecture evaluation!</a:t>
            </a:r>
          </a:p>
          <a:p>
            <a:pPr lvl="1">
              <a:lnSpc>
                <a:spcPct val="200000"/>
              </a:lnSpc>
            </a:pPr>
            <a:r>
              <a:rPr lang="en-GB" b="1" dirty="0">
                <a:solidFill>
                  <a:srgbClr val="00B050"/>
                </a:solidFill>
                <a:latin typeface="Verdana "/>
                <a:ea typeface="ＭＳ Ｐゴシック" pitchFamily="96" charset="-128"/>
              </a:rPr>
              <a:t>How to plan </a:t>
            </a:r>
            <a:r>
              <a:rPr lang="en-GB" dirty="0" smtClean="0"/>
              <a:t>software architecture assessment!</a:t>
            </a:r>
          </a:p>
          <a:p>
            <a:pPr lvl="1">
              <a:lnSpc>
                <a:spcPct val="200000"/>
              </a:lnSpc>
            </a:pPr>
            <a:r>
              <a:rPr lang="en-GB" noProof="0" dirty="0" smtClean="0"/>
              <a:t>What are the </a:t>
            </a:r>
            <a:r>
              <a:rPr lang="en-GB" b="1" dirty="0">
                <a:solidFill>
                  <a:srgbClr val="00B050"/>
                </a:solidFill>
                <a:latin typeface="Verdana "/>
                <a:ea typeface="ＭＳ Ｐゴシック" pitchFamily="96" charset="-128"/>
              </a:rPr>
              <a:t>results</a:t>
            </a:r>
            <a:r>
              <a:rPr lang="en-GB" noProof="0" dirty="0" smtClean="0"/>
              <a:t> and </a:t>
            </a:r>
            <a:r>
              <a:rPr lang="en-GB" b="1" dirty="0">
                <a:solidFill>
                  <a:srgbClr val="00B050"/>
                </a:solidFill>
                <a:latin typeface="Verdana "/>
                <a:ea typeface="ＭＳ Ｐゴシック" pitchFamily="96" charset="-128"/>
              </a:rPr>
              <a:t>benefits</a:t>
            </a:r>
            <a:r>
              <a:rPr lang="en-GB" noProof="0" dirty="0" smtClean="0"/>
              <a:t> of architecture evaluation</a:t>
            </a:r>
          </a:p>
          <a:p>
            <a:pPr lvl="1">
              <a:lnSpc>
                <a:spcPct val="200000"/>
              </a:lnSpc>
            </a:pPr>
            <a:r>
              <a:rPr lang="en-GB" b="1" dirty="0">
                <a:solidFill>
                  <a:srgbClr val="00B050"/>
                </a:solidFill>
                <a:latin typeface="Verdana "/>
                <a:ea typeface="ＭＳ Ｐゴシック" pitchFamily="96" charset="-128"/>
              </a:rPr>
              <a:t>ATAM</a:t>
            </a:r>
            <a:r>
              <a:rPr lang="en-GB" dirty="0" smtClean="0"/>
              <a:t> - </a:t>
            </a:r>
            <a:r>
              <a:rPr lang="en-US" dirty="0"/>
              <a:t>Architecture Tradeoff Analysis Method</a:t>
            </a:r>
            <a:endParaRPr lang="en-GB" dirty="0" smtClean="0"/>
          </a:p>
          <a:p>
            <a:pPr lvl="1">
              <a:lnSpc>
                <a:spcPct val="200000"/>
              </a:lnSpc>
            </a:pPr>
            <a:endParaRPr lang="en-GB" dirty="0"/>
          </a:p>
          <a:p>
            <a:pPr lvl="1">
              <a:lnSpc>
                <a:spcPct val="200000"/>
              </a:lnSpc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72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Summary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 smtClean="0"/>
              <a:t>ATAM:</a:t>
            </a:r>
          </a:p>
          <a:p>
            <a:pPr lvl="1">
              <a:lnSpc>
                <a:spcPct val="200000"/>
              </a:lnSpc>
            </a:pPr>
            <a:r>
              <a:rPr lang="en-GB" dirty="0" smtClean="0"/>
              <a:t>is a </a:t>
            </a:r>
            <a:r>
              <a:rPr lang="en-GB" b="1" dirty="0">
                <a:solidFill>
                  <a:srgbClr val="00B050"/>
                </a:solidFill>
                <a:latin typeface="Verdana "/>
                <a:ea typeface="ＭＳ Ｐゴシック" pitchFamily="96" charset="-128"/>
              </a:rPr>
              <a:t>scenario-based</a:t>
            </a:r>
            <a:r>
              <a:rPr lang="en-GB" dirty="0" smtClean="0"/>
              <a:t> </a:t>
            </a:r>
            <a:r>
              <a:rPr lang="en-US" dirty="0"/>
              <a:t>scenario-based architecture evaluation method that focuses on a system's </a:t>
            </a:r>
            <a:r>
              <a:rPr lang="en-US" b="1" dirty="0">
                <a:solidFill>
                  <a:srgbClr val="00B050"/>
                </a:solidFill>
                <a:latin typeface="Verdana "/>
                <a:ea typeface="ＭＳ Ｐゴシック" pitchFamily="96" charset="-128"/>
              </a:rPr>
              <a:t>quality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B050"/>
                </a:solidFill>
                <a:latin typeface="Verdana "/>
                <a:ea typeface="ＭＳ Ｐゴシック" pitchFamily="96" charset="-128"/>
              </a:rPr>
              <a:t>goals</a:t>
            </a:r>
            <a:endParaRPr lang="en-US" dirty="0" smtClean="0"/>
          </a:p>
          <a:p>
            <a:pPr lvl="1">
              <a:lnSpc>
                <a:spcPct val="200000"/>
              </a:lnSpc>
            </a:pPr>
            <a:r>
              <a:rPr lang="en-US" dirty="0" smtClean="0"/>
              <a:t>is a </a:t>
            </a:r>
            <a:r>
              <a:rPr lang="en-US" b="1" dirty="0">
                <a:solidFill>
                  <a:srgbClr val="00B050"/>
                </a:solidFill>
                <a:latin typeface="Verdana "/>
                <a:ea typeface="ＭＳ Ｐゴシック" pitchFamily="96" charset="-128"/>
              </a:rPr>
              <a:t>qualitative</a:t>
            </a:r>
            <a:r>
              <a:rPr lang="en-US" dirty="0" smtClean="0"/>
              <a:t> evaluation approach</a:t>
            </a:r>
            <a:endParaRPr lang="en-GB" dirty="0" smtClean="0"/>
          </a:p>
          <a:p>
            <a:pPr lvl="1">
              <a:lnSpc>
                <a:spcPct val="200000"/>
              </a:lnSpc>
            </a:pPr>
            <a:r>
              <a:rPr lang="en-GB" dirty="0" smtClean="0"/>
              <a:t>does </a:t>
            </a:r>
            <a:r>
              <a:rPr lang="en-GB" b="1" dirty="0">
                <a:solidFill>
                  <a:srgbClr val="00B050"/>
                </a:solidFill>
              </a:rPr>
              <a:t>not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include actual system testing</a:t>
            </a:r>
          </a:p>
          <a:p>
            <a:pPr lvl="1">
              <a:lnSpc>
                <a:spcPct val="200000"/>
              </a:lnSpc>
            </a:pPr>
            <a:r>
              <a:rPr lang="en-GB" dirty="0" smtClean="0"/>
              <a:t>is works </a:t>
            </a:r>
            <a:r>
              <a:rPr lang="en-GB" dirty="0"/>
              <a:t>with possible </a:t>
            </a:r>
            <a:r>
              <a:rPr lang="en-GB" b="1" dirty="0">
                <a:solidFill>
                  <a:srgbClr val="00B050"/>
                </a:solidFill>
              </a:rPr>
              <a:t>areas of </a:t>
            </a:r>
            <a:r>
              <a:rPr lang="en-GB" b="1" dirty="0" smtClean="0">
                <a:solidFill>
                  <a:srgbClr val="00B050"/>
                </a:solidFill>
              </a:rPr>
              <a:t>risks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721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Summary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Lectures on Software Architecture on </a:t>
            </a:r>
            <a:r>
              <a:rPr lang="en-US" b="1" dirty="0" err="1" smtClean="0">
                <a:solidFill>
                  <a:srgbClr val="00B050"/>
                </a:solidFill>
              </a:rPr>
              <a:t>Youtube</a:t>
            </a:r>
            <a:endParaRPr lang="en-GB" b="1" dirty="0" smtClean="0">
              <a:solidFill>
                <a:srgbClr val="00B050"/>
              </a:solidFill>
            </a:endParaRPr>
          </a:p>
          <a:p>
            <a:pPr marL="457200" lvl="1" indent="0">
              <a:lnSpc>
                <a:spcPct val="200000"/>
              </a:lnSpc>
              <a:buNone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://www.youtube.com/playlist?list=PLgQ2RT-ktJq6UgQDUIZXhuuiXh9T9qLJ-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200000"/>
              </a:lnSpc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16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489" y="537214"/>
            <a:ext cx="8496300" cy="8382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 Client-Server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27504" y="6400800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9EEA7F-63D7-4553-B697-363FC34AAC99}" type="slidenum">
              <a:rPr lang="en-GB" altLang="en-US" smtClean="0"/>
              <a:pPr>
                <a:defRPr/>
              </a:pPr>
              <a:t>85</a:t>
            </a:fld>
            <a:endParaRPr lang="en-GB" alt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397481" y="2715498"/>
            <a:ext cx="2099443" cy="1368152"/>
            <a:chOff x="467544" y="1844824"/>
            <a:chExt cx="2099443" cy="1368152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467544" y="1844824"/>
              <a:ext cx="2099443" cy="13681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682019" y="2148953"/>
              <a:ext cx="655051" cy="684618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691680" y="2148953"/>
              <a:ext cx="651136" cy="684618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9" name="AutoShape 19"/>
            <p:cNvCxnSpPr>
              <a:cxnSpLocks noChangeShapeType="1"/>
            </p:cNvCxnSpPr>
            <p:nvPr/>
          </p:nvCxnSpPr>
          <p:spPr bwMode="auto">
            <a:xfrm>
              <a:off x="1334704" y="2492896"/>
              <a:ext cx="35697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4997032" y="2780928"/>
            <a:ext cx="2099443" cy="1368152"/>
            <a:chOff x="5191395" y="2780928"/>
            <a:chExt cx="2099443" cy="1368152"/>
          </a:xfrm>
        </p:grpSpPr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5191395" y="2780928"/>
              <a:ext cx="2099443" cy="13681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5405870" y="2924945"/>
              <a:ext cx="655051" cy="343943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6415530" y="2924945"/>
              <a:ext cx="651136" cy="343943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7" name="AutoShape 19"/>
            <p:cNvCxnSpPr>
              <a:cxnSpLocks noChangeShapeType="1"/>
            </p:cNvCxnSpPr>
            <p:nvPr/>
          </p:nvCxnSpPr>
          <p:spPr bwMode="auto">
            <a:xfrm>
              <a:off x="5695450" y="3437311"/>
              <a:ext cx="1080120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" name="AutoShape 19"/>
            <p:cNvCxnSpPr>
              <a:cxnSpLocks noChangeShapeType="1"/>
            </p:cNvCxnSpPr>
            <p:nvPr/>
          </p:nvCxnSpPr>
          <p:spPr bwMode="auto">
            <a:xfrm>
              <a:off x="5695450" y="3268887"/>
              <a:ext cx="0" cy="7200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AutoShape 19"/>
            <p:cNvCxnSpPr>
              <a:cxnSpLocks noChangeShapeType="1"/>
            </p:cNvCxnSpPr>
            <p:nvPr/>
          </p:nvCxnSpPr>
          <p:spPr bwMode="auto">
            <a:xfrm>
              <a:off x="6775570" y="3268887"/>
              <a:ext cx="0" cy="7200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AutoShape 19"/>
            <p:cNvCxnSpPr>
              <a:cxnSpLocks noChangeShapeType="1"/>
            </p:cNvCxnSpPr>
            <p:nvPr/>
          </p:nvCxnSpPr>
          <p:spPr bwMode="auto">
            <a:xfrm flipH="1">
              <a:off x="5695450" y="3675225"/>
              <a:ext cx="1045648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8447547" y="2780928"/>
            <a:ext cx="2464914" cy="1368152"/>
            <a:chOff x="5854568" y="1844824"/>
            <a:chExt cx="2689084" cy="1368152"/>
          </a:xfrm>
        </p:grpSpPr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5854568" y="1844824"/>
              <a:ext cx="2689084" cy="13681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6012160" y="2127482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6156175" y="2348880"/>
              <a:ext cx="581494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Cube 44"/>
            <p:cNvSpPr/>
            <p:nvPr/>
          </p:nvSpPr>
          <p:spPr>
            <a:xfrm>
              <a:off x="7362434" y="2132856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7522373" y="2348880"/>
              <a:ext cx="578019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41" name="AutoShape 19"/>
            <p:cNvCxnSpPr>
              <a:cxnSpLocks noChangeShapeType="1"/>
              <a:stCxn id="39" idx="2"/>
            </p:cNvCxnSpPr>
            <p:nvPr/>
          </p:nvCxnSpPr>
          <p:spPr bwMode="auto">
            <a:xfrm flipH="1">
              <a:off x="6444207" y="2684686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AutoShape 19"/>
            <p:cNvCxnSpPr>
              <a:cxnSpLocks noChangeShapeType="1"/>
            </p:cNvCxnSpPr>
            <p:nvPr/>
          </p:nvCxnSpPr>
          <p:spPr bwMode="auto">
            <a:xfrm>
              <a:off x="6082753" y="3013188"/>
              <a:ext cx="2236726" cy="117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AutoShape 19"/>
            <p:cNvCxnSpPr>
              <a:cxnSpLocks noChangeShapeType="1"/>
            </p:cNvCxnSpPr>
            <p:nvPr/>
          </p:nvCxnSpPr>
          <p:spPr bwMode="auto">
            <a:xfrm flipH="1">
              <a:off x="7812360" y="2684686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Rectangle 6"/>
          <p:cNvSpPr/>
          <p:nvPr/>
        </p:nvSpPr>
        <p:spPr>
          <a:xfrm>
            <a:off x="608397" y="1625895"/>
            <a:ext cx="36776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Structure Diagram</a:t>
            </a:r>
            <a: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Component/Package/Class</a:t>
            </a:r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8374026" y="1625895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Deployment Diagram</a:t>
            </a:r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>
            <a:off x="4762587" y="1625895"/>
            <a:ext cx="256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Sequence Diagram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3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08397" y="3507586"/>
            <a:ext cx="3512691" cy="143358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767408" y="3922710"/>
            <a:ext cx="1224136" cy="744299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489" y="537214"/>
            <a:ext cx="8496300" cy="8382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 Client-Server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959752" y="6400800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9EEA7F-63D7-4553-B697-363FC34AAC99}" type="slidenum">
              <a:rPr lang="en-GB" altLang="en-US" smtClean="0"/>
              <a:pPr>
                <a:defRPr/>
              </a:pPr>
              <a:t>86</a:t>
            </a:fld>
            <a:endParaRPr lang="en-GB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4997032" y="3573016"/>
            <a:ext cx="2099443" cy="1368152"/>
            <a:chOff x="5191395" y="2780928"/>
            <a:chExt cx="2099443" cy="1368152"/>
          </a:xfrm>
        </p:grpSpPr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5191395" y="2780928"/>
              <a:ext cx="2099443" cy="13681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5405870" y="2924945"/>
              <a:ext cx="655051" cy="343943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6415530" y="2924945"/>
              <a:ext cx="651136" cy="343943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7" name="AutoShape 19"/>
            <p:cNvCxnSpPr>
              <a:cxnSpLocks noChangeShapeType="1"/>
            </p:cNvCxnSpPr>
            <p:nvPr/>
          </p:nvCxnSpPr>
          <p:spPr bwMode="auto">
            <a:xfrm>
              <a:off x="5695450" y="3437311"/>
              <a:ext cx="1080120" cy="911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" name="AutoShape 19"/>
            <p:cNvCxnSpPr>
              <a:cxnSpLocks noChangeShapeType="1"/>
            </p:cNvCxnSpPr>
            <p:nvPr/>
          </p:nvCxnSpPr>
          <p:spPr bwMode="auto">
            <a:xfrm>
              <a:off x="5695450" y="3268887"/>
              <a:ext cx="0" cy="7200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AutoShape 19"/>
            <p:cNvCxnSpPr>
              <a:cxnSpLocks noChangeShapeType="1"/>
            </p:cNvCxnSpPr>
            <p:nvPr/>
          </p:nvCxnSpPr>
          <p:spPr bwMode="auto">
            <a:xfrm>
              <a:off x="6775570" y="3268887"/>
              <a:ext cx="0" cy="7200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AutoShape 19"/>
            <p:cNvCxnSpPr>
              <a:cxnSpLocks noChangeShapeType="1"/>
            </p:cNvCxnSpPr>
            <p:nvPr/>
          </p:nvCxnSpPr>
          <p:spPr bwMode="auto">
            <a:xfrm flipH="1">
              <a:off x="5695450" y="3675225"/>
              <a:ext cx="1045648" cy="379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8400256" y="3573016"/>
            <a:ext cx="2464914" cy="1368152"/>
            <a:chOff x="5854568" y="1844824"/>
            <a:chExt cx="2689084" cy="1368152"/>
          </a:xfrm>
        </p:grpSpPr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5854568" y="1844824"/>
              <a:ext cx="2689084" cy="13681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6012160" y="2127482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6156175" y="2348880"/>
              <a:ext cx="581494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Cube 44"/>
            <p:cNvSpPr/>
            <p:nvPr/>
          </p:nvSpPr>
          <p:spPr>
            <a:xfrm>
              <a:off x="7362434" y="2132856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7522373" y="2348880"/>
              <a:ext cx="578019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41" name="AutoShape 19"/>
            <p:cNvCxnSpPr>
              <a:cxnSpLocks noChangeShapeType="1"/>
              <a:stCxn id="39" idx="2"/>
            </p:cNvCxnSpPr>
            <p:nvPr/>
          </p:nvCxnSpPr>
          <p:spPr bwMode="auto">
            <a:xfrm flipH="1">
              <a:off x="6444207" y="2684686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AutoShape 19"/>
            <p:cNvCxnSpPr>
              <a:cxnSpLocks noChangeShapeType="1"/>
            </p:cNvCxnSpPr>
            <p:nvPr/>
          </p:nvCxnSpPr>
          <p:spPr bwMode="auto">
            <a:xfrm>
              <a:off x="6082753" y="3013188"/>
              <a:ext cx="2236726" cy="117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AutoShape 19"/>
            <p:cNvCxnSpPr>
              <a:cxnSpLocks noChangeShapeType="1"/>
            </p:cNvCxnSpPr>
            <p:nvPr/>
          </p:nvCxnSpPr>
          <p:spPr bwMode="auto">
            <a:xfrm flipH="1">
              <a:off x="7812360" y="2684686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Rectangle 6"/>
          <p:cNvSpPr/>
          <p:nvPr/>
        </p:nvSpPr>
        <p:spPr>
          <a:xfrm>
            <a:off x="608397" y="2417983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Structure Diagram</a:t>
            </a:r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8374026" y="2417983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Deployment Diagram</a:t>
            </a:r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>
            <a:off x="4762587" y="2417983"/>
            <a:ext cx="256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Sequence Diagram</a:t>
            </a:r>
            <a:endParaRPr lang="en-GB" dirty="0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767408" y="3717032"/>
            <a:ext cx="641954" cy="205167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6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</a:t>
            </a:r>
            <a:endParaRPr lang="en-GB" sz="1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853577" y="4095467"/>
            <a:ext cx="356741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endParaRPr lang="en-GB" sz="105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64927" y="4095467"/>
            <a:ext cx="354609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" name="AutoShape 19"/>
          <p:cNvCxnSpPr>
            <a:cxnSpLocks noChangeShapeType="1"/>
          </p:cNvCxnSpPr>
          <p:nvPr/>
        </p:nvCxnSpPr>
        <p:spPr bwMode="auto">
          <a:xfrm>
            <a:off x="1210318" y="4259699"/>
            <a:ext cx="35697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639616" y="3922710"/>
            <a:ext cx="1224136" cy="744299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5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725785" y="4095467"/>
            <a:ext cx="356741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  <a:endParaRPr lang="en-GB" sz="105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3437135" y="4095467"/>
            <a:ext cx="354609" cy="34394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endParaRPr lang="en-GB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7" name="AutoShape 19"/>
          <p:cNvCxnSpPr>
            <a:cxnSpLocks noChangeShapeType="1"/>
          </p:cNvCxnSpPr>
          <p:nvPr/>
        </p:nvCxnSpPr>
        <p:spPr bwMode="auto">
          <a:xfrm>
            <a:off x="3082526" y="4259699"/>
            <a:ext cx="35697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2639616" y="3717032"/>
            <a:ext cx="641954" cy="205167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</a:t>
            </a:r>
            <a:endParaRPr lang="en-GB" sz="1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7" name="AutoShape 19"/>
          <p:cNvCxnSpPr>
            <a:cxnSpLocks noChangeShapeType="1"/>
          </p:cNvCxnSpPr>
          <p:nvPr/>
        </p:nvCxnSpPr>
        <p:spPr bwMode="auto">
          <a:xfrm>
            <a:off x="1919536" y="4259188"/>
            <a:ext cx="806249" cy="5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539964" y="1584860"/>
            <a:ext cx="865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can use packages as a unit of communication and deployment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6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214"/>
            <a:ext cx="10298789" cy="838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Client-Server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load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40616" y="6453336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9EEA7F-63D7-4553-B697-363FC34AAC99}" type="slidenum"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87</a:t>
            </a:fld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5550" y="2460234"/>
            <a:ext cx="2099443" cy="1368152"/>
            <a:chOff x="991496" y="1608304"/>
            <a:chExt cx="2099443" cy="1368152"/>
          </a:xfrm>
        </p:grpSpPr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991496" y="1608304"/>
              <a:ext cx="2099443" cy="13681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1205971" y="1912433"/>
              <a:ext cx="424293" cy="443444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61" name="AutoShape 19"/>
            <p:cNvCxnSpPr>
              <a:cxnSpLocks noChangeShapeType="1"/>
            </p:cNvCxnSpPr>
            <p:nvPr/>
          </p:nvCxnSpPr>
          <p:spPr bwMode="auto">
            <a:xfrm>
              <a:off x="1639567" y="2112360"/>
              <a:ext cx="35697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6" name="AutoShape 19"/>
            <p:cNvCxnSpPr>
              <a:cxnSpLocks noChangeShapeType="1"/>
            </p:cNvCxnSpPr>
            <p:nvPr/>
          </p:nvCxnSpPr>
          <p:spPr bwMode="auto">
            <a:xfrm>
              <a:off x="2218695" y="2112360"/>
              <a:ext cx="35697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445010" y="1912433"/>
              <a:ext cx="421757" cy="443444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Rectangle 16"/>
            <p:cNvSpPr>
              <a:spLocks noChangeArrowheads="1"/>
            </p:cNvSpPr>
            <p:nvPr/>
          </p:nvSpPr>
          <p:spPr bwMode="auto">
            <a:xfrm>
              <a:off x="1834515" y="1916656"/>
              <a:ext cx="421757" cy="443444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LB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372489" y="2472351"/>
            <a:ext cx="2423233" cy="2232248"/>
            <a:chOff x="5854568" y="4077072"/>
            <a:chExt cx="2689084" cy="2232248"/>
          </a:xfrm>
        </p:grpSpPr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854568" y="4077072"/>
              <a:ext cx="2689084" cy="223224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6012160" y="4359730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6156175" y="4581128"/>
              <a:ext cx="581494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Cube 69"/>
            <p:cNvSpPr/>
            <p:nvPr/>
          </p:nvSpPr>
          <p:spPr>
            <a:xfrm>
              <a:off x="7362434" y="4365104"/>
              <a:ext cx="102599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7522373" y="4581128"/>
              <a:ext cx="578019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S2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72" name="AutoShape 19"/>
            <p:cNvCxnSpPr>
              <a:cxnSpLocks noChangeShapeType="1"/>
              <a:stCxn id="69" idx="2"/>
            </p:cNvCxnSpPr>
            <p:nvPr/>
          </p:nvCxnSpPr>
          <p:spPr bwMode="auto">
            <a:xfrm flipH="1">
              <a:off x="6444207" y="4916934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AutoShape 19"/>
            <p:cNvCxnSpPr>
              <a:cxnSpLocks noChangeShapeType="1"/>
            </p:cNvCxnSpPr>
            <p:nvPr/>
          </p:nvCxnSpPr>
          <p:spPr bwMode="auto">
            <a:xfrm>
              <a:off x="6082753" y="5245436"/>
              <a:ext cx="2236726" cy="117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AutoShape 19"/>
            <p:cNvCxnSpPr>
              <a:cxnSpLocks noChangeShapeType="1"/>
            </p:cNvCxnSpPr>
            <p:nvPr/>
          </p:nvCxnSpPr>
          <p:spPr bwMode="auto">
            <a:xfrm flipH="1">
              <a:off x="7812360" y="4916934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Cube 76"/>
            <p:cNvSpPr/>
            <p:nvPr/>
          </p:nvSpPr>
          <p:spPr>
            <a:xfrm>
              <a:off x="6588224" y="5500996"/>
              <a:ext cx="1386030" cy="649554"/>
            </a:xfrm>
            <a:prstGeom prst="cub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2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7236296" y="5717020"/>
              <a:ext cx="449926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S1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79" name="AutoShape 19"/>
            <p:cNvCxnSpPr>
              <a:cxnSpLocks noChangeShapeType="1"/>
            </p:cNvCxnSpPr>
            <p:nvPr/>
          </p:nvCxnSpPr>
          <p:spPr bwMode="auto">
            <a:xfrm flipH="1">
              <a:off x="7398190" y="5229200"/>
              <a:ext cx="2715" cy="3285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Rectangle 16"/>
            <p:cNvSpPr>
              <a:spLocks noChangeArrowheads="1"/>
            </p:cNvSpPr>
            <p:nvPr/>
          </p:nvSpPr>
          <p:spPr bwMode="auto">
            <a:xfrm>
              <a:off x="6690187" y="5717020"/>
              <a:ext cx="449926" cy="335806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LB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17985" y="2472351"/>
            <a:ext cx="4461786" cy="2232248"/>
            <a:chOff x="4198473" y="1552532"/>
            <a:chExt cx="4461786" cy="2232248"/>
          </a:xfrm>
        </p:grpSpPr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4198473" y="1552532"/>
              <a:ext cx="2614180" cy="223224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en-GB" sz="105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4314099" y="1696549"/>
              <a:ext cx="401569" cy="343943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</a:t>
              </a:r>
              <a:endParaRPr lang="en-GB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Rectangle 16"/>
            <p:cNvSpPr>
              <a:spLocks noChangeArrowheads="1"/>
            </p:cNvSpPr>
            <p:nvPr/>
          </p:nvSpPr>
          <p:spPr bwMode="auto">
            <a:xfrm>
              <a:off x="4881318" y="1696549"/>
              <a:ext cx="512901" cy="343943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LB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615410" y="3045518"/>
              <a:ext cx="478295" cy="451230"/>
              <a:chOff x="3433151" y="5570058"/>
              <a:chExt cx="915915" cy="451230"/>
            </a:xfrm>
          </p:grpSpPr>
          <p:cxnSp>
            <p:nvCxnSpPr>
              <p:cNvPr id="65" name="AutoShape 19"/>
              <p:cNvCxnSpPr>
                <a:cxnSpLocks noChangeShapeType="1"/>
              </p:cNvCxnSpPr>
              <p:nvPr/>
            </p:nvCxnSpPr>
            <p:spPr bwMode="auto">
              <a:xfrm>
                <a:off x="3433151" y="5570058"/>
                <a:ext cx="915915" cy="9119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8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3433151" y="5983374"/>
                <a:ext cx="915915" cy="3791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81" name="Rectangle 16"/>
            <p:cNvSpPr>
              <a:spLocks noChangeArrowheads="1"/>
            </p:cNvSpPr>
            <p:nvPr/>
          </p:nvSpPr>
          <p:spPr bwMode="auto">
            <a:xfrm>
              <a:off x="6121553" y="1696549"/>
              <a:ext cx="496801" cy="343943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S2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66" name="AutoShape 19"/>
            <p:cNvCxnSpPr>
              <a:cxnSpLocks noChangeShapeType="1"/>
            </p:cNvCxnSpPr>
            <p:nvPr/>
          </p:nvCxnSpPr>
          <p:spPr bwMode="auto">
            <a:xfrm>
              <a:off x="4573199" y="2040491"/>
              <a:ext cx="0" cy="15855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AutoShape 19"/>
            <p:cNvCxnSpPr>
              <a:cxnSpLocks noChangeShapeType="1"/>
            </p:cNvCxnSpPr>
            <p:nvPr/>
          </p:nvCxnSpPr>
          <p:spPr bwMode="auto">
            <a:xfrm>
              <a:off x="5106186" y="2040491"/>
              <a:ext cx="0" cy="15855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AutoShape 19"/>
            <p:cNvCxnSpPr>
              <a:cxnSpLocks noChangeShapeType="1"/>
            </p:cNvCxnSpPr>
            <p:nvPr/>
          </p:nvCxnSpPr>
          <p:spPr bwMode="auto">
            <a:xfrm>
              <a:off x="6330322" y="2040491"/>
              <a:ext cx="0" cy="15855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9" name="Group 88"/>
            <p:cNvGrpSpPr/>
            <p:nvPr/>
          </p:nvGrpSpPr>
          <p:grpSpPr>
            <a:xfrm>
              <a:off x="5118670" y="3146868"/>
              <a:ext cx="1268496" cy="288032"/>
              <a:chOff x="4208896" y="4733455"/>
              <a:chExt cx="1080120" cy="275828"/>
            </a:xfrm>
          </p:grpSpPr>
          <p:cxnSp>
            <p:nvCxnSpPr>
              <p:cNvPr id="82" name="AutoShape 19"/>
              <p:cNvCxnSpPr>
                <a:cxnSpLocks noChangeShapeType="1"/>
              </p:cNvCxnSpPr>
              <p:nvPr/>
            </p:nvCxnSpPr>
            <p:spPr bwMode="auto">
              <a:xfrm>
                <a:off x="4208896" y="4733455"/>
                <a:ext cx="1080120" cy="9119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5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4208896" y="4971369"/>
                <a:ext cx="1045648" cy="3791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94" name="Rectangle 16"/>
            <p:cNvSpPr>
              <a:spLocks noChangeArrowheads="1"/>
            </p:cNvSpPr>
            <p:nvPr/>
          </p:nvSpPr>
          <p:spPr bwMode="auto">
            <a:xfrm>
              <a:off x="5515010" y="1696549"/>
              <a:ext cx="496801" cy="343943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S1</a:t>
              </a:r>
              <a:endParaRPr lang="en-GB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95" name="AutoShape 19"/>
            <p:cNvCxnSpPr>
              <a:cxnSpLocks noChangeShapeType="1"/>
            </p:cNvCxnSpPr>
            <p:nvPr/>
          </p:nvCxnSpPr>
          <p:spPr bwMode="auto">
            <a:xfrm>
              <a:off x="5723779" y="2040491"/>
              <a:ext cx="0" cy="15855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7" name="Group 96"/>
            <p:cNvGrpSpPr/>
            <p:nvPr/>
          </p:nvGrpSpPr>
          <p:grpSpPr>
            <a:xfrm>
              <a:off x="5089531" y="2147428"/>
              <a:ext cx="1268496" cy="288032"/>
              <a:chOff x="4208896" y="4733455"/>
              <a:chExt cx="1080120" cy="275828"/>
            </a:xfrm>
          </p:grpSpPr>
          <p:cxnSp>
            <p:nvCxnSpPr>
              <p:cNvPr id="98" name="AutoShape 19"/>
              <p:cNvCxnSpPr>
                <a:cxnSpLocks noChangeShapeType="1"/>
              </p:cNvCxnSpPr>
              <p:nvPr/>
            </p:nvCxnSpPr>
            <p:spPr bwMode="auto">
              <a:xfrm>
                <a:off x="4208896" y="4733455"/>
                <a:ext cx="1080120" cy="9119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99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4208896" y="4971369"/>
                <a:ext cx="1045648" cy="3791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100" name="Group 99"/>
            <p:cNvGrpSpPr/>
            <p:nvPr/>
          </p:nvGrpSpPr>
          <p:grpSpPr>
            <a:xfrm>
              <a:off x="5089531" y="2616065"/>
              <a:ext cx="669058" cy="213993"/>
              <a:chOff x="4208896" y="4733455"/>
              <a:chExt cx="1080120" cy="275828"/>
            </a:xfrm>
          </p:grpSpPr>
          <p:cxnSp>
            <p:nvCxnSpPr>
              <p:cNvPr id="101" name="AutoShape 19"/>
              <p:cNvCxnSpPr>
                <a:cxnSpLocks noChangeShapeType="1"/>
              </p:cNvCxnSpPr>
              <p:nvPr/>
            </p:nvCxnSpPr>
            <p:spPr bwMode="auto">
              <a:xfrm>
                <a:off x="4208896" y="4733455"/>
                <a:ext cx="1080120" cy="9119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02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4208896" y="4971369"/>
                <a:ext cx="1045648" cy="3791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105" name="Rounded Rectangular Callout 104"/>
            <p:cNvSpPr/>
            <p:nvPr/>
          </p:nvSpPr>
          <p:spPr>
            <a:xfrm>
              <a:off x="6351675" y="2611182"/>
              <a:ext cx="2048581" cy="310137"/>
            </a:xfrm>
            <a:prstGeom prst="wedgeRoundRectCallout">
              <a:avLst>
                <a:gd name="adj1" fmla="val -102235"/>
                <a:gd name="adj2" fmla="val -18836"/>
                <a:gd name="adj3" fmla="val 16667"/>
              </a:avLst>
            </a:prstGeom>
            <a:solidFill>
              <a:srgbClr val="FFCC99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check load status</a:t>
              </a:r>
              <a:endPara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ounded Rectangular Callout 105"/>
            <p:cNvSpPr/>
            <p:nvPr/>
          </p:nvSpPr>
          <p:spPr>
            <a:xfrm>
              <a:off x="6631131" y="1933152"/>
              <a:ext cx="1950349" cy="348903"/>
            </a:xfrm>
            <a:prstGeom prst="wedgeRoundRectCallout">
              <a:avLst>
                <a:gd name="adj1" fmla="val -73664"/>
                <a:gd name="adj2" fmla="val 22360"/>
                <a:gd name="adj3" fmla="val 16667"/>
              </a:avLst>
            </a:prstGeom>
            <a:solidFill>
              <a:srgbClr val="FFCC99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check load status</a:t>
              </a:r>
              <a:endPara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ounded Rectangular Callout 109"/>
            <p:cNvSpPr/>
            <p:nvPr/>
          </p:nvSpPr>
          <p:spPr>
            <a:xfrm>
              <a:off x="6991448" y="3215299"/>
              <a:ext cx="1668811" cy="290029"/>
            </a:xfrm>
            <a:prstGeom prst="wedgeRoundRectCallout">
              <a:avLst>
                <a:gd name="adj1" fmla="val -90339"/>
                <a:gd name="adj2" fmla="val -14875"/>
                <a:gd name="adj3" fmla="val 16667"/>
              </a:avLst>
            </a:prstGeom>
            <a:solidFill>
              <a:srgbClr val="FFCC99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actual request</a:t>
              </a:r>
              <a:endPara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295868" y="3271199"/>
              <a:ext cx="76180" cy="1044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33945" y="5190237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variations are possible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33945" y="5714092"/>
            <a:ext cx="11042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(Almost) the same tactic can also be used for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 availability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8397" y="1625895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Structure Diagram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9128418" y="1625895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Deployment Diagram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4142008" y="1625895"/>
            <a:ext cx="256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Sequence Diagram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9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2184" y="1772816"/>
            <a:ext cx="3624089" cy="3624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91683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1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What is Architecture Evaluation?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 smtClean="0">
                <a:latin typeface="+mn-lt"/>
              </a:rPr>
              <a:t>Architecture Evaluation is the </a:t>
            </a:r>
            <a:r>
              <a:rPr lang="en-GB" b="1" noProof="0" dirty="0" smtClean="0">
                <a:solidFill>
                  <a:srgbClr val="00B050"/>
                </a:solidFill>
                <a:latin typeface="+mn-lt"/>
              </a:rPr>
              <a:t>process</a:t>
            </a:r>
            <a:r>
              <a:rPr lang="en-GB" noProof="0" dirty="0" smtClean="0">
                <a:latin typeface="+mn-lt"/>
              </a:rPr>
              <a:t> of determining how well the current design or a portion of it </a:t>
            </a:r>
            <a:r>
              <a:rPr lang="en-GB" b="1" noProof="0" dirty="0" smtClean="0">
                <a:solidFill>
                  <a:srgbClr val="00B050"/>
                </a:solidFill>
                <a:latin typeface="+mn-lt"/>
              </a:rPr>
              <a:t>satisfies</a:t>
            </a:r>
            <a:r>
              <a:rPr lang="en-GB" noProof="0" dirty="0" smtClean="0">
                <a:latin typeface="+mn-lt"/>
              </a:rPr>
              <a:t> the </a:t>
            </a:r>
            <a:r>
              <a:rPr lang="en-GB" b="1" noProof="0" dirty="0" smtClean="0">
                <a:solidFill>
                  <a:srgbClr val="00B050"/>
                </a:solidFill>
                <a:latin typeface="+mn-lt"/>
              </a:rPr>
              <a:t>requirements</a:t>
            </a:r>
            <a:r>
              <a:rPr lang="en-GB" noProof="0" dirty="0" smtClean="0">
                <a:latin typeface="+mn-lt"/>
              </a:rPr>
              <a:t> derived during analysis.</a:t>
            </a:r>
            <a:endParaRPr lang="en-GB" noProof="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96077" y="2816932"/>
            <a:ext cx="6982172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18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16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0" indent="0">
              <a:buNone/>
            </a:pPr>
            <a:endParaRPr lang="sv-SE" kern="0" dirty="0"/>
          </a:p>
          <a:p>
            <a:r>
              <a:rPr lang="en-GB" kern="0" dirty="0" smtClean="0"/>
              <a:t>Key </a:t>
            </a:r>
            <a:r>
              <a:rPr lang="en-GB" b="1" kern="0" dirty="0" smtClean="0"/>
              <a:t>questions</a:t>
            </a:r>
            <a:r>
              <a:rPr lang="en-GB" kern="0" dirty="0" smtClean="0"/>
              <a:t>:</a:t>
            </a:r>
          </a:p>
          <a:p>
            <a:pPr lvl="1"/>
            <a:r>
              <a:rPr lang="en-US" sz="2000" kern="0" dirty="0" smtClean="0"/>
              <a:t>How </a:t>
            </a:r>
            <a:r>
              <a:rPr lang="en-US" sz="2000" kern="0" dirty="0"/>
              <a:t>can you be sure whether the architecture chosen for your software is </a:t>
            </a:r>
            <a:r>
              <a:rPr lang="en-US" sz="2000" kern="0" dirty="0" smtClean="0"/>
              <a:t>a </a:t>
            </a:r>
            <a:r>
              <a:rPr lang="en-US" sz="2000" b="1" kern="0" dirty="0" smtClean="0">
                <a:solidFill>
                  <a:srgbClr val="FF0000"/>
                </a:solidFill>
              </a:rPr>
              <a:t>right </a:t>
            </a:r>
            <a:r>
              <a:rPr lang="en-US" sz="2000" b="1" kern="0" dirty="0">
                <a:solidFill>
                  <a:srgbClr val="FF0000"/>
                </a:solidFill>
              </a:rPr>
              <a:t>one</a:t>
            </a:r>
            <a:r>
              <a:rPr lang="en-US" sz="2000" kern="0" dirty="0" smtClean="0"/>
              <a:t>?</a:t>
            </a:r>
          </a:p>
          <a:p>
            <a:pPr lvl="1"/>
            <a:endParaRPr lang="en-US" sz="2000" kern="0" dirty="0"/>
          </a:p>
          <a:p>
            <a:pPr lvl="1"/>
            <a:r>
              <a:rPr lang="en-US" sz="2000" kern="0" dirty="0"/>
              <a:t>How can you be sure that it</a:t>
            </a:r>
            <a:r>
              <a:rPr lang="en-US" sz="2000" b="1" kern="0" dirty="0"/>
              <a:t> </a:t>
            </a:r>
            <a:r>
              <a:rPr lang="en-US" sz="2000" b="1" kern="0" dirty="0">
                <a:solidFill>
                  <a:srgbClr val="FF0000"/>
                </a:solidFill>
              </a:rPr>
              <a:t>won’t lead to calamity </a:t>
            </a:r>
            <a:r>
              <a:rPr lang="en-US" sz="2000" kern="0" dirty="0"/>
              <a:t>but instead will pave the way through a </a:t>
            </a:r>
            <a:r>
              <a:rPr lang="en-US" sz="2000" b="1" kern="0" dirty="0">
                <a:solidFill>
                  <a:srgbClr val="FF0000"/>
                </a:solidFill>
              </a:rPr>
              <a:t>smooth development</a:t>
            </a:r>
            <a:r>
              <a:rPr lang="en-US" sz="2000" kern="0" dirty="0"/>
              <a:t> and </a:t>
            </a:r>
            <a:r>
              <a:rPr lang="en-US" sz="2000" b="1" kern="0" dirty="0">
                <a:solidFill>
                  <a:srgbClr val="FF0000"/>
                </a:solidFill>
              </a:rPr>
              <a:t>successful product</a:t>
            </a:r>
            <a:r>
              <a:rPr lang="en-US" sz="2000" kern="0" dirty="0"/>
              <a:t>?</a:t>
            </a:r>
            <a:endParaRPr lang="sv-SE" sz="2000" kern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4213423"/>
              </p:ext>
            </p:extLst>
          </p:nvPr>
        </p:nvGraphicFramePr>
        <p:xfrm>
          <a:off x="8256240" y="3284984"/>
          <a:ext cx="3199904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36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HALMERS-GU_ppt-mall_eng_okt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33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>
          <a:defRPr sz="2000" kern="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HALMERS-GU_ppt-mall_eng_okt2010">
  <a:themeElements>
    <a:clrScheme name="Custom 1">
      <a:dk1>
        <a:srgbClr val="FFFFFF"/>
      </a:dk1>
      <a:lt1>
        <a:srgbClr val="BADDE1"/>
      </a:lt1>
      <a:dk2>
        <a:srgbClr val="71BEC4"/>
      </a:dk2>
      <a:lt2>
        <a:srgbClr val="BADDE1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33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>
          <a:defRPr sz="2000" kern="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19107</TotalTime>
  <Words>3021</Words>
  <Application>Microsoft Office PowerPoint</Application>
  <PresentationFormat>Widescreen</PresentationFormat>
  <Paragraphs>886</Paragraphs>
  <Slides>88</Slides>
  <Notes>66</Notes>
  <HiddenSlides>5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6" baseType="lpstr">
      <vt:lpstr>Arial Unicode MS</vt:lpstr>
      <vt:lpstr>MS PGothic</vt:lpstr>
      <vt:lpstr>Akzidenz for Chalmers Regular</vt:lpstr>
      <vt:lpstr>Akzidenz-Bd for Chalmers</vt:lpstr>
      <vt:lpstr>Arial</vt:lpstr>
      <vt:lpstr>Arial Black</vt:lpstr>
      <vt:lpstr>Calibri</vt:lpstr>
      <vt:lpstr>Lucida Sans Unicode</vt:lpstr>
      <vt:lpstr>NimbusRomNo9L-Regu</vt:lpstr>
      <vt:lpstr>Segoe UI Black</vt:lpstr>
      <vt:lpstr>Symbol</vt:lpstr>
      <vt:lpstr>Times</vt:lpstr>
      <vt:lpstr>Times New Roman</vt:lpstr>
      <vt:lpstr>Verdana </vt:lpstr>
      <vt:lpstr>Wingdings</vt:lpstr>
      <vt:lpstr>1_CHALMERS-GU_ppt-mall_eng_okt2010</vt:lpstr>
      <vt:lpstr>2_CHALMERS-GU_ppt-mall_eng_okt2010</vt:lpstr>
      <vt:lpstr>think-cell Slide</vt:lpstr>
      <vt:lpstr>Software Architecture Evaluation</vt:lpstr>
      <vt:lpstr>Feedback on assignment</vt:lpstr>
      <vt:lpstr>Feedback on assignment</vt:lpstr>
      <vt:lpstr>Nice answers from your assignments</vt:lpstr>
      <vt:lpstr>Nice answers from your assignments</vt:lpstr>
      <vt:lpstr>Not Consistent:</vt:lpstr>
      <vt:lpstr>Goals</vt:lpstr>
      <vt:lpstr>PowerPoint Presentation</vt:lpstr>
      <vt:lpstr>What is Architecture Evaluation?</vt:lpstr>
      <vt:lpstr>PowerPoint Presentation</vt:lpstr>
      <vt:lpstr>What to Evaluate?</vt:lpstr>
      <vt:lpstr>What to Evaluate?</vt:lpstr>
      <vt:lpstr>What to Evaluate?</vt:lpstr>
      <vt:lpstr>PowerPoint Presentation</vt:lpstr>
      <vt:lpstr>Evaluating Quality Attributes</vt:lpstr>
      <vt:lpstr>PowerPoint Presentation</vt:lpstr>
      <vt:lpstr>PowerPoint Presentation</vt:lpstr>
      <vt:lpstr>Evaluating Quality Attributes</vt:lpstr>
      <vt:lpstr>Evaluating Quality Attributes</vt:lpstr>
      <vt:lpstr>Evaluating Quality Attributes</vt:lpstr>
      <vt:lpstr>PowerPoint Presentation</vt:lpstr>
      <vt:lpstr>Who!</vt:lpstr>
      <vt:lpstr>Who!</vt:lpstr>
      <vt:lpstr>Who!</vt:lpstr>
      <vt:lpstr>PowerPoint Presentation</vt:lpstr>
      <vt:lpstr>When?</vt:lpstr>
      <vt:lpstr>When?</vt:lpstr>
      <vt:lpstr>When?</vt:lpstr>
      <vt:lpstr>When commissioning/buying a system</vt:lpstr>
      <vt:lpstr>PowerPoint Presentation</vt:lpstr>
      <vt:lpstr>Results of Software Evaluation</vt:lpstr>
      <vt:lpstr>Benefits of Architecture Evaluation</vt:lpstr>
      <vt:lpstr>PowerPoint Presentation</vt:lpstr>
      <vt:lpstr>Evaluation Challenges</vt:lpstr>
      <vt:lpstr>PowerPoint Presentation</vt:lpstr>
      <vt:lpstr>Architecture Trade-off Analysis Method - ATAM</vt:lpstr>
      <vt:lpstr>PowerPoint Presentation</vt:lpstr>
      <vt:lpstr>ATAM: Quality Attribute Scenario</vt:lpstr>
      <vt:lpstr>Example Quality Scenario for Security</vt:lpstr>
      <vt:lpstr>PowerPoint Presentation</vt:lpstr>
      <vt:lpstr>Utility Tree</vt:lpstr>
      <vt:lpstr>PowerPoint Presentation</vt:lpstr>
      <vt:lpstr>ATAM Activities</vt:lpstr>
      <vt:lpstr>ATAM Conceptual Flow</vt:lpstr>
      <vt:lpstr>ATAM Output</vt:lpstr>
      <vt:lpstr>ATAM Output</vt:lpstr>
      <vt:lpstr>ATAM Output</vt:lpstr>
      <vt:lpstr>ATAM Output</vt:lpstr>
      <vt:lpstr>ATAM Output</vt:lpstr>
      <vt:lpstr>Sensitivity Point</vt:lpstr>
      <vt:lpstr>Trade-off point</vt:lpstr>
      <vt:lpstr>PowerPoint Presentation</vt:lpstr>
      <vt:lpstr>PowerPoint Presentation</vt:lpstr>
      <vt:lpstr>ATAM Phases</vt:lpstr>
      <vt:lpstr>ATAM Phases</vt:lpstr>
      <vt:lpstr>ATAM Phases</vt:lpstr>
      <vt:lpstr>ATAM Phases</vt:lpstr>
      <vt:lpstr>ATAM Phases</vt:lpstr>
      <vt:lpstr>ATAM Example Analysis</vt:lpstr>
      <vt:lpstr>Example</vt:lpstr>
      <vt:lpstr>Increasing amount of software in systems</vt:lpstr>
      <vt:lpstr>Example Quality Scenario for Safety</vt:lpstr>
      <vt:lpstr>Example Quality Scenario for Safety</vt:lpstr>
      <vt:lpstr>Utility Tree</vt:lpstr>
      <vt:lpstr>ATAM Conceptual Flow</vt:lpstr>
      <vt:lpstr>ATAM Conceptual Flow</vt:lpstr>
      <vt:lpstr>ATAM Conceptual Flow</vt:lpstr>
      <vt:lpstr>ATAM Conceptual Flow</vt:lpstr>
      <vt:lpstr>ATAM Conceptual Flow</vt:lpstr>
      <vt:lpstr>ATAM Conceptual Flow</vt:lpstr>
      <vt:lpstr>ATAM Conceptual Flow</vt:lpstr>
      <vt:lpstr>ATAM Conceptual Flow</vt:lpstr>
      <vt:lpstr>Effort of Architecture Evaluation</vt:lpstr>
      <vt:lpstr>PowerPoint Presentation</vt:lpstr>
      <vt:lpstr>What’s Next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does Evaluation differ from Design?</vt:lpstr>
      <vt:lpstr>Summary</vt:lpstr>
      <vt:lpstr>Summary</vt:lpstr>
      <vt:lpstr>Summary</vt:lpstr>
      <vt:lpstr>Regular Client-Server</vt:lpstr>
      <vt:lpstr>Regular Client-Server</vt:lpstr>
      <vt:lpstr>Client-Server with load balancer</vt:lpstr>
      <vt:lpstr>PowerPoint Presentation</vt:lpstr>
    </vt:vector>
  </TitlesOfParts>
  <Company>TST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Imed Hammouda</dc:creator>
  <cp:lastModifiedBy>Michel Chaudron</cp:lastModifiedBy>
  <cp:revision>1209</cp:revision>
  <cp:lastPrinted>2016-03-04T07:48:20Z</cp:lastPrinted>
  <dcterms:created xsi:type="dcterms:W3CDTF">2013-09-05T10:17:57Z</dcterms:created>
  <dcterms:modified xsi:type="dcterms:W3CDTF">2020-02-27T12:10:24Z</dcterms:modified>
</cp:coreProperties>
</file>