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40" r:id="rId2"/>
    <p:sldMasterId id="2147483752" r:id="rId3"/>
  </p:sldMasterIdLst>
  <p:notesMasterIdLst>
    <p:notesMasterId r:id="rId61"/>
  </p:notesMasterIdLst>
  <p:handoutMasterIdLst>
    <p:handoutMasterId r:id="rId62"/>
  </p:handoutMasterIdLst>
  <p:sldIdLst>
    <p:sldId id="256" r:id="rId4"/>
    <p:sldId id="585" r:id="rId5"/>
    <p:sldId id="588" r:id="rId6"/>
    <p:sldId id="587" r:id="rId7"/>
    <p:sldId id="589" r:id="rId8"/>
    <p:sldId id="586" r:id="rId9"/>
    <p:sldId id="575" r:id="rId10"/>
    <p:sldId id="596" r:id="rId11"/>
    <p:sldId id="595" r:id="rId12"/>
    <p:sldId id="513" r:id="rId13"/>
    <p:sldId id="509" r:id="rId14"/>
    <p:sldId id="485" r:id="rId15"/>
    <p:sldId id="516" r:id="rId16"/>
    <p:sldId id="510" r:id="rId17"/>
    <p:sldId id="564" r:id="rId18"/>
    <p:sldId id="565" r:id="rId19"/>
    <p:sldId id="566" r:id="rId20"/>
    <p:sldId id="567" r:id="rId21"/>
    <p:sldId id="568" r:id="rId22"/>
    <p:sldId id="569" r:id="rId23"/>
    <p:sldId id="570" r:id="rId24"/>
    <p:sldId id="571" r:id="rId25"/>
    <p:sldId id="572" r:id="rId26"/>
    <p:sldId id="550" r:id="rId27"/>
    <p:sldId id="551" r:id="rId28"/>
    <p:sldId id="590" r:id="rId29"/>
    <p:sldId id="591" r:id="rId30"/>
    <p:sldId id="592" r:id="rId31"/>
    <p:sldId id="593" r:id="rId32"/>
    <p:sldId id="508" r:id="rId33"/>
    <p:sldId id="530" r:id="rId34"/>
    <p:sldId id="511" r:id="rId35"/>
    <p:sldId id="533" r:id="rId36"/>
    <p:sldId id="534" r:id="rId37"/>
    <p:sldId id="535" r:id="rId38"/>
    <p:sldId id="536" r:id="rId39"/>
    <p:sldId id="487" r:id="rId40"/>
    <p:sldId id="563" r:id="rId41"/>
    <p:sldId id="552" r:id="rId42"/>
    <p:sldId id="560" r:id="rId43"/>
    <p:sldId id="577" r:id="rId44"/>
    <p:sldId id="578" r:id="rId45"/>
    <p:sldId id="579" r:id="rId46"/>
    <p:sldId id="580" r:id="rId47"/>
    <p:sldId id="581" r:id="rId48"/>
    <p:sldId id="582" r:id="rId49"/>
    <p:sldId id="541" r:id="rId50"/>
    <p:sldId id="532" r:id="rId51"/>
    <p:sldId id="531" r:id="rId52"/>
    <p:sldId id="554" r:id="rId53"/>
    <p:sldId id="555" r:id="rId54"/>
    <p:sldId id="556" r:id="rId55"/>
    <p:sldId id="514" r:id="rId56"/>
    <p:sldId id="557" r:id="rId57"/>
    <p:sldId id="558" r:id="rId58"/>
    <p:sldId id="546" r:id="rId59"/>
    <p:sldId id="594" r:id="rId6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Lucida Sans Unicode" panose="020B0602030504020204" pitchFamily="34" charset="0"/>
        <a:ea typeface="+mn-ea"/>
        <a:cs typeface="+mn-cs"/>
      </a:defRPr>
    </a:lvl1pPr>
    <a:lvl2pPr marL="457200" algn="l" rtl="0" fontAlgn="base">
      <a:spcBef>
        <a:spcPct val="0"/>
      </a:spcBef>
      <a:spcAft>
        <a:spcPct val="0"/>
      </a:spcAft>
      <a:defRPr sz="2400" kern="1200">
        <a:solidFill>
          <a:schemeClr val="tx1"/>
        </a:solidFill>
        <a:latin typeface="Lucida Sans Unicode" panose="020B0602030504020204" pitchFamily="34" charset="0"/>
        <a:ea typeface="+mn-ea"/>
        <a:cs typeface="+mn-cs"/>
      </a:defRPr>
    </a:lvl2pPr>
    <a:lvl3pPr marL="914400" algn="l" rtl="0" fontAlgn="base">
      <a:spcBef>
        <a:spcPct val="0"/>
      </a:spcBef>
      <a:spcAft>
        <a:spcPct val="0"/>
      </a:spcAft>
      <a:defRPr sz="2400" kern="1200">
        <a:solidFill>
          <a:schemeClr val="tx1"/>
        </a:solidFill>
        <a:latin typeface="Lucida Sans Unicode" panose="020B0602030504020204" pitchFamily="34" charset="0"/>
        <a:ea typeface="+mn-ea"/>
        <a:cs typeface="+mn-cs"/>
      </a:defRPr>
    </a:lvl3pPr>
    <a:lvl4pPr marL="1371600" algn="l" rtl="0" fontAlgn="base">
      <a:spcBef>
        <a:spcPct val="0"/>
      </a:spcBef>
      <a:spcAft>
        <a:spcPct val="0"/>
      </a:spcAft>
      <a:defRPr sz="2400" kern="1200">
        <a:solidFill>
          <a:schemeClr val="tx1"/>
        </a:solidFill>
        <a:latin typeface="Lucida Sans Unicode" panose="020B0602030504020204" pitchFamily="34" charset="0"/>
        <a:ea typeface="+mn-ea"/>
        <a:cs typeface="+mn-cs"/>
      </a:defRPr>
    </a:lvl4pPr>
    <a:lvl5pPr marL="1828800" algn="l" rtl="0" fontAlgn="base">
      <a:spcBef>
        <a:spcPct val="0"/>
      </a:spcBef>
      <a:spcAft>
        <a:spcPct val="0"/>
      </a:spcAft>
      <a:defRPr sz="2400" kern="1200">
        <a:solidFill>
          <a:schemeClr val="tx1"/>
        </a:solidFill>
        <a:latin typeface="Lucida Sans Unicode" panose="020B0602030504020204" pitchFamily="34" charset="0"/>
        <a:ea typeface="+mn-ea"/>
        <a:cs typeface="+mn-cs"/>
      </a:defRPr>
    </a:lvl5pPr>
    <a:lvl6pPr marL="2286000" algn="l" defTabSz="914400" rtl="0" eaLnBrk="1" latinLnBrk="0" hangingPunct="1">
      <a:defRPr sz="2400" kern="1200">
        <a:solidFill>
          <a:schemeClr val="tx1"/>
        </a:solidFill>
        <a:latin typeface="Lucida Sans Unicode" panose="020B0602030504020204" pitchFamily="34" charset="0"/>
        <a:ea typeface="+mn-ea"/>
        <a:cs typeface="+mn-cs"/>
      </a:defRPr>
    </a:lvl6pPr>
    <a:lvl7pPr marL="2743200" algn="l" defTabSz="914400" rtl="0" eaLnBrk="1" latinLnBrk="0" hangingPunct="1">
      <a:defRPr sz="2400" kern="1200">
        <a:solidFill>
          <a:schemeClr val="tx1"/>
        </a:solidFill>
        <a:latin typeface="Lucida Sans Unicode" panose="020B0602030504020204" pitchFamily="34" charset="0"/>
        <a:ea typeface="+mn-ea"/>
        <a:cs typeface="+mn-cs"/>
      </a:defRPr>
    </a:lvl7pPr>
    <a:lvl8pPr marL="3200400" algn="l" defTabSz="914400" rtl="0" eaLnBrk="1" latinLnBrk="0" hangingPunct="1">
      <a:defRPr sz="2400" kern="1200">
        <a:solidFill>
          <a:schemeClr val="tx1"/>
        </a:solidFill>
        <a:latin typeface="Lucida Sans Unicode" panose="020B0602030504020204" pitchFamily="34" charset="0"/>
        <a:ea typeface="+mn-ea"/>
        <a:cs typeface="+mn-cs"/>
      </a:defRPr>
    </a:lvl8pPr>
    <a:lvl9pPr marL="3657600" algn="l" defTabSz="914400" rtl="0" eaLnBrk="1" latinLnBrk="0" hangingPunct="1">
      <a:defRPr sz="2400" kern="1200">
        <a:solidFill>
          <a:schemeClr val="tx1"/>
        </a:solidFill>
        <a:latin typeface="Lucida Sans Unicode" panose="020B0602030504020204" pitchFamily="34" charset="0"/>
        <a:ea typeface="+mn-ea"/>
        <a:cs typeface="+mn-cs"/>
      </a:defRPr>
    </a:lvl9pPr>
  </p:defaultTextStyle>
  <p:extLst>
    <p:ext uri="{521415D9-36F7-43E2-AB2F-B90AF26B5E84}">
      <p14:sectionLst xmlns:p14="http://schemas.microsoft.com/office/powerpoint/2010/main">
        <p14:section name="Default Section" id="{059035E5-4DBC-42EA-9FCD-A3BE56477FCD}">
          <p14:sldIdLst>
            <p14:sldId id="256"/>
            <p14:sldId id="585"/>
            <p14:sldId id="588"/>
            <p14:sldId id="587"/>
            <p14:sldId id="589"/>
            <p14:sldId id="586"/>
            <p14:sldId id="575"/>
            <p14:sldId id="596"/>
            <p14:sldId id="595"/>
          </p14:sldIdLst>
        </p14:section>
        <p14:section name="Untitled Section" id="{AF5D87AF-3D87-4261-A510-E9E679760C6F}">
          <p14:sldIdLst>
            <p14:sldId id="513"/>
            <p14:sldId id="509"/>
            <p14:sldId id="485"/>
            <p14:sldId id="516"/>
            <p14:sldId id="510"/>
            <p14:sldId id="564"/>
            <p14:sldId id="565"/>
            <p14:sldId id="566"/>
            <p14:sldId id="567"/>
            <p14:sldId id="568"/>
            <p14:sldId id="569"/>
            <p14:sldId id="570"/>
            <p14:sldId id="571"/>
            <p14:sldId id="572"/>
            <p14:sldId id="550"/>
            <p14:sldId id="551"/>
          </p14:sldIdLst>
        </p14:section>
        <p14:section name="Security Scenarios" id="{F9862FAF-C780-4209-A8DF-C782AA50D19C}">
          <p14:sldIdLst>
            <p14:sldId id="590"/>
            <p14:sldId id="591"/>
            <p14:sldId id="592"/>
            <p14:sldId id="593"/>
          </p14:sldIdLst>
        </p14:section>
        <p14:section name="Security Tactics" id="{A56149C9-2ADE-4F50-A603-03733FE0513E}">
          <p14:sldIdLst>
            <p14:sldId id="508"/>
            <p14:sldId id="530"/>
            <p14:sldId id="511"/>
            <p14:sldId id="533"/>
            <p14:sldId id="534"/>
            <p14:sldId id="535"/>
            <p14:sldId id="536"/>
            <p14:sldId id="487"/>
            <p14:sldId id="563"/>
            <p14:sldId id="552"/>
            <p14:sldId id="560"/>
          </p14:sldIdLst>
        </p14:section>
        <p14:section name="Untitled Section" id="{47D59510-74B8-4C8B-AD70-791A610FCBAC}">
          <p14:sldIdLst>
            <p14:sldId id="577"/>
            <p14:sldId id="578"/>
            <p14:sldId id="579"/>
          </p14:sldIdLst>
        </p14:section>
        <p14:section name="Untitled Section" id="{B74D4C1A-0C13-4C44-898C-1C80ACDF2509}">
          <p14:sldIdLst>
            <p14:sldId id="580"/>
            <p14:sldId id="581"/>
            <p14:sldId id="582"/>
            <p14:sldId id="541"/>
            <p14:sldId id="532"/>
            <p14:sldId id="531"/>
            <p14:sldId id="554"/>
            <p14:sldId id="555"/>
            <p14:sldId id="556"/>
            <p14:sldId id="514"/>
            <p14:sldId id="557"/>
          </p14:sldIdLst>
        </p14:section>
        <p14:section name="Safety" id="{B1EC758E-8C4A-47F7-91F3-30AB7615821B}">
          <p14:sldIdLst>
            <p14:sldId id="558"/>
            <p14:sldId id="546"/>
            <p14:sldId id="594"/>
          </p14:sldIdLst>
        </p14:section>
        <p14:section name="Untitled Section" id="{9FE5A4A1-FEFB-4623-AB07-9D2544B2BBB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8AC"/>
    <a:srgbClr val="FCF8A0"/>
    <a:srgbClr val="FBEAA1"/>
    <a:srgbClr val="009900"/>
    <a:srgbClr val="336600"/>
    <a:srgbClr val="CCFFFF"/>
    <a:srgbClr val="CCECFF"/>
    <a:srgbClr val="FFB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84813" autoAdjust="0"/>
  </p:normalViewPr>
  <p:slideViewPr>
    <p:cSldViewPr>
      <p:cViewPr varScale="1">
        <p:scale>
          <a:sx n="129" d="100"/>
          <a:sy n="129" d="100"/>
        </p:scale>
        <p:origin x="102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p:cViewPr varScale="1">
        <p:scale>
          <a:sx n="65" d="100"/>
          <a:sy n="65" d="100"/>
        </p:scale>
        <p:origin x="-20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6FB6633-8C73-4228-993F-9F3C7EC7AED6}" type="slidenum">
              <a:rPr lang="en-GB" altLang="en-US"/>
              <a:pPr/>
              <a:t>‹#›</a:t>
            </a:fld>
            <a:endParaRPr lang="en-GB" altLang="en-US"/>
          </a:p>
        </p:txBody>
      </p:sp>
    </p:spTree>
    <p:extLst>
      <p:ext uri="{BB962C8B-B14F-4D97-AF65-F5344CB8AC3E}">
        <p14:creationId xmlns:p14="http://schemas.microsoft.com/office/powerpoint/2010/main" val="354904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24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CD88DC8-6062-49FE-9FC9-56B262C94AB3}" type="slidenum">
              <a:rPr lang="en-GB" altLang="en-US"/>
              <a:pPr/>
              <a:t>‹#›</a:t>
            </a:fld>
            <a:endParaRPr lang="en-GB" altLang="en-US"/>
          </a:p>
        </p:txBody>
      </p:sp>
    </p:spTree>
    <p:extLst>
      <p:ext uri="{BB962C8B-B14F-4D97-AF65-F5344CB8AC3E}">
        <p14:creationId xmlns:p14="http://schemas.microsoft.com/office/powerpoint/2010/main" val="3190326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Unicod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D5E7D11-0373-4C45-AF26-1956CFFA7BBA}" type="slidenum">
              <a:rPr lang="en-GB" altLang="en-US" sz="1200"/>
              <a:pPr eaLnBrk="1" hangingPunct="1"/>
              <a:t>1</a:t>
            </a:fld>
            <a:endParaRPr lang="en-GB" altLang="en-US" sz="1200"/>
          </a:p>
        </p:txBody>
      </p:sp>
      <p:sp>
        <p:nvSpPr>
          <p:cNvPr id="63491" name="Rectangle 1026"/>
          <p:cNvSpPr>
            <a:spLocks noChangeArrowheads="1" noTextEdit="1"/>
          </p:cNvSpPr>
          <p:nvPr>
            <p:ph type="sldImg"/>
          </p:nvPr>
        </p:nvSpPr>
        <p:spPr>
          <a:ln/>
        </p:spPr>
      </p:sp>
      <p:sp>
        <p:nvSpPr>
          <p:cNvPr id="63492" name="Rectangle 1027"/>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59595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E94D4E97-FCE5-4BAE-957B-1B7427DB4839}" type="slidenum">
              <a:rPr lang="en-GB" altLang="en-US" sz="1200"/>
              <a:pPr eaLnBrk="1" hangingPunct="1"/>
              <a:t>13</a:t>
            </a:fld>
            <a:endParaRPr lang="en-GB" altLang="en-U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Possibly also: authenticity</a:t>
            </a:r>
            <a:endParaRPr lang="en-GB" altLang="en-US" smtClean="0"/>
          </a:p>
          <a:p>
            <a:pPr eaLnBrk="1" hangingPunct="1"/>
            <a:endParaRPr lang="en-GB" altLang="en-US" smtClean="0"/>
          </a:p>
        </p:txBody>
      </p:sp>
    </p:spTree>
    <p:extLst>
      <p:ext uri="{BB962C8B-B14F-4D97-AF65-F5344CB8AC3E}">
        <p14:creationId xmlns:p14="http://schemas.microsoft.com/office/powerpoint/2010/main" val="26829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FA593C0-7458-4B82-A59A-CC63EC1E8629}" type="slidenum">
              <a:rPr lang="en-GB" altLang="en-US" sz="1200"/>
              <a:pPr eaLnBrk="1" hangingPunct="1"/>
              <a:t>14</a:t>
            </a:fld>
            <a:endParaRPr lang="en-GB" altLang="en-US"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xfrm>
            <a:off x="685800" y="4343400"/>
            <a:ext cx="5486400" cy="4114800"/>
          </a:xfrm>
          <a:noFill/>
        </p:spPr>
        <p:txBody>
          <a:bodyPr/>
          <a:lstStyle/>
          <a:p>
            <a:pPr eaLnBrk="1" hangingPunct="1"/>
            <a:endParaRPr lang="nl-NL" altLang="en-US" smtClean="0"/>
          </a:p>
        </p:txBody>
      </p:sp>
    </p:spTree>
    <p:extLst>
      <p:ext uri="{BB962C8B-B14F-4D97-AF65-F5344CB8AC3E}">
        <p14:creationId xmlns:p14="http://schemas.microsoft.com/office/powerpoint/2010/main" val="129335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23A2DD6-024B-487C-A39E-9EBC9FC095E4}" type="slidenum">
              <a:rPr lang="en-GB" altLang="en-US" sz="1200"/>
              <a:pPr eaLnBrk="1" hangingPunct="1"/>
              <a:t>15</a:t>
            </a:fld>
            <a:endParaRPr lang="en-GB" alt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Eavesdropping is a particular concern in wireless distributed systems</a:t>
            </a:r>
            <a:endParaRPr lang="en-GB" altLang="en-US" smtClean="0"/>
          </a:p>
        </p:txBody>
      </p:sp>
    </p:spTree>
    <p:extLst>
      <p:ext uri="{BB962C8B-B14F-4D97-AF65-F5344CB8AC3E}">
        <p14:creationId xmlns:p14="http://schemas.microsoft.com/office/powerpoint/2010/main" val="116962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033DABC-A7DC-488C-B444-2FCDCB12E176}" type="slidenum">
              <a:rPr lang="en-GB" altLang="en-US" sz="1200"/>
              <a:pPr eaLnBrk="1" hangingPunct="1"/>
              <a:t>16</a:t>
            </a:fld>
            <a:endParaRPr lang="en-GB" altLang="en-US"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82469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00118E09-9104-4671-8994-8374F35EDD86}" type="slidenum">
              <a:rPr lang="en-GB" altLang="en-US" sz="1200"/>
              <a:pPr eaLnBrk="1" hangingPunct="1"/>
              <a:t>17</a:t>
            </a:fld>
            <a:endParaRPr lang="en-GB" altLang="en-U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1176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E71750F-0DD8-42E3-B592-995C5E7478E0}" type="slidenum">
              <a:rPr lang="en-GB" altLang="en-US" sz="1200"/>
              <a:pPr eaLnBrk="1" hangingPunct="1"/>
              <a:t>18</a:t>
            </a:fld>
            <a:endParaRPr lang="en-GB" alt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16436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AC6A4AA-DC54-4C21-82DE-C454F0369DE7}" type="slidenum">
              <a:rPr lang="en-GB" altLang="en-US" sz="1200"/>
              <a:pPr eaLnBrk="1" hangingPunct="1"/>
              <a:t>19</a:t>
            </a:fld>
            <a:endParaRPr lang="en-GB" altLang="en-U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92476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A909980E-E3E4-4B8D-B0A2-AFB1B963A803}" type="slidenum">
              <a:rPr lang="en-GB" altLang="en-US" sz="1200"/>
              <a:pPr eaLnBrk="1" hangingPunct="1"/>
              <a:t>20</a:t>
            </a:fld>
            <a:endParaRPr lang="en-GB" altLang="en-U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Improvement: use a different frequency (e.g. in a cyclical manner) which the car recognizes.</a:t>
            </a:r>
            <a:endParaRPr lang="nl-NL" altLang="en-US" smtClean="0"/>
          </a:p>
        </p:txBody>
      </p:sp>
    </p:spTree>
    <p:extLst>
      <p:ext uri="{BB962C8B-B14F-4D97-AF65-F5344CB8AC3E}">
        <p14:creationId xmlns:p14="http://schemas.microsoft.com/office/powerpoint/2010/main" val="304779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0CB0C9F-5BC3-41CF-BC6D-81A0E12348C5}" type="slidenum">
              <a:rPr lang="en-GB" altLang="en-US" sz="1200"/>
              <a:pPr eaLnBrk="1" hangingPunct="1"/>
              <a:t>21</a:t>
            </a:fld>
            <a:endParaRPr lang="en-GB" altLang="en-U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83576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0247862A-C102-4399-B468-E8DD35EF122A}" type="slidenum">
              <a:rPr lang="en-GB" altLang="en-US" sz="1200"/>
              <a:pPr eaLnBrk="1" hangingPunct="1"/>
              <a:t>22</a:t>
            </a:fld>
            <a:endParaRPr lang="en-GB" alt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3241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FE412C2-1454-429C-836C-52BE931909D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9415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07C451F5-6A8C-400A-A71C-63D74A1A37B8}" type="slidenum">
              <a:rPr lang="en-GB" altLang="en-US" sz="1200"/>
              <a:pPr eaLnBrk="1" hangingPunct="1"/>
              <a:t>23</a:t>
            </a:fld>
            <a:endParaRPr lang="en-GB" altLang="en-US"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064372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8E298945-A536-4605-8C88-ED10C5F1E699}" type="slidenum">
              <a:rPr lang="en-GB" altLang="en-US" sz="1200"/>
              <a:pPr eaLnBrk="1" hangingPunct="1"/>
              <a:t>24</a:t>
            </a:fld>
            <a:endParaRPr lang="en-GB" alt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xfrm>
            <a:off x="685800" y="4343400"/>
            <a:ext cx="5486400" cy="4114800"/>
          </a:xfrm>
          <a:noFill/>
        </p:spPr>
        <p:txBody>
          <a:bodyPr/>
          <a:lstStyle/>
          <a:p>
            <a:pPr eaLnBrk="1" hangingPunct="1"/>
            <a:endParaRPr lang="nl-NL" altLang="en-US" smtClean="0"/>
          </a:p>
        </p:txBody>
      </p:sp>
    </p:spTree>
    <p:extLst>
      <p:ext uri="{BB962C8B-B14F-4D97-AF65-F5344CB8AC3E}">
        <p14:creationId xmlns:p14="http://schemas.microsoft.com/office/powerpoint/2010/main" val="329083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55D17A5-9850-469A-A448-467C06906913}" type="slidenum">
              <a:rPr lang="en-GB" altLang="en-US" sz="1200"/>
              <a:pPr eaLnBrk="1" hangingPunct="1"/>
              <a:t>25</a:t>
            </a:fld>
            <a:endParaRPr lang="en-GB" altLang="en-US"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xfrm>
            <a:off x="685800" y="4343400"/>
            <a:ext cx="5486400" cy="4114800"/>
          </a:xfrm>
          <a:noFill/>
        </p:spPr>
        <p:txBody>
          <a:bodyPr/>
          <a:lstStyle/>
          <a:p>
            <a:pPr eaLnBrk="1" hangingPunct="1"/>
            <a:endParaRPr lang="nl-NL" altLang="en-US" smtClean="0"/>
          </a:p>
        </p:txBody>
      </p:sp>
    </p:spTree>
    <p:extLst>
      <p:ext uri="{BB962C8B-B14F-4D97-AF65-F5344CB8AC3E}">
        <p14:creationId xmlns:p14="http://schemas.microsoft.com/office/powerpoint/2010/main" val="584641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9720C7F3-276D-434E-9436-262243877FC3}" type="slidenum">
              <a:rPr lang="en-GB" altLang="en-US" sz="1200"/>
              <a:pPr eaLnBrk="1" hangingPunct="1"/>
              <a:t>30</a:t>
            </a:fld>
            <a:endParaRPr lang="en-GB" altLang="en-US" sz="120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088107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F6151924-9968-4FBB-B0AD-0F6F58DAA277}" type="slidenum">
              <a:rPr lang="en-GB" altLang="en-US" sz="1200"/>
              <a:pPr eaLnBrk="1" hangingPunct="1"/>
              <a:t>31</a:t>
            </a:fld>
            <a:endParaRPr lang="en-GB" altLang="en-US"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107008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E41389E-7580-4509-966A-3CB4FCE56FAC}" type="slidenum">
              <a:rPr lang="en-GB" altLang="en-US" sz="1200"/>
              <a:pPr eaLnBrk="1" hangingPunct="1"/>
              <a:t>32</a:t>
            </a:fld>
            <a:endParaRPr lang="en-GB" altLang="en-US"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xfrm>
            <a:off x="685800" y="4343400"/>
            <a:ext cx="5486400" cy="4114800"/>
          </a:xfrm>
          <a:noFill/>
        </p:spPr>
        <p:txBody>
          <a:bodyPr/>
          <a:lstStyle/>
          <a:p>
            <a:pPr eaLnBrk="1" hangingPunct="1"/>
            <a:endParaRPr lang="nl-NL" altLang="en-US" smtClean="0"/>
          </a:p>
        </p:txBody>
      </p:sp>
    </p:spTree>
    <p:extLst>
      <p:ext uri="{BB962C8B-B14F-4D97-AF65-F5344CB8AC3E}">
        <p14:creationId xmlns:p14="http://schemas.microsoft.com/office/powerpoint/2010/main" val="316967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C8B6010-71BD-4836-9749-63D6D8AC74FE}" type="slidenum">
              <a:rPr lang="en-GB" altLang="en-US" sz="1200"/>
              <a:pPr eaLnBrk="1" hangingPunct="1"/>
              <a:t>33</a:t>
            </a:fld>
            <a:endParaRPr lang="en-GB" altLang="en-U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603141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9C3466DC-9CBA-4EEA-B405-41875A3BF0BB}" type="slidenum">
              <a:rPr lang="en-GB" altLang="en-US" sz="1200"/>
              <a:pPr eaLnBrk="1" hangingPunct="1"/>
              <a:t>34</a:t>
            </a:fld>
            <a:endParaRPr lang="en-GB" altLang="en-US" sz="120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276392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9AFEF37D-AF00-46E5-8750-DF181149F273}" type="slidenum">
              <a:rPr lang="en-GB" altLang="en-US" sz="1200"/>
              <a:pPr eaLnBrk="1" hangingPunct="1"/>
              <a:t>35</a:t>
            </a:fld>
            <a:endParaRPr lang="en-GB" altLang="en-US"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484598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86049DBF-30EB-401D-9F8D-129A24F49B29}" type="slidenum">
              <a:rPr lang="en-GB" altLang="en-US" sz="1200"/>
              <a:pPr eaLnBrk="1" hangingPunct="1"/>
              <a:t>36</a:t>
            </a:fld>
            <a:endParaRPr lang="en-GB" altLang="en-U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60482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FE412C2-1454-429C-836C-52BE931909D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55091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5754A28-0211-4C33-B02A-39493ECFB870}" type="slidenum">
              <a:rPr lang="en-GB" altLang="en-US" sz="1200"/>
              <a:pPr eaLnBrk="1" hangingPunct="1"/>
              <a:t>37</a:t>
            </a:fld>
            <a:endParaRPr lang="en-GB" altLang="en-US"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070934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48B852CE-05EC-4C85-8801-4BDF000B69CF}" type="slidenum">
              <a:rPr lang="en-GB" altLang="en-US" sz="1200"/>
              <a:pPr eaLnBrk="1" hangingPunct="1"/>
              <a:t>38</a:t>
            </a:fld>
            <a:endParaRPr lang="en-GB" altLang="en-US" sz="120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830222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771E8DE4-4E1C-4631-B96B-9F6728522566}" type="slidenum">
              <a:rPr lang="en-GB" altLang="en-US" sz="1200"/>
              <a:pPr eaLnBrk="1" hangingPunct="1"/>
              <a:t>39</a:t>
            </a:fld>
            <a:endParaRPr lang="en-GB" altLang="en-US"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463087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23AB9EF5-B454-4BF0-81DB-2EE34495B822}" type="slidenum">
              <a:rPr lang="en-GB" altLang="en-US" sz="1200"/>
              <a:pPr eaLnBrk="1" hangingPunct="1"/>
              <a:t>40</a:t>
            </a:fld>
            <a:endParaRPr lang="en-GB" altLang="en-US" sz="120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759445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F246212-42D4-4DAE-8FD5-7ACF9E62024E}" type="slidenum">
              <a:rPr lang="en-GB" altLang="en-US" sz="1200"/>
              <a:pPr eaLnBrk="1" hangingPunct="1"/>
              <a:t>41</a:t>
            </a:fld>
            <a:endParaRPr lang="en-GB" altLang="en-US" sz="120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692352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CFA0017-ABBC-4B33-8BC2-6586DBD5CEF9}" type="slidenum">
              <a:rPr lang="en-GB" altLang="en-US" sz="1200"/>
              <a:pPr eaLnBrk="1" hangingPunct="1"/>
              <a:t>42</a:t>
            </a:fld>
            <a:endParaRPr lang="en-GB" altLang="en-US"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Documenting design decisions including dismissed alternatives should be integral part of a design process.</a:t>
            </a:r>
          </a:p>
          <a:p>
            <a:pPr eaLnBrk="1" hangingPunct="1"/>
            <a:r>
              <a:rPr lang="en-US" altLang="en-US" smtClean="0"/>
              <a:t>Hence also for design of architectures.</a:t>
            </a:r>
            <a:endParaRPr lang="en-GB" altLang="en-US" smtClean="0"/>
          </a:p>
        </p:txBody>
      </p:sp>
    </p:spTree>
    <p:extLst>
      <p:ext uri="{BB962C8B-B14F-4D97-AF65-F5344CB8AC3E}">
        <p14:creationId xmlns:p14="http://schemas.microsoft.com/office/powerpoint/2010/main" val="2481619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0A686424-3F56-4D20-958D-59F82E60300C}" type="slidenum">
              <a:rPr lang="en-GB" altLang="en-US" sz="1200"/>
              <a:pPr eaLnBrk="1" hangingPunct="1"/>
              <a:t>43</a:t>
            </a:fld>
            <a:endParaRPr lang="en-GB" altLang="en-US" sz="120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685586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2D84525-34B2-4D17-AB0F-0A41B70A12D9}" type="slidenum">
              <a:rPr lang="en-GB" altLang="en-US" sz="1200"/>
              <a:pPr eaLnBrk="1" hangingPunct="1"/>
              <a:t>44</a:t>
            </a:fld>
            <a:endParaRPr lang="en-GB" altLang="en-US" sz="120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789992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A4B95126-EB87-41E3-8364-C3FE65FC4865}" type="slidenum">
              <a:rPr lang="en-GB" altLang="en-US" sz="1200"/>
              <a:pPr eaLnBrk="1" hangingPunct="1"/>
              <a:t>45</a:t>
            </a:fld>
            <a:endParaRPr lang="en-GB" altLang="en-US" sz="120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832677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BB5C16A-416A-4F99-98FD-07E5BF8C5799}" type="slidenum">
              <a:rPr lang="en-GB" altLang="en-US" sz="1200"/>
              <a:pPr eaLnBrk="1" hangingPunct="1"/>
              <a:t>46</a:t>
            </a:fld>
            <a:endParaRPr lang="en-GB" altLang="en-US" sz="120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72717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1C275EC-523B-40D7-9DFC-12BDD4C447B8}" type="slidenum">
              <a:rPr lang="en-GB" altLang="en-US" sz="1200"/>
              <a:pPr eaLnBrk="1" hangingPunct="1"/>
              <a:t>7</a:t>
            </a:fld>
            <a:endParaRPr lang="en-GB" altLang="en-US"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481384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FF9E3B34-943E-44CE-AC8B-9B3DD04B4ECF}" type="slidenum">
              <a:rPr lang="en-GB" altLang="en-US" sz="1200"/>
              <a:pPr eaLnBrk="1" hangingPunct="1"/>
              <a:t>47</a:t>
            </a:fld>
            <a:endParaRPr lang="en-GB" altLang="en-US" sz="120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095327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26E65CB2-2CD2-4813-BCA0-687D66850F55}" type="slidenum">
              <a:rPr lang="en-GB" altLang="en-US" sz="1200"/>
              <a:pPr eaLnBrk="1" hangingPunct="1"/>
              <a:t>48</a:t>
            </a:fld>
            <a:endParaRPr lang="en-GB" altLang="en-US" sz="120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71264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60C7C800-C2BB-4053-81B4-88E9440124BC}" type="slidenum">
              <a:rPr lang="en-GB" altLang="en-US" sz="1200"/>
              <a:pPr eaLnBrk="1" hangingPunct="1"/>
              <a:t>49</a:t>
            </a:fld>
            <a:endParaRPr lang="en-GB" altLang="en-US" sz="120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000078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116FF9E-C278-4AB6-8EBF-1CB9DB430A8A}" type="slidenum">
              <a:rPr lang="en-GB" altLang="en-US" sz="1200"/>
              <a:pPr eaLnBrk="1" hangingPunct="1"/>
              <a:t>50</a:t>
            </a:fld>
            <a:endParaRPr lang="en-GB" altLang="en-US" sz="120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xfrm>
            <a:off x="685800" y="4343400"/>
            <a:ext cx="5486400" cy="4114800"/>
          </a:xfrm>
          <a:noFill/>
        </p:spPr>
        <p:txBody>
          <a:bodyPr/>
          <a:lstStyle/>
          <a:p>
            <a:pPr eaLnBrk="1" hangingPunct="1"/>
            <a:endParaRPr lang="nl-NL" altLang="en-US" smtClean="0"/>
          </a:p>
        </p:txBody>
      </p:sp>
    </p:spTree>
    <p:extLst>
      <p:ext uri="{BB962C8B-B14F-4D97-AF65-F5344CB8AC3E}">
        <p14:creationId xmlns:p14="http://schemas.microsoft.com/office/powerpoint/2010/main" val="2207683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1146947-1D1C-45F0-BA09-CEF70EC7B3ED}" type="slidenum">
              <a:rPr lang="en-GB" altLang="en-US" sz="1200"/>
              <a:pPr eaLnBrk="1" hangingPunct="1"/>
              <a:t>51</a:t>
            </a:fld>
            <a:endParaRPr lang="en-GB" altLang="en-US" sz="120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803720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9F2CFB38-C704-4E57-92AA-8210CFF97E8B}" type="slidenum">
              <a:rPr lang="en-GB" altLang="en-US" sz="1200"/>
              <a:pPr eaLnBrk="1" hangingPunct="1"/>
              <a:t>52</a:t>
            </a:fld>
            <a:endParaRPr lang="en-GB" altLang="en-US" sz="120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830632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4D77C9E1-A12C-454D-9778-FA102AC3C683}" type="slidenum">
              <a:rPr lang="en-GB" altLang="en-US" sz="1200"/>
              <a:pPr eaLnBrk="1" hangingPunct="1"/>
              <a:t>53</a:t>
            </a:fld>
            <a:endParaRPr lang="en-GB" altLang="en-US" sz="120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386550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27ABDB77-B74B-449D-89EE-B8EF6792D2A8}" type="slidenum">
              <a:rPr lang="en-GB" altLang="en-US" sz="1200"/>
              <a:pPr eaLnBrk="1" hangingPunct="1"/>
              <a:t>54</a:t>
            </a:fld>
            <a:endParaRPr lang="en-GB" altLang="en-US" sz="120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971512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F1E5942-5FD8-4796-A070-A59797707411}" type="slidenum">
              <a:rPr lang="en-GB" altLang="en-US" sz="1200"/>
              <a:pPr eaLnBrk="1" hangingPunct="1"/>
              <a:t>55</a:t>
            </a:fld>
            <a:endParaRPr lang="en-GB" altLang="en-US" sz="120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699344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C594165-0E88-4579-97FF-925B739543E0}" type="slidenum">
              <a:rPr lang="en-GB" altLang="en-US" sz="1200"/>
              <a:pPr eaLnBrk="1" hangingPunct="1"/>
              <a:t>56</a:t>
            </a:fld>
            <a:endParaRPr lang="en-GB" altLang="en-US" sz="120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62137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1C275EC-523B-40D7-9DFC-12BDD4C447B8}" type="slidenum">
              <a:rPr lang="en-GB" altLang="en-US" sz="1200"/>
              <a:pPr eaLnBrk="1" hangingPunct="1"/>
              <a:t>8</a:t>
            </a:fld>
            <a:endParaRPr lang="en-GB" altLang="en-US"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59246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15988" y="742950"/>
            <a:ext cx="4964112" cy="3724275"/>
          </a:xfrm>
          <a:noFill/>
          <a:ln/>
        </p:spPr>
      </p:sp>
      <p:sp>
        <p:nvSpPr>
          <p:cNvPr id="147459" name="Rectangle 3"/>
          <p:cNvSpPr>
            <a:spLocks noGrp="1" noChangeArrowheads="1"/>
          </p:cNvSpPr>
          <p:nvPr>
            <p:ph type="body" idx="1"/>
          </p:nvPr>
        </p:nvSpPr>
        <p:spPr>
          <a:noFill/>
        </p:spPr>
        <p:txBody>
          <a:bodyPr/>
          <a:lstStyle/>
          <a:p>
            <a:endParaRPr lang="en-US" altLang="sv-SE" smtClean="0"/>
          </a:p>
        </p:txBody>
      </p:sp>
    </p:spTree>
    <p:extLst>
      <p:ext uri="{BB962C8B-B14F-4D97-AF65-F5344CB8AC3E}">
        <p14:creationId xmlns:p14="http://schemas.microsoft.com/office/powerpoint/2010/main" val="754705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8F87F4D0-B231-45B6-BE9E-C35B256A717C}" type="slidenum">
              <a:rPr lang="en-GB" altLang="en-US" sz="1200"/>
              <a:pPr eaLnBrk="1" hangingPunct="1"/>
              <a:t>10</a:t>
            </a:fld>
            <a:endParaRPr lang="en-GB" alt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GB" altLang="en-US" smtClean="0"/>
              <a:t>— </a:t>
            </a:r>
            <a:r>
              <a:rPr lang="en-GB" altLang="en-US" b="1" smtClean="0"/>
              <a:t>Communications security </a:t>
            </a:r>
            <a:r>
              <a:rPr lang="en-GB" altLang="en-US" smtClean="0"/>
              <a:t>is the degree to which communications are protected from attack.</a:t>
            </a:r>
          </a:p>
          <a:p>
            <a:pPr eaLnBrk="1" hangingPunct="1"/>
            <a:r>
              <a:rPr lang="en-GB" altLang="en-US" smtClean="0"/>
              <a:t>— </a:t>
            </a:r>
            <a:r>
              <a:rPr lang="en-GB" altLang="en-US" b="1" smtClean="0"/>
              <a:t>Data security </a:t>
            </a:r>
            <a:r>
              <a:rPr lang="en-GB" altLang="en-US" smtClean="0"/>
              <a:t>is the degree to which stored and manipulated data are protected from attack.</a:t>
            </a:r>
          </a:p>
          <a:p>
            <a:pPr eaLnBrk="1" hangingPunct="1"/>
            <a:r>
              <a:rPr lang="en-GB" altLang="en-US" smtClean="0"/>
              <a:t>— </a:t>
            </a:r>
            <a:r>
              <a:rPr lang="en-GB" altLang="en-US" b="1" smtClean="0"/>
              <a:t>Emissions security </a:t>
            </a:r>
            <a:r>
              <a:rPr lang="en-GB" altLang="en-US" smtClean="0"/>
              <a:t>is the degree to which systems do not emit radiation that is subject to attack.</a:t>
            </a:r>
          </a:p>
          <a:p>
            <a:pPr eaLnBrk="1" hangingPunct="1"/>
            <a:r>
              <a:rPr lang="en-GB" altLang="en-US" smtClean="0"/>
              <a:t>— </a:t>
            </a:r>
            <a:r>
              <a:rPr lang="en-GB" altLang="en-US" b="1" smtClean="0"/>
              <a:t>Personal security </a:t>
            </a:r>
            <a:r>
              <a:rPr lang="en-GB" altLang="en-US" smtClean="0"/>
              <a:t>is the degree to which personnel are protected from attack.</a:t>
            </a:r>
          </a:p>
          <a:p>
            <a:pPr eaLnBrk="1" hangingPunct="1"/>
            <a:r>
              <a:rPr lang="en-GB" altLang="en-US" smtClean="0"/>
              <a:t>— </a:t>
            </a:r>
            <a:r>
              <a:rPr lang="en-GB" altLang="en-US" b="1" smtClean="0"/>
              <a:t>Physical security </a:t>
            </a:r>
            <a:r>
              <a:rPr lang="en-GB" altLang="en-US" smtClean="0"/>
              <a:t>is the degree to which systems are protected from physical attack.</a:t>
            </a:r>
          </a:p>
          <a:p>
            <a:pPr eaLnBrk="1" hangingPunct="1"/>
            <a:endParaRPr lang="en-GB" altLang="en-US" smtClean="0"/>
          </a:p>
        </p:txBody>
      </p:sp>
    </p:spTree>
    <p:extLst>
      <p:ext uri="{BB962C8B-B14F-4D97-AF65-F5344CB8AC3E}">
        <p14:creationId xmlns:p14="http://schemas.microsoft.com/office/powerpoint/2010/main" val="394751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6DE153B7-20B7-4542-AD1D-0FC952B5B4D4}" type="slidenum">
              <a:rPr lang="en-GB" altLang="en-US" sz="1200"/>
              <a:pPr eaLnBrk="1" hangingPunct="1"/>
              <a:t>11</a:t>
            </a:fld>
            <a:endParaRPr lang="en-GB" alt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55808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9662EB88-6EB3-4FB9-9B82-EC778C485792}" type="slidenum">
              <a:rPr lang="en-GB" altLang="en-US" sz="1200"/>
              <a:pPr eaLnBrk="1" hangingPunct="1"/>
              <a:t>12</a:t>
            </a:fld>
            <a:endParaRPr lang="en-GB" altLang="en-U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GB" altLang="en-US" smtClean="0"/>
              <a:t>— </a:t>
            </a:r>
            <a:r>
              <a:rPr lang="en-GB" altLang="en-US" b="1" smtClean="0"/>
              <a:t>Communications security </a:t>
            </a:r>
            <a:r>
              <a:rPr lang="en-GB" altLang="en-US" smtClean="0"/>
              <a:t>is the degree to which communications are protected from attack.</a:t>
            </a:r>
          </a:p>
          <a:p>
            <a:pPr eaLnBrk="1" hangingPunct="1"/>
            <a:r>
              <a:rPr lang="en-GB" altLang="en-US" smtClean="0"/>
              <a:t>— </a:t>
            </a:r>
            <a:r>
              <a:rPr lang="en-GB" altLang="en-US" b="1" smtClean="0"/>
              <a:t>Data security </a:t>
            </a:r>
            <a:r>
              <a:rPr lang="en-GB" altLang="en-US" smtClean="0"/>
              <a:t>is the degree to which stored and manipulated data are protected from attack.</a:t>
            </a:r>
          </a:p>
          <a:p>
            <a:pPr eaLnBrk="1" hangingPunct="1"/>
            <a:r>
              <a:rPr lang="en-GB" altLang="en-US" smtClean="0"/>
              <a:t>— </a:t>
            </a:r>
            <a:r>
              <a:rPr lang="en-GB" altLang="en-US" b="1" smtClean="0"/>
              <a:t>Emissions security </a:t>
            </a:r>
            <a:r>
              <a:rPr lang="en-GB" altLang="en-US" smtClean="0"/>
              <a:t>is the degree to which systems do not emit radiation that is subject to attack.</a:t>
            </a:r>
          </a:p>
          <a:p>
            <a:pPr eaLnBrk="1" hangingPunct="1"/>
            <a:r>
              <a:rPr lang="en-GB" altLang="en-US" smtClean="0"/>
              <a:t>— </a:t>
            </a:r>
            <a:r>
              <a:rPr lang="en-GB" altLang="en-US" b="1" smtClean="0"/>
              <a:t>Personal security </a:t>
            </a:r>
            <a:r>
              <a:rPr lang="en-GB" altLang="en-US" smtClean="0"/>
              <a:t>is the degree to which personnel are protected from attack.</a:t>
            </a:r>
          </a:p>
          <a:p>
            <a:pPr eaLnBrk="1" hangingPunct="1"/>
            <a:r>
              <a:rPr lang="en-GB" altLang="en-US" smtClean="0"/>
              <a:t>— </a:t>
            </a:r>
            <a:r>
              <a:rPr lang="en-GB" altLang="en-US" b="1" smtClean="0"/>
              <a:t>Physical security </a:t>
            </a:r>
            <a:r>
              <a:rPr lang="en-GB" altLang="en-US" smtClean="0"/>
              <a:t>is the degree to which systems are protected from physical attack.</a:t>
            </a:r>
          </a:p>
          <a:p>
            <a:pPr eaLnBrk="1" hangingPunct="1"/>
            <a:endParaRPr lang="en-GB" altLang="en-US" smtClean="0"/>
          </a:p>
        </p:txBody>
      </p:sp>
    </p:spTree>
    <p:extLst>
      <p:ext uri="{BB962C8B-B14F-4D97-AF65-F5344CB8AC3E}">
        <p14:creationId xmlns:p14="http://schemas.microsoft.com/office/powerpoint/2010/main" val="383337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6F0301E-0FFF-495C-8AB8-ABAA1C9236A3}" type="slidenum">
              <a:rPr lang="en-GB" altLang="en-US"/>
              <a:pPr/>
              <a:t>‹#›</a:t>
            </a:fld>
            <a:endParaRPr lang="en-GB" altLang="en-US"/>
          </a:p>
        </p:txBody>
      </p:sp>
    </p:spTree>
    <p:extLst>
      <p:ext uri="{BB962C8B-B14F-4D97-AF65-F5344CB8AC3E}">
        <p14:creationId xmlns:p14="http://schemas.microsoft.com/office/powerpoint/2010/main" val="41637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8E2FDF6-243D-4840-9E1B-3908ADEAEFBD}" type="slidenum">
              <a:rPr lang="en-GB" altLang="en-US"/>
              <a:pPr/>
              <a:t>‹#›</a:t>
            </a:fld>
            <a:endParaRPr lang="en-GB" altLang="en-US"/>
          </a:p>
        </p:txBody>
      </p:sp>
    </p:spTree>
    <p:extLst>
      <p:ext uri="{BB962C8B-B14F-4D97-AF65-F5344CB8AC3E}">
        <p14:creationId xmlns:p14="http://schemas.microsoft.com/office/powerpoint/2010/main" val="240320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838200"/>
            <a:ext cx="2124075" cy="539908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323850" y="838200"/>
            <a:ext cx="6219825" cy="5399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76B0748-0D09-4528-8DDE-989CCBEA75FA}" type="slidenum">
              <a:rPr lang="en-GB" altLang="en-US"/>
              <a:pPr/>
              <a:t>‹#›</a:t>
            </a:fld>
            <a:endParaRPr lang="en-GB" altLang="en-US"/>
          </a:p>
        </p:txBody>
      </p:sp>
    </p:spTree>
    <p:extLst>
      <p:ext uri="{BB962C8B-B14F-4D97-AF65-F5344CB8AC3E}">
        <p14:creationId xmlns:p14="http://schemas.microsoft.com/office/powerpoint/2010/main" val="277855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FE625-125A-4F7A-85B4-6C6C99E371B6}"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73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09F9F-9E20-4C43-9B93-F4A2A248FD09}"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930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E7D45-133F-4397-87F0-F90E6257994F}"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20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6337F2-AD6D-4067-803C-658858199AA4}" type="datetime1">
              <a:rPr lang="en-US" smtClean="0">
                <a:solidFill>
                  <a:prstClr val="black">
                    <a:tint val="75000"/>
                  </a:prstClr>
                </a:solidFill>
              </a:rPr>
              <a:pPr/>
              <a:t>26-Feb-20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7" name="Slide Number Placeholder 6"/>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36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F4D82C-9EE4-4EA9-A7DB-97DA88D3E7E6}" type="datetime1">
              <a:rPr lang="en-US" smtClean="0">
                <a:solidFill>
                  <a:prstClr val="black">
                    <a:tint val="75000"/>
                  </a:prstClr>
                </a:solidFill>
              </a:rPr>
              <a:pPr/>
              <a:t>26-Feb-20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9" name="Slide Number Placeholder 8"/>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484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BC2038-E41B-40CB-9D67-E49A6B3C4CDD}" type="datetime1">
              <a:rPr lang="en-US" smtClean="0">
                <a:solidFill>
                  <a:prstClr val="black">
                    <a:tint val="75000"/>
                  </a:prstClr>
                </a:solidFill>
              </a:rPr>
              <a:pPr/>
              <a:t>26-Feb-20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5" name="Slide Number Placeholder 4"/>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861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A8936-E204-4919-8174-CB9E5461DCEC}" type="datetime1">
              <a:rPr lang="en-US" smtClean="0">
                <a:solidFill>
                  <a:prstClr val="black">
                    <a:tint val="75000"/>
                  </a:prstClr>
                </a:solidFill>
              </a:rPr>
              <a:pPr/>
              <a:t>26-Feb-20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4" name="Slide Number Placeholder 3"/>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930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B27E2C-8149-4FC1-91F5-F7C821998C6B}" type="datetime1">
              <a:rPr lang="en-US" smtClean="0">
                <a:solidFill>
                  <a:prstClr val="black">
                    <a:tint val="75000"/>
                  </a:prstClr>
                </a:solidFill>
              </a:rPr>
              <a:pPr/>
              <a:t>26-Feb-20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7" name="Slide Number Placeholder 6"/>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3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0B543D8-EFF8-44CB-9954-CF90945ABCB1}" type="slidenum">
              <a:rPr lang="en-GB" altLang="en-US"/>
              <a:pPr/>
              <a:t>‹#›</a:t>
            </a:fld>
            <a:endParaRPr lang="en-GB" altLang="en-US"/>
          </a:p>
        </p:txBody>
      </p:sp>
    </p:spTree>
    <p:extLst>
      <p:ext uri="{BB962C8B-B14F-4D97-AF65-F5344CB8AC3E}">
        <p14:creationId xmlns:p14="http://schemas.microsoft.com/office/powerpoint/2010/main" val="348546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73A6A7-43E2-4E36-9883-A096D2BDCFA6}" type="datetime1">
              <a:rPr lang="en-US" smtClean="0">
                <a:solidFill>
                  <a:prstClr val="black">
                    <a:tint val="75000"/>
                  </a:prstClr>
                </a:solidFill>
              </a:rPr>
              <a:pPr/>
              <a:t>26-Feb-20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7" name="Slide Number Placeholder 6"/>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172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100FC3-6732-4371-901C-AF955F31591D}"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634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D8C54-5C81-47D8-8E76-A2E080E17759}"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241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FE625-125A-4F7A-85B4-6C6C99E371B6}"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1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09F9F-9E20-4C43-9B93-F4A2A248FD09}"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232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E7D45-133F-4397-87F0-F90E6257994F}"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966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6337F2-AD6D-4067-803C-658858199AA4}" type="datetime1">
              <a:rPr lang="en-US" smtClean="0">
                <a:solidFill>
                  <a:prstClr val="black">
                    <a:tint val="75000"/>
                  </a:prstClr>
                </a:solidFill>
              </a:rPr>
              <a:pPr/>
              <a:t>26-Feb-20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7" name="Slide Number Placeholder 6"/>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004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F4D82C-9EE4-4EA9-A7DB-97DA88D3E7E6}" type="datetime1">
              <a:rPr lang="en-US" smtClean="0">
                <a:solidFill>
                  <a:prstClr val="black">
                    <a:tint val="75000"/>
                  </a:prstClr>
                </a:solidFill>
              </a:rPr>
              <a:pPr/>
              <a:t>26-Feb-20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9" name="Slide Number Placeholder 8"/>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208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BC2038-E41B-40CB-9D67-E49A6B3C4CDD}" type="datetime1">
              <a:rPr lang="en-US" smtClean="0">
                <a:solidFill>
                  <a:prstClr val="black">
                    <a:tint val="75000"/>
                  </a:prstClr>
                </a:solidFill>
              </a:rPr>
              <a:pPr/>
              <a:t>26-Feb-20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5" name="Slide Number Placeholder 4"/>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89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A8936-E204-4919-8174-CB9E5461DCEC}" type="datetime1">
              <a:rPr lang="en-US" smtClean="0">
                <a:solidFill>
                  <a:prstClr val="black">
                    <a:tint val="75000"/>
                  </a:prstClr>
                </a:solidFill>
              </a:rPr>
              <a:pPr/>
              <a:t>26-Feb-20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4" name="Slide Number Placeholder 3"/>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44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19CAA6B-18D6-4392-993B-D3AA189626CE}" type="slidenum">
              <a:rPr lang="en-GB" altLang="en-US"/>
              <a:pPr/>
              <a:t>‹#›</a:t>
            </a:fld>
            <a:endParaRPr lang="en-GB" altLang="en-US"/>
          </a:p>
        </p:txBody>
      </p:sp>
    </p:spTree>
    <p:extLst>
      <p:ext uri="{BB962C8B-B14F-4D97-AF65-F5344CB8AC3E}">
        <p14:creationId xmlns:p14="http://schemas.microsoft.com/office/powerpoint/2010/main" val="1831829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B27E2C-8149-4FC1-91F5-F7C821998C6B}" type="datetime1">
              <a:rPr lang="en-US" smtClean="0">
                <a:solidFill>
                  <a:prstClr val="black">
                    <a:tint val="75000"/>
                  </a:prstClr>
                </a:solidFill>
              </a:rPr>
              <a:pPr/>
              <a:t>26-Feb-20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7" name="Slide Number Placeholder 6"/>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683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73A6A7-43E2-4E36-9883-A096D2BDCFA6}" type="datetime1">
              <a:rPr lang="en-US" smtClean="0">
                <a:solidFill>
                  <a:prstClr val="black">
                    <a:tint val="75000"/>
                  </a:prstClr>
                </a:solidFill>
              </a:rPr>
              <a:pPr/>
              <a:t>26-Feb-20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7" name="Slide Number Placeholder 6"/>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77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100FC3-6732-4371-901C-AF955F31591D}"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740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AD8C54-5C81-47D8-8E76-A2E080E17759}" type="datetime1">
              <a:rPr lang="en-US" smtClean="0">
                <a:solidFill>
                  <a:prstClr val="black">
                    <a:tint val="75000"/>
                  </a:prstClr>
                </a:solidFill>
              </a:rPr>
              <a:pPr/>
              <a:t>26-Feb-20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CHALMERS &amp; University of Gothenburg - 2017</a:t>
            </a:r>
          </a:p>
        </p:txBody>
      </p:sp>
      <p:sp>
        <p:nvSpPr>
          <p:cNvPr id="6" name="Slide Number Placeholder 5"/>
          <p:cNvSpPr>
            <a:spLocks noGrp="1"/>
          </p:cNvSpPr>
          <p:nvPr>
            <p:ph type="sldNum" sz="quarter" idx="12"/>
          </p:nvPr>
        </p:nvSpPr>
        <p:spPr/>
        <p:txBody>
          <a:bodyPr/>
          <a:lstStyle/>
          <a:p>
            <a:fld id="{EC636E17-4E77-46B6-97B9-87B8E8DDB4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28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323850" y="1828800"/>
            <a:ext cx="417195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828800"/>
            <a:ext cx="417195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8EDA4B7-9072-4397-8998-D11F1F50C479}" type="slidenum">
              <a:rPr lang="en-GB" altLang="en-US"/>
              <a:pPr/>
              <a:t>‹#›</a:t>
            </a:fld>
            <a:endParaRPr lang="en-GB" altLang="en-US"/>
          </a:p>
        </p:txBody>
      </p:sp>
    </p:spTree>
    <p:extLst>
      <p:ext uri="{BB962C8B-B14F-4D97-AF65-F5344CB8AC3E}">
        <p14:creationId xmlns:p14="http://schemas.microsoft.com/office/powerpoint/2010/main" val="124685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339C42BD-A552-456C-A872-128D57650B88}" type="slidenum">
              <a:rPr lang="en-GB" altLang="en-US"/>
              <a:pPr/>
              <a:t>‹#›</a:t>
            </a:fld>
            <a:endParaRPr lang="en-GB" altLang="en-US"/>
          </a:p>
        </p:txBody>
      </p:sp>
    </p:spTree>
    <p:extLst>
      <p:ext uri="{BB962C8B-B14F-4D97-AF65-F5344CB8AC3E}">
        <p14:creationId xmlns:p14="http://schemas.microsoft.com/office/powerpoint/2010/main" val="271659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5246CD97-70B1-4E0B-99EB-B7726C915F08}" type="slidenum">
              <a:rPr lang="en-GB" altLang="en-US"/>
              <a:pPr/>
              <a:t>‹#›</a:t>
            </a:fld>
            <a:endParaRPr lang="en-GB" altLang="en-US"/>
          </a:p>
        </p:txBody>
      </p:sp>
    </p:spTree>
    <p:extLst>
      <p:ext uri="{BB962C8B-B14F-4D97-AF65-F5344CB8AC3E}">
        <p14:creationId xmlns:p14="http://schemas.microsoft.com/office/powerpoint/2010/main" val="186652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23132C10-AD3B-44BD-8646-F66170FBCAF4}" type="slidenum">
              <a:rPr lang="en-GB" altLang="en-US"/>
              <a:pPr/>
              <a:t>‹#›</a:t>
            </a:fld>
            <a:endParaRPr lang="en-GB" altLang="en-US"/>
          </a:p>
        </p:txBody>
      </p:sp>
    </p:spTree>
    <p:extLst>
      <p:ext uri="{BB962C8B-B14F-4D97-AF65-F5344CB8AC3E}">
        <p14:creationId xmlns:p14="http://schemas.microsoft.com/office/powerpoint/2010/main" val="314649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D18AE931-F3B5-4A50-B127-DDBCB960DB62}" type="slidenum">
              <a:rPr lang="en-GB" altLang="en-US"/>
              <a:pPr/>
              <a:t>‹#›</a:t>
            </a:fld>
            <a:endParaRPr lang="en-GB" altLang="en-US"/>
          </a:p>
        </p:txBody>
      </p:sp>
    </p:spTree>
    <p:extLst>
      <p:ext uri="{BB962C8B-B14F-4D97-AF65-F5344CB8AC3E}">
        <p14:creationId xmlns:p14="http://schemas.microsoft.com/office/powerpoint/2010/main" val="321698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543657F-D58C-4989-BE07-19C821786AA5}" type="slidenum">
              <a:rPr lang="en-GB" altLang="en-US"/>
              <a:pPr/>
              <a:t>‹#›</a:t>
            </a:fld>
            <a:endParaRPr lang="en-GB" altLang="en-US"/>
          </a:p>
        </p:txBody>
      </p:sp>
    </p:spTree>
    <p:extLst>
      <p:ext uri="{BB962C8B-B14F-4D97-AF65-F5344CB8AC3E}">
        <p14:creationId xmlns:p14="http://schemas.microsoft.com/office/powerpoint/2010/main" val="263861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838200"/>
            <a:ext cx="849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323850" y="1828800"/>
            <a:ext cx="8496300"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395288"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UE Scala"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59125"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UE Scala"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91515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B608FD5A-AC63-483B-A75E-2AA875272C27}" type="slidenum">
              <a:rPr lang="en-GB" altLang="en-US"/>
              <a:pPr/>
              <a:t>‹#›</a:t>
            </a:fld>
            <a:endParaRPr lang="en-GB" altLang="en-US"/>
          </a:p>
        </p:txBody>
      </p:sp>
      <p:pic>
        <p:nvPicPr>
          <p:cNvPr id="2055" name="Bildobjekt 9" descr="Chalmers Univ logo_svart.em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3850" y="242888"/>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835150" y="134938"/>
            <a:ext cx="25511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7" name="Rak 12"/>
          <p:cNvCxnSpPr>
            <a:cxnSpLocks noChangeShapeType="1"/>
          </p:cNvCxnSpPr>
          <p:nvPr userDrawn="1"/>
        </p:nvCxnSpPr>
        <p:spPr bwMode="auto">
          <a:xfrm rot="5400000">
            <a:off x="1526381" y="311944"/>
            <a:ext cx="185738"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Lucida Sans Unicode" pitchFamily="34" charset="0"/>
        </a:defRPr>
      </a:lvl2pPr>
      <a:lvl3pPr algn="l" rtl="0" eaLnBrk="0" fontAlgn="base" hangingPunct="0">
        <a:spcBef>
          <a:spcPct val="0"/>
        </a:spcBef>
        <a:spcAft>
          <a:spcPct val="0"/>
        </a:spcAft>
        <a:defRPr sz="3200">
          <a:solidFill>
            <a:schemeClr val="tx2"/>
          </a:solidFill>
          <a:latin typeface="Lucida Sans Unicode" pitchFamily="34" charset="0"/>
        </a:defRPr>
      </a:lvl3pPr>
      <a:lvl4pPr algn="l" rtl="0" eaLnBrk="0" fontAlgn="base" hangingPunct="0">
        <a:spcBef>
          <a:spcPct val="0"/>
        </a:spcBef>
        <a:spcAft>
          <a:spcPct val="0"/>
        </a:spcAft>
        <a:defRPr sz="3200">
          <a:solidFill>
            <a:schemeClr val="tx2"/>
          </a:solidFill>
          <a:latin typeface="Lucida Sans Unicode" pitchFamily="34" charset="0"/>
        </a:defRPr>
      </a:lvl4pPr>
      <a:lvl5pPr algn="l" rtl="0" eaLnBrk="0" fontAlgn="base" hangingPunct="0">
        <a:spcBef>
          <a:spcPct val="0"/>
        </a:spcBef>
        <a:spcAft>
          <a:spcPct val="0"/>
        </a:spcAft>
        <a:defRPr sz="3200">
          <a:solidFill>
            <a:schemeClr val="tx2"/>
          </a:solidFill>
          <a:latin typeface="Lucida Sans Unicode" pitchFamily="34" charset="0"/>
        </a:defRPr>
      </a:lvl5pPr>
      <a:lvl6pPr marL="457200" algn="l" rtl="0" fontAlgn="base">
        <a:spcBef>
          <a:spcPct val="0"/>
        </a:spcBef>
        <a:spcAft>
          <a:spcPct val="0"/>
        </a:spcAft>
        <a:defRPr sz="3200">
          <a:solidFill>
            <a:schemeClr val="tx2"/>
          </a:solidFill>
          <a:latin typeface="Lucida Sans Unicode" pitchFamily="34" charset="0"/>
        </a:defRPr>
      </a:lvl6pPr>
      <a:lvl7pPr marL="914400" algn="l" rtl="0" fontAlgn="base">
        <a:spcBef>
          <a:spcPct val="0"/>
        </a:spcBef>
        <a:spcAft>
          <a:spcPct val="0"/>
        </a:spcAft>
        <a:defRPr sz="3200">
          <a:solidFill>
            <a:schemeClr val="tx2"/>
          </a:solidFill>
          <a:latin typeface="Lucida Sans Unicode" pitchFamily="34" charset="0"/>
        </a:defRPr>
      </a:lvl7pPr>
      <a:lvl8pPr marL="1371600" algn="l" rtl="0" fontAlgn="base">
        <a:spcBef>
          <a:spcPct val="0"/>
        </a:spcBef>
        <a:spcAft>
          <a:spcPct val="0"/>
        </a:spcAft>
        <a:defRPr sz="3200">
          <a:solidFill>
            <a:schemeClr val="tx2"/>
          </a:solidFill>
          <a:latin typeface="Lucida Sans Unicode" pitchFamily="34" charset="0"/>
        </a:defRPr>
      </a:lvl8pPr>
      <a:lvl9pPr marL="1828800" algn="l" rtl="0" fontAlgn="base">
        <a:spcBef>
          <a:spcPct val="0"/>
        </a:spcBef>
        <a:spcAft>
          <a:spcPct val="0"/>
        </a:spcAft>
        <a:defRPr sz="32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0817F2-E8A1-43BF-A712-55936AE4E335}" type="datetime1">
              <a:rPr lang="en-US" smtClean="0">
                <a:solidFill>
                  <a:prstClr val="black">
                    <a:tint val="75000"/>
                  </a:prstClr>
                </a:solidFill>
                <a:latin typeface="Calibri" panose="020F0502020204030204"/>
              </a:rPr>
              <a:pPr fontAlgn="auto">
                <a:spcBef>
                  <a:spcPts val="0"/>
                </a:spcBef>
                <a:spcAft>
                  <a:spcPts val="0"/>
                </a:spcAft>
              </a:pPr>
              <a:t>26-Feb-20</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panose="020F0502020204030204"/>
              </a:rPr>
              <a:t>CHALMERS &amp; University of Gothenburg - 2017</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C636E17-4E77-46B6-97B9-87B8E8DDB404}"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300102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0817F2-E8A1-43BF-A712-55936AE4E335}" type="datetime1">
              <a:rPr lang="en-US" smtClean="0">
                <a:solidFill>
                  <a:prstClr val="black">
                    <a:tint val="75000"/>
                  </a:prstClr>
                </a:solidFill>
                <a:latin typeface="Calibri" panose="020F0502020204030204"/>
              </a:rPr>
              <a:pPr fontAlgn="auto">
                <a:spcBef>
                  <a:spcPts val="0"/>
                </a:spcBef>
                <a:spcAft>
                  <a:spcPts val="0"/>
                </a:spcAft>
              </a:pPr>
              <a:t>26-Feb-20</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panose="020F0502020204030204"/>
              </a:rPr>
              <a:t>CHALMERS &amp; University of Gothenburg - 2017</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C636E17-4E77-46B6-97B9-87B8E8DDB404}"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0450259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udron@chalmers.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ynamoo.com/orange/summary.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up.ub.gu.se/publication/29023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emf"/><Relationship Id="rId11" Type="http://schemas.openxmlformats.org/officeDocument/2006/relationships/image" Target="../media/image19.png"/><Relationship Id="rId5" Type="http://schemas.openxmlformats.org/officeDocument/2006/relationships/oleObject" Target="../embeddings/oleObject1.bin"/><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827088" y="908050"/>
            <a:ext cx="7454900" cy="1512888"/>
          </a:xfrm>
          <a:extLst>
            <a:ext uri="{909E8E84-426E-40DD-AFC4-6F175D3DCCD1}">
              <a14:hiddenFill xmlns:a14="http://schemas.microsoft.com/office/drawing/2010/main">
                <a:solidFill>
                  <a:schemeClr val="tx2"/>
                </a:solidFill>
              </a14:hiddenFill>
            </a:ext>
          </a:extLst>
        </p:spPr>
        <p:txBody>
          <a:bodyPr/>
          <a:lstStyle/>
          <a:p>
            <a:pPr algn="ctr">
              <a:defRPr/>
            </a:pPr>
            <a:r>
              <a:rPr lang="en-US" sz="4400" b="1">
                <a:effectLst>
                  <a:outerShdw blurRad="38100" dist="38100" dir="2700000" algn="tl">
                    <a:srgbClr val="C0C0C0"/>
                  </a:outerShdw>
                </a:effectLst>
              </a:rPr>
              <a:t>Architectural Tactics</a:t>
            </a:r>
            <a:br>
              <a:rPr lang="en-US" sz="4400" b="1">
                <a:effectLst>
                  <a:outerShdw blurRad="38100" dist="38100" dir="2700000" algn="tl">
                    <a:srgbClr val="C0C0C0"/>
                  </a:outerShdw>
                </a:effectLst>
              </a:rPr>
            </a:br>
            <a:r>
              <a:rPr lang="en-US" sz="4400" b="1">
                <a:effectLst>
                  <a:outerShdw blurRad="38100" dist="38100" dir="2700000" algn="tl">
                    <a:srgbClr val="C0C0C0"/>
                  </a:outerShdw>
                </a:effectLst>
              </a:rPr>
              <a:t>Security</a:t>
            </a:r>
            <a:endParaRPr lang="en-GB" sz="4400">
              <a:effectLst>
                <a:outerShdw blurRad="38100" dist="38100" dir="2700000" algn="tl">
                  <a:srgbClr val="C0C0C0"/>
                </a:outerShdw>
              </a:effectLst>
            </a:endParaRPr>
          </a:p>
        </p:txBody>
      </p:sp>
      <p:sp>
        <p:nvSpPr>
          <p:cNvPr id="6147" name="Rectangle 3"/>
          <p:cNvSpPr>
            <a:spLocks noGrp="1" noChangeArrowheads="1"/>
          </p:cNvSpPr>
          <p:nvPr>
            <p:ph type="subTitle" idx="1"/>
          </p:nvPr>
        </p:nvSpPr>
        <p:spPr>
          <a:xfrm>
            <a:off x="468313" y="2924175"/>
            <a:ext cx="5184775" cy="2590800"/>
          </a:xfrm>
          <a:noFill/>
        </p:spPr>
        <p:txBody>
          <a:bodyPr/>
          <a:lstStyle/>
          <a:p>
            <a:r>
              <a:rPr lang="en-US" altLang="en-US" sz="2800" dirty="0" smtClean="0"/>
              <a:t>M.R.V. Chaudron</a:t>
            </a:r>
          </a:p>
          <a:p>
            <a:r>
              <a:rPr lang="en-US" altLang="en-US" sz="1800" dirty="0" smtClean="0">
                <a:hlinkClick r:id="rId3"/>
              </a:rPr>
              <a:t>chaudron@chalmers.se</a:t>
            </a:r>
            <a:endParaRPr lang="en-US" altLang="en-US" sz="1800" dirty="0" smtClean="0"/>
          </a:p>
          <a:p>
            <a:r>
              <a:rPr lang="en-US" altLang="en-US" sz="1800" dirty="0" smtClean="0"/>
              <a:t>Software Engineering </a:t>
            </a:r>
            <a:r>
              <a:rPr lang="en-US" altLang="en-US" sz="1800" dirty="0" smtClean="0"/>
              <a:t>Division</a:t>
            </a:r>
            <a:endParaRPr lang="en-US" altLang="en-US" sz="1800" dirty="0" smtClean="0"/>
          </a:p>
          <a:p>
            <a:r>
              <a:rPr lang="en-US" altLang="en-US" sz="1800" dirty="0" smtClean="0"/>
              <a:t>Chalmers | Gothenburg University</a:t>
            </a:r>
            <a:endParaRPr lang="en-GB" altLang="en-US" sz="1800" dirty="0" smtClean="0"/>
          </a:p>
        </p:txBody>
      </p:sp>
      <p:sp>
        <p:nvSpPr>
          <p:cNvPr id="6148"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A1C10837-CC58-411A-97AA-97A0142826D6}" type="slidenum">
              <a:rPr lang="en-GB" altLang="en-US" sz="1000"/>
              <a:pPr eaLnBrk="1" hangingPunct="1"/>
              <a:t>1</a:t>
            </a:fld>
            <a:endParaRPr lang="en-GB" altLang="en-US" sz="1000"/>
          </a:p>
        </p:txBody>
      </p:sp>
      <p:pic>
        <p:nvPicPr>
          <p:cNvPr id="6149" name="Picture 32" descr="security_pic"/>
          <p:cNvPicPr>
            <a:picLocks noChangeAspect="1" noChangeArrowheads="1"/>
          </p:cNvPicPr>
          <p:nvPr/>
        </p:nvPicPr>
        <p:blipFill>
          <a:blip r:embed="rId4">
            <a:extLst>
              <a:ext uri="{28A0092B-C50C-407E-A947-70E740481C1C}">
                <a14:useLocalDpi xmlns:a14="http://schemas.microsoft.com/office/drawing/2010/main" val="0"/>
              </a:ext>
            </a:extLst>
          </a:blip>
          <a:srcRect b="7249"/>
          <a:stretch>
            <a:fillRect/>
          </a:stretch>
        </p:blipFill>
        <p:spPr bwMode="auto">
          <a:xfrm>
            <a:off x="5648325" y="2708275"/>
            <a:ext cx="28844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34" descr="http://uploads.neatorama.com/wp-content/uploads/2010/06/00301.jpg"/>
          <p:cNvPicPr>
            <a:picLocks noChangeAspect="1" noChangeArrowheads="1"/>
          </p:cNvPicPr>
          <p:nvPr/>
        </p:nvPicPr>
        <p:blipFill>
          <a:blip r:embed="rId5">
            <a:extLst>
              <a:ext uri="{28A0092B-C50C-407E-A947-70E740481C1C}">
                <a14:useLocalDpi xmlns:a14="http://schemas.microsoft.com/office/drawing/2010/main" val="0"/>
              </a:ext>
            </a:extLst>
          </a:blip>
          <a:srcRect r="52449"/>
          <a:stretch>
            <a:fillRect/>
          </a:stretch>
        </p:blipFill>
        <p:spPr bwMode="auto">
          <a:xfrm>
            <a:off x="5680075" y="2698750"/>
            <a:ext cx="28860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
          <p:cNvSpPr>
            <a:spLocks noChangeArrowheads="1"/>
          </p:cNvSpPr>
          <p:nvPr/>
        </p:nvSpPr>
        <p:spPr bwMode="auto">
          <a:xfrm>
            <a:off x="6508750" y="56610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sv-SE" altLang="en-US" sz="1600"/>
              <a:t>neatorama.com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4000" smtClean="0"/>
              <a:t>Security</a:t>
            </a:r>
          </a:p>
        </p:txBody>
      </p:sp>
      <p:sp>
        <p:nvSpPr>
          <p:cNvPr id="8195" name="Rectangle 3"/>
          <p:cNvSpPr>
            <a:spLocks noGrp="1" noChangeArrowheads="1"/>
          </p:cNvSpPr>
          <p:nvPr>
            <p:ph idx="1"/>
          </p:nvPr>
        </p:nvSpPr>
        <p:spPr>
          <a:xfrm>
            <a:off x="323850" y="1916113"/>
            <a:ext cx="8496300" cy="4681537"/>
          </a:xfrm>
        </p:spPr>
        <p:txBody>
          <a:bodyPr/>
          <a:lstStyle/>
          <a:p>
            <a:pPr>
              <a:buFontTx/>
              <a:buNone/>
            </a:pPr>
            <a:r>
              <a:rPr lang="en-US" altLang="en-US" sz="3200" b="1" smtClean="0"/>
              <a:t>Sources:</a:t>
            </a:r>
          </a:p>
          <a:p>
            <a:pPr lvl="1">
              <a:buFontTx/>
              <a:buNone/>
            </a:pPr>
            <a:r>
              <a:rPr lang="en-US" altLang="en-US" sz="2400" b="1" smtClean="0"/>
              <a:t>Common Concepts Underlying Safety, Security, and </a:t>
            </a:r>
          </a:p>
          <a:p>
            <a:pPr lvl="1">
              <a:buFontTx/>
              <a:buNone/>
            </a:pPr>
            <a:r>
              <a:rPr lang="en-US" altLang="en-US" sz="2400" b="1" smtClean="0"/>
              <a:t>Survivability Engineering</a:t>
            </a:r>
          </a:p>
          <a:p>
            <a:pPr lvl="1">
              <a:buFontTx/>
              <a:buNone/>
            </a:pPr>
            <a:r>
              <a:rPr lang="en-US" altLang="en-US" sz="2400" smtClean="0"/>
              <a:t>Donald G. Firesmith, </a:t>
            </a:r>
            <a:r>
              <a:rPr lang="en-US" altLang="en-US" sz="2400" i="1" smtClean="0"/>
              <a:t>December 2003</a:t>
            </a:r>
          </a:p>
          <a:p>
            <a:pPr lvl="1">
              <a:buFontTx/>
              <a:buNone/>
            </a:pPr>
            <a:r>
              <a:rPr lang="en-US" altLang="en-US" sz="2400" b="1" smtClean="0"/>
              <a:t>Technical Note </a:t>
            </a:r>
            <a:r>
              <a:rPr lang="en-US" altLang="en-US" sz="2400" smtClean="0"/>
              <a:t>CMU/SEI-2003-TN-033</a:t>
            </a:r>
          </a:p>
          <a:p>
            <a:pPr lvl="1">
              <a:buFontTx/>
              <a:buNone/>
            </a:pPr>
            <a:endParaRPr lang="en-US" altLang="en-US" sz="2400" smtClean="0"/>
          </a:p>
          <a:p>
            <a:pPr lvl="1">
              <a:buFontTx/>
              <a:buNone/>
            </a:pPr>
            <a:r>
              <a:rPr lang="en-GB" altLang="en-US" sz="2400" smtClean="0"/>
              <a:t>M. van Steen, </a:t>
            </a:r>
            <a:r>
              <a:rPr lang="en-GB" altLang="en-US" sz="2400" b="1" smtClean="0"/>
              <a:t>Distributed Systems</a:t>
            </a:r>
            <a:endParaRPr lang="en-US" altLang="en-US" sz="2400" b="1" smtClean="0"/>
          </a:p>
        </p:txBody>
      </p:sp>
      <p:sp>
        <p:nvSpPr>
          <p:cNvPr id="8196"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42952F3-FD5E-4F86-9F16-A6DFEAD17D47}" type="slidenum">
              <a:rPr lang="en-GB" altLang="en-US" sz="1000"/>
              <a:pPr eaLnBrk="1" hangingPunct="1"/>
              <a:t>10</a:t>
            </a:fld>
            <a:endParaRPr lang="en-GB" altLang="en-US" sz="100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075" y="333375"/>
            <a:ext cx="2487613" cy="189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b="1" smtClean="0"/>
              <a:t>Sources: </a:t>
            </a:r>
            <a:r>
              <a:rPr lang="en-GB" altLang="en-US" b="1" smtClean="0">
                <a:hlinkClick r:id="rId3"/>
              </a:rPr>
              <a:t>Orange Book</a:t>
            </a:r>
            <a:endParaRPr lang="en-GB" altLang="en-US" b="1" smtClean="0"/>
          </a:p>
        </p:txBody>
      </p:sp>
      <p:sp>
        <p:nvSpPr>
          <p:cNvPr id="9219" name="Rectangle 3"/>
          <p:cNvSpPr>
            <a:spLocks noGrp="1" noChangeArrowheads="1"/>
          </p:cNvSpPr>
          <p:nvPr>
            <p:ph idx="1"/>
          </p:nvPr>
        </p:nvSpPr>
        <p:spPr/>
        <p:txBody>
          <a:bodyPr/>
          <a:lstStyle/>
          <a:p>
            <a:pPr>
              <a:lnSpc>
                <a:spcPct val="120000"/>
              </a:lnSpc>
            </a:pPr>
            <a:r>
              <a:rPr lang="en-GB" altLang="en-US" smtClean="0"/>
              <a:t>The Orange Book is a summary of the US Department of Defense </a:t>
            </a:r>
            <a:r>
              <a:rPr lang="en-GB" altLang="en-US" i="1" smtClean="0"/>
              <a:t>Trusted Computer System Evaluation Criteria</a:t>
            </a:r>
            <a:r>
              <a:rPr lang="en-GB" altLang="en-US" smtClean="0"/>
              <a:t>. </a:t>
            </a:r>
            <a:br>
              <a:rPr lang="en-GB" altLang="en-US" smtClean="0"/>
            </a:br>
            <a:r>
              <a:rPr lang="en-GB" altLang="en-US" smtClean="0"/>
              <a:t>Although originally written for military systems, the security classifications are now broadly used within the computer industry.</a:t>
            </a:r>
          </a:p>
        </p:txBody>
      </p:sp>
      <p:sp>
        <p:nvSpPr>
          <p:cNvPr id="9220"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E164DC4F-4D9D-4062-99FF-E99DEA023D07}" type="slidenum">
              <a:rPr lang="en-GB" altLang="en-US" sz="1000"/>
              <a:pPr eaLnBrk="1" hangingPunct="1"/>
              <a:t>11</a:t>
            </a:fld>
            <a:endParaRPr lang="en-GB" altLang="en-US"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Security</a:t>
            </a:r>
          </a:p>
        </p:txBody>
      </p:sp>
      <p:sp>
        <p:nvSpPr>
          <p:cNvPr id="10243" name="Rectangle 3"/>
          <p:cNvSpPr>
            <a:spLocks noGrp="1" noChangeArrowheads="1"/>
          </p:cNvSpPr>
          <p:nvPr>
            <p:ph idx="1"/>
          </p:nvPr>
        </p:nvSpPr>
        <p:spPr>
          <a:xfrm>
            <a:off x="323850" y="4797425"/>
            <a:ext cx="8351838" cy="1800225"/>
          </a:xfrm>
        </p:spPr>
        <p:txBody>
          <a:bodyPr/>
          <a:lstStyle/>
          <a:p>
            <a:pPr>
              <a:buFontTx/>
              <a:buNone/>
            </a:pPr>
            <a:r>
              <a:rPr lang="en-US" altLang="en-US" sz="2000" smtClean="0"/>
              <a:t>Security is not a technical/systems issue only.</a:t>
            </a:r>
          </a:p>
          <a:p>
            <a:pPr>
              <a:buFontTx/>
              <a:buNone/>
            </a:pPr>
            <a:r>
              <a:rPr lang="en-US" altLang="en-US" sz="2000" smtClean="0"/>
              <a:t>	Systems operate in some physical and organizational context.</a:t>
            </a:r>
          </a:p>
          <a:p>
            <a:pPr>
              <a:buFontTx/>
              <a:buNone/>
            </a:pPr>
            <a:r>
              <a:rPr lang="en-US" altLang="en-US" sz="2000" smtClean="0"/>
              <a:t>	All these issues need to be considered in an integral manner.</a:t>
            </a:r>
          </a:p>
        </p:txBody>
      </p:sp>
      <p:sp>
        <p:nvSpPr>
          <p:cNvPr id="10244"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6990BAF9-7AC8-48D3-AB00-DC165CA5F745}" type="slidenum">
              <a:rPr lang="en-GB" altLang="en-US" sz="1000"/>
              <a:pPr eaLnBrk="1" hangingPunct="1"/>
              <a:t>12</a:t>
            </a:fld>
            <a:endParaRPr lang="en-GB" altLang="en-US" sz="100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6913562"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908050"/>
            <a:ext cx="7772400" cy="863600"/>
          </a:xfrm>
          <a:noFill/>
        </p:spPr>
        <p:txBody>
          <a:bodyPr/>
          <a:lstStyle/>
          <a:p>
            <a:r>
              <a:rPr lang="en-US" altLang="en-US" smtClean="0"/>
              <a:t>Security</a:t>
            </a:r>
            <a:endParaRPr lang="en-GB" altLang="en-US" smtClean="0"/>
          </a:p>
        </p:txBody>
      </p:sp>
      <p:sp>
        <p:nvSpPr>
          <p:cNvPr id="11267"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912830D-0F0D-4A67-83D3-BD99E9D2340D}" type="slidenum">
              <a:rPr lang="en-GB" altLang="en-US" sz="1000"/>
              <a:pPr eaLnBrk="1" hangingPunct="1"/>
              <a:t>13</a:t>
            </a:fld>
            <a:endParaRPr lang="en-GB" altLang="en-US" sz="1000"/>
          </a:p>
        </p:txBody>
      </p:sp>
      <p:pic>
        <p:nvPicPr>
          <p:cNvPr id="11268" name="Picture 7" descr="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908050"/>
            <a:ext cx="14398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3"/>
          <p:cNvSpPr txBox="1">
            <a:spLocks noChangeArrowheads="1"/>
          </p:cNvSpPr>
          <p:nvPr/>
        </p:nvSpPr>
        <p:spPr bwMode="auto">
          <a:xfrm>
            <a:off x="682625" y="2035175"/>
            <a:ext cx="6756400" cy="822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i="1" u="sng"/>
              <a:t>Confidentiality</a:t>
            </a:r>
            <a:r>
              <a:rPr lang="en-US" altLang="en-US"/>
              <a:t>:	information is disclosed </a:t>
            </a:r>
          </a:p>
          <a:p>
            <a:r>
              <a:rPr lang="en-US" altLang="en-US"/>
              <a:t>(</a:t>
            </a:r>
            <a:r>
              <a:rPr lang="en-US" altLang="en-US" i="1"/>
              <a:t>Secrecy</a:t>
            </a:r>
            <a:r>
              <a:rPr lang="en-US" altLang="en-US"/>
              <a:t>)		only to authorized parties</a:t>
            </a:r>
            <a:endParaRPr lang="en-GB" altLang="en-US"/>
          </a:p>
        </p:txBody>
      </p:sp>
      <p:sp>
        <p:nvSpPr>
          <p:cNvPr id="11270" name="Text Box 4"/>
          <p:cNvSpPr txBox="1">
            <a:spLocks noChangeArrowheads="1"/>
          </p:cNvSpPr>
          <p:nvPr/>
        </p:nvSpPr>
        <p:spPr bwMode="auto">
          <a:xfrm>
            <a:off x="682625" y="3141663"/>
            <a:ext cx="7850188" cy="822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i="1" u="sng"/>
              <a:t>Integrity</a:t>
            </a:r>
            <a:r>
              <a:rPr lang="en-US" altLang="en-US"/>
              <a:t>:		alterations to system assets can  </a:t>
            </a:r>
          </a:p>
          <a:p>
            <a:r>
              <a:rPr lang="en-US" altLang="en-US"/>
              <a:t>			only be made in authorized ways</a:t>
            </a:r>
            <a:endParaRPr lang="en-GB" altLang="en-US"/>
          </a:p>
        </p:txBody>
      </p:sp>
      <p:sp>
        <p:nvSpPr>
          <p:cNvPr id="11271" name="Text Box 5"/>
          <p:cNvSpPr txBox="1">
            <a:spLocks noChangeArrowheads="1"/>
          </p:cNvSpPr>
          <p:nvPr/>
        </p:nvSpPr>
        <p:spPr bwMode="auto">
          <a:xfrm>
            <a:off x="682625" y="4508500"/>
            <a:ext cx="7712075" cy="11874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i="1" u="sng"/>
              <a:t>Availability</a:t>
            </a:r>
            <a:r>
              <a:rPr lang="en-US" altLang="en-US"/>
              <a:t>:		the probability that a system is </a:t>
            </a:r>
          </a:p>
          <a:p>
            <a:r>
              <a:rPr lang="en-US" altLang="en-US"/>
              <a:t>			operating correctly at any given </a:t>
            </a:r>
          </a:p>
          <a:p>
            <a:r>
              <a:rPr lang="en-US" altLang="en-US"/>
              <a:t>			moment </a:t>
            </a:r>
            <a:endParaRPr lang="en-GB" altLang="en-US"/>
          </a:p>
        </p:txBody>
      </p:sp>
      <p:pic>
        <p:nvPicPr>
          <p:cNvPr id="11272" name="Picture 9" descr="secret_agent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5300663"/>
            <a:ext cx="89217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b="1" smtClean="0"/>
              <a:t>Assets and Threats</a:t>
            </a:r>
          </a:p>
        </p:txBody>
      </p:sp>
      <p:sp>
        <p:nvSpPr>
          <p:cNvPr id="12291" name="Rectangle 3"/>
          <p:cNvSpPr>
            <a:spLocks noGrp="1" noChangeArrowheads="1"/>
          </p:cNvSpPr>
          <p:nvPr>
            <p:ph idx="1"/>
          </p:nvPr>
        </p:nvSpPr>
        <p:spPr>
          <a:xfrm>
            <a:off x="4932363" y="3141663"/>
            <a:ext cx="4211637" cy="3130550"/>
          </a:xfrm>
        </p:spPr>
        <p:txBody>
          <a:bodyPr/>
          <a:lstStyle/>
          <a:p>
            <a:pPr>
              <a:buFontTx/>
              <a:buNone/>
            </a:pPr>
            <a:r>
              <a:rPr lang="en-US" altLang="en-US" u="sng" smtClean="0"/>
              <a:t>Types of threats</a:t>
            </a:r>
          </a:p>
          <a:p>
            <a:r>
              <a:rPr lang="en-US" altLang="en-US" smtClean="0"/>
              <a:t>Interception/Disclosure</a:t>
            </a:r>
          </a:p>
          <a:p>
            <a:r>
              <a:rPr lang="en-US" altLang="en-US" smtClean="0"/>
              <a:t>Interruption</a:t>
            </a:r>
          </a:p>
          <a:p>
            <a:r>
              <a:rPr lang="en-US" altLang="en-US" smtClean="0"/>
              <a:t>Modification</a:t>
            </a:r>
          </a:p>
          <a:p>
            <a:r>
              <a:rPr lang="en-US" altLang="en-US" smtClean="0"/>
              <a:t>Fabrication</a:t>
            </a:r>
          </a:p>
        </p:txBody>
      </p:sp>
      <p:sp>
        <p:nvSpPr>
          <p:cNvPr id="12292"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762F3924-D30F-48C3-9585-7A816992CD96}" type="slidenum">
              <a:rPr lang="en-GB" altLang="en-US" sz="1000"/>
              <a:pPr eaLnBrk="1" hangingPunct="1"/>
              <a:t>14</a:t>
            </a:fld>
            <a:endParaRPr lang="en-GB" altLang="en-US" sz="1000"/>
          </a:p>
        </p:txBody>
      </p:sp>
      <p:sp>
        <p:nvSpPr>
          <p:cNvPr id="12293" name="Rectangle 4"/>
          <p:cNvSpPr>
            <a:spLocks noChangeArrowheads="1"/>
          </p:cNvSpPr>
          <p:nvPr/>
        </p:nvSpPr>
        <p:spPr bwMode="auto">
          <a:xfrm>
            <a:off x="5022850" y="1925638"/>
            <a:ext cx="1062038"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Threat</a:t>
            </a:r>
          </a:p>
        </p:txBody>
      </p:sp>
      <p:sp>
        <p:nvSpPr>
          <p:cNvPr id="12294" name="Rectangle 5"/>
          <p:cNvSpPr>
            <a:spLocks noChangeArrowheads="1"/>
          </p:cNvSpPr>
          <p:nvPr/>
        </p:nvSpPr>
        <p:spPr bwMode="auto">
          <a:xfrm>
            <a:off x="2646363" y="1925638"/>
            <a:ext cx="1062037"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Asset</a:t>
            </a:r>
          </a:p>
        </p:txBody>
      </p:sp>
      <p:cxnSp>
        <p:nvCxnSpPr>
          <p:cNvPr id="12295" name="AutoShape 6"/>
          <p:cNvCxnSpPr>
            <a:cxnSpLocks noChangeShapeType="1"/>
            <a:stCxn id="12293" idx="1"/>
            <a:endCxn id="12294" idx="3"/>
          </p:cNvCxnSpPr>
          <p:nvPr/>
        </p:nvCxnSpPr>
        <p:spPr bwMode="auto">
          <a:xfrm flipH="1">
            <a:off x="3708400" y="2281238"/>
            <a:ext cx="13144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6" name="Rectangle 8"/>
          <p:cNvSpPr>
            <a:spLocks noChangeArrowheads="1"/>
          </p:cNvSpPr>
          <p:nvPr/>
        </p:nvSpPr>
        <p:spPr bwMode="auto">
          <a:xfrm>
            <a:off x="323850" y="3141663"/>
            <a:ext cx="4392613"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spcBef>
                <a:spcPct val="20000"/>
              </a:spcBef>
            </a:pPr>
            <a:r>
              <a:rPr lang="en-US" altLang="en-US" u="sng"/>
              <a:t>Asset</a:t>
            </a:r>
          </a:p>
          <a:p>
            <a:pPr eaLnBrk="1" hangingPunct="1">
              <a:spcBef>
                <a:spcPct val="20000"/>
              </a:spcBef>
              <a:buFontTx/>
              <a:buChar char="•"/>
            </a:pPr>
            <a:r>
              <a:rPr lang="en-US" altLang="en-US"/>
              <a:t>Item of value</a:t>
            </a:r>
          </a:p>
          <a:p>
            <a:pPr eaLnBrk="1" hangingPunct="1">
              <a:spcBef>
                <a:spcPct val="20000"/>
              </a:spcBef>
              <a:buFontTx/>
              <a:buChar char="•"/>
            </a:pPr>
            <a:r>
              <a:rPr lang="en-US" altLang="en-US"/>
              <a:t>Subject to CIA properties</a:t>
            </a:r>
          </a:p>
          <a:p>
            <a:pPr eaLnBrk="1" hangingPunct="1">
              <a:spcBef>
                <a:spcPct val="20000"/>
              </a:spcBef>
              <a:buFontTx/>
              <a:buChar char="•"/>
            </a:pPr>
            <a:r>
              <a:rPr lang="en-US" altLang="en-US"/>
              <a:t>E.g. money, password, reputation, …</a:t>
            </a:r>
          </a:p>
        </p:txBody>
      </p:sp>
      <p:sp>
        <p:nvSpPr>
          <p:cNvPr id="12297" name="Text Box 9"/>
          <p:cNvSpPr txBox="1">
            <a:spLocks noChangeArrowheads="1"/>
          </p:cNvSpPr>
          <p:nvPr/>
        </p:nvSpPr>
        <p:spPr bwMode="auto">
          <a:xfrm>
            <a:off x="250825" y="6097588"/>
            <a:ext cx="86026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2200"/>
              <a:t>A password is an asset because it gives access to other assets</a:t>
            </a:r>
            <a:endParaRPr lang="nl-NL" altLang="en-US" sz="2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1143000"/>
          </a:xfrm>
          <a:noFill/>
        </p:spPr>
        <p:txBody>
          <a:bodyPr/>
          <a:lstStyle/>
          <a:p>
            <a:r>
              <a:rPr lang="en-US" altLang="en-US" smtClean="0"/>
              <a:t>Interception</a:t>
            </a:r>
            <a:endParaRPr lang="en-GB" altLang="en-US" smtClean="0"/>
          </a:p>
        </p:txBody>
      </p:sp>
      <p:sp>
        <p:nvSpPr>
          <p:cNvPr id="13315"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8EA3E00-61BB-45F7-9AFB-B196ED64ADD8}" type="slidenum">
              <a:rPr lang="en-GB" altLang="en-US" sz="1000"/>
              <a:pPr eaLnBrk="1" hangingPunct="1"/>
              <a:t>15</a:t>
            </a:fld>
            <a:endParaRPr lang="en-GB" altLang="en-US" sz="1000"/>
          </a:p>
        </p:txBody>
      </p:sp>
      <p:sp>
        <p:nvSpPr>
          <p:cNvPr id="13316" name="Text Box 3"/>
          <p:cNvSpPr txBox="1">
            <a:spLocks noChangeArrowheads="1"/>
          </p:cNvSpPr>
          <p:nvPr/>
        </p:nvSpPr>
        <p:spPr bwMode="auto">
          <a:xfrm>
            <a:off x="304800" y="1828800"/>
            <a:ext cx="8610600" cy="57943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3200">
                <a:latin typeface="Times New Roman" panose="02020603050405020304" pitchFamily="18" charset="0"/>
              </a:rPr>
              <a:t>Unauthorized party gains access to a service or data</a:t>
            </a:r>
          </a:p>
        </p:txBody>
      </p:sp>
      <p:grpSp>
        <p:nvGrpSpPr>
          <p:cNvPr id="13317" name="Group 4"/>
          <p:cNvGrpSpPr>
            <a:grpSpLocks/>
          </p:cNvGrpSpPr>
          <p:nvPr/>
        </p:nvGrpSpPr>
        <p:grpSpPr bwMode="auto">
          <a:xfrm>
            <a:off x="2895600" y="2514600"/>
            <a:ext cx="2362200" cy="944563"/>
            <a:chOff x="2160" y="1752"/>
            <a:chExt cx="960" cy="384"/>
          </a:xfrm>
        </p:grpSpPr>
        <p:sp>
          <p:nvSpPr>
            <p:cNvPr id="13319" name="Oval 5"/>
            <p:cNvSpPr>
              <a:spLocks noChangeArrowheads="1"/>
            </p:cNvSpPr>
            <p:nvPr/>
          </p:nvSpPr>
          <p:spPr bwMode="auto">
            <a:xfrm>
              <a:off x="2160" y="1992"/>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3320" name="Oval 6"/>
            <p:cNvSpPr>
              <a:spLocks noChangeArrowheads="1"/>
            </p:cNvSpPr>
            <p:nvPr/>
          </p:nvSpPr>
          <p:spPr bwMode="auto">
            <a:xfrm>
              <a:off x="2592" y="1752"/>
              <a:ext cx="144" cy="144"/>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3321" name="Oval 7"/>
            <p:cNvSpPr>
              <a:spLocks noChangeArrowheads="1"/>
            </p:cNvSpPr>
            <p:nvPr/>
          </p:nvSpPr>
          <p:spPr bwMode="auto">
            <a:xfrm>
              <a:off x="2976" y="1992"/>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13322" name="AutoShape 8"/>
            <p:cNvCxnSpPr>
              <a:cxnSpLocks noChangeShapeType="1"/>
              <a:stCxn id="13319" idx="6"/>
              <a:endCxn id="13321" idx="2"/>
            </p:cNvCxnSpPr>
            <p:nvPr/>
          </p:nvCxnSpPr>
          <p:spPr bwMode="auto">
            <a:xfrm>
              <a:off x="2304" y="2064"/>
              <a:ext cx="67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3" name="AutoShape 9"/>
            <p:cNvCxnSpPr>
              <a:cxnSpLocks noChangeShapeType="1"/>
              <a:stCxn id="13319" idx="6"/>
              <a:endCxn id="13320" idx="4"/>
            </p:cNvCxnSpPr>
            <p:nvPr/>
          </p:nvCxnSpPr>
          <p:spPr bwMode="auto">
            <a:xfrm flipV="1">
              <a:off x="2304" y="1896"/>
              <a:ext cx="360" cy="16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18" name="Rectangle 10"/>
          <p:cNvSpPr>
            <a:spLocks noChangeArrowheads="1"/>
          </p:cNvSpPr>
          <p:nvPr/>
        </p:nvSpPr>
        <p:spPr bwMode="auto">
          <a:xfrm>
            <a:off x="381000" y="3810000"/>
            <a:ext cx="8534400" cy="19939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3200">
                <a:latin typeface="Times New Roman" panose="02020603050405020304" pitchFamily="18" charset="0"/>
              </a:rPr>
              <a:t>e.g.	communication is overheard (</a:t>
            </a:r>
            <a:r>
              <a:rPr lang="en-US" altLang="en-US" sz="2800">
                <a:latin typeface="Times New Roman" panose="02020603050405020304" pitchFamily="18" charset="0"/>
              </a:rPr>
              <a:t>‘eavesdropping’)</a:t>
            </a:r>
          </a:p>
          <a:p>
            <a:pPr>
              <a:lnSpc>
                <a:spcPct val="60000"/>
              </a:lnSpc>
              <a:spcBef>
                <a:spcPct val="50000"/>
              </a:spcBef>
            </a:pPr>
            <a:r>
              <a:rPr lang="en-US" altLang="en-US" sz="3200">
                <a:latin typeface="Times New Roman" panose="02020603050405020304" pitchFamily="18" charset="0"/>
              </a:rPr>
              <a:t>	data is illegally copied</a:t>
            </a:r>
          </a:p>
          <a:p>
            <a:pPr>
              <a:lnSpc>
                <a:spcPct val="60000"/>
              </a:lnSpc>
              <a:spcBef>
                <a:spcPct val="50000"/>
              </a:spcBef>
            </a:pPr>
            <a:r>
              <a:rPr lang="en-US" altLang="en-US" sz="3200">
                <a:latin typeface="Times New Roman" panose="02020603050405020304" pitchFamily="18" charset="0"/>
              </a:rPr>
              <a:t>	service is illegally used</a:t>
            </a:r>
          </a:p>
          <a:p>
            <a:pPr>
              <a:lnSpc>
                <a:spcPct val="60000"/>
              </a:lnSpc>
              <a:spcBef>
                <a:spcPct val="50000"/>
              </a:spcBef>
            </a:pPr>
            <a:r>
              <a:rPr lang="en-US" altLang="en-US" sz="3200">
                <a:latin typeface="Times New Roman" panose="02020603050405020304" pitchFamily="18" charset="0"/>
              </a:rPr>
              <a:t>	logging the activities of a user</a:t>
            </a:r>
            <a:endParaRPr lang="en-GB" altLang="en-US" sz="3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1143000"/>
          </a:xfrm>
          <a:noFill/>
        </p:spPr>
        <p:txBody>
          <a:bodyPr/>
          <a:lstStyle/>
          <a:p>
            <a:r>
              <a:rPr lang="en-US" altLang="en-US" smtClean="0"/>
              <a:t>Interruption</a:t>
            </a:r>
            <a:endParaRPr lang="en-GB" altLang="en-US" smtClean="0"/>
          </a:p>
        </p:txBody>
      </p:sp>
      <p:sp>
        <p:nvSpPr>
          <p:cNvPr id="14339"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EB68A81-DCCB-481C-8141-3FCD80D65E60}" type="slidenum">
              <a:rPr lang="en-GB" altLang="en-US" sz="1000"/>
              <a:pPr eaLnBrk="1" hangingPunct="1"/>
              <a:t>16</a:t>
            </a:fld>
            <a:endParaRPr lang="en-GB" altLang="en-US" sz="1000"/>
          </a:p>
        </p:txBody>
      </p:sp>
      <p:sp>
        <p:nvSpPr>
          <p:cNvPr id="14340" name="Text Box 3"/>
          <p:cNvSpPr txBox="1">
            <a:spLocks noChangeArrowheads="1"/>
          </p:cNvSpPr>
          <p:nvPr/>
        </p:nvSpPr>
        <p:spPr bwMode="auto">
          <a:xfrm>
            <a:off x="304800" y="1828800"/>
            <a:ext cx="5965825" cy="252888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3200">
                <a:latin typeface="Times New Roman" panose="02020603050405020304" pitchFamily="18" charset="0"/>
              </a:rPr>
              <a:t>Service or data become unavailable</a:t>
            </a:r>
          </a:p>
          <a:p>
            <a:endParaRPr lang="en-US" altLang="en-US" sz="3200">
              <a:latin typeface="Times New Roman" panose="02020603050405020304" pitchFamily="18" charset="0"/>
            </a:endParaRPr>
          </a:p>
          <a:p>
            <a:endParaRPr lang="en-US" altLang="en-US" sz="3200">
              <a:latin typeface="Times New Roman" panose="02020603050405020304" pitchFamily="18" charset="0"/>
            </a:endParaRPr>
          </a:p>
          <a:p>
            <a:endParaRPr lang="en-US" altLang="en-US" sz="3200">
              <a:latin typeface="Times New Roman" panose="02020603050405020304" pitchFamily="18" charset="0"/>
            </a:endParaRPr>
          </a:p>
          <a:p>
            <a:r>
              <a:rPr lang="en-US" altLang="en-US" sz="3200">
                <a:latin typeface="Times New Roman" panose="02020603050405020304" pitchFamily="18" charset="0"/>
              </a:rPr>
              <a:t>e.g.	denial of service attack</a:t>
            </a:r>
            <a:endParaRPr lang="en-GB" altLang="en-US" sz="3200">
              <a:latin typeface="Times New Roman" panose="02020603050405020304" pitchFamily="18" charset="0"/>
            </a:endParaRPr>
          </a:p>
        </p:txBody>
      </p:sp>
      <p:grpSp>
        <p:nvGrpSpPr>
          <p:cNvPr id="14341" name="Group 4"/>
          <p:cNvGrpSpPr>
            <a:grpSpLocks/>
          </p:cNvGrpSpPr>
          <p:nvPr/>
        </p:nvGrpSpPr>
        <p:grpSpPr bwMode="auto">
          <a:xfrm>
            <a:off x="2743200" y="2808288"/>
            <a:ext cx="2438400" cy="430212"/>
            <a:chOff x="2448" y="1896"/>
            <a:chExt cx="816" cy="144"/>
          </a:xfrm>
        </p:grpSpPr>
        <p:sp>
          <p:nvSpPr>
            <p:cNvPr id="14342" name="Oval 5"/>
            <p:cNvSpPr>
              <a:spLocks noChangeArrowheads="1"/>
            </p:cNvSpPr>
            <p:nvPr/>
          </p:nvSpPr>
          <p:spPr bwMode="auto">
            <a:xfrm>
              <a:off x="2448" y="1896"/>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4343" name="Oval 6"/>
            <p:cNvSpPr>
              <a:spLocks noChangeArrowheads="1"/>
            </p:cNvSpPr>
            <p:nvPr/>
          </p:nvSpPr>
          <p:spPr bwMode="auto">
            <a:xfrm>
              <a:off x="3120" y="1896"/>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14344" name="AutoShape 7"/>
            <p:cNvCxnSpPr>
              <a:cxnSpLocks noChangeShapeType="1"/>
              <a:stCxn id="14342" idx="6"/>
            </p:cNvCxnSpPr>
            <p:nvPr/>
          </p:nvCxnSpPr>
          <p:spPr bwMode="auto">
            <a:xfrm>
              <a:off x="2592" y="1968"/>
              <a:ext cx="28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Line 8"/>
            <p:cNvSpPr>
              <a:spLocks noChangeShapeType="1"/>
            </p:cNvSpPr>
            <p:nvPr/>
          </p:nvSpPr>
          <p:spPr bwMode="auto">
            <a:xfrm flipV="1">
              <a:off x="2898" y="192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1143000"/>
          </a:xfrm>
          <a:noFill/>
        </p:spPr>
        <p:txBody>
          <a:bodyPr/>
          <a:lstStyle/>
          <a:p>
            <a:r>
              <a:rPr lang="en-US" altLang="en-US" smtClean="0"/>
              <a:t>Modification</a:t>
            </a:r>
            <a:endParaRPr lang="en-GB" altLang="en-US" smtClean="0"/>
          </a:p>
        </p:txBody>
      </p:sp>
      <p:sp>
        <p:nvSpPr>
          <p:cNvPr id="15363"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682445DC-6373-4D2A-AF78-574FC192F0D9}" type="slidenum">
              <a:rPr lang="en-GB" altLang="en-US" sz="1000"/>
              <a:pPr eaLnBrk="1" hangingPunct="1"/>
              <a:t>17</a:t>
            </a:fld>
            <a:endParaRPr lang="en-GB" altLang="en-US" sz="1000"/>
          </a:p>
        </p:txBody>
      </p:sp>
      <p:sp>
        <p:nvSpPr>
          <p:cNvPr id="15364" name="Text Box 3"/>
          <p:cNvSpPr txBox="1">
            <a:spLocks noChangeArrowheads="1"/>
          </p:cNvSpPr>
          <p:nvPr/>
        </p:nvSpPr>
        <p:spPr bwMode="auto">
          <a:xfrm>
            <a:off x="304800" y="1828800"/>
            <a:ext cx="8789988" cy="10668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3200">
                <a:latin typeface="Times New Roman" panose="02020603050405020304" pitchFamily="18" charset="0"/>
              </a:rPr>
              <a:t>Unautorized changing of data/services such that they</a:t>
            </a:r>
          </a:p>
          <a:p>
            <a:r>
              <a:rPr lang="en-US" altLang="en-US" sz="3200">
                <a:latin typeface="Times New Roman" panose="02020603050405020304" pitchFamily="18" charset="0"/>
              </a:rPr>
              <a:t>no longer adhere to their original specification</a:t>
            </a:r>
            <a:endParaRPr lang="en-GB" altLang="en-US" sz="3200">
              <a:latin typeface="Times New Roman" panose="02020603050405020304" pitchFamily="18" charset="0"/>
            </a:endParaRPr>
          </a:p>
        </p:txBody>
      </p:sp>
      <p:grpSp>
        <p:nvGrpSpPr>
          <p:cNvPr id="15365" name="Group 4"/>
          <p:cNvGrpSpPr>
            <a:grpSpLocks/>
          </p:cNvGrpSpPr>
          <p:nvPr/>
        </p:nvGrpSpPr>
        <p:grpSpPr bwMode="auto">
          <a:xfrm>
            <a:off x="3048000" y="3048000"/>
            <a:ext cx="2362200" cy="944563"/>
            <a:chOff x="3024" y="2736"/>
            <a:chExt cx="960" cy="384"/>
          </a:xfrm>
        </p:grpSpPr>
        <p:sp>
          <p:nvSpPr>
            <p:cNvPr id="15367" name="Oval 5"/>
            <p:cNvSpPr>
              <a:spLocks noChangeArrowheads="1"/>
            </p:cNvSpPr>
            <p:nvPr/>
          </p:nvSpPr>
          <p:spPr bwMode="auto">
            <a:xfrm>
              <a:off x="3024" y="2976"/>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5368" name="Oval 6"/>
            <p:cNvSpPr>
              <a:spLocks noChangeArrowheads="1"/>
            </p:cNvSpPr>
            <p:nvPr/>
          </p:nvSpPr>
          <p:spPr bwMode="auto">
            <a:xfrm>
              <a:off x="3456" y="2736"/>
              <a:ext cx="144" cy="144"/>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5369" name="Oval 7"/>
            <p:cNvSpPr>
              <a:spLocks noChangeArrowheads="1"/>
            </p:cNvSpPr>
            <p:nvPr/>
          </p:nvSpPr>
          <p:spPr bwMode="auto">
            <a:xfrm>
              <a:off x="3840" y="2976"/>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15370" name="AutoShape 8"/>
            <p:cNvCxnSpPr>
              <a:cxnSpLocks noChangeShapeType="1"/>
              <a:stCxn id="15367" idx="6"/>
              <a:endCxn id="15368" idx="4"/>
            </p:cNvCxnSpPr>
            <p:nvPr/>
          </p:nvCxnSpPr>
          <p:spPr bwMode="auto">
            <a:xfrm flipV="1">
              <a:off x="3168" y="2880"/>
              <a:ext cx="360" cy="16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71" name="AutoShape 9"/>
            <p:cNvCxnSpPr>
              <a:cxnSpLocks noChangeShapeType="1"/>
              <a:stCxn id="15368" idx="4"/>
              <a:endCxn id="15369" idx="2"/>
            </p:cNvCxnSpPr>
            <p:nvPr/>
          </p:nvCxnSpPr>
          <p:spPr bwMode="auto">
            <a:xfrm rot="16200000" flipH="1">
              <a:off x="3600" y="2808"/>
              <a:ext cx="168" cy="31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66" name="Rectangle 10"/>
          <p:cNvSpPr>
            <a:spLocks noChangeArrowheads="1"/>
          </p:cNvSpPr>
          <p:nvPr/>
        </p:nvSpPr>
        <p:spPr bwMode="auto">
          <a:xfrm>
            <a:off x="381000" y="4410075"/>
            <a:ext cx="8534400" cy="1457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3200">
                <a:latin typeface="Times New Roman" panose="02020603050405020304" pitchFamily="18" charset="0"/>
              </a:rPr>
              <a:t>e.g.	changing grades/bank-account</a:t>
            </a:r>
          </a:p>
          <a:p>
            <a:pPr>
              <a:lnSpc>
                <a:spcPct val="60000"/>
              </a:lnSpc>
              <a:spcBef>
                <a:spcPct val="50000"/>
              </a:spcBef>
            </a:pPr>
            <a:r>
              <a:rPr lang="en-US" altLang="en-US" sz="3200">
                <a:latin typeface="Times New Roman" panose="02020603050405020304" pitchFamily="18" charset="0"/>
              </a:rPr>
              <a:t>	redirecting web-requests to another page</a:t>
            </a:r>
          </a:p>
          <a:p>
            <a:pPr>
              <a:lnSpc>
                <a:spcPct val="60000"/>
              </a:lnSpc>
              <a:spcBef>
                <a:spcPct val="50000"/>
              </a:spcBef>
            </a:pPr>
            <a:r>
              <a:rPr lang="en-US" altLang="en-US" sz="3200">
                <a:latin typeface="Times New Roman" panose="02020603050405020304" pitchFamily="18" charset="0"/>
              </a:rPr>
              <a:t>	changing beneficiary of a transaction</a:t>
            </a:r>
            <a:endParaRPr lang="en-GB" altLang="en-US" sz="3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7772400" cy="1143000"/>
          </a:xfrm>
          <a:noFill/>
        </p:spPr>
        <p:txBody>
          <a:bodyPr/>
          <a:lstStyle/>
          <a:p>
            <a:r>
              <a:rPr lang="en-US" altLang="en-US" smtClean="0"/>
              <a:t>Fabrication</a:t>
            </a:r>
            <a:endParaRPr lang="en-GB" altLang="en-US" smtClean="0"/>
          </a:p>
        </p:txBody>
      </p:sp>
      <p:sp>
        <p:nvSpPr>
          <p:cNvPr id="16387"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2945701-16EC-4D6F-97D8-8D7F0E6339A5}" type="slidenum">
              <a:rPr lang="en-GB" altLang="en-US" sz="1000"/>
              <a:pPr eaLnBrk="1" hangingPunct="1"/>
              <a:t>18</a:t>
            </a:fld>
            <a:endParaRPr lang="en-GB" altLang="en-US" sz="1000"/>
          </a:p>
        </p:txBody>
      </p:sp>
      <p:sp>
        <p:nvSpPr>
          <p:cNvPr id="16388" name="Text Box 3"/>
          <p:cNvSpPr txBox="1">
            <a:spLocks noChangeArrowheads="1"/>
          </p:cNvSpPr>
          <p:nvPr/>
        </p:nvSpPr>
        <p:spPr bwMode="auto">
          <a:xfrm>
            <a:off x="304800" y="1828800"/>
            <a:ext cx="8391525" cy="10668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3200">
                <a:latin typeface="Times New Roman" panose="02020603050405020304" pitchFamily="18" charset="0"/>
              </a:rPr>
              <a:t>Data or activity are generated that would normally</a:t>
            </a:r>
          </a:p>
          <a:p>
            <a:r>
              <a:rPr lang="en-US" altLang="en-US" sz="3200">
                <a:latin typeface="Times New Roman" panose="02020603050405020304" pitchFamily="18" charset="0"/>
              </a:rPr>
              <a:t>not exist </a:t>
            </a:r>
            <a:endParaRPr lang="en-GB" altLang="en-US" sz="3200">
              <a:latin typeface="Times New Roman" panose="02020603050405020304" pitchFamily="18" charset="0"/>
            </a:endParaRPr>
          </a:p>
        </p:txBody>
      </p:sp>
      <p:grpSp>
        <p:nvGrpSpPr>
          <p:cNvPr id="16389" name="Group 4"/>
          <p:cNvGrpSpPr>
            <a:grpSpLocks/>
          </p:cNvGrpSpPr>
          <p:nvPr/>
        </p:nvGrpSpPr>
        <p:grpSpPr bwMode="auto">
          <a:xfrm>
            <a:off x="3124200" y="2895600"/>
            <a:ext cx="2438400" cy="1122363"/>
            <a:chOff x="4350" y="3264"/>
            <a:chExt cx="834" cy="384"/>
          </a:xfrm>
        </p:grpSpPr>
        <p:sp>
          <p:nvSpPr>
            <p:cNvPr id="16390" name="Oval 5"/>
            <p:cNvSpPr>
              <a:spLocks noChangeArrowheads="1"/>
            </p:cNvSpPr>
            <p:nvPr/>
          </p:nvSpPr>
          <p:spPr bwMode="auto">
            <a:xfrm>
              <a:off x="4350" y="3474"/>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6391" name="Oval 6"/>
            <p:cNvSpPr>
              <a:spLocks noChangeArrowheads="1"/>
            </p:cNvSpPr>
            <p:nvPr/>
          </p:nvSpPr>
          <p:spPr bwMode="auto">
            <a:xfrm>
              <a:off x="4695" y="3264"/>
              <a:ext cx="144" cy="144"/>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6392" name="Oval 7"/>
            <p:cNvSpPr>
              <a:spLocks noChangeArrowheads="1"/>
            </p:cNvSpPr>
            <p:nvPr/>
          </p:nvSpPr>
          <p:spPr bwMode="auto">
            <a:xfrm>
              <a:off x="5040" y="3504"/>
              <a:ext cx="144" cy="144"/>
            </a:xfrm>
            <a:prstGeom prst="ellipse">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16393" name="AutoShape 8"/>
            <p:cNvCxnSpPr>
              <a:cxnSpLocks noChangeShapeType="1"/>
              <a:stCxn id="16391" idx="4"/>
              <a:endCxn id="16392" idx="2"/>
            </p:cNvCxnSpPr>
            <p:nvPr/>
          </p:nvCxnSpPr>
          <p:spPr bwMode="auto">
            <a:xfrm rot="16200000" flipH="1">
              <a:off x="4820" y="3355"/>
              <a:ext cx="168" cy="273"/>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7772400" cy="1143000"/>
          </a:xfrm>
          <a:noFill/>
        </p:spPr>
        <p:txBody>
          <a:bodyPr/>
          <a:lstStyle/>
          <a:p>
            <a:r>
              <a:rPr lang="en-US" altLang="en-US" smtClean="0"/>
              <a:t>Types of Attacks</a:t>
            </a:r>
            <a:endParaRPr lang="en-GB" altLang="en-US" smtClean="0"/>
          </a:p>
        </p:txBody>
      </p:sp>
      <p:sp>
        <p:nvSpPr>
          <p:cNvPr id="17411"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A5CAFBF3-7BB1-4D6E-92B3-6BC1A5CE2B63}" type="slidenum">
              <a:rPr lang="en-GB" altLang="en-US" sz="1000"/>
              <a:pPr eaLnBrk="1" hangingPunct="1"/>
              <a:t>19</a:t>
            </a:fld>
            <a:endParaRPr lang="en-GB" altLang="en-US" sz="1000"/>
          </a:p>
        </p:txBody>
      </p:sp>
      <p:sp>
        <p:nvSpPr>
          <p:cNvPr id="17412" name="Text Box 3"/>
          <p:cNvSpPr txBox="1">
            <a:spLocks noChangeArrowheads="1"/>
          </p:cNvSpPr>
          <p:nvPr/>
        </p:nvSpPr>
        <p:spPr bwMode="auto">
          <a:xfrm>
            <a:off x="1144588" y="2695575"/>
            <a:ext cx="2619375" cy="18002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b="1">
                <a:latin typeface="Times New Roman" panose="02020603050405020304" pitchFamily="18" charset="0"/>
              </a:rPr>
              <a:t>Passive attack</a:t>
            </a:r>
          </a:p>
          <a:p>
            <a:r>
              <a:rPr lang="en-US" altLang="en-US" sz="2800">
                <a:latin typeface="Times New Roman" panose="02020603050405020304" pitchFamily="18" charset="0"/>
              </a:rPr>
              <a:t>does not alter the</a:t>
            </a:r>
          </a:p>
          <a:p>
            <a:r>
              <a:rPr lang="en-US" altLang="en-US" sz="2800">
                <a:latin typeface="Times New Roman" panose="02020603050405020304" pitchFamily="18" charset="0"/>
              </a:rPr>
              <a:t>behaviour of the</a:t>
            </a:r>
          </a:p>
          <a:p>
            <a:r>
              <a:rPr lang="en-US" altLang="en-US" sz="2800">
                <a:latin typeface="Times New Roman" panose="02020603050405020304" pitchFamily="18" charset="0"/>
              </a:rPr>
              <a:t>system</a:t>
            </a:r>
            <a:endParaRPr lang="en-GB" altLang="en-US" sz="2800">
              <a:latin typeface="Times New Roman" panose="02020603050405020304" pitchFamily="18" charset="0"/>
            </a:endParaRPr>
          </a:p>
        </p:txBody>
      </p:sp>
      <p:sp>
        <p:nvSpPr>
          <p:cNvPr id="17413" name="Text Box 4"/>
          <p:cNvSpPr txBox="1">
            <a:spLocks noChangeArrowheads="1"/>
          </p:cNvSpPr>
          <p:nvPr/>
        </p:nvSpPr>
        <p:spPr bwMode="auto">
          <a:xfrm>
            <a:off x="5183188" y="2695575"/>
            <a:ext cx="2513012" cy="18002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b="1">
                <a:latin typeface="Times New Roman" panose="02020603050405020304" pitchFamily="18" charset="0"/>
              </a:rPr>
              <a:t>Active attack</a:t>
            </a:r>
          </a:p>
          <a:p>
            <a:r>
              <a:rPr lang="en-US" altLang="en-US" sz="2800">
                <a:latin typeface="Times New Roman" panose="02020603050405020304" pitchFamily="18" charset="0"/>
              </a:rPr>
              <a:t>alters the</a:t>
            </a:r>
          </a:p>
          <a:p>
            <a:r>
              <a:rPr lang="en-US" altLang="en-US" sz="2800">
                <a:latin typeface="Times New Roman" panose="02020603050405020304" pitchFamily="18" charset="0"/>
              </a:rPr>
              <a:t>behaviour of the</a:t>
            </a:r>
          </a:p>
          <a:p>
            <a:r>
              <a:rPr lang="en-US" altLang="en-US" sz="2800">
                <a:latin typeface="Times New Roman" panose="02020603050405020304" pitchFamily="18" charset="0"/>
              </a:rPr>
              <a:t>system</a:t>
            </a:r>
            <a:endParaRPr lang="en-GB" altLang="en-US" sz="2800">
              <a:latin typeface="Times New Roman" panose="02020603050405020304" pitchFamily="18" charset="0"/>
            </a:endParaRPr>
          </a:p>
        </p:txBody>
      </p:sp>
      <p:sp>
        <p:nvSpPr>
          <p:cNvPr id="17414" name="Oval 5"/>
          <p:cNvSpPr>
            <a:spLocks noChangeArrowheads="1"/>
          </p:cNvSpPr>
          <p:nvPr/>
        </p:nvSpPr>
        <p:spPr bwMode="auto">
          <a:xfrm>
            <a:off x="4435475" y="1781175"/>
            <a:ext cx="76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17415" name="AutoShape 6"/>
          <p:cNvCxnSpPr>
            <a:cxnSpLocks noChangeShapeType="1"/>
            <a:stCxn id="17414" idx="3"/>
            <a:endCxn id="17412" idx="0"/>
          </p:cNvCxnSpPr>
          <p:nvPr/>
        </p:nvCxnSpPr>
        <p:spPr bwMode="auto">
          <a:xfrm flipH="1">
            <a:off x="2454275" y="1846263"/>
            <a:ext cx="1992313" cy="8493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6" name="AutoShape 7"/>
          <p:cNvCxnSpPr>
            <a:cxnSpLocks noChangeShapeType="1"/>
            <a:stCxn id="17414" idx="2"/>
            <a:endCxn id="17413" idx="0"/>
          </p:cNvCxnSpPr>
          <p:nvPr/>
        </p:nvCxnSpPr>
        <p:spPr bwMode="auto">
          <a:xfrm>
            <a:off x="4435475" y="1819275"/>
            <a:ext cx="2005013" cy="8763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7" name="Rectangle 8"/>
          <p:cNvSpPr>
            <a:spLocks noChangeArrowheads="1"/>
          </p:cNvSpPr>
          <p:nvPr/>
        </p:nvSpPr>
        <p:spPr bwMode="auto">
          <a:xfrm>
            <a:off x="1219200" y="4724400"/>
            <a:ext cx="1393825" cy="3968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r>
              <a:rPr lang="en-US" altLang="en-US" sz="2000">
                <a:latin typeface="Times New Roman" panose="02020603050405020304" pitchFamily="18" charset="0"/>
              </a:rPr>
              <a:t>interception</a:t>
            </a:r>
            <a:endParaRPr lang="en-GB" altLang="en-US" sz="2000">
              <a:latin typeface="Times New Roman" panose="02020603050405020304" pitchFamily="18" charset="0"/>
            </a:endParaRPr>
          </a:p>
        </p:txBody>
      </p:sp>
      <p:sp>
        <p:nvSpPr>
          <p:cNvPr id="17418" name="Rectangle 9"/>
          <p:cNvSpPr>
            <a:spLocks noChangeArrowheads="1"/>
          </p:cNvSpPr>
          <p:nvPr/>
        </p:nvSpPr>
        <p:spPr bwMode="auto">
          <a:xfrm>
            <a:off x="5141913" y="4724400"/>
            <a:ext cx="1477962" cy="10064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000">
                <a:latin typeface="Times New Roman" panose="02020603050405020304" pitchFamily="18" charset="0"/>
              </a:rPr>
              <a:t>interruption</a:t>
            </a:r>
          </a:p>
          <a:p>
            <a:r>
              <a:rPr lang="en-US" altLang="en-US" sz="2000">
                <a:latin typeface="Times New Roman" panose="02020603050405020304" pitchFamily="18" charset="0"/>
              </a:rPr>
              <a:t>modification</a:t>
            </a:r>
          </a:p>
          <a:p>
            <a:r>
              <a:rPr lang="en-US" altLang="en-US" sz="2000">
                <a:latin typeface="Times New Roman" panose="02020603050405020304" pitchFamily="18" charset="0"/>
              </a:rPr>
              <a:t>fabrication</a:t>
            </a:r>
            <a:endParaRPr lang="en-GB" altLang="en-US"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88640"/>
            <a:ext cx="6858000" cy="378042"/>
          </a:xfrm>
        </p:spPr>
        <p:txBody>
          <a:bodyPr/>
          <a:lstStyle/>
          <a:p>
            <a:r>
              <a:rPr lang="sv-SE" dirty="0" smtClean="0">
                <a:latin typeface="Franklin Gothic Medium Cond" panose="020B0606030402020204" pitchFamily="34" charset="0"/>
              </a:rPr>
              <a:t>Schedule</a:t>
            </a:r>
            <a:endParaRPr lang="sv-SE" dirty="0">
              <a:latin typeface="Franklin Gothic Medium Cond" panose="020B06060304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75393655"/>
              </p:ext>
            </p:extLst>
          </p:nvPr>
        </p:nvGraphicFramePr>
        <p:xfrm>
          <a:off x="467544" y="836712"/>
          <a:ext cx="8183880" cy="5509256"/>
        </p:xfrm>
        <a:graphic>
          <a:graphicData uri="http://schemas.openxmlformats.org/drawingml/2006/table">
            <a:tbl>
              <a:tblPr firstRow="1" firstCol="1" bandRow="1">
                <a:tableStyleId>{5C22544A-7EE6-4342-B048-85BDC9FD1C3A}</a:tableStyleId>
              </a:tblPr>
              <a:tblGrid>
                <a:gridCol w="528366"/>
                <a:gridCol w="600445"/>
                <a:gridCol w="776058"/>
                <a:gridCol w="1269913"/>
                <a:gridCol w="3264992"/>
                <a:gridCol w="939134"/>
                <a:gridCol w="804972"/>
              </a:tblGrid>
              <a:tr h="220661">
                <a:tc>
                  <a:txBody>
                    <a:bodyPr/>
                    <a:lstStyle/>
                    <a:p>
                      <a:pPr marL="0" marR="0" algn="ct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Week</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chemeClr val="bg1">
                        <a:lumMod val="50000"/>
                      </a:schemeClr>
                    </a:solidFill>
                  </a:tcPr>
                </a:tc>
                <a:tc>
                  <a:txBody>
                    <a:bodyPr/>
                    <a:lstStyle/>
                    <a:p>
                      <a:pPr marL="0" marR="0" algn="ctr">
                        <a:spcBef>
                          <a:spcPts val="0"/>
                        </a:spcBef>
                        <a:spcAft>
                          <a:spcPts val="0"/>
                        </a:spcAft>
                      </a:pPr>
                      <a:r>
                        <a:rPr lang="en-GB" sz="1100" dirty="0">
                          <a:effectLst/>
                          <a:latin typeface="Franklin Gothic Medium Cond" panose="020B0606030402020204" pitchFamily="34" charset="0"/>
                        </a:rPr>
                        <a:t> </a:t>
                      </a:r>
                      <a:endParaRPr lang="en-GB" sz="1100" dirty="0">
                        <a:solidFill>
                          <a:srgbClr val="000000"/>
                        </a:solidFill>
                        <a:effectLst/>
                        <a:latin typeface="Franklin Gothic Medium Cond" panose="020B0606030402020204" pitchFamily="34" charset="0"/>
                        <a:ea typeface="Times New Roman" panose="02020603050405020304" pitchFamily="18" charset="0"/>
                      </a:endParaRPr>
                    </a:p>
                  </a:txBody>
                  <a:tcPr marL="48971" marR="48971" marT="0" marB="0">
                    <a:solidFill>
                      <a:schemeClr val="bg1">
                        <a:lumMod val="50000"/>
                      </a:schemeClr>
                    </a:solidFill>
                  </a:tcPr>
                </a:tc>
                <a:tc>
                  <a:txBody>
                    <a:bodyPr/>
                    <a:lstStyle/>
                    <a:p>
                      <a:pPr marL="0" marR="0" algn="ctr">
                        <a:spcBef>
                          <a:spcPts val="0"/>
                        </a:spcBef>
                        <a:spcAft>
                          <a:spcPts val="0"/>
                        </a:spcAft>
                      </a:pPr>
                      <a:r>
                        <a:rPr lang="en-GB" sz="1100" dirty="0">
                          <a:effectLst/>
                          <a:latin typeface="Franklin Gothic Medium Cond" panose="020B0606030402020204" pitchFamily="34" charset="0"/>
                        </a:rPr>
                        <a:t>Date</a:t>
                      </a:r>
                      <a:endParaRPr lang="en-GB" sz="1100" dirty="0">
                        <a:solidFill>
                          <a:srgbClr val="000000"/>
                        </a:solidFill>
                        <a:effectLst/>
                        <a:latin typeface="Franklin Gothic Medium Cond" panose="020B0606030402020204" pitchFamily="34" charset="0"/>
                        <a:ea typeface="Times New Roman" panose="02020603050405020304" pitchFamily="18" charset="0"/>
                      </a:endParaRPr>
                    </a:p>
                  </a:txBody>
                  <a:tcPr marL="48971" marR="48971" marT="0" marB="0">
                    <a:solidFill>
                      <a:schemeClr val="bg1">
                        <a:lumMod val="50000"/>
                      </a:schemeClr>
                    </a:solidFill>
                  </a:tcPr>
                </a:tc>
                <a:tc>
                  <a:txBody>
                    <a:bodyPr/>
                    <a:lstStyle/>
                    <a:p>
                      <a:pPr marL="0" marR="0" algn="ctr">
                        <a:spcBef>
                          <a:spcPts val="0"/>
                        </a:spcBef>
                        <a:spcAft>
                          <a:spcPts val="0"/>
                        </a:spcAft>
                      </a:pPr>
                      <a:r>
                        <a:rPr lang="en-GB" sz="1100" dirty="0">
                          <a:effectLst/>
                          <a:latin typeface="Franklin Gothic Medium Cond" panose="020B0606030402020204" pitchFamily="34" charset="0"/>
                        </a:rPr>
                        <a:t>Time</a:t>
                      </a:r>
                      <a:endParaRPr lang="en-GB" sz="1100" dirty="0">
                        <a:solidFill>
                          <a:srgbClr val="000000"/>
                        </a:solidFill>
                        <a:effectLst/>
                        <a:latin typeface="Franklin Gothic Medium Cond" panose="020B0606030402020204" pitchFamily="34" charset="0"/>
                        <a:ea typeface="Times New Roman" panose="02020603050405020304" pitchFamily="18" charset="0"/>
                      </a:endParaRPr>
                    </a:p>
                  </a:txBody>
                  <a:tcPr marL="48971" marR="48971" marT="0" marB="0">
                    <a:solidFill>
                      <a:schemeClr val="bg1">
                        <a:lumMod val="50000"/>
                      </a:schemeClr>
                    </a:solidFill>
                  </a:tcPr>
                </a:tc>
                <a:tc>
                  <a:txBody>
                    <a:bodyPr/>
                    <a:lstStyle/>
                    <a:p>
                      <a:pPr marL="0" marR="0" algn="ctr">
                        <a:spcBef>
                          <a:spcPts val="0"/>
                        </a:spcBef>
                        <a:spcAft>
                          <a:spcPts val="0"/>
                        </a:spcAft>
                      </a:pPr>
                      <a:r>
                        <a:rPr lang="en-GB" sz="1100" dirty="0">
                          <a:effectLst/>
                          <a:latin typeface="Franklin Gothic Medium Cond" panose="020B0606030402020204" pitchFamily="34" charset="0"/>
                        </a:rPr>
                        <a:t>Lecture</a:t>
                      </a:r>
                      <a:endParaRPr lang="en-GB" sz="1100" dirty="0">
                        <a:solidFill>
                          <a:srgbClr val="000000"/>
                        </a:solidFill>
                        <a:effectLst/>
                        <a:latin typeface="Franklin Gothic Medium Cond" panose="020B0606030402020204" pitchFamily="34" charset="0"/>
                        <a:ea typeface="Times New Roman" panose="02020603050405020304" pitchFamily="18" charset="0"/>
                      </a:endParaRPr>
                    </a:p>
                  </a:txBody>
                  <a:tcPr marL="48971" marR="48971"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Reading</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Note</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chemeClr val="bg1">
                        <a:lumMod val="50000"/>
                      </a:schemeClr>
                    </a:solidFill>
                  </a:tcPr>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4</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L1/S1</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 22 JAN</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10:15 </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Introduction,</a:t>
                      </a:r>
                      <a:r>
                        <a:rPr lang="en-GB" sz="1100" baseline="0" dirty="0" smtClean="0">
                          <a:effectLst/>
                          <a:latin typeface="Franklin Gothic Medium Cond" panose="020B0606030402020204" pitchFamily="34" charset="0"/>
                        </a:rPr>
                        <a:t>  Objectives </a:t>
                      </a:r>
                      <a:r>
                        <a:rPr lang="en-GB" sz="1100" dirty="0" smtClean="0">
                          <a:effectLst/>
                          <a:latin typeface="Franklin Gothic Medium Cond" panose="020B0606030402020204" pitchFamily="34" charset="0"/>
                        </a:rPr>
                        <a:t>&amp; </a:t>
                      </a:r>
                      <a:r>
                        <a:rPr lang="en-GB" sz="1100" dirty="0">
                          <a:effectLst/>
                          <a:latin typeface="Franklin Gothic Medium Cond" panose="020B0606030402020204" pitchFamily="34" charset="0"/>
                        </a:rPr>
                        <a:t>Organization</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 </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 </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r>
              <a:tr h="282878">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4</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L2</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 23 JAN</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13:15 </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15:-00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Lst>
                      </a:pPr>
                      <a:r>
                        <a:rPr lang="en-US" sz="1100" dirty="0">
                          <a:effectLst/>
                          <a:latin typeface="Franklin Gothic Medium Cond" panose="020B0606030402020204" pitchFamily="34" charset="0"/>
                        </a:rPr>
                        <a:t>Architecting Process &amp; </a:t>
                      </a:r>
                      <a:r>
                        <a:rPr lang="en-US" sz="1100" dirty="0" smtClean="0">
                          <a:effectLst/>
                          <a:latin typeface="Franklin Gothic Medium Cond" panose="020B0606030402020204" pitchFamily="34" charset="0"/>
                        </a:rPr>
                        <a:t>Architecture Views</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err="1">
                          <a:effectLst/>
                          <a:latin typeface="Franklin Gothic Medium Cond" panose="020B0606030402020204" pitchFamily="34" charset="0"/>
                        </a:rPr>
                        <a:t>Ch</a:t>
                      </a:r>
                      <a:r>
                        <a:rPr lang="en-GB" sz="1100" dirty="0">
                          <a:effectLst/>
                          <a:latin typeface="Franklin Gothic Medium Cond" panose="020B0606030402020204" pitchFamily="34" charset="0"/>
                        </a:rPr>
                        <a:t> 1 &amp; 2</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 </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5</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 28 JAN</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10:15 – 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100" b="1" i="0" u="sng" dirty="0" smtClean="0">
                          <a:effectLst/>
                          <a:latin typeface="Franklin Gothic Medium Cond" panose="020B0606030402020204" pitchFamily="34" charset="0"/>
                          <a:ea typeface="Times New Roman" panose="02020603050405020304" pitchFamily="18" charset="0"/>
                        </a:rPr>
                        <a:t>Skip</a:t>
                      </a:r>
                      <a:endParaRPr lang="en-GB" sz="1100" b="1" i="0" u="sng"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268982">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5</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lgn="r" defTabSz="457200" rtl="0" eaLnBrk="1" latinLnBrk="0" hangingPunct="1">
                        <a:spcBef>
                          <a:spcPts val="0"/>
                        </a:spcBef>
                        <a:spcAft>
                          <a:spcPts val="0"/>
                        </a:spcAft>
                        <a:tabLst>
                          <a:tab pos="2880360" algn="ctr"/>
                          <a:tab pos="5760720" algn="r"/>
                          <a:tab pos="457200" algn="l"/>
                        </a:tabLst>
                      </a:pPr>
                      <a:r>
                        <a:rPr lang="en-US" sz="1100" kern="1200" dirty="0" smtClean="0">
                          <a:solidFill>
                            <a:schemeClr val="dk1"/>
                          </a:solidFill>
                          <a:effectLst/>
                          <a:latin typeface="Franklin Gothic Medium Cond" panose="020B0606030402020204" pitchFamily="34" charset="0"/>
                          <a:ea typeface="+mn-ea"/>
                          <a:cs typeface="+mn-cs"/>
                        </a:rPr>
                        <a:t>S2</a:t>
                      </a:r>
                      <a:endParaRPr lang="en-GB" sz="1100" kern="1200" dirty="0">
                        <a:solidFill>
                          <a:schemeClr val="dk1"/>
                        </a:solidFill>
                        <a:effectLst/>
                        <a:latin typeface="Franklin Gothic Medium Cond" panose="020B0606030402020204" pitchFamily="34" charset="0"/>
                        <a:ea typeface="+mn-ea"/>
                        <a:cs typeface="+mn-cs"/>
                      </a:endParaRPr>
                    </a:p>
                  </a:txBody>
                  <a:tcPr marL="48971" marR="48971"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100" kern="1200" dirty="0" smtClean="0">
                          <a:solidFill>
                            <a:schemeClr val="dk1"/>
                          </a:solidFill>
                          <a:effectLst/>
                          <a:latin typeface="Franklin Gothic Medium Cond" panose="020B0606030402020204" pitchFamily="34" charset="0"/>
                          <a:ea typeface="+mn-ea"/>
                          <a:cs typeface="+mn-cs"/>
                        </a:rPr>
                        <a:t> 29 JAN</a:t>
                      </a:r>
                      <a:endParaRPr lang="en-GB" sz="1100" kern="1200" dirty="0">
                        <a:solidFill>
                          <a:schemeClr val="dk1"/>
                        </a:solidFill>
                        <a:effectLst/>
                        <a:latin typeface="Franklin Gothic Medium Cond" panose="020B0606030402020204" pitchFamily="34" charset="0"/>
                        <a:ea typeface="+mn-ea"/>
                        <a:cs typeface="+mn-cs"/>
                      </a:endParaRPr>
                    </a:p>
                  </a:txBody>
                  <a:tcPr marL="48971" marR="48971"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100" kern="1200" dirty="0" smtClean="0">
                          <a:solidFill>
                            <a:schemeClr val="dk1"/>
                          </a:solidFill>
                          <a:effectLst/>
                          <a:latin typeface="Franklin Gothic Medium Cond" panose="020B0606030402020204" pitchFamily="34" charset="0"/>
                          <a:ea typeface="+mn-ea"/>
                          <a:cs typeface="+mn-cs"/>
                        </a:rPr>
                        <a:t>10:15 - 12:00</a:t>
                      </a:r>
                      <a:endParaRPr lang="en-GB" sz="1100" kern="1200" dirty="0">
                        <a:solidFill>
                          <a:schemeClr val="dk1"/>
                        </a:solidFill>
                        <a:effectLst/>
                        <a:latin typeface="Franklin Gothic Medium Cond" panose="020B0606030402020204" pitchFamily="34" charset="0"/>
                        <a:ea typeface="+mn-ea"/>
                        <a:cs typeface="+mn-cs"/>
                      </a:endParaRPr>
                    </a:p>
                  </a:txBody>
                  <a:tcPr marL="48971" marR="48971" marT="0" marB="0">
                    <a:solidFill>
                      <a:srgbClr val="F3F9F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100" kern="1200" baseline="0" dirty="0" smtClean="0">
                          <a:solidFill>
                            <a:schemeClr val="dk1"/>
                          </a:solidFill>
                          <a:effectLst/>
                          <a:latin typeface="Franklin Gothic Medium Cond" panose="020B0606030402020204" pitchFamily="34" charset="0"/>
                          <a:ea typeface="+mn-ea"/>
                          <a:cs typeface="+mn-cs"/>
                        </a:rPr>
                        <a:t>&lt;&lt; Supervision: Launch Assignment 1&gt;&gt;</a:t>
                      </a:r>
                      <a:endParaRPr lang="en-GB" sz="1100" kern="1200" dirty="0">
                        <a:solidFill>
                          <a:schemeClr val="dk1"/>
                        </a:solidFill>
                        <a:effectLst/>
                        <a:latin typeface="Franklin Gothic Medium Cond" panose="020B0606030402020204" pitchFamily="34" charset="0"/>
                        <a:ea typeface="+mn-ea"/>
                        <a:cs typeface="+mn-cs"/>
                      </a:endParaRPr>
                    </a:p>
                  </a:txBody>
                  <a:tcPr marL="48971" marR="48971"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100" kern="1200" dirty="0" err="1">
                          <a:solidFill>
                            <a:schemeClr val="dk1"/>
                          </a:solidFill>
                          <a:effectLst/>
                          <a:latin typeface="Franklin Gothic Medium Cond" panose="020B0606030402020204" pitchFamily="34" charset="0"/>
                          <a:ea typeface="+mn-ea"/>
                          <a:cs typeface="+mn-cs"/>
                        </a:rPr>
                        <a:t>Ch</a:t>
                      </a:r>
                      <a:r>
                        <a:rPr lang="en-GB" sz="1100" kern="1200" dirty="0">
                          <a:solidFill>
                            <a:schemeClr val="dk1"/>
                          </a:solidFill>
                          <a:effectLst/>
                          <a:latin typeface="Franklin Gothic Medium Cond" panose="020B0606030402020204" pitchFamily="34" charset="0"/>
                          <a:ea typeface="+mn-ea"/>
                          <a:cs typeface="+mn-cs"/>
                        </a:rPr>
                        <a:t> 3 &amp; 4</a:t>
                      </a:r>
                    </a:p>
                  </a:txBody>
                  <a:tcPr marL="48971" marR="48971"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 </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r>
              <a:tr h="263335">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5</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defTabSz="457200" rtl="0" eaLnBrk="1" latinLnBrk="0" hangingPunct="1">
                        <a:spcBef>
                          <a:spcPts val="0"/>
                        </a:spcBef>
                        <a:spcAft>
                          <a:spcPts val="0"/>
                        </a:spcAft>
                        <a:tabLst>
                          <a:tab pos="2880360" algn="ctr"/>
                          <a:tab pos="5760720" algn="r"/>
                        </a:tabLst>
                      </a:pPr>
                      <a:r>
                        <a:rPr lang="en-US" sz="1100" kern="1200" dirty="0" smtClean="0">
                          <a:solidFill>
                            <a:schemeClr val="dk1"/>
                          </a:solidFill>
                          <a:effectLst/>
                          <a:latin typeface="Franklin Gothic Medium Cond" panose="020B0606030402020204" pitchFamily="34" charset="0"/>
                          <a:ea typeface="+mn-ea"/>
                          <a:cs typeface="+mn-cs"/>
                        </a:rPr>
                        <a:t> 30</a:t>
                      </a:r>
                      <a:r>
                        <a:rPr lang="en-US" sz="1100" kern="1200" baseline="0" dirty="0" smtClean="0">
                          <a:solidFill>
                            <a:schemeClr val="dk1"/>
                          </a:solidFill>
                          <a:effectLst/>
                          <a:latin typeface="Franklin Gothic Medium Cond" panose="020B0606030402020204" pitchFamily="34" charset="0"/>
                          <a:ea typeface="+mn-ea"/>
                          <a:cs typeface="+mn-cs"/>
                        </a:rPr>
                        <a:t> JAN</a:t>
                      </a:r>
                      <a:endParaRPr lang="en-GB" sz="1100" kern="1200" dirty="0">
                        <a:solidFill>
                          <a:schemeClr val="dk1"/>
                        </a:solidFill>
                        <a:effectLst/>
                        <a:latin typeface="Franklin Gothic Medium Cond" panose="020B0606030402020204" pitchFamily="34" charset="0"/>
                        <a:ea typeface="+mn-ea"/>
                        <a:cs typeface="+mn-cs"/>
                      </a:endParaRPr>
                    </a:p>
                  </a:txBody>
                  <a:tcPr marL="48971" marR="48971" marT="0" marB="0">
                    <a:solidFill>
                      <a:srgbClr val="E7F3F4"/>
                    </a:solidFill>
                  </a:tcPr>
                </a:tc>
                <a:tc>
                  <a:txBody>
                    <a:bodyPr/>
                    <a:lstStyle/>
                    <a:p>
                      <a:pPr marL="0" marR="0" algn="ctr" defTabSz="457200" rtl="0" eaLnBrk="1" latinLnBrk="0" hangingPunct="1">
                        <a:spcBef>
                          <a:spcPts val="0"/>
                        </a:spcBef>
                        <a:spcAft>
                          <a:spcPts val="0"/>
                        </a:spcAft>
                        <a:tabLst>
                          <a:tab pos="2880360" algn="ctr"/>
                          <a:tab pos="5760720" algn="r"/>
                        </a:tabLst>
                      </a:pPr>
                      <a:r>
                        <a:rPr lang="en-GB" sz="1100" kern="1200" dirty="0">
                          <a:solidFill>
                            <a:schemeClr val="dk1"/>
                          </a:solidFill>
                          <a:effectLst/>
                          <a:latin typeface="Franklin Gothic Medium Cond" panose="020B0606030402020204" pitchFamily="34" charset="0"/>
                          <a:ea typeface="+mn-ea"/>
                          <a:cs typeface="+mn-cs"/>
                        </a:rPr>
                        <a:t>13:00 – 15:00 </a:t>
                      </a:r>
                    </a:p>
                  </a:txBody>
                  <a:tcPr marL="48971" marR="48971" marT="0" marB="0">
                    <a:solidFill>
                      <a:srgbClr val="E7F3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100" b="1" u="sng" dirty="0" smtClean="0">
                          <a:effectLst/>
                          <a:latin typeface="Franklin Gothic Medium Cond" panose="020B0606030402020204" pitchFamily="34" charset="0"/>
                        </a:rPr>
                        <a:t>Skip</a:t>
                      </a:r>
                      <a:endParaRPr lang="en-GB" sz="1100" b="1" u="sng" dirty="0" smtClean="0">
                        <a:effectLst/>
                        <a:latin typeface="Franklin Gothic Medium Cond" panose="020B0606030402020204" pitchFamily="34" charset="0"/>
                        <a:ea typeface="Times New Roman" panose="02020603050405020304" pitchFamily="18" charset="0"/>
                      </a:endParaRPr>
                    </a:p>
                  </a:txBody>
                  <a:tcPr marL="48971" marR="48971"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 </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 </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6</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L3</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  3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13:15 – 15:00</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US" sz="1100" dirty="0" smtClean="0">
                          <a:effectLst/>
                          <a:latin typeface="Franklin Gothic Medium Cond" panose="020B0606030402020204" pitchFamily="34" charset="0"/>
                        </a:rPr>
                        <a:t>Design Principles (Maintainability, Modifiability)</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err="1">
                          <a:effectLst/>
                          <a:latin typeface="Franklin Gothic Medium Cond" panose="020B0606030402020204" pitchFamily="34" charset="0"/>
                        </a:rPr>
                        <a:t>Ch</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7</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6</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mn-ea"/>
                        </a:rPr>
                        <a:t>S3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  5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10:15 </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rgbClr val="E7F3F4"/>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smtClean="0">
                          <a:effectLst/>
                          <a:latin typeface="Franklin Gothic Medium Cond" panose="020B0606030402020204" pitchFamily="34" charset="0"/>
                        </a:rPr>
                        <a:t>&lt;&lt; Supervision/Assignment&gt;&gt;</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rgbClr val="E7F3F4"/>
                    </a:solidFill>
                  </a:tcPr>
                </a:tc>
                <a:tc>
                  <a:txBody>
                    <a:bodyPr/>
                    <a:lstStyle/>
                    <a:p>
                      <a:pPr marL="0" marR="0">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rgbClr val="E7F3F4"/>
                    </a:solidFill>
                  </a:tcPr>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6</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L4</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  6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rgbClr val="F3F9FA"/>
                    </a:solidFill>
                  </a:tcPr>
                </a:tc>
                <a:tc>
                  <a:txBody>
                    <a:bodyPr/>
                    <a:lstStyle/>
                    <a:p>
                      <a:pPr marL="0" marR="0" algn="ctr">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13:15 </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15:00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rgbClr val="F3F9F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smtClean="0">
                          <a:effectLst/>
                          <a:latin typeface="Franklin Gothic Medium Cond" panose="020B0606030402020204" pitchFamily="34" charset="0"/>
                        </a:rPr>
                        <a:t>Architectural Styles 1: Client-Server</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a:effectLst/>
                          <a:latin typeface="Franklin Gothic Medium Cond" panose="020B0606030402020204" pitchFamily="34" charset="0"/>
                        </a:rPr>
                        <a:t> </a:t>
                      </a:r>
                      <a:r>
                        <a:rPr lang="en-GB" sz="1100" dirty="0" err="1" smtClean="0">
                          <a:effectLst/>
                          <a:latin typeface="Franklin Gothic Medium Cond" panose="020B0606030402020204" pitchFamily="34" charset="0"/>
                        </a:rPr>
                        <a:t>Ch</a:t>
                      </a:r>
                      <a:r>
                        <a:rPr lang="en-GB" sz="1100" dirty="0" smtClean="0">
                          <a:effectLst/>
                          <a:latin typeface="Franklin Gothic Medium Cond" panose="020B0606030402020204" pitchFamily="34" charset="0"/>
                        </a:rPr>
                        <a:t> 13</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solidFill>
                      <a:srgbClr val="F3F9FA"/>
                    </a:solidFill>
                  </a:tcPr>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7</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L5</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10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13:15 – 15:00</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smtClean="0">
                          <a:effectLst/>
                          <a:latin typeface="Franklin Gothic Medium Cond" panose="020B0606030402020204" pitchFamily="34" charset="0"/>
                        </a:rPr>
                        <a:t>Technical Debt</a:t>
                      </a:r>
                      <a:endParaRPr lang="en-GB" sz="1100" b="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US" sz="1100" dirty="0" err="1" smtClean="0">
                          <a:effectLst/>
                          <a:latin typeface="Franklin Gothic Medium Cond" panose="020B0606030402020204" pitchFamily="34" charset="0"/>
                          <a:ea typeface="Times New Roman" panose="02020603050405020304" pitchFamily="18" charset="0"/>
                        </a:rPr>
                        <a:t>Terese</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7</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mn-ea"/>
                        </a:rPr>
                        <a:t>S4</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12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dirty="0" smtClean="0">
                          <a:effectLst/>
                          <a:latin typeface="Franklin Gothic Medium Cond" panose="020B0606030402020204" pitchFamily="34" charset="0"/>
                        </a:rPr>
                        <a:t>10:15 </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smtClean="0">
                          <a:effectLst/>
                          <a:latin typeface="Franklin Gothic Medium Cond" panose="020B0606030402020204" pitchFamily="34" charset="0"/>
                        </a:rPr>
                        <a:t>&lt;&lt; Supervision/Assignment&gt;&gt;</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441322">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7</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mn-ea"/>
                        </a:rPr>
                        <a:t>L6</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13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dirty="0">
                          <a:effectLst/>
                          <a:latin typeface="Franklin Gothic Medium Cond" panose="020B0606030402020204" pitchFamily="34" charset="0"/>
                        </a:rPr>
                        <a:t>10:15 – </a:t>
                      </a:r>
                      <a:r>
                        <a:rPr lang="en-GB" sz="1100" dirty="0" smtClean="0">
                          <a:effectLst/>
                          <a:latin typeface="Franklin Gothic Medium Cond" panose="020B0606030402020204" pitchFamily="34" charset="0"/>
                        </a:rPr>
                        <a:t>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smtClean="0">
                          <a:effectLst/>
                          <a:latin typeface="Franklin Gothic Medium Cond" panose="020B0606030402020204" pitchFamily="34" charset="0"/>
                        </a:rPr>
                        <a:t>Architectural Styles 2: </a:t>
                      </a:r>
                      <a:r>
                        <a:rPr lang="en-GB" sz="1100" dirty="0" err="1" smtClean="0">
                          <a:effectLst/>
                          <a:latin typeface="Franklin Gothic Medium Cond" panose="020B0606030402020204" pitchFamily="34" charset="0"/>
                        </a:rPr>
                        <a:t>Pipe&amp;Filter</a:t>
                      </a:r>
                      <a:r>
                        <a:rPr lang="en-GB" sz="1100" baseline="0" dirty="0" smtClean="0">
                          <a:effectLst/>
                          <a:latin typeface="Franklin Gothic Medium Cond" panose="020B0606030402020204" pitchFamily="34" charset="0"/>
                        </a:rPr>
                        <a:t> and </a:t>
                      </a:r>
                      <a:r>
                        <a:rPr lang="en-GB" sz="1100" baseline="0" dirty="0" err="1" smtClean="0">
                          <a:effectLst/>
                          <a:latin typeface="Franklin Gothic Medium Cond" panose="020B0606030402020204" pitchFamily="34" charset="0"/>
                        </a:rPr>
                        <a:t>Publ-Subscr</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a:effectLst/>
                          <a:latin typeface="Franklin Gothic Medium Cond" panose="020B0606030402020204" pitchFamily="34" charset="0"/>
                        </a:rPr>
                        <a:t> </a:t>
                      </a:r>
                      <a:r>
                        <a:rPr lang="en-GB" sz="1100" dirty="0" err="1" smtClean="0">
                          <a:effectLst/>
                          <a:latin typeface="Franklin Gothic Medium Cond" panose="020B0606030402020204" pitchFamily="34" charset="0"/>
                        </a:rPr>
                        <a:t>Ch</a:t>
                      </a:r>
                      <a:r>
                        <a:rPr lang="en-GB" sz="1100" dirty="0" smtClean="0">
                          <a:effectLst/>
                          <a:latin typeface="Franklin Gothic Medium Cond" panose="020B0606030402020204" pitchFamily="34" charset="0"/>
                        </a:rPr>
                        <a:t> 13</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441322">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8</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r>
                        <a:rPr lang="en-US" sz="1100" dirty="0" smtClean="0">
                          <a:latin typeface="Franklin Gothic Medium Cond" panose="020B0606030402020204" pitchFamily="34" charset="0"/>
                        </a:rPr>
                        <a:t>L7</a:t>
                      </a:r>
                      <a:endParaRPr lang="en-GB" sz="1100" dirty="0">
                        <a:latin typeface="Franklin Gothic Medium Cond" panose="020B0606030402020204" pitchFamily="34" charset="0"/>
                      </a:endParaRPr>
                    </a:p>
                  </a:txBody>
                  <a:tcPr marL="48971" marR="4897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100" dirty="0" smtClean="0">
                          <a:latin typeface="Franklin Gothic Medium Cond" panose="020B0606030402020204" pitchFamily="34" charset="0"/>
                        </a:rPr>
                        <a:t>17 FEB</a:t>
                      </a:r>
                      <a:endParaRPr lang="en-GB" sz="1100" dirty="0">
                        <a:latin typeface="Franklin Gothic Medium Cond" panose="020B0606030402020204" pitchFamily="34" charset="0"/>
                      </a:endParaRPr>
                    </a:p>
                  </a:txBody>
                  <a:tcPr marL="48971" marR="48971" marT="0" marB="0"/>
                </a:tc>
                <a:tc>
                  <a:txBody>
                    <a:bodyPr/>
                    <a:lstStyle/>
                    <a:p>
                      <a:pPr algn="ctr"/>
                      <a:r>
                        <a:rPr lang="en-US" sz="1100" dirty="0" smtClean="0">
                          <a:latin typeface="Franklin Gothic Medium Cond" panose="020B0606030402020204" pitchFamily="34" charset="0"/>
                        </a:rPr>
                        <a:t>13:15</a:t>
                      </a:r>
                      <a:r>
                        <a:rPr lang="en-US" sz="1100" baseline="0" dirty="0" smtClean="0">
                          <a:latin typeface="Franklin Gothic Medium Cond" panose="020B0606030402020204" pitchFamily="34" charset="0"/>
                        </a:rPr>
                        <a:t> – 15:00</a:t>
                      </a:r>
                      <a:endParaRPr lang="en-GB" sz="1100" dirty="0">
                        <a:latin typeface="Franklin Gothic Medium Cond" panose="020B0606030402020204" pitchFamily="34" charset="0"/>
                      </a:endParaRPr>
                    </a:p>
                  </a:txBody>
                  <a:tcPr marL="48971" marR="48971" marT="0" marB="0"/>
                </a:tc>
                <a:tc>
                  <a:txBody>
                    <a:bodyPr/>
                    <a:lstStyle/>
                    <a:p>
                      <a:pPr marL="0" marR="0" algn="l">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Architectural</a:t>
                      </a:r>
                      <a:r>
                        <a:rPr lang="en-US" sz="1100" baseline="0" dirty="0" smtClean="0">
                          <a:effectLst/>
                          <a:latin typeface="Franklin Gothic Medium Cond" panose="020B0606030402020204" pitchFamily="34" charset="0"/>
                          <a:ea typeface="Times New Roman" panose="02020603050405020304" pitchFamily="18" charset="0"/>
                        </a:rPr>
                        <a:t> </a:t>
                      </a:r>
                      <a:r>
                        <a:rPr lang="en-US" sz="1100" dirty="0" smtClean="0">
                          <a:effectLst/>
                          <a:latin typeface="Franklin Gothic Medium Cond" panose="020B0606030402020204" pitchFamily="34" charset="0"/>
                          <a:ea typeface="Times New Roman" panose="02020603050405020304" pitchFamily="18" charset="0"/>
                        </a:rPr>
                        <a:t>Styles 3:</a:t>
                      </a:r>
                      <a:r>
                        <a:rPr lang="en-US" sz="1100" baseline="0" dirty="0" smtClean="0">
                          <a:effectLst/>
                          <a:latin typeface="Franklin Gothic Medium Cond" panose="020B0606030402020204" pitchFamily="34" charset="0"/>
                          <a:ea typeface="Times New Roman" panose="02020603050405020304" pitchFamily="18" charset="0"/>
                        </a:rPr>
                        <a:t> Blackboard</a:t>
                      </a:r>
                      <a:br>
                        <a:rPr lang="en-US" sz="1100" baseline="0" dirty="0" smtClean="0">
                          <a:effectLst/>
                          <a:latin typeface="Franklin Gothic Medium Cond" panose="020B0606030402020204" pitchFamily="34" charset="0"/>
                          <a:ea typeface="Times New Roman" panose="02020603050405020304" pitchFamily="18" charset="0"/>
                        </a:rPr>
                      </a:br>
                      <a:r>
                        <a:rPr lang="en-US" sz="1100" baseline="0" dirty="0" smtClean="0">
                          <a:effectLst/>
                          <a:latin typeface="Franklin Gothic Medium Cond" panose="020B0606030402020204" pitchFamily="34" charset="0"/>
                          <a:ea typeface="Times New Roman" panose="02020603050405020304" pitchFamily="18" charset="0"/>
                        </a:rPr>
                        <a:t>&amp; </a:t>
                      </a:r>
                      <a:r>
                        <a:rPr lang="en-US" sz="1100" dirty="0" smtClean="0">
                          <a:effectLst/>
                          <a:latin typeface="Franklin Gothic Medium Cond" panose="020B0606030402020204" pitchFamily="34" charset="0"/>
                          <a:ea typeface="Times New Roman" panose="02020603050405020304" pitchFamily="18" charset="0"/>
                        </a:rPr>
                        <a:t>Performance – Analysis &amp; Tactics</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r>
                        <a:rPr lang="en-GB" sz="1100" dirty="0" err="1" smtClean="0">
                          <a:effectLst/>
                          <a:latin typeface="Franklin Gothic Medium Cond" panose="020B0606030402020204" pitchFamily="34" charset="0"/>
                        </a:rPr>
                        <a:t>Ch</a:t>
                      </a:r>
                      <a:r>
                        <a:rPr lang="en-GB" sz="1100" dirty="0" smtClean="0">
                          <a:effectLst/>
                          <a:latin typeface="Franklin Gothic Medium Cond" panose="020B0606030402020204" pitchFamily="34" charset="0"/>
                        </a:rPr>
                        <a:t> 8 + paper</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endParaRPr lang="en-GB" sz="1100" dirty="0">
                        <a:latin typeface="Franklin Gothic Medium Cond" panose="020B0606030402020204" pitchFamily="34"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8</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mn-ea"/>
                        </a:rPr>
                        <a:t>S5</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19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dirty="0" smtClean="0">
                          <a:effectLst/>
                          <a:latin typeface="Franklin Gothic Medium Cond" panose="020B0606030402020204" pitchFamily="34" charset="0"/>
                        </a:rPr>
                        <a:t>10:15 </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100" dirty="0" smtClean="0">
                          <a:effectLst/>
                          <a:latin typeface="Franklin Gothic Medium Cond" panose="020B0606030402020204" pitchFamily="34" charset="0"/>
                        </a:rPr>
                        <a:t>&lt;&lt; Supervision/Assignment&gt;&gt;</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441322">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8</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mn-ea"/>
                        </a:rPr>
                        <a:t>L8</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20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dirty="0">
                          <a:effectLst/>
                          <a:latin typeface="Franklin Gothic Medium Cond" panose="020B0606030402020204" pitchFamily="34" charset="0"/>
                        </a:rPr>
                        <a:t>10:15 – 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l">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Reliability</a:t>
                      </a:r>
                      <a:r>
                        <a:rPr lang="en-US" sz="1100" baseline="0" dirty="0" smtClean="0">
                          <a:effectLst/>
                          <a:latin typeface="Franklin Gothic Medium Cond" panose="020B0606030402020204" pitchFamily="34" charset="0"/>
                          <a:ea typeface="Times New Roman" panose="02020603050405020304" pitchFamily="18" charset="0"/>
                        </a:rPr>
                        <a:t>, Availability, Fault Tolerance</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err="1" smtClean="0">
                          <a:effectLst/>
                          <a:latin typeface="Franklin Gothic Medium Cond" panose="020B0606030402020204" pitchFamily="34" charset="0"/>
                        </a:rPr>
                        <a:t>Ch</a:t>
                      </a:r>
                      <a:r>
                        <a:rPr lang="en-GB" sz="1100" dirty="0" smtClean="0">
                          <a:effectLst/>
                          <a:latin typeface="Franklin Gothic Medium Cond" panose="020B0606030402020204" pitchFamily="34" charset="0"/>
                        </a:rPr>
                        <a:t> 5, 14 + paper</a:t>
                      </a: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endParaRPr lang="en-GB" sz="1100">
                        <a:latin typeface="Franklin Gothic Medium Cond" panose="020B0606030402020204" pitchFamily="34" charset="0"/>
                      </a:endParaRPr>
                    </a:p>
                  </a:txBody>
                  <a:tcPr marL="48971" marR="48971" marT="0" marB="0"/>
                </a:tc>
              </a:tr>
              <a:tr h="28084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9</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L9</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24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dirty="0">
                          <a:effectLst/>
                          <a:latin typeface="Franklin Gothic Medium Cond" panose="020B0606030402020204" pitchFamily="34" charset="0"/>
                        </a:rPr>
                        <a:t>13:15 – 15:00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r>
                        <a:rPr lang="en-US" sz="1100" dirty="0" smtClean="0">
                          <a:latin typeface="Franklin Gothic Medium Cond" panose="020B0606030402020204" pitchFamily="34" charset="0"/>
                        </a:rPr>
                        <a:t>Anders </a:t>
                      </a:r>
                      <a:r>
                        <a:rPr lang="en-US" sz="1100" dirty="0" err="1" smtClean="0">
                          <a:latin typeface="Franklin Gothic Medium Cond" panose="020B0606030402020204" pitchFamily="34" charset="0"/>
                        </a:rPr>
                        <a:t>Alminger</a:t>
                      </a:r>
                      <a:r>
                        <a:rPr lang="en-US" sz="1100" dirty="0" smtClean="0">
                          <a:latin typeface="Franklin Gothic Medium Cond" panose="020B0606030402020204" pitchFamily="34" charset="0"/>
                        </a:rPr>
                        <a:t> </a:t>
                      </a:r>
                      <a:r>
                        <a:rPr lang="en-US" sz="1100" smtClean="0">
                          <a:latin typeface="Franklin Gothic Medium Cond" panose="020B0606030402020204" pitchFamily="34" charset="0"/>
                        </a:rPr>
                        <a:t>- Volvo</a:t>
                      </a:r>
                      <a:endParaRPr lang="en-GB" sz="1100" dirty="0">
                        <a:latin typeface="Franklin Gothic Medium Cond" panose="020B0606030402020204" pitchFamily="34" charset="0"/>
                      </a:endParaRPr>
                    </a:p>
                  </a:txBody>
                  <a:tcPr marL="48971" marR="48971" marT="0" marB="0"/>
                </a:tc>
                <a:tc>
                  <a:txBody>
                    <a:bodyPr/>
                    <a:lstStyle/>
                    <a:p>
                      <a:endParaRPr lang="en-GB" sz="1400" dirty="0"/>
                    </a:p>
                  </a:txBody>
                  <a:tcPr marL="48971" marR="48971" marT="0" marB="0"/>
                </a:tc>
                <a:tc>
                  <a:txBody>
                    <a:bodyPr/>
                    <a:lstStyle/>
                    <a:p>
                      <a:pPr marL="0" marR="0">
                        <a:spcBef>
                          <a:spcPts val="0"/>
                        </a:spcBef>
                        <a:spcAft>
                          <a:spcPts val="0"/>
                        </a:spcAft>
                        <a:tabLst>
                          <a:tab pos="2880360" algn="ctr"/>
                          <a:tab pos="5760720" algn="r"/>
                          <a:tab pos="457200" algn="l"/>
                        </a:tabLst>
                      </a:pPr>
                      <a:r>
                        <a:rPr lang="en-GB" sz="1100">
                          <a:effectLst/>
                          <a:latin typeface="Franklin Gothic Medium Cond" panose="020B0606030402020204" pitchFamily="34" charset="0"/>
                        </a:rPr>
                        <a:t> </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9</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S6</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26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10:15 – 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r">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&lt;&lt; Supervision/Assignment&gt;&gt;</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9</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L10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27 FEB</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dirty="0">
                          <a:effectLst/>
                          <a:latin typeface="Franklin Gothic Medium Cond" panose="020B0606030402020204" pitchFamily="34" charset="0"/>
                        </a:rPr>
                        <a:t>13:15 – 15:00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100" dirty="0" smtClean="0">
                          <a:effectLst/>
                          <a:latin typeface="Franklin Gothic Medium Cond" panose="020B0606030402020204" pitchFamily="34" charset="0"/>
                        </a:rPr>
                        <a:t>Security &amp; Architecture Evaluation</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err="1" smtClean="0">
                          <a:effectLst/>
                          <a:latin typeface="Franklin Gothic Medium Cond" panose="020B0606030402020204" pitchFamily="34" charset="0"/>
                          <a:ea typeface="Times New Roman" panose="02020603050405020304" pitchFamily="18" charset="0"/>
                        </a:rPr>
                        <a:t>Ch</a:t>
                      </a:r>
                      <a:r>
                        <a:rPr lang="en-US" sz="1100" dirty="0" smtClean="0">
                          <a:effectLst/>
                          <a:latin typeface="Franklin Gothic Medium Cond" panose="020B0606030402020204" pitchFamily="34" charset="0"/>
                          <a:ea typeface="Times New Roman" panose="02020603050405020304" pitchFamily="18" charset="0"/>
                        </a:rPr>
                        <a:t> 21</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10</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100" dirty="0" smtClean="0">
                          <a:effectLst/>
                          <a:latin typeface="Franklin Gothic Medium Cond" panose="020B0606030402020204" pitchFamily="34" charset="0"/>
                        </a:rPr>
                        <a:t>L11</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2 MAR</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a:effectLst/>
                          <a:latin typeface="Franklin Gothic Medium Cond" panose="020B0606030402020204" pitchFamily="34" charset="0"/>
                        </a:rPr>
                        <a:t>13:15 – 15:00</a:t>
                      </a:r>
                      <a:endParaRPr lang="en-GB" sz="110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100" b="1" dirty="0" smtClean="0">
                          <a:solidFill>
                            <a:srgbClr val="FF0000"/>
                          </a:solidFill>
                          <a:effectLst/>
                          <a:latin typeface="Franklin Gothic Medium Cond" panose="020B0606030402020204" pitchFamily="34" charset="0"/>
                          <a:ea typeface="Times New Roman" panose="02020603050405020304" pitchFamily="18" charset="0"/>
                        </a:rPr>
                        <a:t>Skip</a:t>
                      </a:r>
                      <a:endParaRPr lang="en-GB" sz="1100" b="1" dirty="0" smtClean="0">
                        <a:solidFill>
                          <a:srgbClr val="FF0000"/>
                        </a:solidFill>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100" dirty="0" err="1" smtClean="0">
                          <a:effectLst/>
                          <a:latin typeface="Franklin Gothic Medium Cond" panose="020B0606030402020204" pitchFamily="34" charset="0"/>
                          <a:ea typeface="Times New Roman" panose="02020603050405020304" pitchFamily="18" charset="0"/>
                        </a:rPr>
                        <a:t>Rodi</a:t>
                      </a:r>
                      <a:r>
                        <a:rPr lang="en-US" sz="1100" baseline="0" dirty="0" smtClean="0">
                          <a:effectLst/>
                          <a:latin typeface="Franklin Gothic Medium Cond" panose="020B0606030402020204" pitchFamily="34" charset="0"/>
                          <a:ea typeface="Times New Roman" panose="02020603050405020304" pitchFamily="18" charset="0"/>
                        </a:rPr>
                        <a:t> PhD</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10</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mn-ea"/>
                        </a:rPr>
                        <a:t>S7</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Times New Roman" panose="02020603050405020304" pitchFamily="18" charset="0"/>
                        </a:rPr>
                        <a:t>4 MAR</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pPr>
                      <a:r>
                        <a:rPr lang="en-GB" sz="1100" dirty="0" smtClean="0">
                          <a:effectLst/>
                          <a:latin typeface="Franklin Gothic Medium Cond" panose="020B0606030402020204" pitchFamily="34" charset="0"/>
                        </a:rPr>
                        <a:t>10:15 </a:t>
                      </a:r>
                      <a:r>
                        <a:rPr lang="en-GB" sz="1100" dirty="0">
                          <a:effectLst/>
                          <a:latin typeface="Franklin Gothic Medium Cond" panose="020B0606030402020204" pitchFamily="34" charset="0"/>
                        </a:rPr>
                        <a:t>– </a:t>
                      </a:r>
                      <a:r>
                        <a:rPr lang="en-GB" sz="1100" dirty="0" smtClean="0">
                          <a:effectLst/>
                          <a:latin typeface="Franklin Gothic Medium Cond" panose="020B0606030402020204" pitchFamily="34" charset="0"/>
                        </a:rPr>
                        <a:t>12:00</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smtClean="0">
                          <a:effectLst/>
                          <a:latin typeface="Franklin Gothic Medium Cond" panose="020B0606030402020204" pitchFamily="34" charset="0"/>
                        </a:rPr>
                        <a:t>&lt;&lt; Supervision/Assignment&gt;&gt;</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lgn="ctr">
                        <a:spcBef>
                          <a:spcPts val="0"/>
                        </a:spcBef>
                        <a:spcAft>
                          <a:spcPts val="0"/>
                        </a:spcAft>
                        <a:tabLst>
                          <a:tab pos="2880360" algn="ctr"/>
                          <a:tab pos="5760720" algn="r"/>
                          <a:tab pos="457200" algn="l"/>
                        </a:tabLst>
                      </a:pP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a:spcBef>
                          <a:spcPts val="0"/>
                        </a:spcBef>
                        <a:spcAft>
                          <a:spcPts val="0"/>
                        </a:spcAft>
                        <a:tabLst>
                          <a:tab pos="2880360" algn="ctr"/>
                          <a:tab pos="5760720" algn="r"/>
                          <a:tab pos="457200" algn="l"/>
                        </a:tabLst>
                      </a:pPr>
                      <a:r>
                        <a:rPr lang="en-GB" sz="1100" dirty="0">
                          <a:effectLst/>
                          <a:latin typeface="Franklin Gothic Medium Cond" panose="020B0606030402020204" pitchFamily="34" charset="0"/>
                        </a:rPr>
                        <a:t> </a:t>
                      </a:r>
                      <a:endParaRPr lang="en-GB" sz="1100" dirty="0">
                        <a:effectLst/>
                        <a:latin typeface="Franklin Gothic Medium Cond" panose="020B0606030402020204" pitchFamily="34" charset="0"/>
                        <a:ea typeface="Times New Roman" panose="02020603050405020304" pitchFamily="18" charset="0"/>
                      </a:endParaRPr>
                    </a:p>
                  </a:txBody>
                  <a:tcPr marL="48971" marR="48971" marT="0" marB="0"/>
                </a:tc>
              </a:tr>
              <a:tr h="220661">
                <a:tc>
                  <a:txBody>
                    <a:bodyPr/>
                    <a:lstStyle/>
                    <a:p>
                      <a:pPr marL="0" marR="0" algn="ctr">
                        <a:spcBef>
                          <a:spcPts val="0"/>
                        </a:spcBef>
                        <a:spcAft>
                          <a:spcPts val="0"/>
                        </a:spcAft>
                        <a:tabLst>
                          <a:tab pos="2880360" algn="ctr"/>
                          <a:tab pos="5760720" algn="r"/>
                          <a:tab pos="457200" algn="l"/>
                        </a:tabLst>
                      </a:pPr>
                      <a:r>
                        <a:rPr lang="en-US" sz="1100" dirty="0" smtClean="0">
                          <a:effectLst/>
                          <a:latin typeface="Franklin Gothic Medium Cond" panose="020B0606030402020204" pitchFamily="34" charset="0"/>
                          <a:ea typeface="Verdana" panose="020B0604030504040204" pitchFamily="34" charset="0"/>
                        </a:rPr>
                        <a:t>10</a:t>
                      </a:r>
                      <a:endParaRPr lang="en-GB" sz="1100" dirty="0">
                        <a:effectLst/>
                        <a:latin typeface="Franklin Gothic Medium Cond" panose="020B0606030402020204" pitchFamily="34" charset="0"/>
                        <a:ea typeface="Verdana" panose="020B0604030504040204" pitchFamily="34" charset="0"/>
                      </a:endParaRPr>
                    </a:p>
                  </a:txBody>
                  <a:tcPr marL="48971" marR="48971" marT="0" marB="0" anchor="ctr">
                    <a:solidFill>
                      <a:schemeClr val="bg1">
                        <a:lumMod val="65000"/>
                      </a:schemeClr>
                    </a:solidFill>
                  </a:tcPr>
                </a:tc>
                <a:tc>
                  <a:txBody>
                    <a:bodyPr/>
                    <a:lstStyle/>
                    <a:p>
                      <a:r>
                        <a:rPr lang="en-US" sz="1100" dirty="0" smtClean="0">
                          <a:latin typeface="Franklin Gothic Medium Cond" panose="020B0606030402020204" pitchFamily="34" charset="0"/>
                        </a:rPr>
                        <a:t>L12</a:t>
                      </a:r>
                      <a:endParaRPr lang="en-GB" sz="1100" dirty="0">
                        <a:latin typeface="Franklin Gothic Medium Cond" panose="020B0606030402020204" pitchFamily="34" charset="0"/>
                      </a:endParaRPr>
                    </a:p>
                  </a:txBody>
                  <a:tcPr marL="48971" marR="48971" marT="0" marB="0"/>
                </a:tc>
                <a:tc>
                  <a:txBody>
                    <a:bodyPr/>
                    <a:lstStyle/>
                    <a:p>
                      <a:pPr algn="ctr"/>
                      <a:r>
                        <a:rPr lang="en-US" sz="1100" dirty="0" smtClean="0">
                          <a:latin typeface="Franklin Gothic Medium Cond" panose="020B0606030402020204" pitchFamily="34" charset="0"/>
                        </a:rPr>
                        <a:t>5 MAR</a:t>
                      </a:r>
                      <a:endParaRPr lang="en-GB" sz="1100" dirty="0">
                        <a:latin typeface="Franklin Gothic Medium Cond" panose="020B0606030402020204" pitchFamily="34" charset="0"/>
                      </a:endParaRPr>
                    </a:p>
                  </a:txBody>
                  <a:tcPr marL="48971" marR="48971" marT="0" marB="0"/>
                </a:tc>
                <a:tc>
                  <a:txBody>
                    <a:bodyPr/>
                    <a:lstStyle/>
                    <a:p>
                      <a:pPr algn="ctr"/>
                      <a:r>
                        <a:rPr lang="en-US" sz="1100" dirty="0" smtClean="0">
                          <a:latin typeface="Franklin Gothic Medium Cond" panose="020B0606030402020204" pitchFamily="34" charset="0"/>
                        </a:rPr>
                        <a:t> 13:15 – 15:00</a:t>
                      </a:r>
                      <a:endParaRPr lang="en-GB" sz="1100" dirty="0">
                        <a:latin typeface="Franklin Gothic Medium Cond" panose="020B0606030402020204" pitchFamily="34" charset="0"/>
                      </a:endParaRPr>
                    </a:p>
                  </a:txBody>
                  <a:tcPr marL="48971" marR="4897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100" dirty="0" smtClean="0">
                          <a:effectLst/>
                          <a:latin typeface="Franklin Gothic Medium Cond" panose="020B0606030402020204" pitchFamily="34" charset="0"/>
                        </a:rPr>
                        <a:t>Reverse </a:t>
                      </a:r>
                      <a:r>
                        <a:rPr lang="en-GB" sz="1100" dirty="0" err="1" smtClean="0">
                          <a:effectLst/>
                          <a:latin typeface="Franklin Gothic Medium Cond" panose="020B0606030402020204" pitchFamily="34" charset="0"/>
                        </a:rPr>
                        <a:t>Eng’ing</a:t>
                      </a:r>
                      <a:r>
                        <a:rPr lang="en-GB" sz="1100" dirty="0" smtClean="0">
                          <a:effectLst/>
                          <a:latin typeface="Franklin Gothic Medium Cond" panose="020B0606030402020204" pitchFamily="34" charset="0"/>
                        </a:rPr>
                        <a:t>, Visualisation &amp; Arch-</a:t>
                      </a:r>
                      <a:r>
                        <a:rPr lang="en-GB" sz="1100" dirty="0" err="1" smtClean="0">
                          <a:effectLst/>
                          <a:latin typeface="Franklin Gothic Medium Cond" panose="020B0606030402020204" pitchFamily="34" charset="0"/>
                        </a:rPr>
                        <a:t>Impl</a:t>
                      </a:r>
                      <a:r>
                        <a:rPr lang="en-GB" sz="1100" dirty="0" smtClean="0">
                          <a:effectLst/>
                          <a:latin typeface="Franklin Gothic Medium Cond" panose="020B0606030402020204" pitchFamily="34" charset="0"/>
                        </a:rPr>
                        <a:t> </a:t>
                      </a:r>
                      <a:r>
                        <a:rPr lang="en-GB" sz="1100" dirty="0" smtClean="0">
                          <a:effectLst/>
                          <a:latin typeface="Franklin Gothic Medium Cond" panose="020B0606030402020204" pitchFamily="34" charset="0"/>
                        </a:rPr>
                        <a:t>Correspondence</a:t>
                      </a:r>
                      <a:endParaRPr lang="en-GB" sz="1100" dirty="0" smtClean="0">
                        <a:effectLst/>
                        <a:latin typeface="Franklin Gothic Medium Cond" panose="020B0606030402020204" pitchFamily="34" charset="0"/>
                        <a:ea typeface="Times New Roman" panose="02020603050405020304" pitchFamily="18" charset="0"/>
                      </a:endParaRPr>
                    </a:p>
                  </a:txBody>
                  <a:tcPr marL="48971" marR="48971" marT="0" marB="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err="1" smtClean="0">
                          <a:effectLst/>
                          <a:latin typeface="Franklin Gothic Medium Cond" panose="020B0606030402020204" pitchFamily="34" charset="0"/>
                        </a:rPr>
                        <a:t>Ch</a:t>
                      </a:r>
                      <a:r>
                        <a:rPr lang="en-GB" sz="1100" dirty="0" smtClean="0">
                          <a:effectLst/>
                          <a:latin typeface="Franklin Gothic Medium Cond" panose="020B0606030402020204" pitchFamily="34" charset="0"/>
                        </a:rPr>
                        <a:t> 20 </a:t>
                      </a:r>
                      <a:endParaRPr lang="en-GB" sz="1100" dirty="0">
                        <a:latin typeface="Franklin Gothic Medium Cond" panose="020B0606030402020204" pitchFamily="34" charset="0"/>
                      </a:endParaRPr>
                    </a:p>
                  </a:txBody>
                  <a:tcPr marL="48971" marR="48971" marT="0" marB="0"/>
                </a:tc>
                <a:tc>
                  <a:txBody>
                    <a:bodyPr/>
                    <a:lstStyle/>
                    <a:p>
                      <a:endParaRPr lang="en-GB" sz="1100" dirty="0">
                        <a:latin typeface="Franklin Gothic Medium Cond" panose="020B0606030402020204" pitchFamily="34" charset="0"/>
                      </a:endParaRPr>
                    </a:p>
                  </a:txBody>
                  <a:tcPr marL="48971" marR="48971" marT="0" marB="0"/>
                </a:tc>
              </a:tr>
            </a:tbl>
          </a:graphicData>
        </a:graphic>
      </p:graphicFrame>
      <p:sp>
        <p:nvSpPr>
          <p:cNvPr id="4" name="Notched Right Arrow 3"/>
          <p:cNvSpPr/>
          <p:nvPr/>
        </p:nvSpPr>
        <p:spPr>
          <a:xfrm flipH="1">
            <a:off x="8475290" y="5473863"/>
            <a:ext cx="737419" cy="619433"/>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5937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60388" y="1084263"/>
            <a:ext cx="8023225" cy="558800"/>
          </a:xfrm>
          <a:noFill/>
        </p:spPr>
        <p:txBody>
          <a:bodyPr/>
          <a:lstStyle/>
          <a:p>
            <a:r>
              <a:rPr lang="en-US" altLang="en-US" smtClean="0"/>
              <a:t>Passive Attacks: Eaves Dropping</a:t>
            </a:r>
            <a:endParaRPr lang="en-GB" altLang="en-US" smtClean="0"/>
          </a:p>
        </p:txBody>
      </p:sp>
      <p:sp>
        <p:nvSpPr>
          <p:cNvPr id="18435"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AFC2B093-4B54-4186-9804-4CEDE4A3B2F7}" type="slidenum">
              <a:rPr lang="en-GB" altLang="en-US" sz="1000"/>
              <a:pPr eaLnBrk="1" hangingPunct="1"/>
              <a:t>20</a:t>
            </a:fld>
            <a:endParaRPr lang="en-GB" altLang="en-US" sz="1000"/>
          </a:p>
        </p:txBody>
      </p:sp>
      <p:sp>
        <p:nvSpPr>
          <p:cNvPr id="18436" name="Text Box 3"/>
          <p:cNvSpPr txBox="1">
            <a:spLocks noChangeArrowheads="1"/>
          </p:cNvSpPr>
          <p:nvPr/>
        </p:nvSpPr>
        <p:spPr bwMode="auto">
          <a:xfrm>
            <a:off x="746125" y="1590675"/>
            <a:ext cx="5537200" cy="9461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Eavesdropping</a:t>
            </a:r>
          </a:p>
          <a:p>
            <a:r>
              <a:rPr lang="en-US" altLang="en-US" sz="2800">
                <a:latin typeface="Times New Roman" panose="02020603050405020304" pitchFamily="18" charset="0"/>
              </a:rPr>
              <a:t>	obtain confidential information</a:t>
            </a:r>
            <a:endParaRPr lang="en-GB" altLang="en-US" sz="2800">
              <a:latin typeface="Times New Roman" panose="02020603050405020304" pitchFamily="18" charset="0"/>
            </a:endParaRPr>
          </a:p>
        </p:txBody>
      </p:sp>
      <p:grpSp>
        <p:nvGrpSpPr>
          <p:cNvPr id="18437" name="Group 4"/>
          <p:cNvGrpSpPr>
            <a:grpSpLocks/>
          </p:cNvGrpSpPr>
          <p:nvPr/>
        </p:nvGrpSpPr>
        <p:grpSpPr bwMode="auto">
          <a:xfrm>
            <a:off x="5562600" y="2819400"/>
            <a:ext cx="533400" cy="1143000"/>
            <a:chOff x="2850" y="2093"/>
            <a:chExt cx="832" cy="1961"/>
          </a:xfrm>
        </p:grpSpPr>
        <p:sp>
          <p:nvSpPr>
            <p:cNvPr id="18474" name="Freeform 5"/>
            <p:cNvSpPr>
              <a:spLocks/>
            </p:cNvSpPr>
            <p:nvPr/>
          </p:nvSpPr>
          <p:spPr bwMode="auto">
            <a:xfrm>
              <a:off x="2862" y="2877"/>
              <a:ext cx="168" cy="136"/>
            </a:xfrm>
            <a:custGeom>
              <a:avLst/>
              <a:gdLst>
                <a:gd name="T0" fmla="*/ 0 w 334"/>
                <a:gd name="T1" fmla="*/ 21 h 272"/>
                <a:gd name="T2" fmla="*/ 7 w 334"/>
                <a:gd name="T3" fmla="*/ 25 h 272"/>
                <a:gd name="T4" fmla="*/ 19 w 334"/>
                <a:gd name="T5" fmla="*/ 18 h 272"/>
                <a:gd name="T6" fmla="*/ 45 w 334"/>
                <a:gd name="T7" fmla="*/ 59 h 272"/>
                <a:gd name="T8" fmla="*/ 24 w 334"/>
                <a:gd name="T9" fmla="*/ 68 h 272"/>
                <a:gd name="T10" fmla="*/ 56 w 334"/>
                <a:gd name="T11" fmla="*/ 65 h 272"/>
                <a:gd name="T12" fmla="*/ 85 w 334"/>
                <a:gd name="T13" fmla="*/ 40 h 272"/>
                <a:gd name="T14" fmla="*/ 55 w 334"/>
                <a:gd name="T15" fmla="*/ 16 h 272"/>
                <a:gd name="T16" fmla="*/ 24 w 334"/>
                <a:gd name="T17" fmla="*/ 0 h 272"/>
                <a:gd name="T18" fmla="*/ 9 w 334"/>
                <a:gd name="T19" fmla="*/ 10 h 272"/>
                <a:gd name="T20" fmla="*/ 2 w 334"/>
                <a:gd name="T21" fmla="*/ 15 h 272"/>
                <a:gd name="T22" fmla="*/ 0 w 334"/>
                <a:gd name="T23" fmla="*/ 21 h 272"/>
                <a:gd name="T24" fmla="*/ 0 w 334"/>
                <a:gd name="T25" fmla="*/ 21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4" h="272">
                  <a:moveTo>
                    <a:pt x="0" y="82"/>
                  </a:moveTo>
                  <a:lnTo>
                    <a:pt x="28" y="99"/>
                  </a:lnTo>
                  <a:lnTo>
                    <a:pt x="74" y="69"/>
                  </a:lnTo>
                  <a:lnTo>
                    <a:pt x="179" y="234"/>
                  </a:lnTo>
                  <a:lnTo>
                    <a:pt x="93" y="272"/>
                  </a:lnTo>
                  <a:lnTo>
                    <a:pt x="220" y="259"/>
                  </a:lnTo>
                  <a:lnTo>
                    <a:pt x="334" y="160"/>
                  </a:lnTo>
                  <a:lnTo>
                    <a:pt x="217" y="61"/>
                  </a:lnTo>
                  <a:lnTo>
                    <a:pt x="95" y="0"/>
                  </a:lnTo>
                  <a:lnTo>
                    <a:pt x="36" y="38"/>
                  </a:lnTo>
                  <a:lnTo>
                    <a:pt x="6" y="57"/>
                  </a:lnTo>
                  <a:lnTo>
                    <a:pt x="0" y="82"/>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5" name="Freeform 6"/>
            <p:cNvSpPr>
              <a:spLocks/>
            </p:cNvSpPr>
            <p:nvPr/>
          </p:nvSpPr>
          <p:spPr bwMode="auto">
            <a:xfrm>
              <a:off x="2850" y="2871"/>
              <a:ext cx="148" cy="66"/>
            </a:xfrm>
            <a:custGeom>
              <a:avLst/>
              <a:gdLst>
                <a:gd name="T0" fmla="*/ 66 w 297"/>
                <a:gd name="T1" fmla="*/ 11 h 133"/>
                <a:gd name="T2" fmla="*/ 25 w 297"/>
                <a:gd name="T3" fmla="*/ 0 h 133"/>
                <a:gd name="T4" fmla="*/ 0 w 297"/>
                <a:gd name="T5" fmla="*/ 19 h 133"/>
                <a:gd name="T6" fmla="*/ 6 w 297"/>
                <a:gd name="T7" fmla="*/ 23 h 133"/>
                <a:gd name="T8" fmla="*/ 27 w 297"/>
                <a:gd name="T9" fmla="*/ 6 h 133"/>
                <a:gd name="T10" fmla="*/ 50 w 297"/>
                <a:gd name="T11" fmla="*/ 28 h 133"/>
                <a:gd name="T12" fmla="*/ 74 w 297"/>
                <a:gd name="T13" fmla="*/ 33 h 133"/>
                <a:gd name="T14" fmla="*/ 66 w 297"/>
                <a:gd name="T15" fmla="*/ 11 h 133"/>
                <a:gd name="T16" fmla="*/ 66 w 297"/>
                <a:gd name="T17" fmla="*/ 11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7" h="133">
                  <a:moveTo>
                    <a:pt x="264" y="45"/>
                  </a:moveTo>
                  <a:lnTo>
                    <a:pt x="101" y="0"/>
                  </a:lnTo>
                  <a:lnTo>
                    <a:pt x="0" y="76"/>
                  </a:lnTo>
                  <a:lnTo>
                    <a:pt x="25" y="93"/>
                  </a:lnTo>
                  <a:lnTo>
                    <a:pt x="108" y="25"/>
                  </a:lnTo>
                  <a:lnTo>
                    <a:pt x="202" y="114"/>
                  </a:lnTo>
                  <a:lnTo>
                    <a:pt x="297" y="133"/>
                  </a:lnTo>
                  <a:lnTo>
                    <a:pt x="264" y="4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6" name="Freeform 7"/>
            <p:cNvSpPr>
              <a:spLocks/>
            </p:cNvSpPr>
            <p:nvPr/>
          </p:nvSpPr>
          <p:spPr bwMode="auto">
            <a:xfrm>
              <a:off x="3102" y="3514"/>
              <a:ext cx="236" cy="508"/>
            </a:xfrm>
            <a:custGeom>
              <a:avLst/>
              <a:gdLst>
                <a:gd name="T0" fmla="*/ 63 w 473"/>
                <a:gd name="T1" fmla="*/ 0 h 1015"/>
                <a:gd name="T2" fmla="*/ 62 w 473"/>
                <a:gd name="T3" fmla="*/ 1 h 1015"/>
                <a:gd name="T4" fmla="*/ 62 w 473"/>
                <a:gd name="T5" fmla="*/ 3 h 1015"/>
                <a:gd name="T6" fmla="*/ 61 w 473"/>
                <a:gd name="T7" fmla="*/ 6 h 1015"/>
                <a:gd name="T8" fmla="*/ 60 w 473"/>
                <a:gd name="T9" fmla="*/ 10 h 1015"/>
                <a:gd name="T10" fmla="*/ 59 w 473"/>
                <a:gd name="T11" fmla="*/ 15 h 1015"/>
                <a:gd name="T12" fmla="*/ 58 w 473"/>
                <a:gd name="T13" fmla="*/ 21 h 1015"/>
                <a:gd name="T14" fmla="*/ 57 w 473"/>
                <a:gd name="T15" fmla="*/ 27 h 1015"/>
                <a:gd name="T16" fmla="*/ 56 w 473"/>
                <a:gd name="T17" fmla="*/ 35 h 1015"/>
                <a:gd name="T18" fmla="*/ 54 w 473"/>
                <a:gd name="T19" fmla="*/ 43 h 1015"/>
                <a:gd name="T20" fmla="*/ 52 w 473"/>
                <a:gd name="T21" fmla="*/ 51 h 1015"/>
                <a:gd name="T22" fmla="*/ 50 w 473"/>
                <a:gd name="T23" fmla="*/ 60 h 1015"/>
                <a:gd name="T24" fmla="*/ 48 w 473"/>
                <a:gd name="T25" fmla="*/ 70 h 1015"/>
                <a:gd name="T26" fmla="*/ 47 w 473"/>
                <a:gd name="T27" fmla="*/ 80 h 1015"/>
                <a:gd name="T28" fmla="*/ 46 w 473"/>
                <a:gd name="T29" fmla="*/ 90 h 1015"/>
                <a:gd name="T30" fmla="*/ 44 w 473"/>
                <a:gd name="T31" fmla="*/ 100 h 1015"/>
                <a:gd name="T32" fmla="*/ 42 w 473"/>
                <a:gd name="T33" fmla="*/ 110 h 1015"/>
                <a:gd name="T34" fmla="*/ 40 w 473"/>
                <a:gd name="T35" fmla="*/ 120 h 1015"/>
                <a:gd name="T36" fmla="*/ 38 w 473"/>
                <a:gd name="T37" fmla="*/ 131 h 1015"/>
                <a:gd name="T38" fmla="*/ 36 w 473"/>
                <a:gd name="T39" fmla="*/ 141 h 1015"/>
                <a:gd name="T40" fmla="*/ 33 w 473"/>
                <a:gd name="T41" fmla="*/ 152 h 1015"/>
                <a:gd name="T42" fmla="*/ 30 w 473"/>
                <a:gd name="T43" fmla="*/ 162 h 1015"/>
                <a:gd name="T44" fmla="*/ 27 w 473"/>
                <a:gd name="T45" fmla="*/ 172 h 1015"/>
                <a:gd name="T46" fmla="*/ 24 w 473"/>
                <a:gd name="T47" fmla="*/ 182 h 1015"/>
                <a:gd name="T48" fmla="*/ 21 w 473"/>
                <a:gd name="T49" fmla="*/ 192 h 1015"/>
                <a:gd name="T50" fmla="*/ 18 w 473"/>
                <a:gd name="T51" fmla="*/ 200 h 1015"/>
                <a:gd name="T52" fmla="*/ 15 w 473"/>
                <a:gd name="T53" fmla="*/ 209 h 1015"/>
                <a:gd name="T54" fmla="*/ 13 w 473"/>
                <a:gd name="T55" fmla="*/ 216 h 1015"/>
                <a:gd name="T56" fmla="*/ 11 w 473"/>
                <a:gd name="T57" fmla="*/ 222 h 1015"/>
                <a:gd name="T58" fmla="*/ 9 w 473"/>
                <a:gd name="T59" fmla="*/ 227 h 1015"/>
                <a:gd name="T60" fmla="*/ 8 w 473"/>
                <a:gd name="T61" fmla="*/ 230 h 1015"/>
                <a:gd name="T62" fmla="*/ 7 w 473"/>
                <a:gd name="T63" fmla="*/ 233 h 1015"/>
                <a:gd name="T64" fmla="*/ 7 w 473"/>
                <a:gd name="T65" fmla="*/ 234 h 1015"/>
                <a:gd name="T66" fmla="*/ 0 w 473"/>
                <a:gd name="T67" fmla="*/ 254 h 1015"/>
                <a:gd name="T68" fmla="*/ 23 w 473"/>
                <a:gd name="T69" fmla="*/ 242 h 1015"/>
                <a:gd name="T70" fmla="*/ 67 w 473"/>
                <a:gd name="T71" fmla="*/ 125 h 1015"/>
                <a:gd name="T72" fmla="*/ 100 w 473"/>
                <a:gd name="T73" fmla="*/ 84 h 1015"/>
                <a:gd name="T74" fmla="*/ 118 w 473"/>
                <a:gd name="T75" fmla="*/ 8 h 1015"/>
                <a:gd name="T76" fmla="*/ 63 w 473"/>
                <a:gd name="T77" fmla="*/ 0 h 1015"/>
                <a:gd name="T78" fmla="*/ 63 w 473"/>
                <a:gd name="T79" fmla="*/ 0 h 10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73" h="1015">
                  <a:moveTo>
                    <a:pt x="252" y="0"/>
                  </a:moveTo>
                  <a:lnTo>
                    <a:pt x="250" y="2"/>
                  </a:lnTo>
                  <a:lnTo>
                    <a:pt x="249" y="10"/>
                  </a:lnTo>
                  <a:lnTo>
                    <a:pt x="247" y="21"/>
                  </a:lnTo>
                  <a:lnTo>
                    <a:pt x="243" y="38"/>
                  </a:lnTo>
                  <a:lnTo>
                    <a:pt x="239" y="59"/>
                  </a:lnTo>
                  <a:lnTo>
                    <a:pt x="233" y="82"/>
                  </a:lnTo>
                  <a:lnTo>
                    <a:pt x="228" y="108"/>
                  </a:lnTo>
                  <a:lnTo>
                    <a:pt x="224" y="139"/>
                  </a:lnTo>
                  <a:lnTo>
                    <a:pt x="216" y="169"/>
                  </a:lnTo>
                  <a:lnTo>
                    <a:pt x="209" y="203"/>
                  </a:lnTo>
                  <a:lnTo>
                    <a:pt x="203" y="240"/>
                  </a:lnTo>
                  <a:lnTo>
                    <a:pt x="195" y="280"/>
                  </a:lnTo>
                  <a:lnTo>
                    <a:pt x="190" y="318"/>
                  </a:lnTo>
                  <a:lnTo>
                    <a:pt x="184" y="357"/>
                  </a:lnTo>
                  <a:lnTo>
                    <a:pt x="176" y="397"/>
                  </a:lnTo>
                  <a:lnTo>
                    <a:pt x="171" y="437"/>
                  </a:lnTo>
                  <a:lnTo>
                    <a:pt x="163" y="477"/>
                  </a:lnTo>
                  <a:lnTo>
                    <a:pt x="155" y="521"/>
                  </a:lnTo>
                  <a:lnTo>
                    <a:pt x="144" y="563"/>
                  </a:lnTo>
                  <a:lnTo>
                    <a:pt x="135" y="607"/>
                  </a:lnTo>
                  <a:lnTo>
                    <a:pt x="123" y="646"/>
                  </a:lnTo>
                  <a:lnTo>
                    <a:pt x="110" y="688"/>
                  </a:lnTo>
                  <a:lnTo>
                    <a:pt x="98" y="726"/>
                  </a:lnTo>
                  <a:lnTo>
                    <a:pt x="87" y="766"/>
                  </a:lnTo>
                  <a:lnTo>
                    <a:pt x="74" y="800"/>
                  </a:lnTo>
                  <a:lnTo>
                    <a:pt x="62" y="833"/>
                  </a:lnTo>
                  <a:lnTo>
                    <a:pt x="53" y="861"/>
                  </a:lnTo>
                  <a:lnTo>
                    <a:pt x="45" y="886"/>
                  </a:lnTo>
                  <a:lnTo>
                    <a:pt x="38" y="905"/>
                  </a:lnTo>
                  <a:lnTo>
                    <a:pt x="32" y="920"/>
                  </a:lnTo>
                  <a:lnTo>
                    <a:pt x="28" y="930"/>
                  </a:lnTo>
                  <a:lnTo>
                    <a:pt x="28" y="934"/>
                  </a:lnTo>
                  <a:lnTo>
                    <a:pt x="0" y="1015"/>
                  </a:lnTo>
                  <a:lnTo>
                    <a:pt x="93" y="966"/>
                  </a:lnTo>
                  <a:lnTo>
                    <a:pt x="269" y="500"/>
                  </a:lnTo>
                  <a:lnTo>
                    <a:pt x="403" y="335"/>
                  </a:lnTo>
                  <a:lnTo>
                    <a:pt x="473" y="29"/>
                  </a:lnTo>
                  <a:lnTo>
                    <a:pt x="252"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7" name="Freeform 8"/>
            <p:cNvSpPr>
              <a:spLocks/>
            </p:cNvSpPr>
            <p:nvPr/>
          </p:nvSpPr>
          <p:spPr bwMode="auto">
            <a:xfrm>
              <a:off x="3129" y="3610"/>
              <a:ext cx="213" cy="382"/>
            </a:xfrm>
            <a:custGeom>
              <a:avLst/>
              <a:gdLst>
                <a:gd name="T0" fmla="*/ 87 w 425"/>
                <a:gd name="T1" fmla="*/ 6 h 764"/>
                <a:gd name="T2" fmla="*/ 87 w 425"/>
                <a:gd name="T3" fmla="*/ 6 h 764"/>
                <a:gd name="T4" fmla="*/ 86 w 425"/>
                <a:gd name="T5" fmla="*/ 8 h 764"/>
                <a:gd name="T6" fmla="*/ 85 w 425"/>
                <a:gd name="T7" fmla="*/ 10 h 764"/>
                <a:gd name="T8" fmla="*/ 84 w 425"/>
                <a:gd name="T9" fmla="*/ 13 h 764"/>
                <a:gd name="T10" fmla="*/ 83 w 425"/>
                <a:gd name="T11" fmla="*/ 16 h 764"/>
                <a:gd name="T12" fmla="*/ 82 w 425"/>
                <a:gd name="T13" fmla="*/ 20 h 764"/>
                <a:gd name="T14" fmla="*/ 80 w 425"/>
                <a:gd name="T15" fmla="*/ 25 h 764"/>
                <a:gd name="T16" fmla="*/ 78 w 425"/>
                <a:gd name="T17" fmla="*/ 30 h 764"/>
                <a:gd name="T18" fmla="*/ 75 w 425"/>
                <a:gd name="T19" fmla="*/ 34 h 764"/>
                <a:gd name="T20" fmla="*/ 72 w 425"/>
                <a:gd name="T21" fmla="*/ 39 h 764"/>
                <a:gd name="T22" fmla="*/ 69 w 425"/>
                <a:gd name="T23" fmla="*/ 44 h 764"/>
                <a:gd name="T24" fmla="*/ 66 w 425"/>
                <a:gd name="T25" fmla="*/ 48 h 764"/>
                <a:gd name="T26" fmla="*/ 63 w 425"/>
                <a:gd name="T27" fmla="*/ 52 h 764"/>
                <a:gd name="T28" fmla="*/ 59 w 425"/>
                <a:gd name="T29" fmla="*/ 55 h 764"/>
                <a:gd name="T30" fmla="*/ 54 w 425"/>
                <a:gd name="T31" fmla="*/ 58 h 764"/>
                <a:gd name="T32" fmla="*/ 51 w 425"/>
                <a:gd name="T33" fmla="*/ 60 h 764"/>
                <a:gd name="T34" fmla="*/ 50 w 425"/>
                <a:gd name="T35" fmla="*/ 61 h 764"/>
                <a:gd name="T36" fmla="*/ 49 w 425"/>
                <a:gd name="T37" fmla="*/ 65 h 764"/>
                <a:gd name="T38" fmla="*/ 47 w 425"/>
                <a:gd name="T39" fmla="*/ 71 h 764"/>
                <a:gd name="T40" fmla="*/ 44 w 425"/>
                <a:gd name="T41" fmla="*/ 78 h 764"/>
                <a:gd name="T42" fmla="*/ 41 w 425"/>
                <a:gd name="T43" fmla="*/ 87 h 764"/>
                <a:gd name="T44" fmla="*/ 38 w 425"/>
                <a:gd name="T45" fmla="*/ 98 h 764"/>
                <a:gd name="T46" fmla="*/ 35 w 425"/>
                <a:gd name="T47" fmla="*/ 108 h 764"/>
                <a:gd name="T48" fmla="*/ 31 w 425"/>
                <a:gd name="T49" fmla="*/ 120 h 764"/>
                <a:gd name="T50" fmla="*/ 26 w 425"/>
                <a:gd name="T51" fmla="*/ 132 h 764"/>
                <a:gd name="T52" fmla="*/ 22 w 425"/>
                <a:gd name="T53" fmla="*/ 143 h 764"/>
                <a:gd name="T54" fmla="*/ 18 w 425"/>
                <a:gd name="T55" fmla="*/ 154 h 764"/>
                <a:gd name="T56" fmla="*/ 14 w 425"/>
                <a:gd name="T57" fmla="*/ 165 h 764"/>
                <a:gd name="T58" fmla="*/ 10 w 425"/>
                <a:gd name="T59" fmla="*/ 174 h 764"/>
                <a:gd name="T60" fmla="*/ 6 w 425"/>
                <a:gd name="T61" fmla="*/ 182 h 764"/>
                <a:gd name="T62" fmla="*/ 3 w 425"/>
                <a:gd name="T63" fmla="*/ 188 h 764"/>
                <a:gd name="T64" fmla="*/ 0 w 425"/>
                <a:gd name="T65" fmla="*/ 191 h 764"/>
                <a:gd name="T66" fmla="*/ 25 w 425"/>
                <a:gd name="T67" fmla="*/ 183 h 764"/>
                <a:gd name="T68" fmla="*/ 28 w 425"/>
                <a:gd name="T69" fmla="*/ 164 h 764"/>
                <a:gd name="T70" fmla="*/ 59 w 425"/>
                <a:gd name="T71" fmla="*/ 88 h 764"/>
                <a:gd name="T72" fmla="*/ 60 w 425"/>
                <a:gd name="T73" fmla="*/ 87 h 764"/>
                <a:gd name="T74" fmla="*/ 61 w 425"/>
                <a:gd name="T75" fmla="*/ 86 h 764"/>
                <a:gd name="T76" fmla="*/ 63 w 425"/>
                <a:gd name="T77" fmla="*/ 84 h 764"/>
                <a:gd name="T78" fmla="*/ 66 w 425"/>
                <a:gd name="T79" fmla="*/ 81 h 764"/>
                <a:gd name="T80" fmla="*/ 69 w 425"/>
                <a:gd name="T81" fmla="*/ 78 h 764"/>
                <a:gd name="T82" fmla="*/ 72 w 425"/>
                <a:gd name="T83" fmla="*/ 74 h 764"/>
                <a:gd name="T84" fmla="*/ 76 w 425"/>
                <a:gd name="T85" fmla="*/ 69 h 764"/>
                <a:gd name="T86" fmla="*/ 80 w 425"/>
                <a:gd name="T87" fmla="*/ 64 h 764"/>
                <a:gd name="T88" fmla="*/ 84 w 425"/>
                <a:gd name="T89" fmla="*/ 57 h 764"/>
                <a:gd name="T90" fmla="*/ 88 w 425"/>
                <a:gd name="T91" fmla="*/ 51 h 764"/>
                <a:gd name="T92" fmla="*/ 92 w 425"/>
                <a:gd name="T93" fmla="*/ 44 h 764"/>
                <a:gd name="T94" fmla="*/ 96 w 425"/>
                <a:gd name="T95" fmla="*/ 36 h 764"/>
                <a:gd name="T96" fmla="*/ 99 w 425"/>
                <a:gd name="T97" fmla="*/ 28 h 764"/>
                <a:gd name="T98" fmla="*/ 102 w 425"/>
                <a:gd name="T99" fmla="*/ 19 h 764"/>
                <a:gd name="T100" fmla="*/ 105 w 425"/>
                <a:gd name="T101" fmla="*/ 10 h 764"/>
                <a:gd name="T102" fmla="*/ 107 w 425"/>
                <a:gd name="T103" fmla="*/ 0 h 764"/>
                <a:gd name="T104" fmla="*/ 87 w 425"/>
                <a:gd name="T105" fmla="*/ 6 h 764"/>
                <a:gd name="T106" fmla="*/ 87 w 425"/>
                <a:gd name="T107" fmla="*/ 6 h 7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5" h="764">
                  <a:moveTo>
                    <a:pt x="348" y="21"/>
                  </a:moveTo>
                  <a:lnTo>
                    <a:pt x="346" y="23"/>
                  </a:lnTo>
                  <a:lnTo>
                    <a:pt x="344" y="29"/>
                  </a:lnTo>
                  <a:lnTo>
                    <a:pt x="340" y="38"/>
                  </a:lnTo>
                  <a:lnTo>
                    <a:pt x="336" y="49"/>
                  </a:lnTo>
                  <a:lnTo>
                    <a:pt x="330" y="63"/>
                  </a:lnTo>
                  <a:lnTo>
                    <a:pt x="325" y="80"/>
                  </a:lnTo>
                  <a:lnTo>
                    <a:pt x="317" y="97"/>
                  </a:lnTo>
                  <a:lnTo>
                    <a:pt x="310" y="118"/>
                  </a:lnTo>
                  <a:lnTo>
                    <a:pt x="298" y="135"/>
                  </a:lnTo>
                  <a:lnTo>
                    <a:pt x="287" y="154"/>
                  </a:lnTo>
                  <a:lnTo>
                    <a:pt x="273" y="173"/>
                  </a:lnTo>
                  <a:lnTo>
                    <a:pt x="262" y="190"/>
                  </a:lnTo>
                  <a:lnTo>
                    <a:pt x="249" y="205"/>
                  </a:lnTo>
                  <a:lnTo>
                    <a:pt x="233" y="219"/>
                  </a:lnTo>
                  <a:lnTo>
                    <a:pt x="216" y="230"/>
                  </a:lnTo>
                  <a:lnTo>
                    <a:pt x="201" y="238"/>
                  </a:lnTo>
                  <a:lnTo>
                    <a:pt x="199" y="243"/>
                  </a:lnTo>
                  <a:lnTo>
                    <a:pt x="194" y="259"/>
                  </a:lnTo>
                  <a:lnTo>
                    <a:pt x="186" y="281"/>
                  </a:lnTo>
                  <a:lnTo>
                    <a:pt x="176" y="312"/>
                  </a:lnTo>
                  <a:lnTo>
                    <a:pt x="163" y="346"/>
                  </a:lnTo>
                  <a:lnTo>
                    <a:pt x="152" y="390"/>
                  </a:lnTo>
                  <a:lnTo>
                    <a:pt x="137" y="432"/>
                  </a:lnTo>
                  <a:lnTo>
                    <a:pt x="121" y="479"/>
                  </a:lnTo>
                  <a:lnTo>
                    <a:pt x="104" y="525"/>
                  </a:lnTo>
                  <a:lnTo>
                    <a:pt x="87" y="572"/>
                  </a:lnTo>
                  <a:lnTo>
                    <a:pt x="70" y="616"/>
                  </a:lnTo>
                  <a:lnTo>
                    <a:pt x="53" y="658"/>
                  </a:lnTo>
                  <a:lnTo>
                    <a:pt x="38" y="694"/>
                  </a:lnTo>
                  <a:lnTo>
                    <a:pt x="22" y="726"/>
                  </a:lnTo>
                  <a:lnTo>
                    <a:pt x="9" y="749"/>
                  </a:lnTo>
                  <a:lnTo>
                    <a:pt x="0" y="764"/>
                  </a:lnTo>
                  <a:lnTo>
                    <a:pt x="99" y="730"/>
                  </a:lnTo>
                  <a:lnTo>
                    <a:pt x="110" y="656"/>
                  </a:lnTo>
                  <a:lnTo>
                    <a:pt x="235" y="350"/>
                  </a:lnTo>
                  <a:lnTo>
                    <a:pt x="237" y="348"/>
                  </a:lnTo>
                  <a:lnTo>
                    <a:pt x="243" y="344"/>
                  </a:lnTo>
                  <a:lnTo>
                    <a:pt x="251" y="335"/>
                  </a:lnTo>
                  <a:lnTo>
                    <a:pt x="262" y="323"/>
                  </a:lnTo>
                  <a:lnTo>
                    <a:pt x="273" y="310"/>
                  </a:lnTo>
                  <a:lnTo>
                    <a:pt x="287" y="293"/>
                  </a:lnTo>
                  <a:lnTo>
                    <a:pt x="304" y="274"/>
                  </a:lnTo>
                  <a:lnTo>
                    <a:pt x="319" y="253"/>
                  </a:lnTo>
                  <a:lnTo>
                    <a:pt x="336" y="228"/>
                  </a:lnTo>
                  <a:lnTo>
                    <a:pt x="351" y="203"/>
                  </a:lnTo>
                  <a:lnTo>
                    <a:pt x="367" y="173"/>
                  </a:lnTo>
                  <a:lnTo>
                    <a:pt x="382" y="143"/>
                  </a:lnTo>
                  <a:lnTo>
                    <a:pt x="395" y="110"/>
                  </a:lnTo>
                  <a:lnTo>
                    <a:pt x="408" y="74"/>
                  </a:lnTo>
                  <a:lnTo>
                    <a:pt x="418" y="38"/>
                  </a:lnTo>
                  <a:lnTo>
                    <a:pt x="425" y="0"/>
                  </a:lnTo>
                  <a:lnTo>
                    <a:pt x="348" y="21"/>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8" name="Freeform 9"/>
            <p:cNvSpPr>
              <a:spLocks/>
            </p:cNvSpPr>
            <p:nvPr/>
          </p:nvSpPr>
          <p:spPr bwMode="auto">
            <a:xfrm>
              <a:off x="3482" y="3615"/>
              <a:ext cx="137" cy="380"/>
            </a:xfrm>
            <a:custGeom>
              <a:avLst/>
              <a:gdLst>
                <a:gd name="T0" fmla="*/ 61 w 274"/>
                <a:gd name="T1" fmla="*/ 143 h 760"/>
                <a:gd name="T2" fmla="*/ 59 w 274"/>
                <a:gd name="T3" fmla="*/ 84 h 760"/>
                <a:gd name="T4" fmla="*/ 59 w 274"/>
                <a:gd name="T5" fmla="*/ 83 h 760"/>
                <a:gd name="T6" fmla="*/ 59 w 274"/>
                <a:gd name="T7" fmla="*/ 81 h 760"/>
                <a:gd name="T8" fmla="*/ 59 w 274"/>
                <a:gd name="T9" fmla="*/ 77 h 760"/>
                <a:gd name="T10" fmla="*/ 59 w 274"/>
                <a:gd name="T11" fmla="*/ 73 h 760"/>
                <a:gd name="T12" fmla="*/ 59 w 274"/>
                <a:gd name="T13" fmla="*/ 67 h 760"/>
                <a:gd name="T14" fmla="*/ 60 w 274"/>
                <a:gd name="T15" fmla="*/ 61 h 760"/>
                <a:gd name="T16" fmla="*/ 60 w 274"/>
                <a:gd name="T17" fmla="*/ 54 h 760"/>
                <a:gd name="T18" fmla="*/ 60 w 274"/>
                <a:gd name="T19" fmla="*/ 48 h 760"/>
                <a:gd name="T20" fmla="*/ 59 w 274"/>
                <a:gd name="T21" fmla="*/ 41 h 760"/>
                <a:gd name="T22" fmla="*/ 58 w 274"/>
                <a:gd name="T23" fmla="*/ 34 h 760"/>
                <a:gd name="T24" fmla="*/ 57 w 274"/>
                <a:gd name="T25" fmla="*/ 26 h 760"/>
                <a:gd name="T26" fmla="*/ 56 w 274"/>
                <a:gd name="T27" fmla="*/ 20 h 760"/>
                <a:gd name="T28" fmla="*/ 54 w 274"/>
                <a:gd name="T29" fmla="*/ 14 h 760"/>
                <a:gd name="T30" fmla="*/ 52 w 274"/>
                <a:gd name="T31" fmla="*/ 8 h 760"/>
                <a:gd name="T32" fmla="*/ 48 w 274"/>
                <a:gd name="T33" fmla="*/ 4 h 760"/>
                <a:gd name="T34" fmla="*/ 45 w 274"/>
                <a:gd name="T35" fmla="*/ 1 h 760"/>
                <a:gd name="T36" fmla="*/ 44 w 274"/>
                <a:gd name="T37" fmla="*/ 1 h 760"/>
                <a:gd name="T38" fmla="*/ 42 w 274"/>
                <a:gd name="T39" fmla="*/ 0 h 760"/>
                <a:gd name="T40" fmla="*/ 40 w 274"/>
                <a:gd name="T41" fmla="*/ 0 h 760"/>
                <a:gd name="T42" fmla="*/ 37 w 274"/>
                <a:gd name="T43" fmla="*/ 0 h 760"/>
                <a:gd name="T44" fmla="*/ 33 w 274"/>
                <a:gd name="T45" fmla="*/ 0 h 760"/>
                <a:gd name="T46" fmla="*/ 29 w 274"/>
                <a:gd name="T47" fmla="*/ 0 h 760"/>
                <a:gd name="T48" fmla="*/ 26 w 274"/>
                <a:gd name="T49" fmla="*/ 1 h 760"/>
                <a:gd name="T50" fmla="*/ 22 w 274"/>
                <a:gd name="T51" fmla="*/ 1 h 760"/>
                <a:gd name="T52" fmla="*/ 17 w 274"/>
                <a:gd name="T53" fmla="*/ 1 h 760"/>
                <a:gd name="T54" fmla="*/ 14 w 274"/>
                <a:gd name="T55" fmla="*/ 1 h 760"/>
                <a:gd name="T56" fmla="*/ 10 w 274"/>
                <a:gd name="T57" fmla="*/ 2 h 760"/>
                <a:gd name="T58" fmla="*/ 7 w 274"/>
                <a:gd name="T59" fmla="*/ 2 h 760"/>
                <a:gd name="T60" fmla="*/ 4 w 274"/>
                <a:gd name="T61" fmla="*/ 2 h 760"/>
                <a:gd name="T62" fmla="*/ 2 w 274"/>
                <a:gd name="T63" fmla="*/ 2 h 760"/>
                <a:gd name="T64" fmla="*/ 0 w 274"/>
                <a:gd name="T65" fmla="*/ 2 h 760"/>
                <a:gd name="T66" fmla="*/ 0 w 274"/>
                <a:gd name="T67" fmla="*/ 3 h 760"/>
                <a:gd name="T68" fmla="*/ 46 w 274"/>
                <a:gd name="T69" fmla="*/ 149 h 760"/>
                <a:gd name="T70" fmla="*/ 59 w 274"/>
                <a:gd name="T71" fmla="*/ 190 h 760"/>
                <a:gd name="T72" fmla="*/ 69 w 274"/>
                <a:gd name="T73" fmla="*/ 170 h 760"/>
                <a:gd name="T74" fmla="*/ 61 w 274"/>
                <a:gd name="T75" fmla="*/ 143 h 760"/>
                <a:gd name="T76" fmla="*/ 61 w 274"/>
                <a:gd name="T77" fmla="*/ 143 h 7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4" h="760">
                  <a:moveTo>
                    <a:pt x="241" y="570"/>
                  </a:moveTo>
                  <a:lnTo>
                    <a:pt x="234" y="334"/>
                  </a:lnTo>
                  <a:lnTo>
                    <a:pt x="234" y="330"/>
                  </a:lnTo>
                  <a:lnTo>
                    <a:pt x="234" y="321"/>
                  </a:lnTo>
                  <a:lnTo>
                    <a:pt x="234" y="306"/>
                  </a:lnTo>
                  <a:lnTo>
                    <a:pt x="236" y="289"/>
                  </a:lnTo>
                  <a:lnTo>
                    <a:pt x="236" y="266"/>
                  </a:lnTo>
                  <a:lnTo>
                    <a:pt x="238" y="243"/>
                  </a:lnTo>
                  <a:lnTo>
                    <a:pt x="238" y="216"/>
                  </a:lnTo>
                  <a:lnTo>
                    <a:pt x="238" y="190"/>
                  </a:lnTo>
                  <a:lnTo>
                    <a:pt x="234" y="161"/>
                  </a:lnTo>
                  <a:lnTo>
                    <a:pt x="232" y="133"/>
                  </a:lnTo>
                  <a:lnTo>
                    <a:pt x="228" y="102"/>
                  </a:lnTo>
                  <a:lnTo>
                    <a:pt x="222" y="78"/>
                  </a:lnTo>
                  <a:lnTo>
                    <a:pt x="213" y="53"/>
                  </a:lnTo>
                  <a:lnTo>
                    <a:pt x="205" y="32"/>
                  </a:lnTo>
                  <a:lnTo>
                    <a:pt x="192" y="15"/>
                  </a:lnTo>
                  <a:lnTo>
                    <a:pt x="179" y="3"/>
                  </a:lnTo>
                  <a:lnTo>
                    <a:pt x="173" y="1"/>
                  </a:lnTo>
                  <a:lnTo>
                    <a:pt x="167" y="0"/>
                  </a:lnTo>
                  <a:lnTo>
                    <a:pt x="158" y="0"/>
                  </a:lnTo>
                  <a:lnTo>
                    <a:pt x="146" y="0"/>
                  </a:lnTo>
                  <a:lnTo>
                    <a:pt x="131" y="0"/>
                  </a:lnTo>
                  <a:lnTo>
                    <a:pt x="116" y="0"/>
                  </a:lnTo>
                  <a:lnTo>
                    <a:pt x="101" y="1"/>
                  </a:lnTo>
                  <a:lnTo>
                    <a:pt x="85" y="1"/>
                  </a:lnTo>
                  <a:lnTo>
                    <a:pt x="68" y="1"/>
                  </a:lnTo>
                  <a:lnTo>
                    <a:pt x="53" y="3"/>
                  </a:lnTo>
                  <a:lnTo>
                    <a:pt x="38" y="5"/>
                  </a:lnTo>
                  <a:lnTo>
                    <a:pt x="25" y="5"/>
                  </a:lnTo>
                  <a:lnTo>
                    <a:pt x="13" y="7"/>
                  </a:lnTo>
                  <a:lnTo>
                    <a:pt x="6" y="7"/>
                  </a:lnTo>
                  <a:lnTo>
                    <a:pt x="0" y="7"/>
                  </a:lnTo>
                  <a:lnTo>
                    <a:pt x="0" y="9"/>
                  </a:lnTo>
                  <a:lnTo>
                    <a:pt x="181" y="595"/>
                  </a:lnTo>
                  <a:lnTo>
                    <a:pt x="234" y="760"/>
                  </a:lnTo>
                  <a:lnTo>
                    <a:pt x="274" y="680"/>
                  </a:lnTo>
                  <a:lnTo>
                    <a:pt x="241" y="570"/>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9" name="Freeform 10"/>
            <p:cNvSpPr>
              <a:spLocks/>
            </p:cNvSpPr>
            <p:nvPr/>
          </p:nvSpPr>
          <p:spPr bwMode="auto">
            <a:xfrm>
              <a:off x="3469" y="3615"/>
              <a:ext cx="130" cy="367"/>
            </a:xfrm>
            <a:custGeom>
              <a:avLst/>
              <a:gdLst>
                <a:gd name="T0" fmla="*/ 46 w 261"/>
                <a:gd name="T1" fmla="*/ 150 h 733"/>
                <a:gd name="T2" fmla="*/ 45 w 261"/>
                <a:gd name="T3" fmla="*/ 148 h 733"/>
                <a:gd name="T4" fmla="*/ 43 w 261"/>
                <a:gd name="T5" fmla="*/ 144 h 733"/>
                <a:gd name="T6" fmla="*/ 41 w 261"/>
                <a:gd name="T7" fmla="*/ 139 h 733"/>
                <a:gd name="T8" fmla="*/ 38 w 261"/>
                <a:gd name="T9" fmla="*/ 131 h 733"/>
                <a:gd name="T10" fmla="*/ 34 w 261"/>
                <a:gd name="T11" fmla="*/ 121 h 733"/>
                <a:gd name="T12" fmla="*/ 31 w 261"/>
                <a:gd name="T13" fmla="*/ 111 h 733"/>
                <a:gd name="T14" fmla="*/ 26 w 261"/>
                <a:gd name="T15" fmla="*/ 99 h 733"/>
                <a:gd name="T16" fmla="*/ 23 w 261"/>
                <a:gd name="T17" fmla="*/ 87 h 733"/>
                <a:gd name="T18" fmla="*/ 18 w 261"/>
                <a:gd name="T19" fmla="*/ 74 h 733"/>
                <a:gd name="T20" fmla="*/ 14 w 261"/>
                <a:gd name="T21" fmla="*/ 62 h 733"/>
                <a:gd name="T22" fmla="*/ 10 w 261"/>
                <a:gd name="T23" fmla="*/ 49 h 733"/>
                <a:gd name="T24" fmla="*/ 6 w 261"/>
                <a:gd name="T25" fmla="*/ 37 h 733"/>
                <a:gd name="T26" fmla="*/ 4 w 261"/>
                <a:gd name="T27" fmla="*/ 26 h 733"/>
                <a:gd name="T28" fmla="*/ 2 w 261"/>
                <a:gd name="T29" fmla="*/ 16 h 733"/>
                <a:gd name="T30" fmla="*/ 0 w 261"/>
                <a:gd name="T31" fmla="*/ 7 h 733"/>
                <a:gd name="T32" fmla="*/ 0 w 261"/>
                <a:gd name="T33" fmla="*/ 0 h 733"/>
                <a:gd name="T34" fmla="*/ 30 w 261"/>
                <a:gd name="T35" fmla="*/ 0 h 733"/>
                <a:gd name="T36" fmla="*/ 30 w 261"/>
                <a:gd name="T37" fmla="*/ 2 h 733"/>
                <a:gd name="T38" fmla="*/ 31 w 261"/>
                <a:gd name="T39" fmla="*/ 5 h 733"/>
                <a:gd name="T40" fmla="*/ 32 w 261"/>
                <a:gd name="T41" fmla="*/ 12 h 733"/>
                <a:gd name="T42" fmla="*/ 34 w 261"/>
                <a:gd name="T43" fmla="*/ 20 h 733"/>
                <a:gd name="T44" fmla="*/ 36 w 261"/>
                <a:gd name="T45" fmla="*/ 29 h 733"/>
                <a:gd name="T46" fmla="*/ 39 w 261"/>
                <a:gd name="T47" fmla="*/ 41 h 733"/>
                <a:gd name="T48" fmla="*/ 42 w 261"/>
                <a:gd name="T49" fmla="*/ 53 h 733"/>
                <a:gd name="T50" fmla="*/ 44 w 261"/>
                <a:gd name="T51" fmla="*/ 67 h 733"/>
                <a:gd name="T52" fmla="*/ 47 w 261"/>
                <a:gd name="T53" fmla="*/ 81 h 733"/>
                <a:gd name="T54" fmla="*/ 50 w 261"/>
                <a:gd name="T55" fmla="*/ 96 h 733"/>
                <a:gd name="T56" fmla="*/ 53 w 261"/>
                <a:gd name="T57" fmla="*/ 111 h 733"/>
                <a:gd name="T58" fmla="*/ 56 w 261"/>
                <a:gd name="T59" fmla="*/ 127 h 733"/>
                <a:gd name="T60" fmla="*/ 58 w 261"/>
                <a:gd name="T61" fmla="*/ 142 h 733"/>
                <a:gd name="T62" fmla="*/ 61 w 261"/>
                <a:gd name="T63" fmla="*/ 157 h 733"/>
                <a:gd name="T64" fmla="*/ 63 w 261"/>
                <a:gd name="T65" fmla="*/ 170 h 733"/>
                <a:gd name="T66" fmla="*/ 65 w 261"/>
                <a:gd name="T67" fmla="*/ 184 h 733"/>
                <a:gd name="T68" fmla="*/ 52 w 261"/>
                <a:gd name="T69" fmla="*/ 175 h 733"/>
                <a:gd name="T70" fmla="*/ 46 w 261"/>
                <a:gd name="T71" fmla="*/ 150 h 733"/>
                <a:gd name="T72" fmla="*/ 46 w 261"/>
                <a:gd name="T73" fmla="*/ 150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1" h="733">
                  <a:moveTo>
                    <a:pt x="185" y="598"/>
                  </a:moveTo>
                  <a:lnTo>
                    <a:pt x="181" y="591"/>
                  </a:lnTo>
                  <a:lnTo>
                    <a:pt x="175" y="576"/>
                  </a:lnTo>
                  <a:lnTo>
                    <a:pt x="166" y="553"/>
                  </a:lnTo>
                  <a:lnTo>
                    <a:pt x="154" y="522"/>
                  </a:lnTo>
                  <a:lnTo>
                    <a:pt x="139" y="482"/>
                  </a:lnTo>
                  <a:lnTo>
                    <a:pt x="124" y="441"/>
                  </a:lnTo>
                  <a:lnTo>
                    <a:pt x="107" y="395"/>
                  </a:lnTo>
                  <a:lnTo>
                    <a:pt x="92" y="346"/>
                  </a:lnTo>
                  <a:lnTo>
                    <a:pt x="73" y="296"/>
                  </a:lnTo>
                  <a:lnTo>
                    <a:pt x="57" y="245"/>
                  </a:lnTo>
                  <a:lnTo>
                    <a:pt x="40" y="193"/>
                  </a:lnTo>
                  <a:lnTo>
                    <a:pt x="27" y="148"/>
                  </a:lnTo>
                  <a:lnTo>
                    <a:pt x="16" y="102"/>
                  </a:lnTo>
                  <a:lnTo>
                    <a:pt x="8" y="62"/>
                  </a:lnTo>
                  <a:lnTo>
                    <a:pt x="0" y="28"/>
                  </a:lnTo>
                  <a:lnTo>
                    <a:pt x="0" y="0"/>
                  </a:lnTo>
                  <a:lnTo>
                    <a:pt x="122" y="0"/>
                  </a:lnTo>
                  <a:lnTo>
                    <a:pt x="122" y="5"/>
                  </a:lnTo>
                  <a:lnTo>
                    <a:pt x="126" y="20"/>
                  </a:lnTo>
                  <a:lnTo>
                    <a:pt x="131" y="45"/>
                  </a:lnTo>
                  <a:lnTo>
                    <a:pt x="139" y="78"/>
                  </a:lnTo>
                  <a:lnTo>
                    <a:pt x="147" y="116"/>
                  </a:lnTo>
                  <a:lnTo>
                    <a:pt x="158" y="161"/>
                  </a:lnTo>
                  <a:lnTo>
                    <a:pt x="168" y="212"/>
                  </a:lnTo>
                  <a:lnTo>
                    <a:pt x="179" y="268"/>
                  </a:lnTo>
                  <a:lnTo>
                    <a:pt x="190" y="323"/>
                  </a:lnTo>
                  <a:lnTo>
                    <a:pt x="202" y="384"/>
                  </a:lnTo>
                  <a:lnTo>
                    <a:pt x="215" y="444"/>
                  </a:lnTo>
                  <a:lnTo>
                    <a:pt x="227" y="507"/>
                  </a:lnTo>
                  <a:lnTo>
                    <a:pt x="234" y="566"/>
                  </a:lnTo>
                  <a:lnTo>
                    <a:pt x="246" y="625"/>
                  </a:lnTo>
                  <a:lnTo>
                    <a:pt x="253" y="680"/>
                  </a:lnTo>
                  <a:lnTo>
                    <a:pt x="261" y="733"/>
                  </a:lnTo>
                  <a:lnTo>
                    <a:pt x="208" y="699"/>
                  </a:lnTo>
                  <a:lnTo>
                    <a:pt x="185" y="598"/>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0" name="Freeform 11"/>
            <p:cNvSpPr>
              <a:spLocks/>
            </p:cNvSpPr>
            <p:nvPr/>
          </p:nvSpPr>
          <p:spPr bwMode="auto">
            <a:xfrm>
              <a:off x="3160" y="3022"/>
              <a:ext cx="322" cy="518"/>
            </a:xfrm>
            <a:custGeom>
              <a:avLst/>
              <a:gdLst>
                <a:gd name="T0" fmla="*/ 79 w 644"/>
                <a:gd name="T1" fmla="*/ 12 h 1036"/>
                <a:gd name="T2" fmla="*/ 0 w 644"/>
                <a:gd name="T3" fmla="*/ 248 h 1036"/>
                <a:gd name="T4" fmla="*/ 55 w 644"/>
                <a:gd name="T5" fmla="*/ 259 h 1036"/>
                <a:gd name="T6" fmla="*/ 153 w 644"/>
                <a:gd name="T7" fmla="*/ 186 h 1036"/>
                <a:gd name="T8" fmla="*/ 161 w 644"/>
                <a:gd name="T9" fmla="*/ 18 h 1036"/>
                <a:gd name="T10" fmla="*/ 104 w 644"/>
                <a:gd name="T11" fmla="*/ 0 h 1036"/>
                <a:gd name="T12" fmla="*/ 79 w 644"/>
                <a:gd name="T13" fmla="*/ 12 h 1036"/>
                <a:gd name="T14" fmla="*/ 79 w 644"/>
                <a:gd name="T15" fmla="*/ 12 h 10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4" h="1036">
                  <a:moveTo>
                    <a:pt x="313" y="48"/>
                  </a:moveTo>
                  <a:lnTo>
                    <a:pt x="0" y="991"/>
                  </a:lnTo>
                  <a:lnTo>
                    <a:pt x="220" y="1036"/>
                  </a:lnTo>
                  <a:lnTo>
                    <a:pt x="610" y="744"/>
                  </a:lnTo>
                  <a:lnTo>
                    <a:pt x="644" y="69"/>
                  </a:lnTo>
                  <a:lnTo>
                    <a:pt x="416" y="0"/>
                  </a:lnTo>
                  <a:lnTo>
                    <a:pt x="313" y="48"/>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1" name="Freeform 12"/>
            <p:cNvSpPr>
              <a:spLocks/>
            </p:cNvSpPr>
            <p:nvPr/>
          </p:nvSpPr>
          <p:spPr bwMode="auto">
            <a:xfrm>
              <a:off x="3337" y="3081"/>
              <a:ext cx="330" cy="475"/>
            </a:xfrm>
            <a:custGeom>
              <a:avLst/>
              <a:gdLst>
                <a:gd name="T0" fmla="*/ 133 w 662"/>
                <a:gd name="T1" fmla="*/ 13 h 949"/>
                <a:gd name="T2" fmla="*/ 165 w 662"/>
                <a:gd name="T3" fmla="*/ 238 h 949"/>
                <a:gd name="T4" fmla="*/ 145 w 662"/>
                <a:gd name="T5" fmla="*/ 238 h 949"/>
                <a:gd name="T6" fmla="*/ 0 w 662"/>
                <a:gd name="T7" fmla="*/ 213 h 949"/>
                <a:gd name="T8" fmla="*/ 37 w 662"/>
                <a:gd name="T9" fmla="*/ 65 h 949"/>
                <a:gd name="T10" fmla="*/ 116 w 662"/>
                <a:gd name="T11" fmla="*/ 0 h 949"/>
                <a:gd name="T12" fmla="*/ 133 w 662"/>
                <a:gd name="T13" fmla="*/ 13 h 949"/>
                <a:gd name="T14" fmla="*/ 133 w 662"/>
                <a:gd name="T15" fmla="*/ 13 h 9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2" h="949">
                  <a:moveTo>
                    <a:pt x="534" y="49"/>
                  </a:moveTo>
                  <a:lnTo>
                    <a:pt x="662" y="949"/>
                  </a:lnTo>
                  <a:lnTo>
                    <a:pt x="584" y="949"/>
                  </a:lnTo>
                  <a:lnTo>
                    <a:pt x="0" y="850"/>
                  </a:lnTo>
                  <a:lnTo>
                    <a:pt x="150" y="258"/>
                  </a:lnTo>
                  <a:lnTo>
                    <a:pt x="466" y="0"/>
                  </a:lnTo>
                  <a:lnTo>
                    <a:pt x="534" y="49"/>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2" name="Freeform 13"/>
            <p:cNvSpPr>
              <a:spLocks/>
            </p:cNvSpPr>
            <p:nvPr/>
          </p:nvSpPr>
          <p:spPr bwMode="auto">
            <a:xfrm>
              <a:off x="3395" y="3101"/>
              <a:ext cx="249" cy="455"/>
            </a:xfrm>
            <a:custGeom>
              <a:avLst/>
              <a:gdLst>
                <a:gd name="T0" fmla="*/ 105 w 496"/>
                <a:gd name="T1" fmla="*/ 3 h 909"/>
                <a:gd name="T2" fmla="*/ 79 w 496"/>
                <a:gd name="T3" fmla="*/ 70 h 909"/>
                <a:gd name="T4" fmla="*/ 109 w 496"/>
                <a:gd name="T5" fmla="*/ 84 h 909"/>
                <a:gd name="T6" fmla="*/ 103 w 496"/>
                <a:gd name="T7" fmla="*/ 119 h 909"/>
                <a:gd name="T8" fmla="*/ 121 w 496"/>
                <a:gd name="T9" fmla="*/ 128 h 909"/>
                <a:gd name="T10" fmla="*/ 125 w 496"/>
                <a:gd name="T11" fmla="*/ 149 h 909"/>
                <a:gd name="T12" fmla="*/ 117 w 496"/>
                <a:gd name="T13" fmla="*/ 228 h 909"/>
                <a:gd name="T14" fmla="*/ 0 w 496"/>
                <a:gd name="T15" fmla="*/ 212 h 909"/>
                <a:gd name="T16" fmla="*/ 12 w 496"/>
                <a:gd name="T17" fmla="*/ 109 h 909"/>
                <a:gd name="T18" fmla="*/ 77 w 496"/>
                <a:gd name="T19" fmla="*/ 0 h 909"/>
                <a:gd name="T20" fmla="*/ 105 w 496"/>
                <a:gd name="T21" fmla="*/ 3 h 909"/>
                <a:gd name="T22" fmla="*/ 105 w 496"/>
                <a:gd name="T23" fmla="*/ 3 h 9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909">
                  <a:moveTo>
                    <a:pt x="416" y="9"/>
                  </a:moveTo>
                  <a:lnTo>
                    <a:pt x="314" y="277"/>
                  </a:lnTo>
                  <a:lnTo>
                    <a:pt x="433" y="333"/>
                  </a:lnTo>
                  <a:lnTo>
                    <a:pt x="411" y="473"/>
                  </a:lnTo>
                  <a:lnTo>
                    <a:pt x="481" y="511"/>
                  </a:lnTo>
                  <a:lnTo>
                    <a:pt x="496" y="593"/>
                  </a:lnTo>
                  <a:lnTo>
                    <a:pt x="466" y="909"/>
                  </a:lnTo>
                  <a:lnTo>
                    <a:pt x="0" y="846"/>
                  </a:lnTo>
                  <a:lnTo>
                    <a:pt x="46" y="433"/>
                  </a:lnTo>
                  <a:lnTo>
                    <a:pt x="306" y="0"/>
                  </a:lnTo>
                  <a:lnTo>
                    <a:pt x="416" y="9"/>
                  </a:lnTo>
                  <a:close/>
                </a:path>
              </a:pathLst>
            </a:custGeom>
            <a:solidFill>
              <a:srgbClr val="8996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3" name="Freeform 14"/>
            <p:cNvSpPr>
              <a:spLocks/>
            </p:cNvSpPr>
            <p:nvPr/>
          </p:nvSpPr>
          <p:spPr bwMode="auto">
            <a:xfrm>
              <a:off x="3418" y="3182"/>
              <a:ext cx="115" cy="153"/>
            </a:xfrm>
            <a:custGeom>
              <a:avLst/>
              <a:gdLst>
                <a:gd name="T0" fmla="*/ 4 w 230"/>
                <a:gd name="T1" fmla="*/ 76 h 307"/>
                <a:gd name="T2" fmla="*/ 46 w 230"/>
                <a:gd name="T3" fmla="*/ 70 h 307"/>
                <a:gd name="T4" fmla="*/ 58 w 230"/>
                <a:gd name="T5" fmla="*/ 32 h 307"/>
                <a:gd name="T6" fmla="*/ 50 w 230"/>
                <a:gd name="T7" fmla="*/ 0 h 307"/>
                <a:gd name="T8" fmla="*/ 10 w 230"/>
                <a:gd name="T9" fmla="*/ 4 h 307"/>
                <a:gd name="T10" fmla="*/ 0 w 230"/>
                <a:gd name="T11" fmla="*/ 56 h 307"/>
                <a:gd name="T12" fmla="*/ 4 w 230"/>
                <a:gd name="T13" fmla="*/ 76 h 307"/>
                <a:gd name="T14" fmla="*/ 4 w 230"/>
                <a:gd name="T15" fmla="*/ 76 h 3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 h="307">
                  <a:moveTo>
                    <a:pt x="13" y="307"/>
                  </a:moveTo>
                  <a:lnTo>
                    <a:pt x="184" y="282"/>
                  </a:lnTo>
                  <a:lnTo>
                    <a:pt x="230" y="130"/>
                  </a:lnTo>
                  <a:lnTo>
                    <a:pt x="199" y="0"/>
                  </a:lnTo>
                  <a:lnTo>
                    <a:pt x="38" y="16"/>
                  </a:lnTo>
                  <a:lnTo>
                    <a:pt x="0" y="225"/>
                  </a:lnTo>
                  <a:lnTo>
                    <a:pt x="13" y="307"/>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4" name="Freeform 15"/>
            <p:cNvSpPr>
              <a:spLocks/>
            </p:cNvSpPr>
            <p:nvPr/>
          </p:nvSpPr>
          <p:spPr bwMode="auto">
            <a:xfrm>
              <a:off x="3372" y="3158"/>
              <a:ext cx="107" cy="177"/>
            </a:xfrm>
            <a:custGeom>
              <a:avLst/>
              <a:gdLst>
                <a:gd name="T0" fmla="*/ 26 w 215"/>
                <a:gd name="T1" fmla="*/ 11 h 354"/>
                <a:gd name="T2" fmla="*/ 3 w 215"/>
                <a:gd name="T3" fmla="*/ 23 h 354"/>
                <a:gd name="T4" fmla="*/ 0 w 215"/>
                <a:gd name="T5" fmla="*/ 44 h 354"/>
                <a:gd name="T6" fmla="*/ 22 w 215"/>
                <a:gd name="T7" fmla="*/ 47 h 354"/>
                <a:gd name="T8" fmla="*/ 15 w 215"/>
                <a:gd name="T9" fmla="*/ 76 h 354"/>
                <a:gd name="T10" fmla="*/ 26 w 215"/>
                <a:gd name="T11" fmla="*/ 89 h 354"/>
                <a:gd name="T12" fmla="*/ 35 w 215"/>
                <a:gd name="T13" fmla="*/ 41 h 354"/>
                <a:gd name="T14" fmla="*/ 53 w 215"/>
                <a:gd name="T15" fmla="*/ 0 h 354"/>
                <a:gd name="T16" fmla="*/ 26 w 215"/>
                <a:gd name="T17" fmla="*/ 11 h 354"/>
                <a:gd name="T18" fmla="*/ 26 w 215"/>
                <a:gd name="T19" fmla="*/ 11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 h="354">
                  <a:moveTo>
                    <a:pt x="105" y="42"/>
                  </a:moveTo>
                  <a:lnTo>
                    <a:pt x="12" y="89"/>
                  </a:lnTo>
                  <a:lnTo>
                    <a:pt x="0" y="175"/>
                  </a:lnTo>
                  <a:lnTo>
                    <a:pt x="90" y="186"/>
                  </a:lnTo>
                  <a:lnTo>
                    <a:pt x="63" y="304"/>
                  </a:lnTo>
                  <a:lnTo>
                    <a:pt x="107" y="354"/>
                  </a:lnTo>
                  <a:lnTo>
                    <a:pt x="143" y="163"/>
                  </a:lnTo>
                  <a:lnTo>
                    <a:pt x="215" y="0"/>
                  </a:lnTo>
                  <a:lnTo>
                    <a:pt x="105" y="42"/>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5" name="Freeform 16"/>
            <p:cNvSpPr>
              <a:spLocks/>
            </p:cNvSpPr>
            <p:nvPr/>
          </p:nvSpPr>
          <p:spPr bwMode="auto">
            <a:xfrm>
              <a:off x="3307" y="2415"/>
              <a:ext cx="174" cy="595"/>
            </a:xfrm>
            <a:custGeom>
              <a:avLst/>
              <a:gdLst>
                <a:gd name="T0" fmla="*/ 76 w 348"/>
                <a:gd name="T1" fmla="*/ 0 h 1190"/>
                <a:gd name="T2" fmla="*/ 87 w 348"/>
                <a:gd name="T3" fmla="*/ 20 h 1190"/>
                <a:gd name="T4" fmla="*/ 35 w 348"/>
                <a:gd name="T5" fmla="*/ 298 h 1190"/>
                <a:gd name="T6" fmla="*/ 0 w 348"/>
                <a:gd name="T7" fmla="*/ 298 h 1190"/>
                <a:gd name="T8" fmla="*/ 16 w 348"/>
                <a:gd name="T9" fmla="*/ 32 h 1190"/>
                <a:gd name="T10" fmla="*/ 31 w 348"/>
                <a:gd name="T11" fmla="*/ 10 h 1190"/>
                <a:gd name="T12" fmla="*/ 76 w 348"/>
                <a:gd name="T13" fmla="*/ 0 h 1190"/>
                <a:gd name="T14" fmla="*/ 76 w 348"/>
                <a:gd name="T15" fmla="*/ 0 h 1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8" h="1190">
                  <a:moveTo>
                    <a:pt x="304" y="0"/>
                  </a:moveTo>
                  <a:lnTo>
                    <a:pt x="348" y="80"/>
                  </a:lnTo>
                  <a:lnTo>
                    <a:pt x="139" y="1190"/>
                  </a:lnTo>
                  <a:lnTo>
                    <a:pt x="0" y="1190"/>
                  </a:lnTo>
                  <a:lnTo>
                    <a:pt x="63" y="127"/>
                  </a:lnTo>
                  <a:lnTo>
                    <a:pt x="124" y="38"/>
                  </a:lnTo>
                  <a:lnTo>
                    <a:pt x="3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6" name="Freeform 17"/>
            <p:cNvSpPr>
              <a:spLocks/>
            </p:cNvSpPr>
            <p:nvPr/>
          </p:nvSpPr>
          <p:spPr bwMode="auto">
            <a:xfrm>
              <a:off x="3308" y="2501"/>
              <a:ext cx="101" cy="506"/>
            </a:xfrm>
            <a:custGeom>
              <a:avLst/>
              <a:gdLst>
                <a:gd name="T0" fmla="*/ 51 w 202"/>
                <a:gd name="T1" fmla="*/ 20 h 1014"/>
                <a:gd name="T2" fmla="*/ 40 w 202"/>
                <a:gd name="T3" fmla="*/ 0 h 1014"/>
                <a:gd name="T4" fmla="*/ 17 w 202"/>
                <a:gd name="T5" fmla="*/ 15 h 1014"/>
                <a:gd name="T6" fmla="*/ 0 w 202"/>
                <a:gd name="T7" fmla="*/ 108 h 1014"/>
                <a:gd name="T8" fmla="*/ 5 w 202"/>
                <a:gd name="T9" fmla="*/ 253 h 1014"/>
                <a:gd name="T10" fmla="*/ 17 w 202"/>
                <a:gd name="T11" fmla="*/ 252 h 1014"/>
                <a:gd name="T12" fmla="*/ 17 w 202"/>
                <a:gd name="T13" fmla="*/ 249 h 1014"/>
                <a:gd name="T14" fmla="*/ 17 w 202"/>
                <a:gd name="T15" fmla="*/ 243 h 1014"/>
                <a:gd name="T16" fmla="*/ 17 w 202"/>
                <a:gd name="T17" fmla="*/ 233 h 1014"/>
                <a:gd name="T18" fmla="*/ 17 w 202"/>
                <a:gd name="T19" fmla="*/ 219 h 1014"/>
                <a:gd name="T20" fmla="*/ 17 w 202"/>
                <a:gd name="T21" fmla="*/ 204 h 1014"/>
                <a:gd name="T22" fmla="*/ 17 w 202"/>
                <a:gd name="T23" fmla="*/ 186 h 1014"/>
                <a:gd name="T24" fmla="*/ 17 w 202"/>
                <a:gd name="T25" fmla="*/ 167 h 1014"/>
                <a:gd name="T26" fmla="*/ 18 w 202"/>
                <a:gd name="T27" fmla="*/ 147 h 1014"/>
                <a:gd name="T28" fmla="*/ 18 w 202"/>
                <a:gd name="T29" fmla="*/ 127 h 1014"/>
                <a:gd name="T30" fmla="*/ 19 w 202"/>
                <a:gd name="T31" fmla="*/ 107 h 1014"/>
                <a:gd name="T32" fmla="*/ 20 w 202"/>
                <a:gd name="T33" fmla="*/ 87 h 1014"/>
                <a:gd name="T34" fmla="*/ 21 w 202"/>
                <a:gd name="T35" fmla="*/ 70 h 1014"/>
                <a:gd name="T36" fmla="*/ 22 w 202"/>
                <a:gd name="T37" fmla="*/ 53 h 1014"/>
                <a:gd name="T38" fmla="*/ 24 w 202"/>
                <a:gd name="T39" fmla="*/ 39 h 1014"/>
                <a:gd name="T40" fmla="*/ 26 w 202"/>
                <a:gd name="T41" fmla="*/ 28 h 1014"/>
                <a:gd name="T42" fmla="*/ 28 w 202"/>
                <a:gd name="T43" fmla="*/ 21 h 1014"/>
                <a:gd name="T44" fmla="*/ 37 w 202"/>
                <a:gd name="T45" fmla="*/ 12 h 1014"/>
                <a:gd name="T46" fmla="*/ 51 w 202"/>
                <a:gd name="T47" fmla="*/ 20 h 1014"/>
                <a:gd name="T48" fmla="*/ 51 w 202"/>
                <a:gd name="T49" fmla="*/ 20 h 10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014">
                  <a:moveTo>
                    <a:pt x="202" y="80"/>
                  </a:moveTo>
                  <a:lnTo>
                    <a:pt x="158" y="0"/>
                  </a:lnTo>
                  <a:lnTo>
                    <a:pt x="68" y="63"/>
                  </a:lnTo>
                  <a:lnTo>
                    <a:pt x="0" y="434"/>
                  </a:lnTo>
                  <a:lnTo>
                    <a:pt x="17" y="1014"/>
                  </a:lnTo>
                  <a:lnTo>
                    <a:pt x="68" y="1010"/>
                  </a:lnTo>
                  <a:lnTo>
                    <a:pt x="67" y="1000"/>
                  </a:lnTo>
                  <a:lnTo>
                    <a:pt x="67" y="974"/>
                  </a:lnTo>
                  <a:lnTo>
                    <a:pt x="67" y="934"/>
                  </a:lnTo>
                  <a:lnTo>
                    <a:pt x="67" y="880"/>
                  </a:lnTo>
                  <a:lnTo>
                    <a:pt x="67" y="818"/>
                  </a:lnTo>
                  <a:lnTo>
                    <a:pt x="67" y="747"/>
                  </a:lnTo>
                  <a:lnTo>
                    <a:pt x="68" y="671"/>
                  </a:lnTo>
                  <a:lnTo>
                    <a:pt x="72" y="591"/>
                  </a:lnTo>
                  <a:lnTo>
                    <a:pt x="72" y="510"/>
                  </a:lnTo>
                  <a:lnTo>
                    <a:pt x="76" y="428"/>
                  </a:lnTo>
                  <a:lnTo>
                    <a:pt x="78" y="350"/>
                  </a:lnTo>
                  <a:lnTo>
                    <a:pt x="84" y="280"/>
                  </a:lnTo>
                  <a:lnTo>
                    <a:pt x="87" y="213"/>
                  </a:lnTo>
                  <a:lnTo>
                    <a:pt x="95" y="158"/>
                  </a:lnTo>
                  <a:lnTo>
                    <a:pt x="103" y="114"/>
                  </a:lnTo>
                  <a:lnTo>
                    <a:pt x="112" y="86"/>
                  </a:lnTo>
                  <a:lnTo>
                    <a:pt x="146" y="48"/>
                  </a:lnTo>
                  <a:lnTo>
                    <a:pt x="202" y="8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7" name="Freeform 18"/>
            <p:cNvSpPr>
              <a:spLocks/>
            </p:cNvSpPr>
            <p:nvPr/>
          </p:nvSpPr>
          <p:spPr bwMode="auto">
            <a:xfrm>
              <a:off x="3379" y="2535"/>
              <a:ext cx="303" cy="680"/>
            </a:xfrm>
            <a:custGeom>
              <a:avLst/>
              <a:gdLst>
                <a:gd name="T0" fmla="*/ 152 w 604"/>
                <a:gd name="T1" fmla="*/ 5 h 1359"/>
                <a:gd name="T2" fmla="*/ 145 w 604"/>
                <a:gd name="T3" fmla="*/ 174 h 1359"/>
                <a:gd name="T4" fmla="*/ 117 w 604"/>
                <a:gd name="T5" fmla="*/ 246 h 1359"/>
                <a:gd name="T6" fmla="*/ 125 w 604"/>
                <a:gd name="T7" fmla="*/ 285 h 1359"/>
                <a:gd name="T8" fmla="*/ 96 w 604"/>
                <a:gd name="T9" fmla="*/ 297 h 1359"/>
                <a:gd name="T10" fmla="*/ 81 w 604"/>
                <a:gd name="T11" fmla="*/ 338 h 1359"/>
                <a:gd name="T12" fmla="*/ 53 w 604"/>
                <a:gd name="T13" fmla="*/ 340 h 1359"/>
                <a:gd name="T14" fmla="*/ 36 w 604"/>
                <a:gd name="T15" fmla="*/ 334 h 1359"/>
                <a:gd name="T16" fmla="*/ 25 w 604"/>
                <a:gd name="T17" fmla="*/ 299 h 1359"/>
                <a:gd name="T18" fmla="*/ 14 w 604"/>
                <a:gd name="T19" fmla="*/ 297 h 1359"/>
                <a:gd name="T20" fmla="*/ 0 w 604"/>
                <a:gd name="T21" fmla="*/ 262 h 1359"/>
                <a:gd name="T22" fmla="*/ 60 w 604"/>
                <a:gd name="T23" fmla="*/ 0 h 1359"/>
                <a:gd name="T24" fmla="*/ 152 w 604"/>
                <a:gd name="T25" fmla="*/ 5 h 1359"/>
                <a:gd name="T26" fmla="*/ 152 w 604"/>
                <a:gd name="T27" fmla="*/ 5 h 13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4" h="1359">
                  <a:moveTo>
                    <a:pt x="604" y="17"/>
                  </a:moveTo>
                  <a:lnTo>
                    <a:pt x="576" y="694"/>
                  </a:lnTo>
                  <a:lnTo>
                    <a:pt x="465" y="983"/>
                  </a:lnTo>
                  <a:lnTo>
                    <a:pt x="496" y="1139"/>
                  </a:lnTo>
                  <a:lnTo>
                    <a:pt x="380" y="1188"/>
                  </a:lnTo>
                  <a:lnTo>
                    <a:pt x="321" y="1351"/>
                  </a:lnTo>
                  <a:lnTo>
                    <a:pt x="211" y="1359"/>
                  </a:lnTo>
                  <a:lnTo>
                    <a:pt x="144" y="1334"/>
                  </a:lnTo>
                  <a:lnTo>
                    <a:pt x="100" y="1196"/>
                  </a:lnTo>
                  <a:lnTo>
                    <a:pt x="53" y="1186"/>
                  </a:lnTo>
                  <a:lnTo>
                    <a:pt x="0" y="1047"/>
                  </a:lnTo>
                  <a:lnTo>
                    <a:pt x="237" y="0"/>
                  </a:lnTo>
                  <a:lnTo>
                    <a:pt x="604" y="17"/>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8" name="Freeform 19"/>
            <p:cNvSpPr>
              <a:spLocks/>
            </p:cNvSpPr>
            <p:nvPr/>
          </p:nvSpPr>
          <p:spPr bwMode="auto">
            <a:xfrm>
              <a:off x="2982" y="2579"/>
              <a:ext cx="309" cy="500"/>
            </a:xfrm>
            <a:custGeom>
              <a:avLst/>
              <a:gdLst>
                <a:gd name="T0" fmla="*/ 0 w 618"/>
                <a:gd name="T1" fmla="*/ 188 h 1000"/>
                <a:gd name="T2" fmla="*/ 13 w 618"/>
                <a:gd name="T3" fmla="*/ 210 h 1000"/>
                <a:gd name="T4" fmla="*/ 122 w 618"/>
                <a:gd name="T5" fmla="*/ 163 h 1000"/>
                <a:gd name="T6" fmla="*/ 136 w 618"/>
                <a:gd name="T7" fmla="*/ 148 h 1000"/>
                <a:gd name="T8" fmla="*/ 144 w 618"/>
                <a:gd name="T9" fmla="*/ 250 h 1000"/>
                <a:gd name="T10" fmla="*/ 151 w 618"/>
                <a:gd name="T11" fmla="*/ 250 h 1000"/>
                <a:gd name="T12" fmla="*/ 155 w 618"/>
                <a:gd name="T13" fmla="*/ 229 h 1000"/>
                <a:gd name="T14" fmla="*/ 145 w 618"/>
                <a:gd name="T15" fmla="*/ 0 h 1000"/>
                <a:gd name="T16" fmla="*/ 134 w 618"/>
                <a:gd name="T17" fmla="*/ 3 h 1000"/>
                <a:gd name="T18" fmla="*/ 88 w 618"/>
                <a:gd name="T19" fmla="*/ 132 h 1000"/>
                <a:gd name="T20" fmla="*/ 14 w 618"/>
                <a:gd name="T21" fmla="*/ 162 h 1000"/>
                <a:gd name="T22" fmla="*/ 0 w 618"/>
                <a:gd name="T23" fmla="*/ 188 h 1000"/>
                <a:gd name="T24" fmla="*/ 0 w 618"/>
                <a:gd name="T25" fmla="*/ 188 h 1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8" h="1000">
                  <a:moveTo>
                    <a:pt x="0" y="749"/>
                  </a:moveTo>
                  <a:lnTo>
                    <a:pt x="52" y="839"/>
                  </a:lnTo>
                  <a:lnTo>
                    <a:pt x="485" y="652"/>
                  </a:lnTo>
                  <a:lnTo>
                    <a:pt x="542" y="590"/>
                  </a:lnTo>
                  <a:lnTo>
                    <a:pt x="573" y="1000"/>
                  </a:lnTo>
                  <a:lnTo>
                    <a:pt x="601" y="1000"/>
                  </a:lnTo>
                  <a:lnTo>
                    <a:pt x="618" y="915"/>
                  </a:lnTo>
                  <a:lnTo>
                    <a:pt x="580" y="0"/>
                  </a:lnTo>
                  <a:lnTo>
                    <a:pt x="536" y="10"/>
                  </a:lnTo>
                  <a:lnTo>
                    <a:pt x="350" y="527"/>
                  </a:lnTo>
                  <a:lnTo>
                    <a:pt x="54" y="645"/>
                  </a:lnTo>
                  <a:lnTo>
                    <a:pt x="0" y="749"/>
                  </a:lnTo>
                  <a:close/>
                </a:path>
              </a:pathLst>
            </a:custGeom>
            <a:solidFill>
              <a:srgbClr val="9CB3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89" name="Freeform 20"/>
            <p:cNvSpPr>
              <a:spLocks/>
            </p:cNvSpPr>
            <p:nvPr/>
          </p:nvSpPr>
          <p:spPr bwMode="auto">
            <a:xfrm>
              <a:off x="2976" y="2496"/>
              <a:ext cx="350" cy="551"/>
            </a:xfrm>
            <a:custGeom>
              <a:avLst/>
              <a:gdLst>
                <a:gd name="T0" fmla="*/ 175 w 702"/>
                <a:gd name="T1" fmla="*/ 0 h 1101"/>
                <a:gd name="T2" fmla="*/ 128 w 702"/>
                <a:gd name="T3" fmla="*/ 29 h 1101"/>
                <a:gd name="T4" fmla="*/ 74 w 702"/>
                <a:gd name="T5" fmla="*/ 159 h 1101"/>
                <a:gd name="T6" fmla="*/ 0 w 702"/>
                <a:gd name="T7" fmla="*/ 194 h 1101"/>
                <a:gd name="T8" fmla="*/ 0 w 702"/>
                <a:gd name="T9" fmla="*/ 216 h 1101"/>
                <a:gd name="T10" fmla="*/ 3 w 702"/>
                <a:gd name="T11" fmla="*/ 229 h 1101"/>
                <a:gd name="T12" fmla="*/ 106 w 702"/>
                <a:gd name="T13" fmla="*/ 178 h 1101"/>
                <a:gd name="T14" fmla="*/ 144 w 702"/>
                <a:gd name="T15" fmla="*/ 48 h 1101"/>
                <a:gd name="T16" fmla="*/ 144 w 702"/>
                <a:gd name="T17" fmla="*/ 51 h 1101"/>
                <a:gd name="T18" fmla="*/ 144 w 702"/>
                <a:gd name="T19" fmla="*/ 58 h 1101"/>
                <a:gd name="T20" fmla="*/ 144 w 702"/>
                <a:gd name="T21" fmla="*/ 68 h 1101"/>
                <a:gd name="T22" fmla="*/ 144 w 702"/>
                <a:gd name="T23" fmla="*/ 83 h 1101"/>
                <a:gd name="T24" fmla="*/ 144 w 702"/>
                <a:gd name="T25" fmla="*/ 99 h 1101"/>
                <a:gd name="T26" fmla="*/ 145 w 702"/>
                <a:gd name="T27" fmla="*/ 118 h 1101"/>
                <a:gd name="T28" fmla="*/ 145 w 702"/>
                <a:gd name="T29" fmla="*/ 138 h 1101"/>
                <a:gd name="T30" fmla="*/ 146 w 702"/>
                <a:gd name="T31" fmla="*/ 159 h 1101"/>
                <a:gd name="T32" fmla="*/ 147 w 702"/>
                <a:gd name="T33" fmla="*/ 179 h 1101"/>
                <a:gd name="T34" fmla="*/ 147 w 702"/>
                <a:gd name="T35" fmla="*/ 200 h 1101"/>
                <a:gd name="T36" fmla="*/ 148 w 702"/>
                <a:gd name="T37" fmla="*/ 219 h 1101"/>
                <a:gd name="T38" fmla="*/ 149 w 702"/>
                <a:gd name="T39" fmla="*/ 237 h 1101"/>
                <a:gd name="T40" fmla="*/ 151 w 702"/>
                <a:gd name="T41" fmla="*/ 251 h 1101"/>
                <a:gd name="T42" fmla="*/ 152 w 702"/>
                <a:gd name="T43" fmla="*/ 263 h 1101"/>
                <a:gd name="T44" fmla="*/ 153 w 702"/>
                <a:gd name="T45" fmla="*/ 271 h 1101"/>
                <a:gd name="T46" fmla="*/ 154 w 702"/>
                <a:gd name="T47" fmla="*/ 276 h 1101"/>
                <a:gd name="T48" fmla="*/ 160 w 702"/>
                <a:gd name="T49" fmla="*/ 275 h 1101"/>
                <a:gd name="T50" fmla="*/ 160 w 702"/>
                <a:gd name="T51" fmla="*/ 272 h 1101"/>
                <a:gd name="T52" fmla="*/ 160 w 702"/>
                <a:gd name="T53" fmla="*/ 266 h 1101"/>
                <a:gd name="T54" fmla="*/ 159 w 702"/>
                <a:gd name="T55" fmla="*/ 257 h 1101"/>
                <a:gd name="T56" fmla="*/ 159 w 702"/>
                <a:gd name="T57" fmla="*/ 244 h 1101"/>
                <a:gd name="T58" fmla="*/ 159 w 702"/>
                <a:gd name="T59" fmla="*/ 228 h 1101"/>
                <a:gd name="T60" fmla="*/ 159 w 702"/>
                <a:gd name="T61" fmla="*/ 211 h 1101"/>
                <a:gd name="T62" fmla="*/ 159 w 702"/>
                <a:gd name="T63" fmla="*/ 192 h 1101"/>
                <a:gd name="T64" fmla="*/ 160 w 702"/>
                <a:gd name="T65" fmla="*/ 171 h 1101"/>
                <a:gd name="T66" fmla="*/ 160 w 702"/>
                <a:gd name="T67" fmla="*/ 149 h 1101"/>
                <a:gd name="T68" fmla="*/ 161 w 702"/>
                <a:gd name="T69" fmla="*/ 126 h 1101"/>
                <a:gd name="T70" fmla="*/ 162 w 702"/>
                <a:gd name="T71" fmla="*/ 103 h 1101"/>
                <a:gd name="T72" fmla="*/ 164 w 702"/>
                <a:gd name="T73" fmla="*/ 81 h 1101"/>
                <a:gd name="T74" fmla="*/ 166 w 702"/>
                <a:gd name="T75" fmla="*/ 58 h 1101"/>
                <a:gd name="T76" fmla="*/ 168 w 702"/>
                <a:gd name="T77" fmla="*/ 37 h 1101"/>
                <a:gd name="T78" fmla="*/ 171 w 702"/>
                <a:gd name="T79" fmla="*/ 18 h 1101"/>
                <a:gd name="T80" fmla="*/ 175 w 702"/>
                <a:gd name="T81" fmla="*/ 0 h 1101"/>
                <a:gd name="T82" fmla="*/ 175 w 702"/>
                <a:gd name="T83" fmla="*/ 0 h 1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02" h="1101">
                  <a:moveTo>
                    <a:pt x="702" y="0"/>
                  </a:moveTo>
                  <a:lnTo>
                    <a:pt x="515" y="114"/>
                  </a:lnTo>
                  <a:lnTo>
                    <a:pt x="299" y="633"/>
                  </a:lnTo>
                  <a:lnTo>
                    <a:pt x="0" y="774"/>
                  </a:lnTo>
                  <a:lnTo>
                    <a:pt x="0" y="863"/>
                  </a:lnTo>
                  <a:lnTo>
                    <a:pt x="13" y="914"/>
                  </a:lnTo>
                  <a:lnTo>
                    <a:pt x="428" y="711"/>
                  </a:lnTo>
                  <a:lnTo>
                    <a:pt x="578" y="192"/>
                  </a:lnTo>
                  <a:lnTo>
                    <a:pt x="578" y="201"/>
                  </a:lnTo>
                  <a:lnTo>
                    <a:pt x="578" y="230"/>
                  </a:lnTo>
                  <a:lnTo>
                    <a:pt x="578" y="272"/>
                  </a:lnTo>
                  <a:lnTo>
                    <a:pt x="580" y="331"/>
                  </a:lnTo>
                  <a:lnTo>
                    <a:pt x="580" y="395"/>
                  </a:lnTo>
                  <a:lnTo>
                    <a:pt x="582" y="471"/>
                  </a:lnTo>
                  <a:lnTo>
                    <a:pt x="584" y="551"/>
                  </a:lnTo>
                  <a:lnTo>
                    <a:pt x="587" y="635"/>
                  </a:lnTo>
                  <a:lnTo>
                    <a:pt x="589" y="716"/>
                  </a:lnTo>
                  <a:lnTo>
                    <a:pt x="591" y="800"/>
                  </a:lnTo>
                  <a:lnTo>
                    <a:pt x="595" y="876"/>
                  </a:lnTo>
                  <a:lnTo>
                    <a:pt x="599" y="947"/>
                  </a:lnTo>
                  <a:lnTo>
                    <a:pt x="605" y="1004"/>
                  </a:lnTo>
                  <a:lnTo>
                    <a:pt x="610" y="1051"/>
                  </a:lnTo>
                  <a:lnTo>
                    <a:pt x="614" y="1083"/>
                  </a:lnTo>
                  <a:lnTo>
                    <a:pt x="620" y="1101"/>
                  </a:lnTo>
                  <a:lnTo>
                    <a:pt x="643" y="1097"/>
                  </a:lnTo>
                  <a:lnTo>
                    <a:pt x="641" y="1087"/>
                  </a:lnTo>
                  <a:lnTo>
                    <a:pt x="641" y="1063"/>
                  </a:lnTo>
                  <a:lnTo>
                    <a:pt x="639" y="1025"/>
                  </a:lnTo>
                  <a:lnTo>
                    <a:pt x="639" y="975"/>
                  </a:lnTo>
                  <a:lnTo>
                    <a:pt x="639" y="912"/>
                  </a:lnTo>
                  <a:lnTo>
                    <a:pt x="639" y="844"/>
                  </a:lnTo>
                  <a:lnTo>
                    <a:pt x="639" y="766"/>
                  </a:lnTo>
                  <a:lnTo>
                    <a:pt x="643" y="682"/>
                  </a:lnTo>
                  <a:lnTo>
                    <a:pt x="643" y="593"/>
                  </a:lnTo>
                  <a:lnTo>
                    <a:pt x="646" y="504"/>
                  </a:lnTo>
                  <a:lnTo>
                    <a:pt x="652" y="410"/>
                  </a:lnTo>
                  <a:lnTo>
                    <a:pt x="658" y="321"/>
                  </a:lnTo>
                  <a:lnTo>
                    <a:pt x="665" y="232"/>
                  </a:lnTo>
                  <a:lnTo>
                    <a:pt x="675" y="148"/>
                  </a:lnTo>
                  <a:lnTo>
                    <a:pt x="688" y="70"/>
                  </a:lnTo>
                  <a:lnTo>
                    <a:pt x="702" y="0"/>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0" name="Freeform 21"/>
            <p:cNvSpPr>
              <a:spLocks/>
            </p:cNvSpPr>
            <p:nvPr/>
          </p:nvSpPr>
          <p:spPr bwMode="auto">
            <a:xfrm>
              <a:off x="3242" y="2153"/>
              <a:ext cx="191" cy="301"/>
            </a:xfrm>
            <a:custGeom>
              <a:avLst/>
              <a:gdLst>
                <a:gd name="T0" fmla="*/ 20 w 382"/>
                <a:gd name="T1" fmla="*/ 121 h 603"/>
                <a:gd name="T2" fmla="*/ 0 w 382"/>
                <a:gd name="T3" fmla="*/ 6 h 603"/>
                <a:gd name="T4" fmla="*/ 14 w 382"/>
                <a:gd name="T5" fmla="*/ 0 h 603"/>
                <a:gd name="T6" fmla="*/ 78 w 382"/>
                <a:gd name="T7" fmla="*/ 16 h 603"/>
                <a:gd name="T8" fmla="*/ 96 w 382"/>
                <a:gd name="T9" fmla="*/ 113 h 603"/>
                <a:gd name="T10" fmla="*/ 92 w 382"/>
                <a:gd name="T11" fmla="*/ 143 h 603"/>
                <a:gd name="T12" fmla="*/ 68 w 382"/>
                <a:gd name="T13" fmla="*/ 150 h 603"/>
                <a:gd name="T14" fmla="*/ 60 w 382"/>
                <a:gd name="T15" fmla="*/ 147 h 603"/>
                <a:gd name="T16" fmla="*/ 59 w 382"/>
                <a:gd name="T17" fmla="*/ 127 h 603"/>
                <a:gd name="T18" fmla="*/ 26 w 382"/>
                <a:gd name="T19" fmla="*/ 128 h 603"/>
                <a:gd name="T20" fmla="*/ 20 w 382"/>
                <a:gd name="T21" fmla="*/ 121 h 603"/>
                <a:gd name="T22" fmla="*/ 20 w 382"/>
                <a:gd name="T23" fmla="*/ 121 h 6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2" h="603">
                  <a:moveTo>
                    <a:pt x="78" y="487"/>
                  </a:moveTo>
                  <a:lnTo>
                    <a:pt x="0" y="25"/>
                  </a:lnTo>
                  <a:lnTo>
                    <a:pt x="55" y="0"/>
                  </a:lnTo>
                  <a:lnTo>
                    <a:pt x="312" y="65"/>
                  </a:lnTo>
                  <a:lnTo>
                    <a:pt x="382" y="455"/>
                  </a:lnTo>
                  <a:lnTo>
                    <a:pt x="365" y="573"/>
                  </a:lnTo>
                  <a:lnTo>
                    <a:pt x="270" y="603"/>
                  </a:lnTo>
                  <a:lnTo>
                    <a:pt x="238" y="590"/>
                  </a:lnTo>
                  <a:lnTo>
                    <a:pt x="236" y="508"/>
                  </a:lnTo>
                  <a:lnTo>
                    <a:pt x="104" y="514"/>
                  </a:lnTo>
                  <a:lnTo>
                    <a:pt x="78" y="487"/>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1" name="Freeform 22"/>
            <p:cNvSpPr>
              <a:spLocks/>
            </p:cNvSpPr>
            <p:nvPr/>
          </p:nvSpPr>
          <p:spPr bwMode="auto">
            <a:xfrm>
              <a:off x="3281" y="2181"/>
              <a:ext cx="178" cy="258"/>
            </a:xfrm>
            <a:custGeom>
              <a:avLst/>
              <a:gdLst>
                <a:gd name="T0" fmla="*/ 34 w 355"/>
                <a:gd name="T1" fmla="*/ 10 h 516"/>
                <a:gd name="T2" fmla="*/ 35 w 355"/>
                <a:gd name="T3" fmla="*/ 14 h 516"/>
                <a:gd name="T4" fmla="*/ 37 w 355"/>
                <a:gd name="T5" fmla="*/ 21 h 516"/>
                <a:gd name="T6" fmla="*/ 38 w 355"/>
                <a:gd name="T7" fmla="*/ 30 h 516"/>
                <a:gd name="T8" fmla="*/ 39 w 355"/>
                <a:gd name="T9" fmla="*/ 40 h 516"/>
                <a:gd name="T10" fmla="*/ 38 w 355"/>
                <a:gd name="T11" fmla="*/ 50 h 516"/>
                <a:gd name="T12" fmla="*/ 36 w 355"/>
                <a:gd name="T13" fmla="*/ 60 h 516"/>
                <a:gd name="T14" fmla="*/ 31 w 355"/>
                <a:gd name="T15" fmla="*/ 69 h 516"/>
                <a:gd name="T16" fmla="*/ 28 w 355"/>
                <a:gd name="T17" fmla="*/ 73 h 516"/>
                <a:gd name="T18" fmla="*/ 32 w 355"/>
                <a:gd name="T19" fmla="*/ 74 h 516"/>
                <a:gd name="T20" fmla="*/ 36 w 355"/>
                <a:gd name="T21" fmla="*/ 77 h 516"/>
                <a:gd name="T22" fmla="*/ 38 w 355"/>
                <a:gd name="T23" fmla="*/ 81 h 516"/>
                <a:gd name="T24" fmla="*/ 40 w 355"/>
                <a:gd name="T25" fmla="*/ 87 h 516"/>
                <a:gd name="T26" fmla="*/ 41 w 355"/>
                <a:gd name="T27" fmla="*/ 95 h 516"/>
                <a:gd name="T28" fmla="*/ 41 w 355"/>
                <a:gd name="T29" fmla="*/ 100 h 516"/>
                <a:gd name="T30" fmla="*/ 37 w 355"/>
                <a:gd name="T31" fmla="*/ 103 h 516"/>
                <a:gd name="T32" fmla="*/ 34 w 355"/>
                <a:gd name="T33" fmla="*/ 105 h 516"/>
                <a:gd name="T34" fmla="*/ 28 w 355"/>
                <a:gd name="T35" fmla="*/ 107 h 516"/>
                <a:gd name="T36" fmla="*/ 22 w 355"/>
                <a:gd name="T37" fmla="*/ 109 h 516"/>
                <a:gd name="T38" fmla="*/ 14 w 355"/>
                <a:gd name="T39" fmla="*/ 109 h 516"/>
                <a:gd name="T40" fmla="*/ 5 w 355"/>
                <a:gd name="T41" fmla="*/ 109 h 516"/>
                <a:gd name="T42" fmla="*/ 3 w 355"/>
                <a:gd name="T43" fmla="*/ 119 h 516"/>
                <a:gd name="T44" fmla="*/ 5 w 355"/>
                <a:gd name="T45" fmla="*/ 119 h 516"/>
                <a:gd name="T46" fmla="*/ 9 w 355"/>
                <a:gd name="T47" fmla="*/ 119 h 516"/>
                <a:gd name="T48" fmla="*/ 15 w 355"/>
                <a:gd name="T49" fmla="*/ 120 h 516"/>
                <a:gd name="T50" fmla="*/ 23 w 355"/>
                <a:gd name="T51" fmla="*/ 119 h 516"/>
                <a:gd name="T52" fmla="*/ 31 w 355"/>
                <a:gd name="T53" fmla="*/ 118 h 516"/>
                <a:gd name="T54" fmla="*/ 42 w 355"/>
                <a:gd name="T55" fmla="*/ 115 h 516"/>
                <a:gd name="T56" fmla="*/ 53 w 355"/>
                <a:gd name="T57" fmla="*/ 111 h 516"/>
                <a:gd name="T58" fmla="*/ 60 w 355"/>
                <a:gd name="T59" fmla="*/ 109 h 516"/>
                <a:gd name="T60" fmla="*/ 63 w 355"/>
                <a:gd name="T61" fmla="*/ 112 h 516"/>
                <a:gd name="T62" fmla="*/ 67 w 355"/>
                <a:gd name="T63" fmla="*/ 116 h 516"/>
                <a:gd name="T64" fmla="*/ 69 w 355"/>
                <a:gd name="T65" fmla="*/ 119 h 516"/>
                <a:gd name="T66" fmla="*/ 71 w 355"/>
                <a:gd name="T67" fmla="*/ 123 h 516"/>
                <a:gd name="T68" fmla="*/ 72 w 355"/>
                <a:gd name="T69" fmla="*/ 127 h 516"/>
                <a:gd name="T70" fmla="*/ 89 w 355"/>
                <a:gd name="T71" fmla="*/ 117 h 516"/>
                <a:gd name="T72" fmla="*/ 66 w 355"/>
                <a:gd name="T73" fmla="*/ 0 h 516"/>
                <a:gd name="T74" fmla="*/ 34 w 355"/>
                <a:gd name="T75" fmla="*/ 10 h 5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5" h="516">
                  <a:moveTo>
                    <a:pt x="135" y="38"/>
                  </a:moveTo>
                  <a:lnTo>
                    <a:pt x="135" y="40"/>
                  </a:lnTo>
                  <a:lnTo>
                    <a:pt x="139" y="46"/>
                  </a:lnTo>
                  <a:lnTo>
                    <a:pt x="140" y="55"/>
                  </a:lnTo>
                  <a:lnTo>
                    <a:pt x="142" y="69"/>
                  </a:lnTo>
                  <a:lnTo>
                    <a:pt x="146" y="82"/>
                  </a:lnTo>
                  <a:lnTo>
                    <a:pt x="150" y="99"/>
                  </a:lnTo>
                  <a:lnTo>
                    <a:pt x="152" y="118"/>
                  </a:lnTo>
                  <a:lnTo>
                    <a:pt x="156" y="139"/>
                  </a:lnTo>
                  <a:lnTo>
                    <a:pt x="156" y="158"/>
                  </a:lnTo>
                  <a:lnTo>
                    <a:pt x="156" y="179"/>
                  </a:lnTo>
                  <a:lnTo>
                    <a:pt x="152" y="200"/>
                  </a:lnTo>
                  <a:lnTo>
                    <a:pt x="150" y="221"/>
                  </a:lnTo>
                  <a:lnTo>
                    <a:pt x="142" y="240"/>
                  </a:lnTo>
                  <a:lnTo>
                    <a:pt x="135" y="257"/>
                  </a:lnTo>
                  <a:lnTo>
                    <a:pt x="123" y="274"/>
                  </a:lnTo>
                  <a:lnTo>
                    <a:pt x="108" y="289"/>
                  </a:lnTo>
                  <a:lnTo>
                    <a:pt x="110" y="289"/>
                  </a:lnTo>
                  <a:lnTo>
                    <a:pt x="118" y="289"/>
                  </a:lnTo>
                  <a:lnTo>
                    <a:pt x="125" y="295"/>
                  </a:lnTo>
                  <a:lnTo>
                    <a:pt x="139" y="303"/>
                  </a:lnTo>
                  <a:lnTo>
                    <a:pt x="142" y="308"/>
                  </a:lnTo>
                  <a:lnTo>
                    <a:pt x="148" y="314"/>
                  </a:lnTo>
                  <a:lnTo>
                    <a:pt x="152" y="324"/>
                  </a:lnTo>
                  <a:lnTo>
                    <a:pt x="156" y="335"/>
                  </a:lnTo>
                  <a:lnTo>
                    <a:pt x="158" y="346"/>
                  </a:lnTo>
                  <a:lnTo>
                    <a:pt x="161" y="360"/>
                  </a:lnTo>
                  <a:lnTo>
                    <a:pt x="163" y="377"/>
                  </a:lnTo>
                  <a:lnTo>
                    <a:pt x="165" y="398"/>
                  </a:lnTo>
                  <a:lnTo>
                    <a:pt x="161" y="400"/>
                  </a:lnTo>
                  <a:lnTo>
                    <a:pt x="154" y="405"/>
                  </a:lnTo>
                  <a:lnTo>
                    <a:pt x="148" y="409"/>
                  </a:lnTo>
                  <a:lnTo>
                    <a:pt x="140" y="415"/>
                  </a:lnTo>
                  <a:lnTo>
                    <a:pt x="133" y="419"/>
                  </a:lnTo>
                  <a:lnTo>
                    <a:pt x="125" y="424"/>
                  </a:lnTo>
                  <a:lnTo>
                    <a:pt x="112" y="428"/>
                  </a:lnTo>
                  <a:lnTo>
                    <a:pt x="101" y="432"/>
                  </a:lnTo>
                  <a:lnTo>
                    <a:pt x="87" y="434"/>
                  </a:lnTo>
                  <a:lnTo>
                    <a:pt x="72" y="436"/>
                  </a:lnTo>
                  <a:lnTo>
                    <a:pt x="55" y="436"/>
                  </a:lnTo>
                  <a:lnTo>
                    <a:pt x="38" y="436"/>
                  </a:lnTo>
                  <a:lnTo>
                    <a:pt x="19" y="434"/>
                  </a:lnTo>
                  <a:lnTo>
                    <a:pt x="0" y="430"/>
                  </a:lnTo>
                  <a:lnTo>
                    <a:pt x="9" y="474"/>
                  </a:lnTo>
                  <a:lnTo>
                    <a:pt x="13" y="474"/>
                  </a:lnTo>
                  <a:lnTo>
                    <a:pt x="19" y="474"/>
                  </a:lnTo>
                  <a:lnTo>
                    <a:pt x="26" y="476"/>
                  </a:lnTo>
                  <a:lnTo>
                    <a:pt x="36" y="476"/>
                  </a:lnTo>
                  <a:lnTo>
                    <a:pt x="45" y="478"/>
                  </a:lnTo>
                  <a:lnTo>
                    <a:pt x="59" y="478"/>
                  </a:lnTo>
                  <a:lnTo>
                    <a:pt x="74" y="478"/>
                  </a:lnTo>
                  <a:lnTo>
                    <a:pt x="89" y="476"/>
                  </a:lnTo>
                  <a:lnTo>
                    <a:pt x="104" y="474"/>
                  </a:lnTo>
                  <a:lnTo>
                    <a:pt x="123" y="470"/>
                  </a:lnTo>
                  <a:lnTo>
                    <a:pt x="144" y="466"/>
                  </a:lnTo>
                  <a:lnTo>
                    <a:pt x="165" y="460"/>
                  </a:lnTo>
                  <a:lnTo>
                    <a:pt x="188" y="453"/>
                  </a:lnTo>
                  <a:lnTo>
                    <a:pt x="211" y="443"/>
                  </a:lnTo>
                  <a:lnTo>
                    <a:pt x="236" y="434"/>
                  </a:lnTo>
                  <a:lnTo>
                    <a:pt x="237" y="434"/>
                  </a:lnTo>
                  <a:lnTo>
                    <a:pt x="243" y="440"/>
                  </a:lnTo>
                  <a:lnTo>
                    <a:pt x="251" y="447"/>
                  </a:lnTo>
                  <a:lnTo>
                    <a:pt x="260" y="459"/>
                  </a:lnTo>
                  <a:lnTo>
                    <a:pt x="266" y="462"/>
                  </a:lnTo>
                  <a:lnTo>
                    <a:pt x="270" y="470"/>
                  </a:lnTo>
                  <a:lnTo>
                    <a:pt x="274" y="476"/>
                  </a:lnTo>
                  <a:lnTo>
                    <a:pt x="277" y="483"/>
                  </a:lnTo>
                  <a:lnTo>
                    <a:pt x="281" y="491"/>
                  </a:lnTo>
                  <a:lnTo>
                    <a:pt x="283" y="500"/>
                  </a:lnTo>
                  <a:lnTo>
                    <a:pt x="285" y="508"/>
                  </a:lnTo>
                  <a:lnTo>
                    <a:pt x="287" y="516"/>
                  </a:lnTo>
                  <a:lnTo>
                    <a:pt x="355" y="468"/>
                  </a:lnTo>
                  <a:lnTo>
                    <a:pt x="319" y="379"/>
                  </a:lnTo>
                  <a:lnTo>
                    <a:pt x="262" y="0"/>
                  </a:lnTo>
                  <a:lnTo>
                    <a:pt x="135" y="38"/>
                  </a:lnTo>
                  <a:close/>
                </a:path>
              </a:pathLst>
            </a:custGeom>
            <a:solidFill>
              <a:srgbClr val="FFC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2" name="Freeform 23"/>
            <p:cNvSpPr>
              <a:spLocks/>
            </p:cNvSpPr>
            <p:nvPr/>
          </p:nvSpPr>
          <p:spPr bwMode="auto">
            <a:xfrm>
              <a:off x="3198" y="2093"/>
              <a:ext cx="359" cy="289"/>
            </a:xfrm>
            <a:custGeom>
              <a:avLst/>
              <a:gdLst>
                <a:gd name="T0" fmla="*/ 35 w 718"/>
                <a:gd name="T1" fmla="*/ 51 h 578"/>
                <a:gd name="T2" fmla="*/ 34 w 718"/>
                <a:gd name="T3" fmla="*/ 50 h 578"/>
                <a:gd name="T4" fmla="*/ 30 w 718"/>
                <a:gd name="T5" fmla="*/ 49 h 578"/>
                <a:gd name="T6" fmla="*/ 24 w 718"/>
                <a:gd name="T7" fmla="*/ 45 h 578"/>
                <a:gd name="T8" fmla="*/ 19 w 718"/>
                <a:gd name="T9" fmla="*/ 41 h 578"/>
                <a:gd name="T10" fmla="*/ 12 w 718"/>
                <a:gd name="T11" fmla="*/ 35 h 578"/>
                <a:gd name="T12" fmla="*/ 7 w 718"/>
                <a:gd name="T13" fmla="*/ 29 h 578"/>
                <a:gd name="T14" fmla="*/ 2 w 718"/>
                <a:gd name="T15" fmla="*/ 20 h 578"/>
                <a:gd name="T16" fmla="*/ 0 w 718"/>
                <a:gd name="T17" fmla="*/ 10 h 578"/>
                <a:gd name="T18" fmla="*/ 5 w 718"/>
                <a:gd name="T19" fmla="*/ 8 h 578"/>
                <a:gd name="T20" fmla="*/ 19 w 718"/>
                <a:gd name="T21" fmla="*/ 4 h 578"/>
                <a:gd name="T22" fmla="*/ 40 w 718"/>
                <a:gd name="T23" fmla="*/ 1 h 578"/>
                <a:gd name="T24" fmla="*/ 66 w 718"/>
                <a:gd name="T25" fmla="*/ 0 h 578"/>
                <a:gd name="T26" fmla="*/ 94 w 718"/>
                <a:gd name="T27" fmla="*/ 4 h 578"/>
                <a:gd name="T28" fmla="*/ 123 w 718"/>
                <a:gd name="T29" fmla="*/ 13 h 578"/>
                <a:gd name="T30" fmla="*/ 150 w 718"/>
                <a:gd name="T31" fmla="*/ 31 h 578"/>
                <a:gd name="T32" fmla="*/ 174 w 718"/>
                <a:gd name="T33" fmla="*/ 60 h 578"/>
                <a:gd name="T34" fmla="*/ 175 w 718"/>
                <a:gd name="T35" fmla="*/ 63 h 578"/>
                <a:gd name="T36" fmla="*/ 177 w 718"/>
                <a:gd name="T37" fmla="*/ 71 h 578"/>
                <a:gd name="T38" fmla="*/ 179 w 718"/>
                <a:gd name="T39" fmla="*/ 83 h 578"/>
                <a:gd name="T40" fmla="*/ 180 w 718"/>
                <a:gd name="T41" fmla="*/ 97 h 578"/>
                <a:gd name="T42" fmla="*/ 177 w 718"/>
                <a:gd name="T43" fmla="*/ 111 h 578"/>
                <a:gd name="T44" fmla="*/ 169 w 718"/>
                <a:gd name="T45" fmla="*/ 125 h 578"/>
                <a:gd name="T46" fmla="*/ 155 w 718"/>
                <a:gd name="T47" fmla="*/ 136 h 578"/>
                <a:gd name="T48" fmla="*/ 133 w 718"/>
                <a:gd name="T49" fmla="*/ 144 h 578"/>
                <a:gd name="T50" fmla="*/ 131 w 718"/>
                <a:gd name="T51" fmla="*/ 144 h 578"/>
                <a:gd name="T52" fmla="*/ 127 w 718"/>
                <a:gd name="T53" fmla="*/ 145 h 578"/>
                <a:gd name="T54" fmla="*/ 120 w 718"/>
                <a:gd name="T55" fmla="*/ 145 h 578"/>
                <a:gd name="T56" fmla="*/ 112 w 718"/>
                <a:gd name="T57" fmla="*/ 145 h 578"/>
                <a:gd name="T58" fmla="*/ 103 w 718"/>
                <a:gd name="T59" fmla="*/ 144 h 578"/>
                <a:gd name="T60" fmla="*/ 94 w 718"/>
                <a:gd name="T61" fmla="*/ 141 h 578"/>
                <a:gd name="T62" fmla="*/ 85 w 718"/>
                <a:gd name="T63" fmla="*/ 136 h 578"/>
                <a:gd name="T64" fmla="*/ 77 w 718"/>
                <a:gd name="T65" fmla="*/ 130 h 578"/>
                <a:gd name="T66" fmla="*/ 77 w 718"/>
                <a:gd name="T67" fmla="*/ 128 h 578"/>
                <a:gd name="T68" fmla="*/ 80 w 718"/>
                <a:gd name="T69" fmla="*/ 125 h 578"/>
                <a:gd name="T70" fmla="*/ 84 w 718"/>
                <a:gd name="T71" fmla="*/ 118 h 578"/>
                <a:gd name="T72" fmla="*/ 89 w 718"/>
                <a:gd name="T73" fmla="*/ 110 h 578"/>
                <a:gd name="T74" fmla="*/ 94 w 718"/>
                <a:gd name="T75" fmla="*/ 100 h 578"/>
                <a:gd name="T76" fmla="*/ 99 w 718"/>
                <a:gd name="T77" fmla="*/ 87 h 578"/>
                <a:gd name="T78" fmla="*/ 101 w 718"/>
                <a:gd name="T79" fmla="*/ 71 h 578"/>
                <a:gd name="T80" fmla="*/ 103 w 718"/>
                <a:gd name="T81" fmla="*/ 54 h 578"/>
                <a:gd name="T82" fmla="*/ 101 w 718"/>
                <a:gd name="T83" fmla="*/ 55 h 578"/>
                <a:gd name="T84" fmla="*/ 97 w 718"/>
                <a:gd name="T85" fmla="*/ 55 h 578"/>
                <a:gd name="T86" fmla="*/ 89 w 718"/>
                <a:gd name="T87" fmla="*/ 56 h 578"/>
                <a:gd name="T88" fmla="*/ 79 w 718"/>
                <a:gd name="T89" fmla="*/ 56 h 578"/>
                <a:gd name="T90" fmla="*/ 68 w 718"/>
                <a:gd name="T91" fmla="*/ 54 h 578"/>
                <a:gd name="T92" fmla="*/ 56 w 718"/>
                <a:gd name="T93" fmla="*/ 51 h 578"/>
                <a:gd name="T94" fmla="*/ 44 w 718"/>
                <a:gd name="T95" fmla="*/ 45 h 578"/>
                <a:gd name="T96" fmla="*/ 34 w 718"/>
                <a:gd name="T97" fmla="*/ 37 h 5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578">
                  <a:moveTo>
                    <a:pt x="133" y="145"/>
                  </a:moveTo>
                  <a:lnTo>
                    <a:pt x="140" y="202"/>
                  </a:lnTo>
                  <a:lnTo>
                    <a:pt x="136" y="200"/>
                  </a:lnTo>
                  <a:lnTo>
                    <a:pt x="133" y="198"/>
                  </a:lnTo>
                  <a:lnTo>
                    <a:pt x="127" y="194"/>
                  </a:lnTo>
                  <a:lnTo>
                    <a:pt x="119" y="193"/>
                  </a:lnTo>
                  <a:lnTo>
                    <a:pt x="108" y="185"/>
                  </a:lnTo>
                  <a:lnTo>
                    <a:pt x="96" y="179"/>
                  </a:lnTo>
                  <a:lnTo>
                    <a:pt x="85" y="172"/>
                  </a:lnTo>
                  <a:lnTo>
                    <a:pt x="74" y="164"/>
                  </a:lnTo>
                  <a:lnTo>
                    <a:pt x="60" y="153"/>
                  </a:lnTo>
                  <a:lnTo>
                    <a:pt x="47" y="139"/>
                  </a:lnTo>
                  <a:lnTo>
                    <a:pt x="36" y="126"/>
                  </a:lnTo>
                  <a:lnTo>
                    <a:pt x="26" y="113"/>
                  </a:lnTo>
                  <a:lnTo>
                    <a:pt x="15" y="94"/>
                  </a:lnTo>
                  <a:lnTo>
                    <a:pt x="7" y="77"/>
                  </a:lnTo>
                  <a:lnTo>
                    <a:pt x="1" y="58"/>
                  </a:lnTo>
                  <a:lnTo>
                    <a:pt x="0" y="37"/>
                  </a:lnTo>
                  <a:lnTo>
                    <a:pt x="3" y="35"/>
                  </a:lnTo>
                  <a:lnTo>
                    <a:pt x="19" y="29"/>
                  </a:lnTo>
                  <a:lnTo>
                    <a:pt x="43" y="23"/>
                  </a:lnTo>
                  <a:lnTo>
                    <a:pt x="76" y="16"/>
                  </a:lnTo>
                  <a:lnTo>
                    <a:pt x="114" y="8"/>
                  </a:lnTo>
                  <a:lnTo>
                    <a:pt x="159" y="4"/>
                  </a:lnTo>
                  <a:lnTo>
                    <a:pt x="207" y="0"/>
                  </a:lnTo>
                  <a:lnTo>
                    <a:pt x="262" y="0"/>
                  </a:lnTo>
                  <a:lnTo>
                    <a:pt x="315" y="4"/>
                  </a:lnTo>
                  <a:lnTo>
                    <a:pt x="374" y="14"/>
                  </a:lnTo>
                  <a:lnTo>
                    <a:pt x="431" y="29"/>
                  </a:lnTo>
                  <a:lnTo>
                    <a:pt x="490" y="52"/>
                  </a:lnTo>
                  <a:lnTo>
                    <a:pt x="545" y="82"/>
                  </a:lnTo>
                  <a:lnTo>
                    <a:pt x="598" y="124"/>
                  </a:lnTo>
                  <a:lnTo>
                    <a:pt x="648" y="175"/>
                  </a:lnTo>
                  <a:lnTo>
                    <a:pt x="693" y="238"/>
                  </a:lnTo>
                  <a:lnTo>
                    <a:pt x="693" y="240"/>
                  </a:lnTo>
                  <a:lnTo>
                    <a:pt x="697" y="250"/>
                  </a:lnTo>
                  <a:lnTo>
                    <a:pt x="701" y="263"/>
                  </a:lnTo>
                  <a:lnTo>
                    <a:pt x="707" y="282"/>
                  </a:lnTo>
                  <a:lnTo>
                    <a:pt x="710" y="303"/>
                  </a:lnTo>
                  <a:lnTo>
                    <a:pt x="716" y="329"/>
                  </a:lnTo>
                  <a:lnTo>
                    <a:pt x="718" y="356"/>
                  </a:lnTo>
                  <a:lnTo>
                    <a:pt x="718" y="386"/>
                  </a:lnTo>
                  <a:lnTo>
                    <a:pt x="714" y="415"/>
                  </a:lnTo>
                  <a:lnTo>
                    <a:pt x="707" y="443"/>
                  </a:lnTo>
                  <a:lnTo>
                    <a:pt x="691" y="472"/>
                  </a:lnTo>
                  <a:lnTo>
                    <a:pt x="674" y="499"/>
                  </a:lnTo>
                  <a:lnTo>
                    <a:pt x="650" y="521"/>
                  </a:lnTo>
                  <a:lnTo>
                    <a:pt x="617" y="544"/>
                  </a:lnTo>
                  <a:lnTo>
                    <a:pt x="577" y="561"/>
                  </a:lnTo>
                  <a:lnTo>
                    <a:pt x="530" y="575"/>
                  </a:lnTo>
                  <a:lnTo>
                    <a:pt x="528" y="575"/>
                  </a:lnTo>
                  <a:lnTo>
                    <a:pt x="522" y="575"/>
                  </a:lnTo>
                  <a:lnTo>
                    <a:pt x="515" y="575"/>
                  </a:lnTo>
                  <a:lnTo>
                    <a:pt x="505" y="577"/>
                  </a:lnTo>
                  <a:lnTo>
                    <a:pt x="494" y="577"/>
                  </a:lnTo>
                  <a:lnTo>
                    <a:pt x="480" y="578"/>
                  </a:lnTo>
                  <a:lnTo>
                    <a:pt x="463" y="577"/>
                  </a:lnTo>
                  <a:lnTo>
                    <a:pt x="448" y="577"/>
                  </a:lnTo>
                  <a:lnTo>
                    <a:pt x="429" y="575"/>
                  </a:lnTo>
                  <a:lnTo>
                    <a:pt x="412" y="573"/>
                  </a:lnTo>
                  <a:lnTo>
                    <a:pt x="393" y="567"/>
                  </a:lnTo>
                  <a:lnTo>
                    <a:pt x="374" y="561"/>
                  </a:lnTo>
                  <a:lnTo>
                    <a:pt x="355" y="552"/>
                  </a:lnTo>
                  <a:lnTo>
                    <a:pt x="338" y="544"/>
                  </a:lnTo>
                  <a:lnTo>
                    <a:pt x="319" y="531"/>
                  </a:lnTo>
                  <a:lnTo>
                    <a:pt x="306" y="518"/>
                  </a:lnTo>
                  <a:lnTo>
                    <a:pt x="306" y="514"/>
                  </a:lnTo>
                  <a:lnTo>
                    <a:pt x="307" y="512"/>
                  </a:lnTo>
                  <a:lnTo>
                    <a:pt x="313" y="504"/>
                  </a:lnTo>
                  <a:lnTo>
                    <a:pt x="319" y="497"/>
                  </a:lnTo>
                  <a:lnTo>
                    <a:pt x="327" y="485"/>
                  </a:lnTo>
                  <a:lnTo>
                    <a:pt x="336" y="472"/>
                  </a:lnTo>
                  <a:lnTo>
                    <a:pt x="346" y="457"/>
                  </a:lnTo>
                  <a:lnTo>
                    <a:pt x="355" y="440"/>
                  </a:lnTo>
                  <a:lnTo>
                    <a:pt x="365" y="419"/>
                  </a:lnTo>
                  <a:lnTo>
                    <a:pt x="374" y="398"/>
                  </a:lnTo>
                  <a:lnTo>
                    <a:pt x="382" y="371"/>
                  </a:lnTo>
                  <a:lnTo>
                    <a:pt x="393" y="347"/>
                  </a:lnTo>
                  <a:lnTo>
                    <a:pt x="399" y="316"/>
                  </a:lnTo>
                  <a:lnTo>
                    <a:pt x="404" y="284"/>
                  </a:lnTo>
                  <a:lnTo>
                    <a:pt x="410" y="250"/>
                  </a:lnTo>
                  <a:lnTo>
                    <a:pt x="412" y="215"/>
                  </a:lnTo>
                  <a:lnTo>
                    <a:pt x="410" y="215"/>
                  </a:lnTo>
                  <a:lnTo>
                    <a:pt x="404" y="217"/>
                  </a:lnTo>
                  <a:lnTo>
                    <a:pt x="395" y="217"/>
                  </a:lnTo>
                  <a:lnTo>
                    <a:pt x="385" y="219"/>
                  </a:lnTo>
                  <a:lnTo>
                    <a:pt x="368" y="219"/>
                  </a:lnTo>
                  <a:lnTo>
                    <a:pt x="353" y="221"/>
                  </a:lnTo>
                  <a:lnTo>
                    <a:pt x="334" y="221"/>
                  </a:lnTo>
                  <a:lnTo>
                    <a:pt x="315" y="221"/>
                  </a:lnTo>
                  <a:lnTo>
                    <a:pt x="292" y="217"/>
                  </a:lnTo>
                  <a:lnTo>
                    <a:pt x="269" y="215"/>
                  </a:lnTo>
                  <a:lnTo>
                    <a:pt x="245" y="208"/>
                  </a:lnTo>
                  <a:lnTo>
                    <a:pt x="222" y="202"/>
                  </a:lnTo>
                  <a:lnTo>
                    <a:pt x="199" y="191"/>
                  </a:lnTo>
                  <a:lnTo>
                    <a:pt x="174" y="179"/>
                  </a:lnTo>
                  <a:lnTo>
                    <a:pt x="152" y="162"/>
                  </a:lnTo>
                  <a:lnTo>
                    <a:pt x="133" y="14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3" name="Freeform 24"/>
            <p:cNvSpPr>
              <a:spLocks/>
            </p:cNvSpPr>
            <p:nvPr/>
          </p:nvSpPr>
          <p:spPr bwMode="auto">
            <a:xfrm>
              <a:off x="3205" y="2115"/>
              <a:ext cx="54" cy="66"/>
            </a:xfrm>
            <a:custGeom>
              <a:avLst/>
              <a:gdLst>
                <a:gd name="T0" fmla="*/ 0 w 106"/>
                <a:gd name="T1" fmla="*/ 0 h 133"/>
                <a:gd name="T2" fmla="*/ 0 w 106"/>
                <a:gd name="T3" fmla="*/ 1 h 133"/>
                <a:gd name="T4" fmla="*/ 0 w 106"/>
                <a:gd name="T5" fmla="*/ 2 h 133"/>
                <a:gd name="T6" fmla="*/ 1 w 106"/>
                <a:gd name="T7" fmla="*/ 3 h 133"/>
                <a:gd name="T8" fmla="*/ 1 w 106"/>
                <a:gd name="T9" fmla="*/ 5 h 133"/>
                <a:gd name="T10" fmla="*/ 2 w 106"/>
                <a:gd name="T11" fmla="*/ 8 h 133"/>
                <a:gd name="T12" fmla="*/ 3 w 106"/>
                <a:gd name="T13" fmla="*/ 10 h 133"/>
                <a:gd name="T14" fmla="*/ 4 w 106"/>
                <a:gd name="T15" fmla="*/ 13 h 133"/>
                <a:gd name="T16" fmla="*/ 5 w 106"/>
                <a:gd name="T17" fmla="*/ 15 h 133"/>
                <a:gd name="T18" fmla="*/ 7 w 106"/>
                <a:gd name="T19" fmla="*/ 18 h 133"/>
                <a:gd name="T20" fmla="*/ 9 w 106"/>
                <a:gd name="T21" fmla="*/ 21 h 133"/>
                <a:gd name="T22" fmla="*/ 12 w 106"/>
                <a:gd name="T23" fmla="*/ 23 h 133"/>
                <a:gd name="T24" fmla="*/ 15 w 106"/>
                <a:gd name="T25" fmla="*/ 26 h 133"/>
                <a:gd name="T26" fmla="*/ 19 w 106"/>
                <a:gd name="T27" fmla="*/ 29 h 133"/>
                <a:gd name="T28" fmla="*/ 22 w 106"/>
                <a:gd name="T29" fmla="*/ 31 h 133"/>
                <a:gd name="T30" fmla="*/ 28 w 106"/>
                <a:gd name="T31" fmla="*/ 33 h 133"/>
                <a:gd name="T32" fmla="*/ 25 w 106"/>
                <a:gd name="T33" fmla="*/ 14 h 133"/>
                <a:gd name="T34" fmla="*/ 22 w 106"/>
                <a:gd name="T35" fmla="*/ 25 h 133"/>
                <a:gd name="T36" fmla="*/ 15 w 106"/>
                <a:gd name="T37" fmla="*/ 13 h 133"/>
                <a:gd name="T38" fmla="*/ 11 w 106"/>
                <a:gd name="T39" fmla="*/ 18 h 133"/>
                <a:gd name="T40" fmla="*/ 0 w 106"/>
                <a:gd name="T41" fmla="*/ 0 h 133"/>
                <a:gd name="T42" fmla="*/ 0 w 10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 h="133">
                  <a:moveTo>
                    <a:pt x="0" y="0"/>
                  </a:moveTo>
                  <a:lnTo>
                    <a:pt x="0" y="4"/>
                  </a:lnTo>
                  <a:lnTo>
                    <a:pt x="0" y="8"/>
                  </a:lnTo>
                  <a:lnTo>
                    <a:pt x="2" y="15"/>
                  </a:lnTo>
                  <a:lnTo>
                    <a:pt x="4" y="23"/>
                  </a:lnTo>
                  <a:lnTo>
                    <a:pt x="5" y="33"/>
                  </a:lnTo>
                  <a:lnTo>
                    <a:pt x="9" y="42"/>
                  </a:lnTo>
                  <a:lnTo>
                    <a:pt x="15" y="53"/>
                  </a:lnTo>
                  <a:lnTo>
                    <a:pt x="19" y="63"/>
                  </a:lnTo>
                  <a:lnTo>
                    <a:pt x="26" y="74"/>
                  </a:lnTo>
                  <a:lnTo>
                    <a:pt x="36" y="84"/>
                  </a:lnTo>
                  <a:lnTo>
                    <a:pt x="47" y="95"/>
                  </a:lnTo>
                  <a:lnTo>
                    <a:pt x="57" y="105"/>
                  </a:lnTo>
                  <a:lnTo>
                    <a:pt x="72" y="116"/>
                  </a:lnTo>
                  <a:lnTo>
                    <a:pt x="87" y="126"/>
                  </a:lnTo>
                  <a:lnTo>
                    <a:pt x="106" y="133"/>
                  </a:lnTo>
                  <a:lnTo>
                    <a:pt x="97" y="57"/>
                  </a:lnTo>
                  <a:lnTo>
                    <a:pt x="87" y="101"/>
                  </a:lnTo>
                  <a:lnTo>
                    <a:pt x="57" y="55"/>
                  </a:lnTo>
                  <a:lnTo>
                    <a:pt x="43" y="74"/>
                  </a:lnTo>
                  <a:lnTo>
                    <a:pt x="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4" name="Freeform 25"/>
            <p:cNvSpPr>
              <a:spLocks/>
            </p:cNvSpPr>
            <p:nvPr/>
          </p:nvSpPr>
          <p:spPr bwMode="auto">
            <a:xfrm>
              <a:off x="3368" y="2204"/>
              <a:ext cx="169" cy="169"/>
            </a:xfrm>
            <a:custGeom>
              <a:avLst/>
              <a:gdLst>
                <a:gd name="T0" fmla="*/ 24 w 338"/>
                <a:gd name="T1" fmla="*/ 0 h 338"/>
                <a:gd name="T2" fmla="*/ 23 w 338"/>
                <a:gd name="T3" fmla="*/ 1 h 338"/>
                <a:gd name="T4" fmla="*/ 23 w 338"/>
                <a:gd name="T5" fmla="*/ 3 h 338"/>
                <a:gd name="T6" fmla="*/ 23 w 338"/>
                <a:gd name="T7" fmla="*/ 5 h 338"/>
                <a:gd name="T8" fmla="*/ 22 w 338"/>
                <a:gd name="T9" fmla="*/ 9 h 338"/>
                <a:gd name="T10" fmla="*/ 22 w 338"/>
                <a:gd name="T11" fmla="*/ 13 h 338"/>
                <a:gd name="T12" fmla="*/ 21 w 338"/>
                <a:gd name="T13" fmla="*/ 18 h 338"/>
                <a:gd name="T14" fmla="*/ 20 w 338"/>
                <a:gd name="T15" fmla="*/ 24 h 338"/>
                <a:gd name="T16" fmla="*/ 19 w 338"/>
                <a:gd name="T17" fmla="*/ 30 h 338"/>
                <a:gd name="T18" fmla="*/ 17 w 338"/>
                <a:gd name="T19" fmla="*/ 36 h 338"/>
                <a:gd name="T20" fmla="*/ 16 w 338"/>
                <a:gd name="T21" fmla="*/ 42 h 338"/>
                <a:gd name="T22" fmla="*/ 14 w 338"/>
                <a:gd name="T23" fmla="*/ 47 h 338"/>
                <a:gd name="T24" fmla="*/ 12 w 338"/>
                <a:gd name="T25" fmla="*/ 54 h 338"/>
                <a:gd name="T26" fmla="*/ 9 w 338"/>
                <a:gd name="T27" fmla="*/ 59 h 338"/>
                <a:gd name="T28" fmla="*/ 7 w 338"/>
                <a:gd name="T29" fmla="*/ 64 h 338"/>
                <a:gd name="T30" fmla="*/ 4 w 338"/>
                <a:gd name="T31" fmla="*/ 68 h 338"/>
                <a:gd name="T32" fmla="*/ 0 w 338"/>
                <a:gd name="T33" fmla="*/ 73 h 338"/>
                <a:gd name="T34" fmla="*/ 1 w 338"/>
                <a:gd name="T35" fmla="*/ 73 h 338"/>
                <a:gd name="T36" fmla="*/ 2 w 338"/>
                <a:gd name="T37" fmla="*/ 74 h 338"/>
                <a:gd name="T38" fmla="*/ 5 w 338"/>
                <a:gd name="T39" fmla="*/ 75 h 338"/>
                <a:gd name="T40" fmla="*/ 8 w 338"/>
                <a:gd name="T41" fmla="*/ 77 h 338"/>
                <a:gd name="T42" fmla="*/ 13 w 338"/>
                <a:gd name="T43" fmla="*/ 79 h 338"/>
                <a:gd name="T44" fmla="*/ 17 w 338"/>
                <a:gd name="T45" fmla="*/ 81 h 338"/>
                <a:gd name="T46" fmla="*/ 23 w 338"/>
                <a:gd name="T47" fmla="*/ 83 h 338"/>
                <a:gd name="T48" fmla="*/ 29 w 338"/>
                <a:gd name="T49" fmla="*/ 84 h 338"/>
                <a:gd name="T50" fmla="*/ 35 w 338"/>
                <a:gd name="T51" fmla="*/ 85 h 338"/>
                <a:gd name="T52" fmla="*/ 42 w 338"/>
                <a:gd name="T53" fmla="*/ 85 h 338"/>
                <a:gd name="T54" fmla="*/ 49 w 338"/>
                <a:gd name="T55" fmla="*/ 84 h 338"/>
                <a:gd name="T56" fmla="*/ 56 w 338"/>
                <a:gd name="T57" fmla="*/ 82 h 338"/>
                <a:gd name="T58" fmla="*/ 64 w 338"/>
                <a:gd name="T59" fmla="*/ 79 h 338"/>
                <a:gd name="T60" fmla="*/ 71 w 338"/>
                <a:gd name="T61" fmla="*/ 74 h 338"/>
                <a:gd name="T62" fmla="*/ 78 w 338"/>
                <a:gd name="T63" fmla="*/ 67 h 338"/>
                <a:gd name="T64" fmla="*/ 85 w 338"/>
                <a:gd name="T65" fmla="*/ 60 h 338"/>
                <a:gd name="T66" fmla="*/ 59 w 338"/>
                <a:gd name="T67" fmla="*/ 73 h 338"/>
                <a:gd name="T68" fmla="*/ 57 w 338"/>
                <a:gd name="T69" fmla="*/ 55 h 338"/>
                <a:gd name="T70" fmla="*/ 35 w 338"/>
                <a:gd name="T71" fmla="*/ 73 h 338"/>
                <a:gd name="T72" fmla="*/ 33 w 338"/>
                <a:gd name="T73" fmla="*/ 57 h 338"/>
                <a:gd name="T74" fmla="*/ 17 w 338"/>
                <a:gd name="T75" fmla="*/ 70 h 338"/>
                <a:gd name="T76" fmla="*/ 17 w 338"/>
                <a:gd name="T77" fmla="*/ 69 h 338"/>
                <a:gd name="T78" fmla="*/ 17 w 338"/>
                <a:gd name="T79" fmla="*/ 68 h 338"/>
                <a:gd name="T80" fmla="*/ 18 w 338"/>
                <a:gd name="T81" fmla="*/ 66 h 338"/>
                <a:gd name="T82" fmla="*/ 19 w 338"/>
                <a:gd name="T83" fmla="*/ 64 h 338"/>
                <a:gd name="T84" fmla="*/ 20 w 338"/>
                <a:gd name="T85" fmla="*/ 61 h 338"/>
                <a:gd name="T86" fmla="*/ 20 w 338"/>
                <a:gd name="T87" fmla="*/ 57 h 338"/>
                <a:gd name="T88" fmla="*/ 22 w 338"/>
                <a:gd name="T89" fmla="*/ 53 h 338"/>
                <a:gd name="T90" fmla="*/ 23 w 338"/>
                <a:gd name="T91" fmla="*/ 48 h 338"/>
                <a:gd name="T92" fmla="*/ 23 w 338"/>
                <a:gd name="T93" fmla="*/ 43 h 338"/>
                <a:gd name="T94" fmla="*/ 24 w 338"/>
                <a:gd name="T95" fmla="*/ 38 h 338"/>
                <a:gd name="T96" fmla="*/ 24 w 338"/>
                <a:gd name="T97" fmla="*/ 32 h 338"/>
                <a:gd name="T98" fmla="*/ 25 w 338"/>
                <a:gd name="T99" fmla="*/ 26 h 338"/>
                <a:gd name="T100" fmla="*/ 25 w 338"/>
                <a:gd name="T101" fmla="*/ 19 h 338"/>
                <a:gd name="T102" fmla="*/ 25 w 338"/>
                <a:gd name="T103" fmla="*/ 13 h 338"/>
                <a:gd name="T104" fmla="*/ 24 w 338"/>
                <a:gd name="T105" fmla="*/ 7 h 338"/>
                <a:gd name="T106" fmla="*/ 24 w 338"/>
                <a:gd name="T107" fmla="*/ 0 h 338"/>
                <a:gd name="T108" fmla="*/ 24 w 338"/>
                <a:gd name="T109" fmla="*/ 0 h 3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38" h="338">
                  <a:moveTo>
                    <a:pt x="93" y="0"/>
                  </a:moveTo>
                  <a:lnTo>
                    <a:pt x="91" y="2"/>
                  </a:lnTo>
                  <a:lnTo>
                    <a:pt x="91" y="9"/>
                  </a:lnTo>
                  <a:lnTo>
                    <a:pt x="89" y="19"/>
                  </a:lnTo>
                  <a:lnTo>
                    <a:pt x="87" y="34"/>
                  </a:lnTo>
                  <a:lnTo>
                    <a:pt x="85" y="51"/>
                  </a:lnTo>
                  <a:lnTo>
                    <a:pt x="82" y="72"/>
                  </a:lnTo>
                  <a:lnTo>
                    <a:pt x="78" y="93"/>
                  </a:lnTo>
                  <a:lnTo>
                    <a:pt x="74" y="118"/>
                  </a:lnTo>
                  <a:lnTo>
                    <a:pt x="68" y="141"/>
                  </a:lnTo>
                  <a:lnTo>
                    <a:pt x="61" y="165"/>
                  </a:lnTo>
                  <a:lnTo>
                    <a:pt x="53" y="188"/>
                  </a:lnTo>
                  <a:lnTo>
                    <a:pt x="45" y="213"/>
                  </a:lnTo>
                  <a:lnTo>
                    <a:pt x="34" y="234"/>
                  </a:lnTo>
                  <a:lnTo>
                    <a:pt x="25" y="255"/>
                  </a:lnTo>
                  <a:lnTo>
                    <a:pt x="13" y="272"/>
                  </a:lnTo>
                  <a:lnTo>
                    <a:pt x="0" y="289"/>
                  </a:lnTo>
                  <a:lnTo>
                    <a:pt x="2" y="289"/>
                  </a:lnTo>
                  <a:lnTo>
                    <a:pt x="7" y="295"/>
                  </a:lnTo>
                  <a:lnTo>
                    <a:pt x="19" y="298"/>
                  </a:lnTo>
                  <a:lnTo>
                    <a:pt x="32" y="306"/>
                  </a:lnTo>
                  <a:lnTo>
                    <a:pt x="49" y="314"/>
                  </a:lnTo>
                  <a:lnTo>
                    <a:pt x="68" y="323"/>
                  </a:lnTo>
                  <a:lnTo>
                    <a:pt x="89" y="329"/>
                  </a:lnTo>
                  <a:lnTo>
                    <a:pt x="116" y="336"/>
                  </a:lnTo>
                  <a:lnTo>
                    <a:pt x="140" y="338"/>
                  </a:lnTo>
                  <a:lnTo>
                    <a:pt x="167" y="338"/>
                  </a:lnTo>
                  <a:lnTo>
                    <a:pt x="196" y="335"/>
                  </a:lnTo>
                  <a:lnTo>
                    <a:pt x="224" y="327"/>
                  </a:lnTo>
                  <a:lnTo>
                    <a:pt x="253" y="314"/>
                  </a:lnTo>
                  <a:lnTo>
                    <a:pt x="281" y="295"/>
                  </a:lnTo>
                  <a:lnTo>
                    <a:pt x="310" y="268"/>
                  </a:lnTo>
                  <a:lnTo>
                    <a:pt x="338" y="238"/>
                  </a:lnTo>
                  <a:lnTo>
                    <a:pt x="234" y="289"/>
                  </a:lnTo>
                  <a:lnTo>
                    <a:pt x="228" y="219"/>
                  </a:lnTo>
                  <a:lnTo>
                    <a:pt x="140" y="291"/>
                  </a:lnTo>
                  <a:lnTo>
                    <a:pt x="131" y="226"/>
                  </a:lnTo>
                  <a:lnTo>
                    <a:pt x="68" y="278"/>
                  </a:lnTo>
                  <a:lnTo>
                    <a:pt x="68" y="276"/>
                  </a:lnTo>
                  <a:lnTo>
                    <a:pt x="68" y="272"/>
                  </a:lnTo>
                  <a:lnTo>
                    <a:pt x="70" y="264"/>
                  </a:lnTo>
                  <a:lnTo>
                    <a:pt x="74" y="255"/>
                  </a:lnTo>
                  <a:lnTo>
                    <a:pt x="78" y="241"/>
                  </a:lnTo>
                  <a:lnTo>
                    <a:pt x="80" y="226"/>
                  </a:lnTo>
                  <a:lnTo>
                    <a:pt x="85" y="209"/>
                  </a:lnTo>
                  <a:lnTo>
                    <a:pt x="89" y="192"/>
                  </a:lnTo>
                  <a:lnTo>
                    <a:pt x="91" y="171"/>
                  </a:lnTo>
                  <a:lnTo>
                    <a:pt x="95" y="150"/>
                  </a:lnTo>
                  <a:lnTo>
                    <a:pt x="95" y="125"/>
                  </a:lnTo>
                  <a:lnTo>
                    <a:pt x="97" y="103"/>
                  </a:lnTo>
                  <a:lnTo>
                    <a:pt x="97" y="76"/>
                  </a:lnTo>
                  <a:lnTo>
                    <a:pt x="97" y="51"/>
                  </a:lnTo>
                  <a:lnTo>
                    <a:pt x="95" y="25"/>
                  </a:lnTo>
                  <a:lnTo>
                    <a:pt x="9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5" name="Freeform 26"/>
            <p:cNvSpPr>
              <a:spLocks/>
            </p:cNvSpPr>
            <p:nvPr/>
          </p:nvSpPr>
          <p:spPr bwMode="auto">
            <a:xfrm>
              <a:off x="3317" y="2992"/>
              <a:ext cx="47" cy="54"/>
            </a:xfrm>
            <a:custGeom>
              <a:avLst/>
              <a:gdLst>
                <a:gd name="T0" fmla="*/ 22 w 95"/>
                <a:gd name="T1" fmla="*/ 0 h 109"/>
                <a:gd name="T2" fmla="*/ 2 w 95"/>
                <a:gd name="T3" fmla="*/ 3 h 109"/>
                <a:gd name="T4" fmla="*/ 0 w 95"/>
                <a:gd name="T5" fmla="*/ 26 h 109"/>
                <a:gd name="T6" fmla="*/ 23 w 95"/>
                <a:gd name="T7" fmla="*/ 27 h 109"/>
                <a:gd name="T8" fmla="*/ 22 w 95"/>
                <a:gd name="T9" fmla="*/ 0 h 109"/>
                <a:gd name="T10" fmla="*/ 22 w 95"/>
                <a:gd name="T11" fmla="*/ 0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109">
                  <a:moveTo>
                    <a:pt x="88" y="0"/>
                  </a:moveTo>
                  <a:lnTo>
                    <a:pt x="8" y="12"/>
                  </a:lnTo>
                  <a:lnTo>
                    <a:pt x="0" y="107"/>
                  </a:lnTo>
                  <a:lnTo>
                    <a:pt x="95" y="109"/>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6" name="Freeform 27"/>
            <p:cNvSpPr>
              <a:spLocks/>
            </p:cNvSpPr>
            <p:nvPr/>
          </p:nvSpPr>
          <p:spPr bwMode="auto">
            <a:xfrm>
              <a:off x="3360" y="2448"/>
              <a:ext cx="322" cy="754"/>
            </a:xfrm>
            <a:custGeom>
              <a:avLst/>
              <a:gdLst>
                <a:gd name="T0" fmla="*/ 58 w 642"/>
                <a:gd name="T1" fmla="*/ 1 h 1507"/>
                <a:gd name="T2" fmla="*/ 57 w 642"/>
                <a:gd name="T3" fmla="*/ 1 h 1507"/>
                <a:gd name="T4" fmla="*/ 55 w 642"/>
                <a:gd name="T5" fmla="*/ 5 h 1507"/>
                <a:gd name="T6" fmla="*/ 52 w 642"/>
                <a:gd name="T7" fmla="*/ 11 h 1507"/>
                <a:gd name="T8" fmla="*/ 48 w 642"/>
                <a:gd name="T9" fmla="*/ 19 h 1507"/>
                <a:gd name="T10" fmla="*/ 43 w 642"/>
                <a:gd name="T11" fmla="*/ 30 h 1507"/>
                <a:gd name="T12" fmla="*/ 38 w 642"/>
                <a:gd name="T13" fmla="*/ 43 h 1507"/>
                <a:gd name="T14" fmla="*/ 33 w 642"/>
                <a:gd name="T15" fmla="*/ 59 h 1507"/>
                <a:gd name="T16" fmla="*/ 27 w 642"/>
                <a:gd name="T17" fmla="*/ 77 h 1507"/>
                <a:gd name="T18" fmla="*/ 22 w 642"/>
                <a:gd name="T19" fmla="*/ 98 h 1507"/>
                <a:gd name="T20" fmla="*/ 16 w 642"/>
                <a:gd name="T21" fmla="*/ 122 h 1507"/>
                <a:gd name="T22" fmla="*/ 12 w 642"/>
                <a:gd name="T23" fmla="*/ 149 h 1507"/>
                <a:gd name="T24" fmla="*/ 8 w 642"/>
                <a:gd name="T25" fmla="*/ 179 h 1507"/>
                <a:gd name="T26" fmla="*/ 4 w 642"/>
                <a:gd name="T27" fmla="*/ 211 h 1507"/>
                <a:gd name="T28" fmla="*/ 2 w 642"/>
                <a:gd name="T29" fmla="*/ 246 h 1507"/>
                <a:gd name="T30" fmla="*/ 0 w 642"/>
                <a:gd name="T31" fmla="*/ 285 h 1507"/>
                <a:gd name="T32" fmla="*/ 1 w 642"/>
                <a:gd name="T33" fmla="*/ 327 h 1507"/>
                <a:gd name="T34" fmla="*/ 23 w 642"/>
                <a:gd name="T35" fmla="*/ 340 h 1507"/>
                <a:gd name="T36" fmla="*/ 64 w 642"/>
                <a:gd name="T37" fmla="*/ 206 h 1507"/>
                <a:gd name="T38" fmla="*/ 73 w 642"/>
                <a:gd name="T39" fmla="*/ 98 h 1507"/>
                <a:gd name="T40" fmla="*/ 78 w 642"/>
                <a:gd name="T41" fmla="*/ 204 h 1507"/>
                <a:gd name="T42" fmla="*/ 20 w 642"/>
                <a:gd name="T43" fmla="*/ 363 h 1507"/>
                <a:gd name="T44" fmla="*/ 34 w 642"/>
                <a:gd name="T45" fmla="*/ 375 h 1507"/>
                <a:gd name="T46" fmla="*/ 46 w 642"/>
                <a:gd name="T47" fmla="*/ 377 h 1507"/>
                <a:gd name="T48" fmla="*/ 113 w 642"/>
                <a:gd name="T49" fmla="*/ 217 h 1507"/>
                <a:gd name="T50" fmla="*/ 116 w 642"/>
                <a:gd name="T51" fmla="*/ 73 h 1507"/>
                <a:gd name="T52" fmla="*/ 162 w 642"/>
                <a:gd name="T53" fmla="*/ 48 h 1507"/>
                <a:gd name="T54" fmla="*/ 160 w 642"/>
                <a:gd name="T55" fmla="*/ 47 h 1507"/>
                <a:gd name="T56" fmla="*/ 159 w 642"/>
                <a:gd name="T57" fmla="*/ 45 h 1507"/>
                <a:gd name="T58" fmla="*/ 156 w 642"/>
                <a:gd name="T59" fmla="*/ 43 h 1507"/>
                <a:gd name="T60" fmla="*/ 152 w 642"/>
                <a:gd name="T61" fmla="*/ 40 h 1507"/>
                <a:gd name="T62" fmla="*/ 147 w 642"/>
                <a:gd name="T63" fmla="*/ 36 h 1507"/>
                <a:gd name="T64" fmla="*/ 142 w 642"/>
                <a:gd name="T65" fmla="*/ 32 h 1507"/>
                <a:gd name="T66" fmla="*/ 136 w 642"/>
                <a:gd name="T67" fmla="*/ 27 h 1507"/>
                <a:gd name="T68" fmla="*/ 129 w 642"/>
                <a:gd name="T69" fmla="*/ 23 h 1507"/>
                <a:gd name="T70" fmla="*/ 122 w 642"/>
                <a:gd name="T71" fmla="*/ 18 h 1507"/>
                <a:gd name="T72" fmla="*/ 114 w 642"/>
                <a:gd name="T73" fmla="*/ 14 h 1507"/>
                <a:gd name="T74" fmla="*/ 105 w 642"/>
                <a:gd name="T75" fmla="*/ 9 h 1507"/>
                <a:gd name="T76" fmla="*/ 97 w 642"/>
                <a:gd name="T77" fmla="*/ 6 h 1507"/>
                <a:gd name="T78" fmla="*/ 87 w 642"/>
                <a:gd name="T79" fmla="*/ 3 h 1507"/>
                <a:gd name="T80" fmla="*/ 77 w 642"/>
                <a:gd name="T81" fmla="*/ 1 h 1507"/>
                <a:gd name="T82" fmla="*/ 67 w 642"/>
                <a:gd name="T83" fmla="*/ 0 h 1507"/>
                <a:gd name="T84" fmla="*/ 58 w 642"/>
                <a:gd name="T85" fmla="*/ 1 h 1507"/>
                <a:gd name="T86" fmla="*/ 58 w 642"/>
                <a:gd name="T87" fmla="*/ 1 h 15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2" h="1507">
                  <a:moveTo>
                    <a:pt x="230" y="1"/>
                  </a:moveTo>
                  <a:lnTo>
                    <a:pt x="226" y="3"/>
                  </a:lnTo>
                  <a:lnTo>
                    <a:pt x="218" y="19"/>
                  </a:lnTo>
                  <a:lnTo>
                    <a:pt x="205" y="41"/>
                  </a:lnTo>
                  <a:lnTo>
                    <a:pt x="190" y="74"/>
                  </a:lnTo>
                  <a:lnTo>
                    <a:pt x="171" y="117"/>
                  </a:lnTo>
                  <a:lnTo>
                    <a:pt x="152" y="169"/>
                  </a:lnTo>
                  <a:lnTo>
                    <a:pt x="131" y="233"/>
                  </a:lnTo>
                  <a:lnTo>
                    <a:pt x="108" y="308"/>
                  </a:lnTo>
                  <a:lnTo>
                    <a:pt x="85" y="391"/>
                  </a:lnTo>
                  <a:lnTo>
                    <a:pt x="64" y="486"/>
                  </a:lnTo>
                  <a:lnTo>
                    <a:pt x="45" y="593"/>
                  </a:lnTo>
                  <a:lnTo>
                    <a:pt x="30" y="713"/>
                  </a:lnTo>
                  <a:lnTo>
                    <a:pt x="15" y="842"/>
                  </a:lnTo>
                  <a:lnTo>
                    <a:pt x="5" y="984"/>
                  </a:lnTo>
                  <a:lnTo>
                    <a:pt x="0" y="1138"/>
                  </a:lnTo>
                  <a:lnTo>
                    <a:pt x="2" y="1306"/>
                  </a:lnTo>
                  <a:lnTo>
                    <a:pt x="91" y="1359"/>
                  </a:lnTo>
                  <a:lnTo>
                    <a:pt x="256" y="821"/>
                  </a:lnTo>
                  <a:lnTo>
                    <a:pt x="292" y="389"/>
                  </a:lnTo>
                  <a:lnTo>
                    <a:pt x="311" y="813"/>
                  </a:lnTo>
                  <a:lnTo>
                    <a:pt x="79" y="1450"/>
                  </a:lnTo>
                  <a:lnTo>
                    <a:pt x="133" y="1498"/>
                  </a:lnTo>
                  <a:lnTo>
                    <a:pt x="182" y="1507"/>
                  </a:lnTo>
                  <a:lnTo>
                    <a:pt x="448" y="865"/>
                  </a:lnTo>
                  <a:lnTo>
                    <a:pt x="460" y="289"/>
                  </a:lnTo>
                  <a:lnTo>
                    <a:pt x="642" y="190"/>
                  </a:lnTo>
                  <a:lnTo>
                    <a:pt x="638" y="188"/>
                  </a:lnTo>
                  <a:lnTo>
                    <a:pt x="633" y="180"/>
                  </a:lnTo>
                  <a:lnTo>
                    <a:pt x="621" y="171"/>
                  </a:lnTo>
                  <a:lnTo>
                    <a:pt x="606" y="157"/>
                  </a:lnTo>
                  <a:lnTo>
                    <a:pt x="587" y="142"/>
                  </a:lnTo>
                  <a:lnTo>
                    <a:pt x="566" y="125"/>
                  </a:lnTo>
                  <a:lnTo>
                    <a:pt x="541" y="106"/>
                  </a:lnTo>
                  <a:lnTo>
                    <a:pt x="515" y="89"/>
                  </a:lnTo>
                  <a:lnTo>
                    <a:pt x="484" y="70"/>
                  </a:lnTo>
                  <a:lnTo>
                    <a:pt x="452" y="53"/>
                  </a:lnTo>
                  <a:lnTo>
                    <a:pt x="418" y="36"/>
                  </a:lnTo>
                  <a:lnTo>
                    <a:pt x="384" y="24"/>
                  </a:lnTo>
                  <a:lnTo>
                    <a:pt x="346" y="11"/>
                  </a:lnTo>
                  <a:lnTo>
                    <a:pt x="308" y="3"/>
                  </a:lnTo>
                  <a:lnTo>
                    <a:pt x="268" y="0"/>
                  </a:lnTo>
                  <a:lnTo>
                    <a:pt x="230" y="1"/>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7" name="Freeform 28"/>
            <p:cNvSpPr>
              <a:spLocks/>
            </p:cNvSpPr>
            <p:nvPr/>
          </p:nvSpPr>
          <p:spPr bwMode="auto">
            <a:xfrm>
              <a:off x="3040" y="3951"/>
              <a:ext cx="162" cy="103"/>
            </a:xfrm>
            <a:custGeom>
              <a:avLst/>
              <a:gdLst>
                <a:gd name="T0" fmla="*/ 71 w 323"/>
                <a:gd name="T1" fmla="*/ 0 h 205"/>
                <a:gd name="T2" fmla="*/ 69 w 323"/>
                <a:gd name="T3" fmla="*/ 0 h 205"/>
                <a:gd name="T4" fmla="*/ 67 w 323"/>
                <a:gd name="T5" fmla="*/ 2 h 205"/>
                <a:gd name="T6" fmla="*/ 66 w 323"/>
                <a:gd name="T7" fmla="*/ 2 h 205"/>
                <a:gd name="T8" fmla="*/ 65 w 323"/>
                <a:gd name="T9" fmla="*/ 4 h 205"/>
                <a:gd name="T10" fmla="*/ 64 w 323"/>
                <a:gd name="T11" fmla="*/ 6 h 205"/>
                <a:gd name="T12" fmla="*/ 63 w 323"/>
                <a:gd name="T13" fmla="*/ 7 h 205"/>
                <a:gd name="T14" fmla="*/ 61 w 323"/>
                <a:gd name="T15" fmla="*/ 8 h 205"/>
                <a:gd name="T16" fmla="*/ 58 w 323"/>
                <a:gd name="T17" fmla="*/ 10 h 205"/>
                <a:gd name="T18" fmla="*/ 56 w 323"/>
                <a:gd name="T19" fmla="*/ 11 h 205"/>
                <a:gd name="T20" fmla="*/ 54 w 323"/>
                <a:gd name="T21" fmla="*/ 13 h 205"/>
                <a:gd name="T22" fmla="*/ 50 w 323"/>
                <a:gd name="T23" fmla="*/ 13 h 205"/>
                <a:gd name="T24" fmla="*/ 46 w 323"/>
                <a:gd name="T25" fmla="*/ 14 h 205"/>
                <a:gd name="T26" fmla="*/ 43 w 323"/>
                <a:gd name="T27" fmla="*/ 15 h 205"/>
                <a:gd name="T28" fmla="*/ 38 w 323"/>
                <a:gd name="T29" fmla="*/ 15 h 205"/>
                <a:gd name="T30" fmla="*/ 0 w 323"/>
                <a:gd name="T31" fmla="*/ 44 h 205"/>
                <a:gd name="T32" fmla="*/ 1 w 323"/>
                <a:gd name="T33" fmla="*/ 50 h 205"/>
                <a:gd name="T34" fmla="*/ 37 w 323"/>
                <a:gd name="T35" fmla="*/ 52 h 205"/>
                <a:gd name="T36" fmla="*/ 65 w 323"/>
                <a:gd name="T37" fmla="*/ 33 h 205"/>
                <a:gd name="T38" fmla="*/ 65 w 323"/>
                <a:gd name="T39" fmla="*/ 52 h 205"/>
                <a:gd name="T40" fmla="*/ 78 w 323"/>
                <a:gd name="T41" fmla="*/ 52 h 205"/>
                <a:gd name="T42" fmla="*/ 78 w 323"/>
                <a:gd name="T43" fmla="*/ 25 h 205"/>
                <a:gd name="T44" fmla="*/ 78 w 323"/>
                <a:gd name="T45" fmla="*/ 25 h 205"/>
                <a:gd name="T46" fmla="*/ 80 w 323"/>
                <a:gd name="T47" fmla="*/ 23 h 205"/>
                <a:gd name="T48" fmla="*/ 80 w 323"/>
                <a:gd name="T49" fmla="*/ 21 h 205"/>
                <a:gd name="T50" fmla="*/ 80 w 323"/>
                <a:gd name="T51" fmla="*/ 20 h 205"/>
                <a:gd name="T52" fmla="*/ 81 w 323"/>
                <a:gd name="T53" fmla="*/ 18 h 205"/>
                <a:gd name="T54" fmla="*/ 81 w 323"/>
                <a:gd name="T55" fmla="*/ 16 h 205"/>
                <a:gd name="T56" fmla="*/ 81 w 323"/>
                <a:gd name="T57" fmla="*/ 15 h 205"/>
                <a:gd name="T58" fmla="*/ 81 w 323"/>
                <a:gd name="T59" fmla="*/ 12 h 205"/>
                <a:gd name="T60" fmla="*/ 80 w 323"/>
                <a:gd name="T61" fmla="*/ 10 h 205"/>
                <a:gd name="T62" fmla="*/ 80 w 323"/>
                <a:gd name="T63" fmla="*/ 8 h 205"/>
                <a:gd name="T64" fmla="*/ 78 w 323"/>
                <a:gd name="T65" fmla="*/ 6 h 205"/>
                <a:gd name="T66" fmla="*/ 76 w 323"/>
                <a:gd name="T67" fmla="*/ 4 h 205"/>
                <a:gd name="T68" fmla="*/ 74 w 323"/>
                <a:gd name="T69" fmla="*/ 2 h 205"/>
                <a:gd name="T70" fmla="*/ 71 w 323"/>
                <a:gd name="T71" fmla="*/ 0 h 205"/>
                <a:gd name="T72" fmla="*/ 71 w 323"/>
                <a:gd name="T73" fmla="*/ 0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3" h="205">
                  <a:moveTo>
                    <a:pt x="283" y="0"/>
                  </a:moveTo>
                  <a:lnTo>
                    <a:pt x="276" y="0"/>
                  </a:lnTo>
                  <a:lnTo>
                    <a:pt x="268" y="5"/>
                  </a:lnTo>
                  <a:lnTo>
                    <a:pt x="264" y="7"/>
                  </a:lnTo>
                  <a:lnTo>
                    <a:pt x="260" y="13"/>
                  </a:lnTo>
                  <a:lnTo>
                    <a:pt x="255" y="21"/>
                  </a:lnTo>
                  <a:lnTo>
                    <a:pt x="249" y="26"/>
                  </a:lnTo>
                  <a:lnTo>
                    <a:pt x="241" y="32"/>
                  </a:lnTo>
                  <a:lnTo>
                    <a:pt x="232" y="38"/>
                  </a:lnTo>
                  <a:lnTo>
                    <a:pt x="222" y="43"/>
                  </a:lnTo>
                  <a:lnTo>
                    <a:pt x="213" y="49"/>
                  </a:lnTo>
                  <a:lnTo>
                    <a:pt x="200" y="51"/>
                  </a:lnTo>
                  <a:lnTo>
                    <a:pt x="184" y="55"/>
                  </a:lnTo>
                  <a:lnTo>
                    <a:pt x="169" y="57"/>
                  </a:lnTo>
                  <a:lnTo>
                    <a:pt x="152" y="59"/>
                  </a:lnTo>
                  <a:lnTo>
                    <a:pt x="0" y="175"/>
                  </a:lnTo>
                  <a:lnTo>
                    <a:pt x="2" y="199"/>
                  </a:lnTo>
                  <a:lnTo>
                    <a:pt x="146" y="205"/>
                  </a:lnTo>
                  <a:lnTo>
                    <a:pt x="260" y="129"/>
                  </a:lnTo>
                  <a:lnTo>
                    <a:pt x="260" y="205"/>
                  </a:lnTo>
                  <a:lnTo>
                    <a:pt x="312" y="205"/>
                  </a:lnTo>
                  <a:lnTo>
                    <a:pt x="312" y="100"/>
                  </a:lnTo>
                  <a:lnTo>
                    <a:pt x="312" y="98"/>
                  </a:lnTo>
                  <a:lnTo>
                    <a:pt x="317" y="91"/>
                  </a:lnTo>
                  <a:lnTo>
                    <a:pt x="317" y="83"/>
                  </a:lnTo>
                  <a:lnTo>
                    <a:pt x="319" y="78"/>
                  </a:lnTo>
                  <a:lnTo>
                    <a:pt x="321" y="70"/>
                  </a:lnTo>
                  <a:lnTo>
                    <a:pt x="323" y="64"/>
                  </a:lnTo>
                  <a:lnTo>
                    <a:pt x="323" y="57"/>
                  </a:lnTo>
                  <a:lnTo>
                    <a:pt x="323" y="47"/>
                  </a:lnTo>
                  <a:lnTo>
                    <a:pt x="319" y="38"/>
                  </a:lnTo>
                  <a:lnTo>
                    <a:pt x="317" y="30"/>
                  </a:lnTo>
                  <a:lnTo>
                    <a:pt x="310" y="22"/>
                  </a:lnTo>
                  <a:lnTo>
                    <a:pt x="302" y="15"/>
                  </a:lnTo>
                  <a:lnTo>
                    <a:pt x="293" y="7"/>
                  </a:lnTo>
                  <a:lnTo>
                    <a:pt x="2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98" name="Freeform 29"/>
            <p:cNvSpPr>
              <a:spLocks/>
            </p:cNvSpPr>
            <p:nvPr/>
          </p:nvSpPr>
          <p:spPr bwMode="auto">
            <a:xfrm>
              <a:off x="3560" y="3900"/>
              <a:ext cx="71" cy="154"/>
            </a:xfrm>
            <a:custGeom>
              <a:avLst/>
              <a:gdLst>
                <a:gd name="T0" fmla="*/ 1 w 142"/>
                <a:gd name="T1" fmla="*/ 7 h 308"/>
                <a:gd name="T2" fmla="*/ 0 w 142"/>
                <a:gd name="T3" fmla="*/ 7 h 308"/>
                <a:gd name="T4" fmla="*/ 0 w 142"/>
                <a:gd name="T5" fmla="*/ 8 h 308"/>
                <a:gd name="T6" fmla="*/ 0 w 142"/>
                <a:gd name="T7" fmla="*/ 10 h 308"/>
                <a:gd name="T8" fmla="*/ 0 w 142"/>
                <a:gd name="T9" fmla="*/ 13 h 308"/>
                <a:gd name="T10" fmla="*/ 0 w 142"/>
                <a:gd name="T11" fmla="*/ 16 h 308"/>
                <a:gd name="T12" fmla="*/ 1 w 142"/>
                <a:gd name="T13" fmla="*/ 20 h 308"/>
                <a:gd name="T14" fmla="*/ 2 w 142"/>
                <a:gd name="T15" fmla="*/ 24 h 308"/>
                <a:gd name="T16" fmla="*/ 3 w 142"/>
                <a:gd name="T17" fmla="*/ 29 h 308"/>
                <a:gd name="T18" fmla="*/ 4 w 142"/>
                <a:gd name="T19" fmla="*/ 34 h 308"/>
                <a:gd name="T20" fmla="*/ 6 w 142"/>
                <a:gd name="T21" fmla="*/ 39 h 308"/>
                <a:gd name="T22" fmla="*/ 8 w 142"/>
                <a:gd name="T23" fmla="*/ 45 h 308"/>
                <a:gd name="T24" fmla="*/ 11 w 142"/>
                <a:gd name="T25" fmla="*/ 51 h 308"/>
                <a:gd name="T26" fmla="*/ 15 w 142"/>
                <a:gd name="T27" fmla="*/ 57 h 308"/>
                <a:gd name="T28" fmla="*/ 19 w 142"/>
                <a:gd name="T29" fmla="*/ 64 h 308"/>
                <a:gd name="T30" fmla="*/ 25 w 142"/>
                <a:gd name="T31" fmla="*/ 70 h 308"/>
                <a:gd name="T32" fmla="*/ 30 w 142"/>
                <a:gd name="T33" fmla="*/ 77 h 308"/>
                <a:gd name="T34" fmla="*/ 30 w 142"/>
                <a:gd name="T35" fmla="*/ 76 h 308"/>
                <a:gd name="T36" fmla="*/ 31 w 142"/>
                <a:gd name="T37" fmla="*/ 75 h 308"/>
                <a:gd name="T38" fmla="*/ 32 w 142"/>
                <a:gd name="T39" fmla="*/ 72 h 308"/>
                <a:gd name="T40" fmla="*/ 33 w 142"/>
                <a:gd name="T41" fmla="*/ 69 h 308"/>
                <a:gd name="T42" fmla="*/ 34 w 142"/>
                <a:gd name="T43" fmla="*/ 65 h 308"/>
                <a:gd name="T44" fmla="*/ 35 w 142"/>
                <a:gd name="T45" fmla="*/ 60 h 308"/>
                <a:gd name="T46" fmla="*/ 35 w 142"/>
                <a:gd name="T47" fmla="*/ 55 h 308"/>
                <a:gd name="T48" fmla="*/ 36 w 142"/>
                <a:gd name="T49" fmla="*/ 50 h 308"/>
                <a:gd name="T50" fmla="*/ 36 w 142"/>
                <a:gd name="T51" fmla="*/ 44 h 308"/>
                <a:gd name="T52" fmla="*/ 36 w 142"/>
                <a:gd name="T53" fmla="*/ 37 h 308"/>
                <a:gd name="T54" fmla="*/ 35 w 142"/>
                <a:gd name="T55" fmla="*/ 31 h 308"/>
                <a:gd name="T56" fmla="*/ 35 w 142"/>
                <a:gd name="T57" fmla="*/ 25 h 308"/>
                <a:gd name="T58" fmla="*/ 32 w 142"/>
                <a:gd name="T59" fmla="*/ 18 h 308"/>
                <a:gd name="T60" fmla="*/ 30 w 142"/>
                <a:gd name="T61" fmla="*/ 12 h 308"/>
                <a:gd name="T62" fmla="*/ 26 w 142"/>
                <a:gd name="T63" fmla="*/ 6 h 308"/>
                <a:gd name="T64" fmla="*/ 22 w 142"/>
                <a:gd name="T65" fmla="*/ 0 h 308"/>
                <a:gd name="T66" fmla="*/ 22 w 142"/>
                <a:gd name="T67" fmla="*/ 1 h 308"/>
                <a:gd name="T68" fmla="*/ 22 w 142"/>
                <a:gd name="T69" fmla="*/ 3 h 308"/>
                <a:gd name="T70" fmla="*/ 22 w 142"/>
                <a:gd name="T71" fmla="*/ 6 h 308"/>
                <a:gd name="T72" fmla="*/ 22 w 142"/>
                <a:gd name="T73" fmla="*/ 9 h 308"/>
                <a:gd name="T74" fmla="*/ 22 w 142"/>
                <a:gd name="T75" fmla="*/ 13 h 308"/>
                <a:gd name="T76" fmla="*/ 22 w 142"/>
                <a:gd name="T77" fmla="*/ 17 h 308"/>
                <a:gd name="T78" fmla="*/ 22 w 142"/>
                <a:gd name="T79" fmla="*/ 21 h 308"/>
                <a:gd name="T80" fmla="*/ 21 w 142"/>
                <a:gd name="T81" fmla="*/ 25 h 308"/>
                <a:gd name="T82" fmla="*/ 20 w 142"/>
                <a:gd name="T83" fmla="*/ 27 h 308"/>
                <a:gd name="T84" fmla="*/ 19 w 142"/>
                <a:gd name="T85" fmla="*/ 29 h 308"/>
                <a:gd name="T86" fmla="*/ 17 w 142"/>
                <a:gd name="T87" fmla="*/ 30 h 308"/>
                <a:gd name="T88" fmla="*/ 15 w 142"/>
                <a:gd name="T89" fmla="*/ 29 h 308"/>
                <a:gd name="T90" fmla="*/ 12 w 142"/>
                <a:gd name="T91" fmla="*/ 27 h 308"/>
                <a:gd name="T92" fmla="*/ 9 w 142"/>
                <a:gd name="T93" fmla="*/ 23 h 308"/>
                <a:gd name="T94" fmla="*/ 5 w 142"/>
                <a:gd name="T95" fmla="*/ 16 h 308"/>
                <a:gd name="T96" fmla="*/ 1 w 142"/>
                <a:gd name="T97" fmla="*/ 7 h 308"/>
                <a:gd name="T98" fmla="*/ 1 w 142"/>
                <a:gd name="T99" fmla="*/ 7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2" h="308">
                  <a:moveTo>
                    <a:pt x="2" y="28"/>
                  </a:moveTo>
                  <a:lnTo>
                    <a:pt x="0" y="28"/>
                  </a:lnTo>
                  <a:lnTo>
                    <a:pt x="0" y="32"/>
                  </a:lnTo>
                  <a:lnTo>
                    <a:pt x="0" y="40"/>
                  </a:lnTo>
                  <a:lnTo>
                    <a:pt x="0" y="51"/>
                  </a:lnTo>
                  <a:lnTo>
                    <a:pt x="0" y="63"/>
                  </a:lnTo>
                  <a:lnTo>
                    <a:pt x="2" y="78"/>
                  </a:lnTo>
                  <a:lnTo>
                    <a:pt x="6" y="95"/>
                  </a:lnTo>
                  <a:lnTo>
                    <a:pt x="9" y="116"/>
                  </a:lnTo>
                  <a:lnTo>
                    <a:pt x="15" y="135"/>
                  </a:lnTo>
                  <a:lnTo>
                    <a:pt x="23" y="156"/>
                  </a:lnTo>
                  <a:lnTo>
                    <a:pt x="32" y="179"/>
                  </a:lnTo>
                  <a:lnTo>
                    <a:pt x="44" y="203"/>
                  </a:lnTo>
                  <a:lnTo>
                    <a:pt x="59" y="228"/>
                  </a:lnTo>
                  <a:lnTo>
                    <a:pt x="76" y="255"/>
                  </a:lnTo>
                  <a:lnTo>
                    <a:pt x="97" y="279"/>
                  </a:lnTo>
                  <a:lnTo>
                    <a:pt x="120" y="308"/>
                  </a:lnTo>
                  <a:lnTo>
                    <a:pt x="120" y="304"/>
                  </a:lnTo>
                  <a:lnTo>
                    <a:pt x="121" y="298"/>
                  </a:lnTo>
                  <a:lnTo>
                    <a:pt x="125" y="287"/>
                  </a:lnTo>
                  <a:lnTo>
                    <a:pt x="129" y="274"/>
                  </a:lnTo>
                  <a:lnTo>
                    <a:pt x="133" y="259"/>
                  </a:lnTo>
                  <a:lnTo>
                    <a:pt x="137" y="240"/>
                  </a:lnTo>
                  <a:lnTo>
                    <a:pt x="140" y="219"/>
                  </a:lnTo>
                  <a:lnTo>
                    <a:pt x="142" y="198"/>
                  </a:lnTo>
                  <a:lnTo>
                    <a:pt x="142" y="173"/>
                  </a:lnTo>
                  <a:lnTo>
                    <a:pt x="142" y="148"/>
                  </a:lnTo>
                  <a:lnTo>
                    <a:pt x="140" y="122"/>
                  </a:lnTo>
                  <a:lnTo>
                    <a:pt x="137" y="97"/>
                  </a:lnTo>
                  <a:lnTo>
                    <a:pt x="127" y="70"/>
                  </a:lnTo>
                  <a:lnTo>
                    <a:pt x="118" y="47"/>
                  </a:lnTo>
                  <a:lnTo>
                    <a:pt x="102" y="23"/>
                  </a:lnTo>
                  <a:lnTo>
                    <a:pt x="85" y="0"/>
                  </a:lnTo>
                  <a:lnTo>
                    <a:pt x="85" y="4"/>
                  </a:lnTo>
                  <a:lnTo>
                    <a:pt x="85" y="11"/>
                  </a:lnTo>
                  <a:lnTo>
                    <a:pt x="85" y="21"/>
                  </a:lnTo>
                  <a:lnTo>
                    <a:pt x="87" y="36"/>
                  </a:lnTo>
                  <a:lnTo>
                    <a:pt x="87" y="51"/>
                  </a:lnTo>
                  <a:lnTo>
                    <a:pt x="87" y="67"/>
                  </a:lnTo>
                  <a:lnTo>
                    <a:pt x="85" y="82"/>
                  </a:lnTo>
                  <a:lnTo>
                    <a:pt x="83" y="97"/>
                  </a:lnTo>
                  <a:lnTo>
                    <a:pt x="80" y="108"/>
                  </a:lnTo>
                  <a:lnTo>
                    <a:pt x="74" y="116"/>
                  </a:lnTo>
                  <a:lnTo>
                    <a:pt x="66" y="118"/>
                  </a:lnTo>
                  <a:lnTo>
                    <a:pt x="59" y="116"/>
                  </a:lnTo>
                  <a:lnTo>
                    <a:pt x="47" y="106"/>
                  </a:lnTo>
                  <a:lnTo>
                    <a:pt x="34" y="89"/>
                  </a:lnTo>
                  <a:lnTo>
                    <a:pt x="19" y="63"/>
                  </a:lnTo>
                  <a:lnTo>
                    <a:pt x="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438" name="Group 30"/>
          <p:cNvGrpSpPr>
            <a:grpSpLocks/>
          </p:cNvGrpSpPr>
          <p:nvPr/>
        </p:nvGrpSpPr>
        <p:grpSpPr bwMode="auto">
          <a:xfrm>
            <a:off x="2286000" y="2971800"/>
            <a:ext cx="606425" cy="1522413"/>
            <a:chOff x="1226" y="1914"/>
            <a:chExt cx="786" cy="1973"/>
          </a:xfrm>
        </p:grpSpPr>
        <p:sp>
          <p:nvSpPr>
            <p:cNvPr id="18444" name="Freeform 31"/>
            <p:cNvSpPr>
              <a:spLocks/>
            </p:cNvSpPr>
            <p:nvPr/>
          </p:nvSpPr>
          <p:spPr bwMode="auto">
            <a:xfrm>
              <a:off x="1603" y="2768"/>
              <a:ext cx="118" cy="42"/>
            </a:xfrm>
            <a:custGeom>
              <a:avLst/>
              <a:gdLst>
                <a:gd name="T0" fmla="*/ 0 w 236"/>
                <a:gd name="T1" fmla="*/ 0 h 84"/>
                <a:gd name="T2" fmla="*/ 28 w 236"/>
                <a:gd name="T3" fmla="*/ 21 h 84"/>
                <a:gd name="T4" fmla="*/ 59 w 236"/>
                <a:gd name="T5" fmla="*/ 14 h 84"/>
                <a:gd name="T6" fmla="*/ 0 w 236"/>
                <a:gd name="T7" fmla="*/ 0 h 84"/>
                <a:gd name="T8" fmla="*/ 0 w 236"/>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84">
                  <a:moveTo>
                    <a:pt x="0" y="0"/>
                  </a:moveTo>
                  <a:lnTo>
                    <a:pt x="112" y="84"/>
                  </a:lnTo>
                  <a:lnTo>
                    <a:pt x="236" y="55"/>
                  </a:lnTo>
                  <a:lnTo>
                    <a:pt x="0"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5" name="Freeform 32"/>
            <p:cNvSpPr>
              <a:spLocks/>
            </p:cNvSpPr>
            <p:nvPr/>
          </p:nvSpPr>
          <p:spPr bwMode="auto">
            <a:xfrm>
              <a:off x="1584" y="2489"/>
              <a:ext cx="428" cy="482"/>
            </a:xfrm>
            <a:custGeom>
              <a:avLst/>
              <a:gdLst>
                <a:gd name="T0" fmla="*/ 20 w 855"/>
                <a:gd name="T1" fmla="*/ 9 h 964"/>
                <a:gd name="T2" fmla="*/ 49 w 855"/>
                <a:gd name="T3" fmla="*/ 62 h 964"/>
                <a:gd name="T4" fmla="*/ 71 w 855"/>
                <a:gd name="T5" fmla="*/ 0 h 964"/>
                <a:gd name="T6" fmla="*/ 83 w 855"/>
                <a:gd name="T7" fmla="*/ 61 h 964"/>
                <a:gd name="T8" fmla="*/ 130 w 855"/>
                <a:gd name="T9" fmla="*/ 3 h 964"/>
                <a:gd name="T10" fmla="*/ 117 w 855"/>
                <a:gd name="T11" fmla="*/ 68 h 964"/>
                <a:gd name="T12" fmla="*/ 180 w 855"/>
                <a:gd name="T13" fmla="*/ 39 h 964"/>
                <a:gd name="T14" fmla="*/ 144 w 855"/>
                <a:gd name="T15" fmla="*/ 94 h 964"/>
                <a:gd name="T16" fmla="*/ 214 w 855"/>
                <a:gd name="T17" fmla="*/ 94 h 964"/>
                <a:gd name="T18" fmla="*/ 150 w 855"/>
                <a:gd name="T19" fmla="*/ 129 h 964"/>
                <a:gd name="T20" fmla="*/ 209 w 855"/>
                <a:gd name="T21" fmla="*/ 177 h 964"/>
                <a:gd name="T22" fmla="*/ 140 w 855"/>
                <a:gd name="T23" fmla="*/ 162 h 964"/>
                <a:gd name="T24" fmla="*/ 163 w 855"/>
                <a:gd name="T25" fmla="*/ 223 h 964"/>
                <a:gd name="T26" fmla="*/ 108 w 855"/>
                <a:gd name="T27" fmla="*/ 172 h 964"/>
                <a:gd name="T28" fmla="*/ 105 w 855"/>
                <a:gd name="T29" fmla="*/ 241 h 964"/>
                <a:gd name="T30" fmla="*/ 76 w 855"/>
                <a:gd name="T31" fmla="*/ 176 h 964"/>
                <a:gd name="T32" fmla="*/ 55 w 855"/>
                <a:gd name="T33" fmla="*/ 239 h 964"/>
                <a:gd name="T34" fmla="*/ 46 w 855"/>
                <a:gd name="T35" fmla="*/ 175 h 964"/>
                <a:gd name="T36" fmla="*/ 0 w 855"/>
                <a:gd name="T37" fmla="*/ 236 h 964"/>
                <a:gd name="T38" fmla="*/ 8 w 855"/>
                <a:gd name="T39" fmla="*/ 160 h 964"/>
                <a:gd name="T40" fmla="*/ 20 w 855"/>
                <a:gd name="T41" fmla="*/ 9 h 964"/>
                <a:gd name="T42" fmla="*/ 20 w 855"/>
                <a:gd name="T43" fmla="*/ 9 h 9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5" h="964">
                  <a:moveTo>
                    <a:pt x="80" y="36"/>
                  </a:moveTo>
                  <a:lnTo>
                    <a:pt x="194" y="247"/>
                  </a:lnTo>
                  <a:lnTo>
                    <a:pt x="283" y="0"/>
                  </a:lnTo>
                  <a:lnTo>
                    <a:pt x="331" y="243"/>
                  </a:lnTo>
                  <a:lnTo>
                    <a:pt x="519" y="11"/>
                  </a:lnTo>
                  <a:lnTo>
                    <a:pt x="468" y="272"/>
                  </a:lnTo>
                  <a:lnTo>
                    <a:pt x="720" y="154"/>
                  </a:lnTo>
                  <a:lnTo>
                    <a:pt x="574" y="375"/>
                  </a:lnTo>
                  <a:lnTo>
                    <a:pt x="855" y="376"/>
                  </a:lnTo>
                  <a:lnTo>
                    <a:pt x="599" y="515"/>
                  </a:lnTo>
                  <a:lnTo>
                    <a:pt x="836" y="707"/>
                  </a:lnTo>
                  <a:lnTo>
                    <a:pt x="557" y="646"/>
                  </a:lnTo>
                  <a:lnTo>
                    <a:pt x="652" y="890"/>
                  </a:lnTo>
                  <a:lnTo>
                    <a:pt x="430" y="686"/>
                  </a:lnTo>
                  <a:lnTo>
                    <a:pt x="418" y="964"/>
                  </a:lnTo>
                  <a:lnTo>
                    <a:pt x="302" y="703"/>
                  </a:lnTo>
                  <a:lnTo>
                    <a:pt x="220" y="956"/>
                  </a:lnTo>
                  <a:lnTo>
                    <a:pt x="182" y="698"/>
                  </a:lnTo>
                  <a:lnTo>
                    <a:pt x="0" y="943"/>
                  </a:lnTo>
                  <a:lnTo>
                    <a:pt x="32" y="639"/>
                  </a:lnTo>
                  <a:lnTo>
                    <a:pt x="80" y="36"/>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6" name="Freeform 33"/>
            <p:cNvSpPr>
              <a:spLocks/>
            </p:cNvSpPr>
            <p:nvPr/>
          </p:nvSpPr>
          <p:spPr bwMode="auto">
            <a:xfrm>
              <a:off x="1616" y="2557"/>
              <a:ext cx="332" cy="346"/>
            </a:xfrm>
            <a:custGeom>
              <a:avLst/>
              <a:gdLst>
                <a:gd name="T0" fmla="*/ 14 w 663"/>
                <a:gd name="T1" fmla="*/ 12 h 692"/>
                <a:gd name="T2" fmla="*/ 35 w 663"/>
                <a:gd name="T3" fmla="*/ 49 h 692"/>
                <a:gd name="T4" fmla="*/ 53 w 663"/>
                <a:gd name="T5" fmla="*/ 0 h 692"/>
                <a:gd name="T6" fmla="*/ 64 w 663"/>
                <a:gd name="T7" fmla="*/ 47 h 692"/>
                <a:gd name="T8" fmla="*/ 98 w 663"/>
                <a:gd name="T9" fmla="*/ 5 h 692"/>
                <a:gd name="T10" fmla="*/ 92 w 663"/>
                <a:gd name="T11" fmla="*/ 54 h 692"/>
                <a:gd name="T12" fmla="*/ 139 w 663"/>
                <a:gd name="T13" fmla="*/ 27 h 692"/>
                <a:gd name="T14" fmla="*/ 110 w 663"/>
                <a:gd name="T15" fmla="*/ 75 h 692"/>
                <a:gd name="T16" fmla="*/ 166 w 663"/>
                <a:gd name="T17" fmla="*/ 66 h 692"/>
                <a:gd name="T18" fmla="*/ 113 w 663"/>
                <a:gd name="T19" fmla="*/ 97 h 692"/>
                <a:gd name="T20" fmla="*/ 159 w 663"/>
                <a:gd name="T21" fmla="*/ 123 h 692"/>
                <a:gd name="T22" fmla="*/ 109 w 663"/>
                <a:gd name="T23" fmla="*/ 119 h 692"/>
                <a:gd name="T24" fmla="*/ 130 w 663"/>
                <a:gd name="T25" fmla="*/ 161 h 692"/>
                <a:gd name="T26" fmla="*/ 86 w 663"/>
                <a:gd name="T27" fmla="*/ 125 h 692"/>
                <a:gd name="T28" fmla="*/ 83 w 663"/>
                <a:gd name="T29" fmla="*/ 173 h 692"/>
                <a:gd name="T30" fmla="*/ 60 w 663"/>
                <a:gd name="T31" fmla="*/ 129 h 692"/>
                <a:gd name="T32" fmla="*/ 44 w 663"/>
                <a:gd name="T33" fmla="*/ 171 h 692"/>
                <a:gd name="T34" fmla="*/ 33 w 663"/>
                <a:gd name="T35" fmla="*/ 124 h 692"/>
                <a:gd name="T36" fmla="*/ 6 w 663"/>
                <a:gd name="T37" fmla="*/ 154 h 692"/>
                <a:gd name="T38" fmla="*/ 0 w 663"/>
                <a:gd name="T39" fmla="*/ 85 h 692"/>
                <a:gd name="T40" fmla="*/ 14 w 663"/>
                <a:gd name="T41" fmla="*/ 12 h 692"/>
                <a:gd name="T42" fmla="*/ 14 w 663"/>
                <a:gd name="T43" fmla="*/ 12 h 6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63" h="692">
                  <a:moveTo>
                    <a:pt x="55" y="48"/>
                  </a:moveTo>
                  <a:lnTo>
                    <a:pt x="138" y="196"/>
                  </a:lnTo>
                  <a:lnTo>
                    <a:pt x="209" y="0"/>
                  </a:lnTo>
                  <a:lnTo>
                    <a:pt x="254" y="188"/>
                  </a:lnTo>
                  <a:lnTo>
                    <a:pt x="391" y="17"/>
                  </a:lnTo>
                  <a:lnTo>
                    <a:pt x="368" y="215"/>
                  </a:lnTo>
                  <a:lnTo>
                    <a:pt x="555" y="106"/>
                  </a:lnTo>
                  <a:lnTo>
                    <a:pt x="439" y="297"/>
                  </a:lnTo>
                  <a:lnTo>
                    <a:pt x="663" y="262"/>
                  </a:lnTo>
                  <a:lnTo>
                    <a:pt x="452" y="386"/>
                  </a:lnTo>
                  <a:lnTo>
                    <a:pt x="635" y="492"/>
                  </a:lnTo>
                  <a:lnTo>
                    <a:pt x="435" y="473"/>
                  </a:lnTo>
                  <a:lnTo>
                    <a:pt x="517" y="643"/>
                  </a:lnTo>
                  <a:lnTo>
                    <a:pt x="344" y="500"/>
                  </a:lnTo>
                  <a:lnTo>
                    <a:pt x="330" y="692"/>
                  </a:lnTo>
                  <a:lnTo>
                    <a:pt x="237" y="513"/>
                  </a:lnTo>
                  <a:lnTo>
                    <a:pt x="173" y="683"/>
                  </a:lnTo>
                  <a:lnTo>
                    <a:pt x="129" y="494"/>
                  </a:lnTo>
                  <a:lnTo>
                    <a:pt x="22" y="614"/>
                  </a:lnTo>
                  <a:lnTo>
                    <a:pt x="0" y="340"/>
                  </a:lnTo>
                  <a:lnTo>
                    <a:pt x="55" y="48"/>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7" name="Freeform 34"/>
            <p:cNvSpPr>
              <a:spLocks/>
            </p:cNvSpPr>
            <p:nvPr/>
          </p:nvSpPr>
          <p:spPr bwMode="auto">
            <a:xfrm>
              <a:off x="1559" y="2643"/>
              <a:ext cx="170" cy="122"/>
            </a:xfrm>
            <a:custGeom>
              <a:avLst/>
              <a:gdLst>
                <a:gd name="T0" fmla="*/ 32 w 340"/>
                <a:gd name="T1" fmla="*/ 9 h 245"/>
                <a:gd name="T2" fmla="*/ 53 w 340"/>
                <a:gd name="T3" fmla="*/ 0 h 245"/>
                <a:gd name="T4" fmla="*/ 71 w 340"/>
                <a:gd name="T5" fmla="*/ 14 h 245"/>
                <a:gd name="T6" fmla="*/ 85 w 340"/>
                <a:gd name="T7" fmla="*/ 40 h 245"/>
                <a:gd name="T8" fmla="*/ 55 w 340"/>
                <a:gd name="T9" fmla="*/ 61 h 245"/>
                <a:gd name="T10" fmla="*/ 0 w 340"/>
                <a:gd name="T11" fmla="*/ 49 h 245"/>
                <a:gd name="T12" fmla="*/ 10 w 340"/>
                <a:gd name="T13" fmla="*/ 13 h 245"/>
                <a:gd name="T14" fmla="*/ 32 w 340"/>
                <a:gd name="T15" fmla="*/ 9 h 245"/>
                <a:gd name="T16" fmla="*/ 32 w 340"/>
                <a:gd name="T17" fmla="*/ 9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0" h="245">
                  <a:moveTo>
                    <a:pt x="125" y="38"/>
                  </a:moveTo>
                  <a:lnTo>
                    <a:pt x="211" y="0"/>
                  </a:lnTo>
                  <a:lnTo>
                    <a:pt x="281" y="59"/>
                  </a:lnTo>
                  <a:lnTo>
                    <a:pt x="340" y="162"/>
                  </a:lnTo>
                  <a:lnTo>
                    <a:pt x="220" y="245"/>
                  </a:lnTo>
                  <a:lnTo>
                    <a:pt x="0" y="196"/>
                  </a:lnTo>
                  <a:lnTo>
                    <a:pt x="39" y="55"/>
                  </a:lnTo>
                  <a:lnTo>
                    <a:pt x="125" y="38"/>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8" name="Freeform 35"/>
            <p:cNvSpPr>
              <a:spLocks/>
            </p:cNvSpPr>
            <p:nvPr/>
          </p:nvSpPr>
          <p:spPr bwMode="auto">
            <a:xfrm>
              <a:off x="1509" y="3395"/>
              <a:ext cx="206" cy="442"/>
            </a:xfrm>
            <a:custGeom>
              <a:avLst/>
              <a:gdLst>
                <a:gd name="T0" fmla="*/ 103 w 412"/>
                <a:gd name="T1" fmla="*/ 221 h 884"/>
                <a:gd name="T2" fmla="*/ 54 w 412"/>
                <a:gd name="T3" fmla="*/ 0 h 884"/>
                <a:gd name="T4" fmla="*/ 0 w 412"/>
                <a:gd name="T5" fmla="*/ 18 h 884"/>
                <a:gd name="T6" fmla="*/ 10 w 412"/>
                <a:gd name="T7" fmla="*/ 47 h 884"/>
                <a:gd name="T8" fmla="*/ 37 w 412"/>
                <a:gd name="T9" fmla="*/ 85 h 884"/>
                <a:gd name="T10" fmla="*/ 87 w 412"/>
                <a:gd name="T11" fmla="*/ 215 h 884"/>
                <a:gd name="T12" fmla="*/ 103 w 412"/>
                <a:gd name="T13" fmla="*/ 221 h 884"/>
                <a:gd name="T14" fmla="*/ 103 w 412"/>
                <a:gd name="T15" fmla="*/ 221 h 8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2" h="884">
                  <a:moveTo>
                    <a:pt x="412" y="884"/>
                  </a:moveTo>
                  <a:lnTo>
                    <a:pt x="216" y="0"/>
                  </a:lnTo>
                  <a:lnTo>
                    <a:pt x="0" y="70"/>
                  </a:lnTo>
                  <a:lnTo>
                    <a:pt x="40" y="186"/>
                  </a:lnTo>
                  <a:lnTo>
                    <a:pt x="146" y="340"/>
                  </a:lnTo>
                  <a:lnTo>
                    <a:pt x="348" y="859"/>
                  </a:lnTo>
                  <a:lnTo>
                    <a:pt x="412" y="884"/>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9" name="Freeform 36"/>
            <p:cNvSpPr>
              <a:spLocks/>
            </p:cNvSpPr>
            <p:nvPr/>
          </p:nvSpPr>
          <p:spPr bwMode="auto">
            <a:xfrm>
              <a:off x="1490" y="3416"/>
              <a:ext cx="216" cy="419"/>
            </a:xfrm>
            <a:custGeom>
              <a:avLst/>
              <a:gdLst>
                <a:gd name="T0" fmla="*/ 0 w 431"/>
                <a:gd name="T1" fmla="*/ 11 h 836"/>
                <a:gd name="T2" fmla="*/ 0 w 431"/>
                <a:gd name="T3" fmla="*/ 11 h 836"/>
                <a:gd name="T4" fmla="*/ 1 w 431"/>
                <a:gd name="T5" fmla="*/ 12 h 836"/>
                <a:gd name="T6" fmla="*/ 1 w 431"/>
                <a:gd name="T7" fmla="*/ 14 h 836"/>
                <a:gd name="T8" fmla="*/ 2 w 431"/>
                <a:gd name="T9" fmla="*/ 16 h 836"/>
                <a:gd name="T10" fmla="*/ 3 w 431"/>
                <a:gd name="T11" fmla="*/ 19 h 836"/>
                <a:gd name="T12" fmla="*/ 4 w 431"/>
                <a:gd name="T13" fmla="*/ 23 h 836"/>
                <a:gd name="T14" fmla="*/ 6 w 431"/>
                <a:gd name="T15" fmla="*/ 26 h 836"/>
                <a:gd name="T16" fmla="*/ 8 w 431"/>
                <a:gd name="T17" fmla="*/ 31 h 836"/>
                <a:gd name="T18" fmla="*/ 10 w 431"/>
                <a:gd name="T19" fmla="*/ 36 h 836"/>
                <a:gd name="T20" fmla="*/ 12 w 431"/>
                <a:gd name="T21" fmla="*/ 41 h 836"/>
                <a:gd name="T22" fmla="*/ 15 w 431"/>
                <a:gd name="T23" fmla="*/ 45 h 836"/>
                <a:gd name="T24" fmla="*/ 19 w 431"/>
                <a:gd name="T25" fmla="*/ 51 h 836"/>
                <a:gd name="T26" fmla="*/ 22 w 431"/>
                <a:gd name="T27" fmla="*/ 55 h 836"/>
                <a:gd name="T28" fmla="*/ 26 w 431"/>
                <a:gd name="T29" fmla="*/ 61 h 836"/>
                <a:gd name="T30" fmla="*/ 31 w 431"/>
                <a:gd name="T31" fmla="*/ 65 h 836"/>
                <a:gd name="T32" fmla="*/ 35 w 431"/>
                <a:gd name="T33" fmla="*/ 71 h 836"/>
                <a:gd name="T34" fmla="*/ 84 w 431"/>
                <a:gd name="T35" fmla="*/ 187 h 836"/>
                <a:gd name="T36" fmla="*/ 87 w 431"/>
                <a:gd name="T37" fmla="*/ 202 h 836"/>
                <a:gd name="T38" fmla="*/ 108 w 431"/>
                <a:gd name="T39" fmla="*/ 210 h 836"/>
                <a:gd name="T40" fmla="*/ 55 w 431"/>
                <a:gd name="T41" fmla="*/ 66 h 836"/>
                <a:gd name="T42" fmla="*/ 55 w 431"/>
                <a:gd name="T43" fmla="*/ 66 h 836"/>
                <a:gd name="T44" fmla="*/ 54 w 431"/>
                <a:gd name="T45" fmla="*/ 64 h 836"/>
                <a:gd name="T46" fmla="*/ 52 w 431"/>
                <a:gd name="T47" fmla="*/ 63 h 836"/>
                <a:gd name="T48" fmla="*/ 50 w 431"/>
                <a:gd name="T49" fmla="*/ 60 h 836"/>
                <a:gd name="T50" fmla="*/ 47 w 431"/>
                <a:gd name="T51" fmla="*/ 56 h 836"/>
                <a:gd name="T52" fmla="*/ 45 w 431"/>
                <a:gd name="T53" fmla="*/ 53 h 836"/>
                <a:gd name="T54" fmla="*/ 42 w 431"/>
                <a:gd name="T55" fmla="*/ 48 h 836"/>
                <a:gd name="T56" fmla="*/ 39 w 431"/>
                <a:gd name="T57" fmla="*/ 44 h 836"/>
                <a:gd name="T58" fmla="*/ 35 w 431"/>
                <a:gd name="T59" fmla="*/ 39 h 836"/>
                <a:gd name="T60" fmla="*/ 32 w 431"/>
                <a:gd name="T61" fmla="*/ 33 h 836"/>
                <a:gd name="T62" fmla="*/ 29 w 431"/>
                <a:gd name="T63" fmla="*/ 28 h 836"/>
                <a:gd name="T64" fmla="*/ 27 w 431"/>
                <a:gd name="T65" fmla="*/ 22 h 836"/>
                <a:gd name="T66" fmla="*/ 24 w 431"/>
                <a:gd name="T67" fmla="*/ 16 h 836"/>
                <a:gd name="T68" fmla="*/ 23 w 431"/>
                <a:gd name="T69" fmla="*/ 11 h 836"/>
                <a:gd name="T70" fmla="*/ 22 w 431"/>
                <a:gd name="T71" fmla="*/ 6 h 836"/>
                <a:gd name="T72" fmla="*/ 21 w 431"/>
                <a:gd name="T73" fmla="*/ 0 h 836"/>
                <a:gd name="T74" fmla="*/ 0 w 431"/>
                <a:gd name="T75" fmla="*/ 11 h 836"/>
                <a:gd name="T76" fmla="*/ 0 w 431"/>
                <a:gd name="T77" fmla="*/ 11 h 8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1" h="836">
                  <a:moveTo>
                    <a:pt x="0" y="42"/>
                  </a:moveTo>
                  <a:lnTo>
                    <a:pt x="0" y="42"/>
                  </a:lnTo>
                  <a:lnTo>
                    <a:pt x="2" y="47"/>
                  </a:lnTo>
                  <a:lnTo>
                    <a:pt x="2" y="53"/>
                  </a:lnTo>
                  <a:lnTo>
                    <a:pt x="7" y="64"/>
                  </a:lnTo>
                  <a:lnTo>
                    <a:pt x="9" y="76"/>
                  </a:lnTo>
                  <a:lnTo>
                    <a:pt x="15" y="91"/>
                  </a:lnTo>
                  <a:lnTo>
                    <a:pt x="21" y="104"/>
                  </a:lnTo>
                  <a:lnTo>
                    <a:pt x="30" y="123"/>
                  </a:lnTo>
                  <a:lnTo>
                    <a:pt x="38" y="141"/>
                  </a:lnTo>
                  <a:lnTo>
                    <a:pt x="47" y="161"/>
                  </a:lnTo>
                  <a:lnTo>
                    <a:pt x="59" y="180"/>
                  </a:lnTo>
                  <a:lnTo>
                    <a:pt x="74" y="201"/>
                  </a:lnTo>
                  <a:lnTo>
                    <a:pt x="87" y="220"/>
                  </a:lnTo>
                  <a:lnTo>
                    <a:pt x="102" y="241"/>
                  </a:lnTo>
                  <a:lnTo>
                    <a:pt x="121" y="260"/>
                  </a:lnTo>
                  <a:lnTo>
                    <a:pt x="140" y="281"/>
                  </a:lnTo>
                  <a:lnTo>
                    <a:pt x="336" y="747"/>
                  </a:lnTo>
                  <a:lnTo>
                    <a:pt x="348" y="806"/>
                  </a:lnTo>
                  <a:lnTo>
                    <a:pt x="431" y="836"/>
                  </a:lnTo>
                  <a:lnTo>
                    <a:pt x="220" y="264"/>
                  </a:lnTo>
                  <a:lnTo>
                    <a:pt x="218" y="262"/>
                  </a:lnTo>
                  <a:lnTo>
                    <a:pt x="213" y="256"/>
                  </a:lnTo>
                  <a:lnTo>
                    <a:pt x="207" y="249"/>
                  </a:lnTo>
                  <a:lnTo>
                    <a:pt x="197" y="239"/>
                  </a:lnTo>
                  <a:lnTo>
                    <a:pt x="188" y="224"/>
                  </a:lnTo>
                  <a:lnTo>
                    <a:pt x="177" y="209"/>
                  </a:lnTo>
                  <a:lnTo>
                    <a:pt x="165" y="192"/>
                  </a:lnTo>
                  <a:lnTo>
                    <a:pt x="154" y="173"/>
                  </a:lnTo>
                  <a:lnTo>
                    <a:pt x="140" y="154"/>
                  </a:lnTo>
                  <a:lnTo>
                    <a:pt x="127" y="131"/>
                  </a:lnTo>
                  <a:lnTo>
                    <a:pt x="116" y="110"/>
                  </a:lnTo>
                  <a:lnTo>
                    <a:pt x="106" y="87"/>
                  </a:lnTo>
                  <a:lnTo>
                    <a:pt x="95" y="64"/>
                  </a:lnTo>
                  <a:lnTo>
                    <a:pt x="89" y="42"/>
                  </a:lnTo>
                  <a:lnTo>
                    <a:pt x="85" y="21"/>
                  </a:lnTo>
                  <a:lnTo>
                    <a:pt x="83" y="0"/>
                  </a:lnTo>
                  <a:lnTo>
                    <a:pt x="0" y="4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0" name="Freeform 37"/>
            <p:cNvSpPr>
              <a:spLocks/>
            </p:cNvSpPr>
            <p:nvPr/>
          </p:nvSpPr>
          <p:spPr bwMode="auto">
            <a:xfrm>
              <a:off x="1251" y="3435"/>
              <a:ext cx="143" cy="377"/>
            </a:xfrm>
            <a:custGeom>
              <a:avLst/>
              <a:gdLst>
                <a:gd name="T0" fmla="*/ 25 w 285"/>
                <a:gd name="T1" fmla="*/ 147 h 753"/>
                <a:gd name="T2" fmla="*/ 25 w 285"/>
                <a:gd name="T3" fmla="*/ 146 h 753"/>
                <a:gd name="T4" fmla="*/ 27 w 285"/>
                <a:gd name="T5" fmla="*/ 144 h 753"/>
                <a:gd name="T6" fmla="*/ 28 w 285"/>
                <a:gd name="T7" fmla="*/ 141 h 753"/>
                <a:gd name="T8" fmla="*/ 31 w 285"/>
                <a:gd name="T9" fmla="*/ 137 h 753"/>
                <a:gd name="T10" fmla="*/ 34 w 285"/>
                <a:gd name="T11" fmla="*/ 131 h 753"/>
                <a:gd name="T12" fmla="*/ 37 w 285"/>
                <a:gd name="T13" fmla="*/ 124 h 753"/>
                <a:gd name="T14" fmla="*/ 40 w 285"/>
                <a:gd name="T15" fmla="*/ 116 h 753"/>
                <a:gd name="T16" fmla="*/ 44 w 285"/>
                <a:gd name="T17" fmla="*/ 107 h 753"/>
                <a:gd name="T18" fmla="*/ 48 w 285"/>
                <a:gd name="T19" fmla="*/ 97 h 753"/>
                <a:gd name="T20" fmla="*/ 52 w 285"/>
                <a:gd name="T21" fmla="*/ 86 h 753"/>
                <a:gd name="T22" fmla="*/ 55 w 285"/>
                <a:gd name="T23" fmla="*/ 74 h 753"/>
                <a:gd name="T24" fmla="*/ 59 w 285"/>
                <a:gd name="T25" fmla="*/ 61 h 753"/>
                <a:gd name="T26" fmla="*/ 63 w 285"/>
                <a:gd name="T27" fmla="*/ 47 h 753"/>
                <a:gd name="T28" fmla="*/ 66 w 285"/>
                <a:gd name="T29" fmla="*/ 32 h 753"/>
                <a:gd name="T30" fmla="*/ 69 w 285"/>
                <a:gd name="T31" fmla="*/ 16 h 753"/>
                <a:gd name="T32" fmla="*/ 72 w 285"/>
                <a:gd name="T33" fmla="*/ 0 h 753"/>
                <a:gd name="T34" fmla="*/ 29 w 285"/>
                <a:gd name="T35" fmla="*/ 5 h 753"/>
                <a:gd name="T36" fmla="*/ 8 w 285"/>
                <a:gd name="T37" fmla="*/ 106 h 753"/>
                <a:gd name="T38" fmla="*/ 0 w 285"/>
                <a:gd name="T39" fmla="*/ 189 h 753"/>
                <a:gd name="T40" fmla="*/ 13 w 285"/>
                <a:gd name="T41" fmla="*/ 179 h 753"/>
                <a:gd name="T42" fmla="*/ 25 w 285"/>
                <a:gd name="T43" fmla="*/ 147 h 753"/>
                <a:gd name="T44" fmla="*/ 25 w 285"/>
                <a:gd name="T45" fmla="*/ 147 h 7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5" h="753">
                  <a:moveTo>
                    <a:pt x="100" y="587"/>
                  </a:moveTo>
                  <a:lnTo>
                    <a:pt x="100" y="584"/>
                  </a:lnTo>
                  <a:lnTo>
                    <a:pt x="106" y="576"/>
                  </a:lnTo>
                  <a:lnTo>
                    <a:pt x="112" y="563"/>
                  </a:lnTo>
                  <a:lnTo>
                    <a:pt x="121" y="546"/>
                  </a:lnTo>
                  <a:lnTo>
                    <a:pt x="133" y="521"/>
                  </a:lnTo>
                  <a:lnTo>
                    <a:pt x="146" y="494"/>
                  </a:lnTo>
                  <a:lnTo>
                    <a:pt x="159" y="462"/>
                  </a:lnTo>
                  <a:lnTo>
                    <a:pt x="175" y="428"/>
                  </a:lnTo>
                  <a:lnTo>
                    <a:pt x="190" y="386"/>
                  </a:lnTo>
                  <a:lnTo>
                    <a:pt x="205" y="342"/>
                  </a:lnTo>
                  <a:lnTo>
                    <a:pt x="220" y="293"/>
                  </a:lnTo>
                  <a:lnTo>
                    <a:pt x="235" y="241"/>
                  </a:lnTo>
                  <a:lnTo>
                    <a:pt x="249" y="186"/>
                  </a:lnTo>
                  <a:lnTo>
                    <a:pt x="262" y="127"/>
                  </a:lnTo>
                  <a:lnTo>
                    <a:pt x="273" y="64"/>
                  </a:lnTo>
                  <a:lnTo>
                    <a:pt x="285" y="0"/>
                  </a:lnTo>
                  <a:lnTo>
                    <a:pt x="116" y="17"/>
                  </a:lnTo>
                  <a:lnTo>
                    <a:pt x="32" y="424"/>
                  </a:lnTo>
                  <a:lnTo>
                    <a:pt x="0" y="753"/>
                  </a:lnTo>
                  <a:lnTo>
                    <a:pt x="51" y="715"/>
                  </a:lnTo>
                  <a:lnTo>
                    <a:pt x="100" y="587"/>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1" name="Freeform 38"/>
            <p:cNvSpPr>
              <a:spLocks/>
            </p:cNvSpPr>
            <p:nvPr/>
          </p:nvSpPr>
          <p:spPr bwMode="auto">
            <a:xfrm>
              <a:off x="1239" y="3441"/>
              <a:ext cx="107" cy="352"/>
            </a:xfrm>
            <a:custGeom>
              <a:avLst/>
              <a:gdLst>
                <a:gd name="T0" fmla="*/ 5 w 215"/>
                <a:gd name="T1" fmla="*/ 138 h 704"/>
                <a:gd name="T2" fmla="*/ 5 w 215"/>
                <a:gd name="T3" fmla="*/ 137 h 704"/>
                <a:gd name="T4" fmla="*/ 5 w 215"/>
                <a:gd name="T5" fmla="*/ 134 h 704"/>
                <a:gd name="T6" fmla="*/ 5 w 215"/>
                <a:gd name="T7" fmla="*/ 128 h 704"/>
                <a:gd name="T8" fmla="*/ 6 w 215"/>
                <a:gd name="T9" fmla="*/ 120 h 704"/>
                <a:gd name="T10" fmla="*/ 7 w 215"/>
                <a:gd name="T11" fmla="*/ 111 h 704"/>
                <a:gd name="T12" fmla="*/ 8 w 215"/>
                <a:gd name="T13" fmla="*/ 101 h 704"/>
                <a:gd name="T14" fmla="*/ 9 w 215"/>
                <a:gd name="T15" fmla="*/ 90 h 704"/>
                <a:gd name="T16" fmla="*/ 11 w 215"/>
                <a:gd name="T17" fmla="*/ 78 h 704"/>
                <a:gd name="T18" fmla="*/ 11 w 215"/>
                <a:gd name="T19" fmla="*/ 67 h 704"/>
                <a:gd name="T20" fmla="*/ 13 w 215"/>
                <a:gd name="T21" fmla="*/ 55 h 704"/>
                <a:gd name="T22" fmla="*/ 15 w 215"/>
                <a:gd name="T23" fmla="*/ 43 h 704"/>
                <a:gd name="T24" fmla="*/ 17 w 215"/>
                <a:gd name="T25" fmla="*/ 32 h 704"/>
                <a:gd name="T26" fmla="*/ 19 w 215"/>
                <a:gd name="T27" fmla="*/ 22 h 704"/>
                <a:gd name="T28" fmla="*/ 21 w 215"/>
                <a:gd name="T29" fmla="*/ 13 h 704"/>
                <a:gd name="T30" fmla="*/ 24 w 215"/>
                <a:gd name="T31" fmla="*/ 6 h 704"/>
                <a:gd name="T32" fmla="*/ 27 w 215"/>
                <a:gd name="T33" fmla="*/ 0 h 704"/>
                <a:gd name="T34" fmla="*/ 53 w 215"/>
                <a:gd name="T35" fmla="*/ 2 h 704"/>
                <a:gd name="T36" fmla="*/ 53 w 215"/>
                <a:gd name="T37" fmla="*/ 4 h 704"/>
                <a:gd name="T38" fmla="*/ 51 w 215"/>
                <a:gd name="T39" fmla="*/ 8 h 704"/>
                <a:gd name="T40" fmla="*/ 50 w 215"/>
                <a:gd name="T41" fmla="*/ 14 h 704"/>
                <a:gd name="T42" fmla="*/ 47 w 215"/>
                <a:gd name="T43" fmla="*/ 22 h 704"/>
                <a:gd name="T44" fmla="*/ 44 w 215"/>
                <a:gd name="T45" fmla="*/ 31 h 704"/>
                <a:gd name="T46" fmla="*/ 41 w 215"/>
                <a:gd name="T47" fmla="*/ 43 h 704"/>
                <a:gd name="T48" fmla="*/ 37 w 215"/>
                <a:gd name="T49" fmla="*/ 55 h 704"/>
                <a:gd name="T50" fmla="*/ 34 w 215"/>
                <a:gd name="T51" fmla="*/ 69 h 704"/>
                <a:gd name="T52" fmla="*/ 30 w 215"/>
                <a:gd name="T53" fmla="*/ 83 h 704"/>
                <a:gd name="T54" fmla="*/ 26 w 215"/>
                <a:gd name="T55" fmla="*/ 97 h 704"/>
                <a:gd name="T56" fmla="*/ 22 w 215"/>
                <a:gd name="T57" fmla="*/ 112 h 704"/>
                <a:gd name="T58" fmla="*/ 19 w 215"/>
                <a:gd name="T59" fmla="*/ 126 h 704"/>
                <a:gd name="T60" fmla="*/ 16 w 215"/>
                <a:gd name="T61" fmla="*/ 140 h 704"/>
                <a:gd name="T62" fmla="*/ 13 w 215"/>
                <a:gd name="T63" fmla="*/ 153 h 704"/>
                <a:gd name="T64" fmla="*/ 11 w 215"/>
                <a:gd name="T65" fmla="*/ 165 h 704"/>
                <a:gd name="T66" fmla="*/ 10 w 215"/>
                <a:gd name="T67" fmla="*/ 176 h 704"/>
                <a:gd name="T68" fmla="*/ 0 w 215"/>
                <a:gd name="T69" fmla="*/ 160 h 704"/>
                <a:gd name="T70" fmla="*/ 5 w 215"/>
                <a:gd name="T71" fmla="*/ 138 h 704"/>
                <a:gd name="T72" fmla="*/ 5 w 215"/>
                <a:gd name="T73" fmla="*/ 138 h 7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5" h="704">
                  <a:moveTo>
                    <a:pt x="23" y="552"/>
                  </a:moveTo>
                  <a:lnTo>
                    <a:pt x="23" y="546"/>
                  </a:lnTo>
                  <a:lnTo>
                    <a:pt x="23" y="533"/>
                  </a:lnTo>
                  <a:lnTo>
                    <a:pt x="23" y="510"/>
                  </a:lnTo>
                  <a:lnTo>
                    <a:pt x="27" y="479"/>
                  </a:lnTo>
                  <a:lnTo>
                    <a:pt x="28" y="443"/>
                  </a:lnTo>
                  <a:lnTo>
                    <a:pt x="34" y="403"/>
                  </a:lnTo>
                  <a:lnTo>
                    <a:pt x="36" y="358"/>
                  </a:lnTo>
                  <a:lnTo>
                    <a:pt x="44" y="312"/>
                  </a:lnTo>
                  <a:lnTo>
                    <a:pt x="47" y="265"/>
                  </a:lnTo>
                  <a:lnTo>
                    <a:pt x="53" y="217"/>
                  </a:lnTo>
                  <a:lnTo>
                    <a:pt x="61" y="171"/>
                  </a:lnTo>
                  <a:lnTo>
                    <a:pt x="68" y="128"/>
                  </a:lnTo>
                  <a:lnTo>
                    <a:pt x="78" y="86"/>
                  </a:lnTo>
                  <a:lnTo>
                    <a:pt x="87" y="52"/>
                  </a:lnTo>
                  <a:lnTo>
                    <a:pt x="97" y="21"/>
                  </a:lnTo>
                  <a:lnTo>
                    <a:pt x="108" y="0"/>
                  </a:lnTo>
                  <a:lnTo>
                    <a:pt x="215" y="8"/>
                  </a:lnTo>
                  <a:lnTo>
                    <a:pt x="213" y="14"/>
                  </a:lnTo>
                  <a:lnTo>
                    <a:pt x="207" y="29"/>
                  </a:lnTo>
                  <a:lnTo>
                    <a:pt x="200" y="53"/>
                  </a:lnTo>
                  <a:lnTo>
                    <a:pt x="190" y="86"/>
                  </a:lnTo>
                  <a:lnTo>
                    <a:pt x="177" y="124"/>
                  </a:lnTo>
                  <a:lnTo>
                    <a:pt x="165" y="169"/>
                  </a:lnTo>
                  <a:lnTo>
                    <a:pt x="150" y="219"/>
                  </a:lnTo>
                  <a:lnTo>
                    <a:pt x="137" y="274"/>
                  </a:lnTo>
                  <a:lnTo>
                    <a:pt x="122" y="329"/>
                  </a:lnTo>
                  <a:lnTo>
                    <a:pt x="106" y="388"/>
                  </a:lnTo>
                  <a:lnTo>
                    <a:pt x="91" y="445"/>
                  </a:lnTo>
                  <a:lnTo>
                    <a:pt x="78" y="502"/>
                  </a:lnTo>
                  <a:lnTo>
                    <a:pt x="65" y="557"/>
                  </a:lnTo>
                  <a:lnTo>
                    <a:pt x="53" y="611"/>
                  </a:lnTo>
                  <a:lnTo>
                    <a:pt x="46" y="658"/>
                  </a:lnTo>
                  <a:lnTo>
                    <a:pt x="40" y="704"/>
                  </a:lnTo>
                  <a:lnTo>
                    <a:pt x="0" y="639"/>
                  </a:lnTo>
                  <a:lnTo>
                    <a:pt x="23" y="55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2" name="Freeform 39"/>
            <p:cNvSpPr>
              <a:spLocks/>
            </p:cNvSpPr>
            <p:nvPr/>
          </p:nvSpPr>
          <p:spPr bwMode="auto">
            <a:xfrm>
              <a:off x="1402" y="2274"/>
              <a:ext cx="189" cy="623"/>
            </a:xfrm>
            <a:custGeom>
              <a:avLst/>
              <a:gdLst>
                <a:gd name="T0" fmla="*/ 14 w 376"/>
                <a:gd name="T1" fmla="*/ 0 h 1248"/>
                <a:gd name="T2" fmla="*/ 0 w 376"/>
                <a:gd name="T3" fmla="*/ 9 h 1248"/>
                <a:gd name="T4" fmla="*/ 5 w 376"/>
                <a:gd name="T5" fmla="*/ 84 h 1248"/>
                <a:gd name="T6" fmla="*/ 54 w 376"/>
                <a:gd name="T7" fmla="*/ 208 h 1248"/>
                <a:gd name="T8" fmla="*/ 58 w 376"/>
                <a:gd name="T9" fmla="*/ 306 h 1248"/>
                <a:gd name="T10" fmla="*/ 91 w 376"/>
                <a:gd name="T11" fmla="*/ 311 h 1248"/>
                <a:gd name="T12" fmla="*/ 95 w 376"/>
                <a:gd name="T13" fmla="*/ 153 h 1248"/>
                <a:gd name="T14" fmla="*/ 87 w 376"/>
                <a:gd name="T15" fmla="*/ 51 h 1248"/>
                <a:gd name="T16" fmla="*/ 69 w 376"/>
                <a:gd name="T17" fmla="*/ 28 h 1248"/>
                <a:gd name="T18" fmla="*/ 46 w 376"/>
                <a:gd name="T19" fmla="*/ 7 h 1248"/>
                <a:gd name="T20" fmla="*/ 14 w 376"/>
                <a:gd name="T21" fmla="*/ 0 h 1248"/>
                <a:gd name="T22" fmla="*/ 14 w 376"/>
                <a:gd name="T23" fmla="*/ 0 h 1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6" h="1248">
                  <a:moveTo>
                    <a:pt x="55" y="0"/>
                  </a:moveTo>
                  <a:lnTo>
                    <a:pt x="0" y="38"/>
                  </a:lnTo>
                  <a:lnTo>
                    <a:pt x="17" y="337"/>
                  </a:lnTo>
                  <a:lnTo>
                    <a:pt x="213" y="835"/>
                  </a:lnTo>
                  <a:lnTo>
                    <a:pt x="230" y="1225"/>
                  </a:lnTo>
                  <a:lnTo>
                    <a:pt x="363" y="1248"/>
                  </a:lnTo>
                  <a:lnTo>
                    <a:pt x="376" y="615"/>
                  </a:lnTo>
                  <a:lnTo>
                    <a:pt x="344" y="206"/>
                  </a:lnTo>
                  <a:lnTo>
                    <a:pt x="274" y="114"/>
                  </a:lnTo>
                  <a:lnTo>
                    <a:pt x="182" y="29"/>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3" name="Freeform 40"/>
            <p:cNvSpPr>
              <a:spLocks/>
            </p:cNvSpPr>
            <p:nvPr/>
          </p:nvSpPr>
          <p:spPr bwMode="auto">
            <a:xfrm>
              <a:off x="1478" y="2370"/>
              <a:ext cx="82" cy="293"/>
            </a:xfrm>
            <a:custGeom>
              <a:avLst/>
              <a:gdLst>
                <a:gd name="T0" fmla="*/ 0 w 165"/>
                <a:gd name="T1" fmla="*/ 16 h 588"/>
                <a:gd name="T2" fmla="*/ 17 w 165"/>
                <a:gd name="T3" fmla="*/ 0 h 588"/>
                <a:gd name="T4" fmla="*/ 39 w 165"/>
                <a:gd name="T5" fmla="*/ 16 h 588"/>
                <a:gd name="T6" fmla="*/ 41 w 165"/>
                <a:gd name="T7" fmla="*/ 143 h 588"/>
                <a:gd name="T8" fmla="*/ 31 w 165"/>
                <a:gd name="T9" fmla="*/ 146 h 588"/>
                <a:gd name="T10" fmla="*/ 31 w 165"/>
                <a:gd name="T11" fmla="*/ 145 h 588"/>
                <a:gd name="T12" fmla="*/ 31 w 165"/>
                <a:gd name="T13" fmla="*/ 142 h 588"/>
                <a:gd name="T14" fmla="*/ 31 w 165"/>
                <a:gd name="T15" fmla="*/ 136 h 588"/>
                <a:gd name="T16" fmla="*/ 31 w 165"/>
                <a:gd name="T17" fmla="*/ 130 h 588"/>
                <a:gd name="T18" fmla="*/ 31 w 165"/>
                <a:gd name="T19" fmla="*/ 122 h 588"/>
                <a:gd name="T20" fmla="*/ 31 w 165"/>
                <a:gd name="T21" fmla="*/ 113 h 588"/>
                <a:gd name="T22" fmla="*/ 31 w 165"/>
                <a:gd name="T23" fmla="*/ 102 h 588"/>
                <a:gd name="T24" fmla="*/ 31 w 165"/>
                <a:gd name="T25" fmla="*/ 92 h 588"/>
                <a:gd name="T26" fmla="*/ 31 w 165"/>
                <a:gd name="T27" fmla="*/ 81 h 588"/>
                <a:gd name="T28" fmla="*/ 31 w 165"/>
                <a:gd name="T29" fmla="*/ 70 h 588"/>
                <a:gd name="T30" fmla="*/ 30 w 165"/>
                <a:gd name="T31" fmla="*/ 59 h 588"/>
                <a:gd name="T32" fmla="*/ 30 w 165"/>
                <a:gd name="T33" fmla="*/ 49 h 588"/>
                <a:gd name="T34" fmla="*/ 29 w 165"/>
                <a:gd name="T35" fmla="*/ 39 h 588"/>
                <a:gd name="T36" fmla="*/ 28 w 165"/>
                <a:gd name="T37" fmla="*/ 31 h 588"/>
                <a:gd name="T38" fmla="*/ 27 w 165"/>
                <a:gd name="T39" fmla="*/ 23 h 588"/>
                <a:gd name="T40" fmla="*/ 26 w 165"/>
                <a:gd name="T41" fmla="*/ 17 h 588"/>
                <a:gd name="T42" fmla="*/ 17 w 165"/>
                <a:gd name="T43" fmla="*/ 9 h 588"/>
                <a:gd name="T44" fmla="*/ 0 w 165"/>
                <a:gd name="T45" fmla="*/ 16 h 588"/>
                <a:gd name="T46" fmla="*/ 0 w 165"/>
                <a:gd name="T47" fmla="*/ 16 h 5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588">
                  <a:moveTo>
                    <a:pt x="0" y="65"/>
                  </a:moveTo>
                  <a:lnTo>
                    <a:pt x="70" y="0"/>
                  </a:lnTo>
                  <a:lnTo>
                    <a:pt x="156" y="67"/>
                  </a:lnTo>
                  <a:lnTo>
                    <a:pt x="165" y="575"/>
                  </a:lnTo>
                  <a:lnTo>
                    <a:pt x="124" y="588"/>
                  </a:lnTo>
                  <a:lnTo>
                    <a:pt x="124" y="582"/>
                  </a:lnTo>
                  <a:lnTo>
                    <a:pt x="124" y="569"/>
                  </a:lnTo>
                  <a:lnTo>
                    <a:pt x="124" y="548"/>
                  </a:lnTo>
                  <a:lnTo>
                    <a:pt x="124" y="521"/>
                  </a:lnTo>
                  <a:lnTo>
                    <a:pt x="124" y="489"/>
                  </a:lnTo>
                  <a:lnTo>
                    <a:pt x="124" y="453"/>
                  </a:lnTo>
                  <a:lnTo>
                    <a:pt x="124" y="411"/>
                  </a:lnTo>
                  <a:lnTo>
                    <a:pt x="126" y="371"/>
                  </a:lnTo>
                  <a:lnTo>
                    <a:pt x="124" y="326"/>
                  </a:lnTo>
                  <a:lnTo>
                    <a:pt x="124" y="282"/>
                  </a:lnTo>
                  <a:lnTo>
                    <a:pt x="122" y="238"/>
                  </a:lnTo>
                  <a:lnTo>
                    <a:pt x="120" y="198"/>
                  </a:lnTo>
                  <a:lnTo>
                    <a:pt x="118" y="158"/>
                  </a:lnTo>
                  <a:lnTo>
                    <a:pt x="114" y="124"/>
                  </a:lnTo>
                  <a:lnTo>
                    <a:pt x="110" y="94"/>
                  </a:lnTo>
                  <a:lnTo>
                    <a:pt x="107" y="69"/>
                  </a:lnTo>
                  <a:lnTo>
                    <a:pt x="70" y="38"/>
                  </a:lnTo>
                  <a:lnTo>
                    <a:pt x="0" y="65"/>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4" name="Freeform 41"/>
            <p:cNvSpPr>
              <a:spLocks/>
            </p:cNvSpPr>
            <p:nvPr/>
          </p:nvSpPr>
          <p:spPr bwMode="auto">
            <a:xfrm>
              <a:off x="1561" y="2986"/>
              <a:ext cx="107" cy="124"/>
            </a:xfrm>
            <a:custGeom>
              <a:avLst/>
              <a:gdLst>
                <a:gd name="T0" fmla="*/ 54 w 213"/>
                <a:gd name="T1" fmla="*/ 34 h 250"/>
                <a:gd name="T2" fmla="*/ 52 w 213"/>
                <a:gd name="T3" fmla="*/ 51 h 250"/>
                <a:gd name="T4" fmla="*/ 22 w 213"/>
                <a:gd name="T5" fmla="*/ 62 h 250"/>
                <a:gd name="T6" fmla="*/ 0 w 213"/>
                <a:gd name="T7" fmla="*/ 2 h 250"/>
                <a:gd name="T8" fmla="*/ 37 w 213"/>
                <a:gd name="T9" fmla="*/ 0 h 250"/>
                <a:gd name="T10" fmla="*/ 38 w 213"/>
                <a:gd name="T11" fmla="*/ 23 h 250"/>
                <a:gd name="T12" fmla="*/ 54 w 213"/>
                <a:gd name="T13" fmla="*/ 34 h 250"/>
                <a:gd name="T14" fmla="*/ 54 w 213"/>
                <a:gd name="T15" fmla="*/ 34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 h="250">
                  <a:moveTo>
                    <a:pt x="213" y="137"/>
                  </a:moveTo>
                  <a:lnTo>
                    <a:pt x="208" y="206"/>
                  </a:lnTo>
                  <a:lnTo>
                    <a:pt x="86" y="250"/>
                  </a:lnTo>
                  <a:lnTo>
                    <a:pt x="0" y="10"/>
                  </a:lnTo>
                  <a:lnTo>
                    <a:pt x="145" y="0"/>
                  </a:lnTo>
                  <a:lnTo>
                    <a:pt x="151" y="92"/>
                  </a:lnTo>
                  <a:lnTo>
                    <a:pt x="213" y="137"/>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5" name="Freeform 42"/>
            <p:cNvSpPr>
              <a:spLocks/>
            </p:cNvSpPr>
            <p:nvPr/>
          </p:nvSpPr>
          <p:spPr bwMode="auto">
            <a:xfrm>
              <a:off x="1587" y="2972"/>
              <a:ext cx="81" cy="100"/>
            </a:xfrm>
            <a:custGeom>
              <a:avLst/>
              <a:gdLst>
                <a:gd name="T0" fmla="*/ 26 w 161"/>
                <a:gd name="T1" fmla="*/ 4 h 200"/>
                <a:gd name="T2" fmla="*/ 41 w 161"/>
                <a:gd name="T3" fmla="*/ 41 h 200"/>
                <a:gd name="T4" fmla="*/ 5 w 161"/>
                <a:gd name="T5" fmla="*/ 50 h 200"/>
                <a:gd name="T6" fmla="*/ 0 w 161"/>
                <a:gd name="T7" fmla="*/ 36 h 200"/>
                <a:gd name="T8" fmla="*/ 18 w 161"/>
                <a:gd name="T9" fmla="*/ 31 h 200"/>
                <a:gd name="T10" fmla="*/ 18 w 161"/>
                <a:gd name="T11" fmla="*/ 20 h 200"/>
                <a:gd name="T12" fmla="*/ 11 w 161"/>
                <a:gd name="T13" fmla="*/ 0 h 200"/>
                <a:gd name="T14" fmla="*/ 26 w 161"/>
                <a:gd name="T15" fmla="*/ 4 h 200"/>
                <a:gd name="T16" fmla="*/ 26 w 161"/>
                <a:gd name="T17" fmla="*/ 4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00">
                  <a:moveTo>
                    <a:pt x="102" y="15"/>
                  </a:moveTo>
                  <a:lnTo>
                    <a:pt x="161" y="163"/>
                  </a:lnTo>
                  <a:lnTo>
                    <a:pt x="17" y="200"/>
                  </a:lnTo>
                  <a:lnTo>
                    <a:pt x="0" y="144"/>
                  </a:lnTo>
                  <a:lnTo>
                    <a:pt x="70" y="123"/>
                  </a:lnTo>
                  <a:lnTo>
                    <a:pt x="70" y="78"/>
                  </a:lnTo>
                  <a:lnTo>
                    <a:pt x="43" y="0"/>
                  </a:lnTo>
                  <a:lnTo>
                    <a:pt x="102" y="15"/>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6" name="Freeform 43"/>
            <p:cNvSpPr>
              <a:spLocks/>
            </p:cNvSpPr>
            <p:nvPr/>
          </p:nvSpPr>
          <p:spPr bwMode="auto">
            <a:xfrm>
              <a:off x="1539" y="2809"/>
              <a:ext cx="88" cy="196"/>
            </a:xfrm>
            <a:custGeom>
              <a:avLst/>
              <a:gdLst>
                <a:gd name="T0" fmla="*/ 41 w 175"/>
                <a:gd name="T1" fmla="*/ 94 h 392"/>
                <a:gd name="T2" fmla="*/ 31 w 175"/>
                <a:gd name="T3" fmla="*/ 98 h 392"/>
                <a:gd name="T4" fmla="*/ 15 w 175"/>
                <a:gd name="T5" fmla="*/ 98 h 392"/>
                <a:gd name="T6" fmla="*/ 0 w 175"/>
                <a:gd name="T7" fmla="*/ 48 h 392"/>
                <a:gd name="T8" fmla="*/ 22 w 175"/>
                <a:gd name="T9" fmla="*/ 0 h 392"/>
                <a:gd name="T10" fmla="*/ 44 w 175"/>
                <a:gd name="T11" fmla="*/ 69 h 392"/>
                <a:gd name="T12" fmla="*/ 41 w 175"/>
                <a:gd name="T13" fmla="*/ 94 h 392"/>
                <a:gd name="T14" fmla="*/ 41 w 175"/>
                <a:gd name="T15" fmla="*/ 94 h 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392">
                  <a:moveTo>
                    <a:pt x="161" y="376"/>
                  </a:moveTo>
                  <a:lnTo>
                    <a:pt x="121" y="392"/>
                  </a:lnTo>
                  <a:lnTo>
                    <a:pt x="60" y="392"/>
                  </a:lnTo>
                  <a:lnTo>
                    <a:pt x="0" y="192"/>
                  </a:lnTo>
                  <a:lnTo>
                    <a:pt x="85" y="0"/>
                  </a:lnTo>
                  <a:lnTo>
                    <a:pt x="175" y="276"/>
                  </a:lnTo>
                  <a:lnTo>
                    <a:pt x="161" y="376"/>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7" name="Freeform 44"/>
            <p:cNvSpPr>
              <a:spLocks/>
            </p:cNvSpPr>
            <p:nvPr/>
          </p:nvSpPr>
          <p:spPr bwMode="auto">
            <a:xfrm>
              <a:off x="1564" y="2742"/>
              <a:ext cx="87" cy="255"/>
            </a:xfrm>
            <a:custGeom>
              <a:avLst/>
              <a:gdLst>
                <a:gd name="T0" fmla="*/ 27 w 175"/>
                <a:gd name="T1" fmla="*/ 12 h 509"/>
                <a:gd name="T2" fmla="*/ 19 w 175"/>
                <a:gd name="T3" fmla="*/ 42 h 509"/>
                <a:gd name="T4" fmla="*/ 43 w 175"/>
                <a:gd name="T5" fmla="*/ 117 h 509"/>
                <a:gd name="T6" fmla="*/ 28 w 175"/>
                <a:gd name="T7" fmla="*/ 128 h 509"/>
                <a:gd name="T8" fmla="*/ 2 w 175"/>
                <a:gd name="T9" fmla="*/ 42 h 509"/>
                <a:gd name="T10" fmla="*/ 0 w 175"/>
                <a:gd name="T11" fmla="*/ 0 h 509"/>
                <a:gd name="T12" fmla="*/ 27 w 175"/>
                <a:gd name="T13" fmla="*/ 12 h 509"/>
                <a:gd name="T14" fmla="*/ 27 w 175"/>
                <a:gd name="T15" fmla="*/ 12 h 5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509">
                  <a:moveTo>
                    <a:pt x="110" y="45"/>
                  </a:moveTo>
                  <a:lnTo>
                    <a:pt x="78" y="167"/>
                  </a:lnTo>
                  <a:lnTo>
                    <a:pt x="175" y="466"/>
                  </a:lnTo>
                  <a:lnTo>
                    <a:pt x="112" y="509"/>
                  </a:lnTo>
                  <a:lnTo>
                    <a:pt x="10" y="167"/>
                  </a:lnTo>
                  <a:lnTo>
                    <a:pt x="0" y="0"/>
                  </a:lnTo>
                  <a:lnTo>
                    <a:pt x="110" y="45"/>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8" name="Freeform 45"/>
            <p:cNvSpPr>
              <a:spLocks/>
            </p:cNvSpPr>
            <p:nvPr/>
          </p:nvSpPr>
          <p:spPr bwMode="auto">
            <a:xfrm>
              <a:off x="1347" y="2894"/>
              <a:ext cx="346" cy="561"/>
            </a:xfrm>
            <a:custGeom>
              <a:avLst/>
              <a:gdLst>
                <a:gd name="T0" fmla="*/ 103 w 692"/>
                <a:gd name="T1" fmla="*/ 11 h 1122"/>
                <a:gd name="T2" fmla="*/ 173 w 692"/>
                <a:gd name="T3" fmla="*/ 244 h 1122"/>
                <a:gd name="T4" fmla="*/ 135 w 692"/>
                <a:gd name="T5" fmla="*/ 261 h 1122"/>
                <a:gd name="T6" fmla="*/ 60 w 692"/>
                <a:gd name="T7" fmla="*/ 281 h 1122"/>
                <a:gd name="T8" fmla="*/ 34 w 692"/>
                <a:gd name="T9" fmla="*/ 281 h 1122"/>
                <a:gd name="T10" fmla="*/ 0 w 692"/>
                <a:gd name="T11" fmla="*/ 261 h 1122"/>
                <a:gd name="T12" fmla="*/ 8 w 692"/>
                <a:gd name="T13" fmla="*/ 70 h 1122"/>
                <a:gd name="T14" fmla="*/ 87 w 692"/>
                <a:gd name="T15" fmla="*/ 0 h 1122"/>
                <a:gd name="T16" fmla="*/ 103 w 692"/>
                <a:gd name="T17" fmla="*/ 11 h 1122"/>
                <a:gd name="T18" fmla="*/ 103 w 692"/>
                <a:gd name="T19" fmla="*/ 11 h 1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2" h="1122">
                  <a:moveTo>
                    <a:pt x="412" y="42"/>
                  </a:moveTo>
                  <a:lnTo>
                    <a:pt x="692" y="973"/>
                  </a:lnTo>
                  <a:lnTo>
                    <a:pt x="539" y="1044"/>
                  </a:lnTo>
                  <a:lnTo>
                    <a:pt x="239" y="1122"/>
                  </a:lnTo>
                  <a:lnTo>
                    <a:pt x="133" y="1122"/>
                  </a:lnTo>
                  <a:lnTo>
                    <a:pt x="0" y="1044"/>
                  </a:lnTo>
                  <a:lnTo>
                    <a:pt x="32" y="279"/>
                  </a:lnTo>
                  <a:lnTo>
                    <a:pt x="346" y="0"/>
                  </a:lnTo>
                  <a:lnTo>
                    <a:pt x="412" y="42"/>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59" name="Freeform 46"/>
            <p:cNvSpPr>
              <a:spLocks/>
            </p:cNvSpPr>
            <p:nvPr/>
          </p:nvSpPr>
          <p:spPr bwMode="auto">
            <a:xfrm>
              <a:off x="1243" y="2971"/>
              <a:ext cx="256" cy="489"/>
            </a:xfrm>
            <a:custGeom>
              <a:avLst/>
              <a:gdLst>
                <a:gd name="T0" fmla="*/ 128 w 513"/>
                <a:gd name="T1" fmla="*/ 10 h 977"/>
                <a:gd name="T2" fmla="*/ 85 w 513"/>
                <a:gd name="T3" fmla="*/ 27 h 977"/>
                <a:gd name="T4" fmla="*/ 84 w 513"/>
                <a:gd name="T5" fmla="*/ 173 h 977"/>
                <a:gd name="T6" fmla="*/ 98 w 513"/>
                <a:gd name="T7" fmla="*/ 186 h 977"/>
                <a:gd name="T8" fmla="*/ 85 w 513"/>
                <a:gd name="T9" fmla="*/ 201 h 977"/>
                <a:gd name="T10" fmla="*/ 85 w 513"/>
                <a:gd name="T11" fmla="*/ 242 h 977"/>
                <a:gd name="T12" fmla="*/ 42 w 513"/>
                <a:gd name="T13" fmla="*/ 245 h 977"/>
                <a:gd name="T14" fmla="*/ 0 w 513"/>
                <a:gd name="T15" fmla="*/ 237 h 977"/>
                <a:gd name="T16" fmla="*/ 23 w 513"/>
                <a:gd name="T17" fmla="*/ 2 h 977"/>
                <a:gd name="T18" fmla="*/ 115 w 513"/>
                <a:gd name="T19" fmla="*/ 0 h 977"/>
                <a:gd name="T20" fmla="*/ 128 w 513"/>
                <a:gd name="T21" fmla="*/ 10 h 977"/>
                <a:gd name="T22" fmla="*/ 128 w 513"/>
                <a:gd name="T23" fmla="*/ 10 h 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3" h="977">
                  <a:moveTo>
                    <a:pt x="513" y="38"/>
                  </a:moveTo>
                  <a:lnTo>
                    <a:pt x="342" y="108"/>
                  </a:lnTo>
                  <a:lnTo>
                    <a:pt x="336" y="690"/>
                  </a:lnTo>
                  <a:lnTo>
                    <a:pt x="393" y="741"/>
                  </a:lnTo>
                  <a:lnTo>
                    <a:pt x="342" y="804"/>
                  </a:lnTo>
                  <a:lnTo>
                    <a:pt x="342" y="968"/>
                  </a:lnTo>
                  <a:lnTo>
                    <a:pt x="169" y="977"/>
                  </a:lnTo>
                  <a:lnTo>
                    <a:pt x="0" y="945"/>
                  </a:lnTo>
                  <a:lnTo>
                    <a:pt x="95" y="6"/>
                  </a:lnTo>
                  <a:lnTo>
                    <a:pt x="461" y="0"/>
                  </a:lnTo>
                  <a:lnTo>
                    <a:pt x="513" y="38"/>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0" name="Freeform 47"/>
            <p:cNvSpPr>
              <a:spLocks/>
            </p:cNvSpPr>
            <p:nvPr/>
          </p:nvSpPr>
          <p:spPr bwMode="auto">
            <a:xfrm>
              <a:off x="1547" y="2755"/>
              <a:ext cx="40" cy="128"/>
            </a:xfrm>
            <a:custGeom>
              <a:avLst/>
              <a:gdLst>
                <a:gd name="T0" fmla="*/ 7 w 80"/>
                <a:gd name="T1" fmla="*/ 11 h 257"/>
                <a:gd name="T2" fmla="*/ 0 w 80"/>
                <a:gd name="T3" fmla="*/ 64 h 257"/>
                <a:gd name="T4" fmla="*/ 7 w 80"/>
                <a:gd name="T5" fmla="*/ 64 h 257"/>
                <a:gd name="T6" fmla="*/ 20 w 80"/>
                <a:gd name="T7" fmla="*/ 13 h 257"/>
                <a:gd name="T8" fmla="*/ 8 w 80"/>
                <a:gd name="T9" fmla="*/ 0 h 257"/>
                <a:gd name="T10" fmla="*/ 7 w 80"/>
                <a:gd name="T11" fmla="*/ 11 h 257"/>
                <a:gd name="T12" fmla="*/ 7 w 80"/>
                <a:gd name="T13" fmla="*/ 11 h 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257">
                  <a:moveTo>
                    <a:pt x="25" y="46"/>
                  </a:moveTo>
                  <a:lnTo>
                    <a:pt x="0" y="257"/>
                  </a:lnTo>
                  <a:lnTo>
                    <a:pt x="28" y="257"/>
                  </a:lnTo>
                  <a:lnTo>
                    <a:pt x="80" y="52"/>
                  </a:lnTo>
                  <a:lnTo>
                    <a:pt x="32" y="0"/>
                  </a:lnTo>
                  <a:lnTo>
                    <a:pt x="25" y="46"/>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1" name="Freeform 48"/>
            <p:cNvSpPr>
              <a:spLocks/>
            </p:cNvSpPr>
            <p:nvPr/>
          </p:nvSpPr>
          <p:spPr bwMode="auto">
            <a:xfrm>
              <a:off x="1520" y="2874"/>
              <a:ext cx="41" cy="41"/>
            </a:xfrm>
            <a:custGeom>
              <a:avLst/>
              <a:gdLst>
                <a:gd name="T0" fmla="*/ 3 w 81"/>
                <a:gd name="T1" fmla="*/ 0 h 84"/>
                <a:gd name="T2" fmla="*/ 21 w 81"/>
                <a:gd name="T3" fmla="*/ 2 h 84"/>
                <a:gd name="T4" fmla="*/ 17 w 81"/>
                <a:gd name="T5" fmla="*/ 20 h 84"/>
                <a:gd name="T6" fmla="*/ 0 w 81"/>
                <a:gd name="T7" fmla="*/ 19 h 84"/>
                <a:gd name="T8" fmla="*/ 3 w 81"/>
                <a:gd name="T9" fmla="*/ 0 h 84"/>
                <a:gd name="T10" fmla="*/ 3 w 81"/>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84">
                  <a:moveTo>
                    <a:pt x="9" y="0"/>
                  </a:moveTo>
                  <a:lnTo>
                    <a:pt x="81" y="10"/>
                  </a:lnTo>
                  <a:lnTo>
                    <a:pt x="66" y="84"/>
                  </a:lnTo>
                  <a:lnTo>
                    <a:pt x="0" y="8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2" name="Freeform 49"/>
            <p:cNvSpPr>
              <a:spLocks/>
            </p:cNvSpPr>
            <p:nvPr/>
          </p:nvSpPr>
          <p:spPr bwMode="auto">
            <a:xfrm>
              <a:off x="1339" y="2758"/>
              <a:ext cx="200" cy="243"/>
            </a:xfrm>
            <a:custGeom>
              <a:avLst/>
              <a:gdLst>
                <a:gd name="T0" fmla="*/ 100 w 401"/>
                <a:gd name="T1" fmla="*/ 32 h 487"/>
                <a:gd name="T2" fmla="*/ 99 w 401"/>
                <a:gd name="T3" fmla="*/ 33 h 487"/>
                <a:gd name="T4" fmla="*/ 99 w 401"/>
                <a:gd name="T5" fmla="*/ 35 h 487"/>
                <a:gd name="T6" fmla="*/ 99 w 401"/>
                <a:gd name="T7" fmla="*/ 37 h 487"/>
                <a:gd name="T8" fmla="*/ 99 w 401"/>
                <a:gd name="T9" fmla="*/ 41 h 487"/>
                <a:gd name="T10" fmla="*/ 99 w 401"/>
                <a:gd name="T11" fmla="*/ 45 h 487"/>
                <a:gd name="T12" fmla="*/ 99 w 401"/>
                <a:gd name="T13" fmla="*/ 51 h 487"/>
                <a:gd name="T14" fmla="*/ 98 w 401"/>
                <a:gd name="T15" fmla="*/ 56 h 487"/>
                <a:gd name="T16" fmla="*/ 98 w 401"/>
                <a:gd name="T17" fmla="*/ 62 h 487"/>
                <a:gd name="T18" fmla="*/ 96 w 401"/>
                <a:gd name="T19" fmla="*/ 69 h 487"/>
                <a:gd name="T20" fmla="*/ 95 w 401"/>
                <a:gd name="T21" fmla="*/ 75 h 487"/>
                <a:gd name="T22" fmla="*/ 94 w 401"/>
                <a:gd name="T23" fmla="*/ 82 h 487"/>
                <a:gd name="T24" fmla="*/ 92 w 401"/>
                <a:gd name="T25" fmla="*/ 90 h 487"/>
                <a:gd name="T26" fmla="*/ 89 w 401"/>
                <a:gd name="T27" fmla="*/ 96 h 487"/>
                <a:gd name="T28" fmla="*/ 86 w 401"/>
                <a:gd name="T29" fmla="*/ 103 h 487"/>
                <a:gd name="T30" fmla="*/ 83 w 401"/>
                <a:gd name="T31" fmla="*/ 109 h 487"/>
                <a:gd name="T32" fmla="*/ 80 w 401"/>
                <a:gd name="T33" fmla="*/ 116 h 487"/>
                <a:gd name="T34" fmla="*/ 18 w 401"/>
                <a:gd name="T35" fmla="*/ 121 h 487"/>
                <a:gd name="T36" fmla="*/ 0 w 401"/>
                <a:gd name="T37" fmla="*/ 84 h 487"/>
                <a:gd name="T38" fmla="*/ 2 w 401"/>
                <a:gd name="T39" fmla="*/ 15 h 487"/>
                <a:gd name="T40" fmla="*/ 32 w 401"/>
                <a:gd name="T41" fmla="*/ 0 h 487"/>
                <a:gd name="T42" fmla="*/ 82 w 401"/>
                <a:gd name="T43" fmla="*/ 18 h 487"/>
                <a:gd name="T44" fmla="*/ 100 w 401"/>
                <a:gd name="T45" fmla="*/ 32 h 487"/>
                <a:gd name="T46" fmla="*/ 100 w 401"/>
                <a:gd name="T47" fmla="*/ 32 h 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01" h="487">
                  <a:moveTo>
                    <a:pt x="401" y="131"/>
                  </a:moveTo>
                  <a:lnTo>
                    <a:pt x="399" y="133"/>
                  </a:lnTo>
                  <a:lnTo>
                    <a:pt x="399" y="141"/>
                  </a:lnTo>
                  <a:lnTo>
                    <a:pt x="399" y="150"/>
                  </a:lnTo>
                  <a:lnTo>
                    <a:pt x="399" y="166"/>
                  </a:lnTo>
                  <a:lnTo>
                    <a:pt x="397" y="183"/>
                  </a:lnTo>
                  <a:lnTo>
                    <a:pt x="397" y="204"/>
                  </a:lnTo>
                  <a:lnTo>
                    <a:pt x="395" y="225"/>
                  </a:lnTo>
                  <a:lnTo>
                    <a:pt x="393" y="251"/>
                  </a:lnTo>
                  <a:lnTo>
                    <a:pt x="387" y="276"/>
                  </a:lnTo>
                  <a:lnTo>
                    <a:pt x="382" y="302"/>
                  </a:lnTo>
                  <a:lnTo>
                    <a:pt x="376" y="331"/>
                  </a:lnTo>
                  <a:lnTo>
                    <a:pt x="370" y="360"/>
                  </a:lnTo>
                  <a:lnTo>
                    <a:pt x="359" y="386"/>
                  </a:lnTo>
                  <a:lnTo>
                    <a:pt x="347" y="415"/>
                  </a:lnTo>
                  <a:lnTo>
                    <a:pt x="334" y="439"/>
                  </a:lnTo>
                  <a:lnTo>
                    <a:pt x="321" y="466"/>
                  </a:lnTo>
                  <a:lnTo>
                    <a:pt x="72" y="487"/>
                  </a:lnTo>
                  <a:lnTo>
                    <a:pt x="0" y="337"/>
                  </a:lnTo>
                  <a:lnTo>
                    <a:pt x="9" y="61"/>
                  </a:lnTo>
                  <a:lnTo>
                    <a:pt x="129" y="0"/>
                  </a:lnTo>
                  <a:lnTo>
                    <a:pt x="330" y="72"/>
                  </a:lnTo>
                  <a:lnTo>
                    <a:pt x="401" y="131"/>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3" name="Freeform 50"/>
            <p:cNvSpPr>
              <a:spLocks/>
            </p:cNvSpPr>
            <p:nvPr/>
          </p:nvSpPr>
          <p:spPr bwMode="auto">
            <a:xfrm>
              <a:off x="1539" y="2331"/>
              <a:ext cx="104" cy="351"/>
            </a:xfrm>
            <a:custGeom>
              <a:avLst/>
              <a:gdLst>
                <a:gd name="T0" fmla="*/ 0 w 207"/>
                <a:gd name="T1" fmla="*/ 0 h 704"/>
                <a:gd name="T2" fmla="*/ 0 w 207"/>
                <a:gd name="T3" fmla="*/ 1 h 704"/>
                <a:gd name="T4" fmla="*/ 1 w 207"/>
                <a:gd name="T5" fmla="*/ 5 h 704"/>
                <a:gd name="T6" fmla="*/ 1 w 207"/>
                <a:gd name="T7" fmla="*/ 11 h 704"/>
                <a:gd name="T8" fmla="*/ 2 w 207"/>
                <a:gd name="T9" fmla="*/ 20 h 704"/>
                <a:gd name="T10" fmla="*/ 3 w 207"/>
                <a:gd name="T11" fmla="*/ 30 h 704"/>
                <a:gd name="T12" fmla="*/ 4 w 207"/>
                <a:gd name="T13" fmla="*/ 42 h 704"/>
                <a:gd name="T14" fmla="*/ 5 w 207"/>
                <a:gd name="T15" fmla="*/ 55 h 704"/>
                <a:gd name="T16" fmla="*/ 6 w 207"/>
                <a:gd name="T17" fmla="*/ 69 h 704"/>
                <a:gd name="T18" fmla="*/ 6 w 207"/>
                <a:gd name="T19" fmla="*/ 82 h 704"/>
                <a:gd name="T20" fmla="*/ 7 w 207"/>
                <a:gd name="T21" fmla="*/ 96 h 704"/>
                <a:gd name="T22" fmla="*/ 8 w 207"/>
                <a:gd name="T23" fmla="*/ 111 h 704"/>
                <a:gd name="T24" fmla="*/ 8 w 207"/>
                <a:gd name="T25" fmla="*/ 125 h 704"/>
                <a:gd name="T26" fmla="*/ 8 w 207"/>
                <a:gd name="T27" fmla="*/ 138 h 704"/>
                <a:gd name="T28" fmla="*/ 7 w 207"/>
                <a:gd name="T29" fmla="*/ 150 h 704"/>
                <a:gd name="T30" fmla="*/ 6 w 207"/>
                <a:gd name="T31" fmla="*/ 161 h 704"/>
                <a:gd name="T32" fmla="*/ 5 w 207"/>
                <a:gd name="T33" fmla="*/ 171 h 704"/>
                <a:gd name="T34" fmla="*/ 24 w 207"/>
                <a:gd name="T35" fmla="*/ 175 h 704"/>
                <a:gd name="T36" fmla="*/ 30 w 207"/>
                <a:gd name="T37" fmla="*/ 172 h 704"/>
                <a:gd name="T38" fmla="*/ 42 w 207"/>
                <a:gd name="T39" fmla="*/ 165 h 704"/>
                <a:gd name="T40" fmla="*/ 52 w 207"/>
                <a:gd name="T41" fmla="*/ 43 h 704"/>
                <a:gd name="T42" fmla="*/ 0 w 207"/>
                <a:gd name="T43" fmla="*/ 0 h 704"/>
                <a:gd name="T44" fmla="*/ 0 w 207"/>
                <a:gd name="T45" fmla="*/ 0 h 7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7" h="704">
                  <a:moveTo>
                    <a:pt x="0" y="0"/>
                  </a:moveTo>
                  <a:lnTo>
                    <a:pt x="0" y="6"/>
                  </a:lnTo>
                  <a:lnTo>
                    <a:pt x="2" y="21"/>
                  </a:lnTo>
                  <a:lnTo>
                    <a:pt x="3" y="46"/>
                  </a:lnTo>
                  <a:lnTo>
                    <a:pt x="7" y="82"/>
                  </a:lnTo>
                  <a:lnTo>
                    <a:pt x="9" y="122"/>
                  </a:lnTo>
                  <a:lnTo>
                    <a:pt x="15" y="168"/>
                  </a:lnTo>
                  <a:lnTo>
                    <a:pt x="19" y="221"/>
                  </a:lnTo>
                  <a:lnTo>
                    <a:pt x="22" y="276"/>
                  </a:lnTo>
                  <a:lnTo>
                    <a:pt x="24" y="331"/>
                  </a:lnTo>
                  <a:lnTo>
                    <a:pt x="28" y="388"/>
                  </a:lnTo>
                  <a:lnTo>
                    <a:pt x="30" y="445"/>
                  </a:lnTo>
                  <a:lnTo>
                    <a:pt x="32" y="502"/>
                  </a:lnTo>
                  <a:lnTo>
                    <a:pt x="30" y="554"/>
                  </a:lnTo>
                  <a:lnTo>
                    <a:pt x="26" y="601"/>
                  </a:lnTo>
                  <a:lnTo>
                    <a:pt x="22" y="647"/>
                  </a:lnTo>
                  <a:lnTo>
                    <a:pt x="17" y="685"/>
                  </a:lnTo>
                  <a:lnTo>
                    <a:pt x="95" y="704"/>
                  </a:lnTo>
                  <a:lnTo>
                    <a:pt x="117" y="691"/>
                  </a:lnTo>
                  <a:lnTo>
                    <a:pt x="165" y="662"/>
                  </a:lnTo>
                  <a:lnTo>
                    <a:pt x="207" y="175"/>
                  </a:lnTo>
                  <a:lnTo>
                    <a:pt x="0" y="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4" name="Freeform 51"/>
            <p:cNvSpPr>
              <a:spLocks/>
            </p:cNvSpPr>
            <p:nvPr/>
          </p:nvSpPr>
          <p:spPr bwMode="auto">
            <a:xfrm>
              <a:off x="1566" y="2418"/>
              <a:ext cx="23" cy="258"/>
            </a:xfrm>
            <a:custGeom>
              <a:avLst/>
              <a:gdLst>
                <a:gd name="T0" fmla="*/ 0 w 45"/>
                <a:gd name="T1" fmla="*/ 125 h 516"/>
                <a:gd name="T2" fmla="*/ 9 w 45"/>
                <a:gd name="T3" fmla="*/ 0 h 516"/>
                <a:gd name="T4" fmla="*/ 9 w 45"/>
                <a:gd name="T5" fmla="*/ 1 h 516"/>
                <a:gd name="T6" fmla="*/ 9 w 45"/>
                <a:gd name="T7" fmla="*/ 3 h 516"/>
                <a:gd name="T8" fmla="*/ 10 w 45"/>
                <a:gd name="T9" fmla="*/ 5 h 516"/>
                <a:gd name="T10" fmla="*/ 10 w 45"/>
                <a:gd name="T11" fmla="*/ 9 h 516"/>
                <a:gd name="T12" fmla="*/ 11 w 45"/>
                <a:gd name="T13" fmla="*/ 13 h 516"/>
                <a:gd name="T14" fmla="*/ 11 w 45"/>
                <a:gd name="T15" fmla="*/ 19 h 516"/>
                <a:gd name="T16" fmla="*/ 11 w 45"/>
                <a:gd name="T17" fmla="*/ 25 h 516"/>
                <a:gd name="T18" fmla="*/ 11 w 45"/>
                <a:gd name="T19" fmla="*/ 33 h 516"/>
                <a:gd name="T20" fmla="*/ 12 w 45"/>
                <a:gd name="T21" fmla="*/ 42 h 516"/>
                <a:gd name="T22" fmla="*/ 11 w 45"/>
                <a:gd name="T23" fmla="*/ 52 h 516"/>
                <a:gd name="T24" fmla="*/ 11 w 45"/>
                <a:gd name="T25" fmla="*/ 65 h 516"/>
                <a:gd name="T26" fmla="*/ 11 w 45"/>
                <a:gd name="T27" fmla="*/ 77 h 516"/>
                <a:gd name="T28" fmla="*/ 10 w 45"/>
                <a:gd name="T29" fmla="*/ 93 h 516"/>
                <a:gd name="T30" fmla="*/ 9 w 45"/>
                <a:gd name="T31" fmla="*/ 110 h 516"/>
                <a:gd name="T32" fmla="*/ 8 w 45"/>
                <a:gd name="T33" fmla="*/ 129 h 516"/>
                <a:gd name="T34" fmla="*/ 0 w 45"/>
                <a:gd name="T35" fmla="*/ 125 h 516"/>
                <a:gd name="T36" fmla="*/ 0 w 45"/>
                <a:gd name="T37" fmla="*/ 125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 h="516">
                  <a:moveTo>
                    <a:pt x="0" y="499"/>
                  </a:moveTo>
                  <a:lnTo>
                    <a:pt x="36" y="0"/>
                  </a:lnTo>
                  <a:lnTo>
                    <a:pt x="36" y="4"/>
                  </a:lnTo>
                  <a:lnTo>
                    <a:pt x="36" y="10"/>
                  </a:lnTo>
                  <a:lnTo>
                    <a:pt x="38" y="19"/>
                  </a:lnTo>
                  <a:lnTo>
                    <a:pt x="40" y="33"/>
                  </a:lnTo>
                  <a:lnTo>
                    <a:pt x="42" y="50"/>
                  </a:lnTo>
                  <a:lnTo>
                    <a:pt x="42" y="73"/>
                  </a:lnTo>
                  <a:lnTo>
                    <a:pt x="44" y="99"/>
                  </a:lnTo>
                  <a:lnTo>
                    <a:pt x="44" y="130"/>
                  </a:lnTo>
                  <a:lnTo>
                    <a:pt x="45" y="166"/>
                  </a:lnTo>
                  <a:lnTo>
                    <a:pt x="44" y="208"/>
                  </a:lnTo>
                  <a:lnTo>
                    <a:pt x="44" y="257"/>
                  </a:lnTo>
                  <a:lnTo>
                    <a:pt x="42" y="308"/>
                  </a:lnTo>
                  <a:lnTo>
                    <a:pt x="38" y="371"/>
                  </a:lnTo>
                  <a:lnTo>
                    <a:pt x="34" y="440"/>
                  </a:lnTo>
                  <a:lnTo>
                    <a:pt x="30" y="516"/>
                  </a:lnTo>
                  <a:lnTo>
                    <a:pt x="0" y="499"/>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5" name="Freeform 52"/>
            <p:cNvSpPr>
              <a:spLocks/>
            </p:cNvSpPr>
            <p:nvPr/>
          </p:nvSpPr>
          <p:spPr bwMode="auto">
            <a:xfrm>
              <a:off x="1459" y="1967"/>
              <a:ext cx="187" cy="377"/>
            </a:xfrm>
            <a:custGeom>
              <a:avLst/>
              <a:gdLst>
                <a:gd name="T0" fmla="*/ 70 w 375"/>
                <a:gd name="T1" fmla="*/ 144 h 755"/>
                <a:gd name="T2" fmla="*/ 93 w 375"/>
                <a:gd name="T3" fmla="*/ 18 h 755"/>
                <a:gd name="T4" fmla="*/ 73 w 375"/>
                <a:gd name="T5" fmla="*/ 0 h 755"/>
                <a:gd name="T6" fmla="*/ 41 w 375"/>
                <a:gd name="T7" fmla="*/ 2 h 755"/>
                <a:gd name="T8" fmla="*/ 4 w 375"/>
                <a:gd name="T9" fmla="*/ 121 h 755"/>
                <a:gd name="T10" fmla="*/ 0 w 375"/>
                <a:gd name="T11" fmla="*/ 160 h 755"/>
                <a:gd name="T12" fmla="*/ 7 w 375"/>
                <a:gd name="T13" fmla="*/ 175 h 755"/>
                <a:gd name="T14" fmla="*/ 31 w 375"/>
                <a:gd name="T15" fmla="*/ 188 h 755"/>
                <a:gd name="T16" fmla="*/ 40 w 375"/>
                <a:gd name="T17" fmla="*/ 182 h 755"/>
                <a:gd name="T18" fmla="*/ 34 w 375"/>
                <a:gd name="T19" fmla="*/ 147 h 755"/>
                <a:gd name="T20" fmla="*/ 55 w 375"/>
                <a:gd name="T21" fmla="*/ 149 h 755"/>
                <a:gd name="T22" fmla="*/ 70 w 375"/>
                <a:gd name="T23" fmla="*/ 144 h 755"/>
                <a:gd name="T24" fmla="*/ 70 w 375"/>
                <a:gd name="T25" fmla="*/ 144 h 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5" h="755">
                  <a:moveTo>
                    <a:pt x="283" y="576"/>
                  </a:moveTo>
                  <a:lnTo>
                    <a:pt x="375" y="74"/>
                  </a:lnTo>
                  <a:lnTo>
                    <a:pt x="295" y="0"/>
                  </a:lnTo>
                  <a:lnTo>
                    <a:pt x="165" y="10"/>
                  </a:lnTo>
                  <a:lnTo>
                    <a:pt x="17" y="487"/>
                  </a:lnTo>
                  <a:lnTo>
                    <a:pt x="0" y="641"/>
                  </a:lnTo>
                  <a:lnTo>
                    <a:pt x="29" y="702"/>
                  </a:lnTo>
                  <a:lnTo>
                    <a:pt x="124" y="755"/>
                  </a:lnTo>
                  <a:lnTo>
                    <a:pt x="162" y="728"/>
                  </a:lnTo>
                  <a:lnTo>
                    <a:pt x="137" y="588"/>
                  </a:lnTo>
                  <a:lnTo>
                    <a:pt x="222" y="599"/>
                  </a:lnTo>
                  <a:lnTo>
                    <a:pt x="283" y="576"/>
                  </a:lnTo>
                  <a:close/>
                </a:path>
              </a:pathLst>
            </a:custGeom>
            <a:solidFill>
              <a:srgbClr val="B34D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6" name="Freeform 53"/>
            <p:cNvSpPr>
              <a:spLocks/>
            </p:cNvSpPr>
            <p:nvPr/>
          </p:nvSpPr>
          <p:spPr bwMode="auto">
            <a:xfrm>
              <a:off x="1392" y="1982"/>
              <a:ext cx="208" cy="335"/>
            </a:xfrm>
            <a:custGeom>
              <a:avLst/>
              <a:gdLst>
                <a:gd name="T0" fmla="*/ 90 w 416"/>
                <a:gd name="T1" fmla="*/ 0 h 671"/>
                <a:gd name="T2" fmla="*/ 88 w 416"/>
                <a:gd name="T3" fmla="*/ 5 h 671"/>
                <a:gd name="T4" fmla="*/ 84 w 416"/>
                <a:gd name="T5" fmla="*/ 14 h 671"/>
                <a:gd name="T6" fmla="*/ 81 w 416"/>
                <a:gd name="T7" fmla="*/ 26 h 671"/>
                <a:gd name="T8" fmla="*/ 78 w 416"/>
                <a:gd name="T9" fmla="*/ 40 h 671"/>
                <a:gd name="T10" fmla="*/ 76 w 416"/>
                <a:gd name="T11" fmla="*/ 54 h 671"/>
                <a:gd name="T12" fmla="*/ 77 w 416"/>
                <a:gd name="T13" fmla="*/ 67 h 671"/>
                <a:gd name="T14" fmla="*/ 82 w 416"/>
                <a:gd name="T15" fmla="*/ 77 h 671"/>
                <a:gd name="T16" fmla="*/ 85 w 416"/>
                <a:gd name="T17" fmla="*/ 81 h 671"/>
                <a:gd name="T18" fmla="*/ 83 w 416"/>
                <a:gd name="T19" fmla="*/ 82 h 671"/>
                <a:gd name="T20" fmla="*/ 78 w 416"/>
                <a:gd name="T21" fmla="*/ 84 h 671"/>
                <a:gd name="T22" fmla="*/ 74 w 416"/>
                <a:gd name="T23" fmla="*/ 87 h 671"/>
                <a:gd name="T24" fmla="*/ 69 w 416"/>
                <a:gd name="T25" fmla="*/ 92 h 671"/>
                <a:gd name="T26" fmla="*/ 65 w 416"/>
                <a:gd name="T27" fmla="*/ 98 h 671"/>
                <a:gd name="T28" fmla="*/ 62 w 416"/>
                <a:gd name="T29" fmla="*/ 107 h 671"/>
                <a:gd name="T30" fmla="*/ 63 w 416"/>
                <a:gd name="T31" fmla="*/ 117 h 671"/>
                <a:gd name="T32" fmla="*/ 65 w 416"/>
                <a:gd name="T33" fmla="*/ 124 h 671"/>
                <a:gd name="T34" fmla="*/ 68 w 416"/>
                <a:gd name="T35" fmla="*/ 125 h 671"/>
                <a:gd name="T36" fmla="*/ 73 w 416"/>
                <a:gd name="T37" fmla="*/ 127 h 671"/>
                <a:gd name="T38" fmla="*/ 79 w 416"/>
                <a:gd name="T39" fmla="*/ 130 h 671"/>
                <a:gd name="T40" fmla="*/ 85 w 416"/>
                <a:gd name="T41" fmla="*/ 132 h 671"/>
                <a:gd name="T42" fmla="*/ 92 w 416"/>
                <a:gd name="T43" fmla="*/ 135 h 671"/>
                <a:gd name="T44" fmla="*/ 98 w 416"/>
                <a:gd name="T45" fmla="*/ 136 h 671"/>
                <a:gd name="T46" fmla="*/ 104 w 416"/>
                <a:gd name="T47" fmla="*/ 136 h 671"/>
                <a:gd name="T48" fmla="*/ 96 w 416"/>
                <a:gd name="T49" fmla="*/ 147 h 671"/>
                <a:gd name="T50" fmla="*/ 94 w 416"/>
                <a:gd name="T51" fmla="*/ 146 h 671"/>
                <a:gd name="T52" fmla="*/ 89 w 416"/>
                <a:gd name="T53" fmla="*/ 146 h 671"/>
                <a:gd name="T54" fmla="*/ 84 w 416"/>
                <a:gd name="T55" fmla="*/ 145 h 671"/>
                <a:gd name="T56" fmla="*/ 77 w 416"/>
                <a:gd name="T57" fmla="*/ 143 h 671"/>
                <a:gd name="T58" fmla="*/ 70 w 416"/>
                <a:gd name="T59" fmla="*/ 140 h 671"/>
                <a:gd name="T60" fmla="*/ 63 w 416"/>
                <a:gd name="T61" fmla="*/ 138 h 671"/>
                <a:gd name="T62" fmla="*/ 55 w 416"/>
                <a:gd name="T63" fmla="*/ 134 h 671"/>
                <a:gd name="T64" fmla="*/ 51 w 416"/>
                <a:gd name="T65" fmla="*/ 133 h 671"/>
                <a:gd name="T66" fmla="*/ 48 w 416"/>
                <a:gd name="T67" fmla="*/ 136 h 671"/>
                <a:gd name="T68" fmla="*/ 46 w 416"/>
                <a:gd name="T69" fmla="*/ 139 h 671"/>
                <a:gd name="T70" fmla="*/ 43 w 416"/>
                <a:gd name="T71" fmla="*/ 144 h 671"/>
                <a:gd name="T72" fmla="*/ 41 w 416"/>
                <a:gd name="T73" fmla="*/ 150 h 671"/>
                <a:gd name="T74" fmla="*/ 40 w 416"/>
                <a:gd name="T75" fmla="*/ 156 h 671"/>
                <a:gd name="T76" fmla="*/ 40 w 416"/>
                <a:gd name="T77" fmla="*/ 163 h 671"/>
                <a:gd name="T78" fmla="*/ 19 w 416"/>
                <a:gd name="T79" fmla="*/ 145 h 671"/>
                <a:gd name="T80" fmla="*/ 0 w 416"/>
                <a:gd name="T81" fmla="*/ 66 h 671"/>
                <a:gd name="T82" fmla="*/ 91 w 416"/>
                <a:gd name="T83" fmla="*/ 0 h 6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6" h="671">
                  <a:moveTo>
                    <a:pt x="361" y="0"/>
                  </a:moveTo>
                  <a:lnTo>
                    <a:pt x="359" y="2"/>
                  </a:lnTo>
                  <a:lnTo>
                    <a:pt x="355" y="9"/>
                  </a:lnTo>
                  <a:lnTo>
                    <a:pt x="350" y="22"/>
                  </a:lnTo>
                  <a:lnTo>
                    <a:pt x="344" y="40"/>
                  </a:lnTo>
                  <a:lnTo>
                    <a:pt x="336" y="59"/>
                  </a:lnTo>
                  <a:lnTo>
                    <a:pt x="329" y="81"/>
                  </a:lnTo>
                  <a:lnTo>
                    <a:pt x="321" y="106"/>
                  </a:lnTo>
                  <a:lnTo>
                    <a:pt x="316" y="135"/>
                  </a:lnTo>
                  <a:lnTo>
                    <a:pt x="310" y="161"/>
                  </a:lnTo>
                  <a:lnTo>
                    <a:pt x="304" y="190"/>
                  </a:lnTo>
                  <a:lnTo>
                    <a:pt x="302" y="216"/>
                  </a:lnTo>
                  <a:lnTo>
                    <a:pt x="304" y="243"/>
                  </a:lnTo>
                  <a:lnTo>
                    <a:pt x="308" y="268"/>
                  </a:lnTo>
                  <a:lnTo>
                    <a:pt x="316" y="291"/>
                  </a:lnTo>
                  <a:lnTo>
                    <a:pt x="327" y="310"/>
                  </a:lnTo>
                  <a:lnTo>
                    <a:pt x="342" y="327"/>
                  </a:lnTo>
                  <a:lnTo>
                    <a:pt x="340" y="327"/>
                  </a:lnTo>
                  <a:lnTo>
                    <a:pt x="336" y="327"/>
                  </a:lnTo>
                  <a:lnTo>
                    <a:pt x="329" y="329"/>
                  </a:lnTo>
                  <a:lnTo>
                    <a:pt x="321" y="334"/>
                  </a:lnTo>
                  <a:lnTo>
                    <a:pt x="312" y="336"/>
                  </a:lnTo>
                  <a:lnTo>
                    <a:pt x="302" y="344"/>
                  </a:lnTo>
                  <a:lnTo>
                    <a:pt x="293" y="351"/>
                  </a:lnTo>
                  <a:lnTo>
                    <a:pt x="283" y="361"/>
                  </a:lnTo>
                  <a:lnTo>
                    <a:pt x="274" y="370"/>
                  </a:lnTo>
                  <a:lnTo>
                    <a:pt x="264" y="382"/>
                  </a:lnTo>
                  <a:lnTo>
                    <a:pt x="257" y="395"/>
                  </a:lnTo>
                  <a:lnTo>
                    <a:pt x="251" y="412"/>
                  </a:lnTo>
                  <a:lnTo>
                    <a:pt x="247" y="429"/>
                  </a:lnTo>
                  <a:lnTo>
                    <a:pt x="247" y="448"/>
                  </a:lnTo>
                  <a:lnTo>
                    <a:pt x="249" y="469"/>
                  </a:lnTo>
                  <a:lnTo>
                    <a:pt x="257" y="494"/>
                  </a:lnTo>
                  <a:lnTo>
                    <a:pt x="259" y="496"/>
                  </a:lnTo>
                  <a:lnTo>
                    <a:pt x="264" y="498"/>
                  </a:lnTo>
                  <a:lnTo>
                    <a:pt x="272" y="502"/>
                  </a:lnTo>
                  <a:lnTo>
                    <a:pt x="279" y="505"/>
                  </a:lnTo>
                  <a:lnTo>
                    <a:pt x="291" y="511"/>
                  </a:lnTo>
                  <a:lnTo>
                    <a:pt x="302" y="515"/>
                  </a:lnTo>
                  <a:lnTo>
                    <a:pt x="314" y="523"/>
                  </a:lnTo>
                  <a:lnTo>
                    <a:pt x="327" y="526"/>
                  </a:lnTo>
                  <a:lnTo>
                    <a:pt x="338" y="530"/>
                  </a:lnTo>
                  <a:lnTo>
                    <a:pt x="352" y="534"/>
                  </a:lnTo>
                  <a:lnTo>
                    <a:pt x="367" y="540"/>
                  </a:lnTo>
                  <a:lnTo>
                    <a:pt x="378" y="542"/>
                  </a:lnTo>
                  <a:lnTo>
                    <a:pt x="392" y="545"/>
                  </a:lnTo>
                  <a:lnTo>
                    <a:pt x="403" y="545"/>
                  </a:lnTo>
                  <a:lnTo>
                    <a:pt x="416" y="545"/>
                  </a:lnTo>
                  <a:lnTo>
                    <a:pt x="384" y="591"/>
                  </a:lnTo>
                  <a:lnTo>
                    <a:pt x="382" y="591"/>
                  </a:lnTo>
                  <a:lnTo>
                    <a:pt x="378" y="591"/>
                  </a:lnTo>
                  <a:lnTo>
                    <a:pt x="373" y="587"/>
                  </a:lnTo>
                  <a:lnTo>
                    <a:pt x="365" y="587"/>
                  </a:lnTo>
                  <a:lnTo>
                    <a:pt x="355" y="585"/>
                  </a:lnTo>
                  <a:lnTo>
                    <a:pt x="346" y="583"/>
                  </a:lnTo>
                  <a:lnTo>
                    <a:pt x="335" y="580"/>
                  </a:lnTo>
                  <a:lnTo>
                    <a:pt x="321" y="578"/>
                  </a:lnTo>
                  <a:lnTo>
                    <a:pt x="308" y="572"/>
                  </a:lnTo>
                  <a:lnTo>
                    <a:pt x="295" y="568"/>
                  </a:lnTo>
                  <a:lnTo>
                    <a:pt x="279" y="562"/>
                  </a:lnTo>
                  <a:lnTo>
                    <a:pt x="264" y="559"/>
                  </a:lnTo>
                  <a:lnTo>
                    <a:pt x="249" y="553"/>
                  </a:lnTo>
                  <a:lnTo>
                    <a:pt x="234" y="545"/>
                  </a:lnTo>
                  <a:lnTo>
                    <a:pt x="220" y="538"/>
                  </a:lnTo>
                  <a:lnTo>
                    <a:pt x="207" y="532"/>
                  </a:lnTo>
                  <a:lnTo>
                    <a:pt x="203" y="534"/>
                  </a:lnTo>
                  <a:lnTo>
                    <a:pt x="196" y="540"/>
                  </a:lnTo>
                  <a:lnTo>
                    <a:pt x="190" y="545"/>
                  </a:lnTo>
                  <a:lnTo>
                    <a:pt x="186" y="553"/>
                  </a:lnTo>
                  <a:lnTo>
                    <a:pt x="181" y="559"/>
                  </a:lnTo>
                  <a:lnTo>
                    <a:pt x="177" y="568"/>
                  </a:lnTo>
                  <a:lnTo>
                    <a:pt x="171" y="578"/>
                  </a:lnTo>
                  <a:lnTo>
                    <a:pt x="167" y="587"/>
                  </a:lnTo>
                  <a:lnTo>
                    <a:pt x="163" y="600"/>
                  </a:lnTo>
                  <a:lnTo>
                    <a:pt x="162" y="612"/>
                  </a:lnTo>
                  <a:lnTo>
                    <a:pt x="158" y="625"/>
                  </a:lnTo>
                  <a:lnTo>
                    <a:pt x="158" y="639"/>
                  </a:lnTo>
                  <a:lnTo>
                    <a:pt x="158" y="654"/>
                  </a:lnTo>
                  <a:lnTo>
                    <a:pt x="162" y="671"/>
                  </a:lnTo>
                  <a:lnTo>
                    <a:pt x="76" y="583"/>
                  </a:lnTo>
                  <a:lnTo>
                    <a:pt x="93" y="437"/>
                  </a:lnTo>
                  <a:lnTo>
                    <a:pt x="0" y="266"/>
                  </a:lnTo>
                  <a:lnTo>
                    <a:pt x="8" y="121"/>
                  </a:lnTo>
                  <a:lnTo>
                    <a:pt x="361" y="0"/>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7" name="Freeform 54"/>
            <p:cNvSpPr>
              <a:spLocks/>
            </p:cNvSpPr>
            <p:nvPr/>
          </p:nvSpPr>
          <p:spPr bwMode="auto">
            <a:xfrm>
              <a:off x="1563" y="2689"/>
              <a:ext cx="219" cy="112"/>
            </a:xfrm>
            <a:custGeom>
              <a:avLst/>
              <a:gdLst>
                <a:gd name="T0" fmla="*/ 13 w 437"/>
                <a:gd name="T1" fmla="*/ 16 h 225"/>
                <a:gd name="T2" fmla="*/ 51 w 437"/>
                <a:gd name="T3" fmla="*/ 16 h 225"/>
                <a:gd name="T4" fmla="*/ 73 w 437"/>
                <a:gd name="T5" fmla="*/ 0 h 225"/>
                <a:gd name="T6" fmla="*/ 84 w 437"/>
                <a:gd name="T7" fmla="*/ 17 h 225"/>
                <a:gd name="T8" fmla="*/ 110 w 437"/>
                <a:gd name="T9" fmla="*/ 47 h 225"/>
                <a:gd name="T10" fmla="*/ 91 w 437"/>
                <a:gd name="T11" fmla="*/ 56 h 225"/>
                <a:gd name="T12" fmla="*/ 75 w 437"/>
                <a:gd name="T13" fmla="*/ 55 h 225"/>
                <a:gd name="T14" fmla="*/ 47 w 437"/>
                <a:gd name="T15" fmla="*/ 49 h 225"/>
                <a:gd name="T16" fmla="*/ 0 w 437"/>
                <a:gd name="T17" fmla="*/ 32 h 225"/>
                <a:gd name="T18" fmla="*/ 13 w 437"/>
                <a:gd name="T19" fmla="*/ 16 h 225"/>
                <a:gd name="T20" fmla="*/ 13 w 437"/>
                <a:gd name="T21" fmla="*/ 16 h 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7" h="225">
                  <a:moveTo>
                    <a:pt x="50" y="65"/>
                  </a:moveTo>
                  <a:lnTo>
                    <a:pt x="204" y="65"/>
                  </a:lnTo>
                  <a:lnTo>
                    <a:pt x="291" y="0"/>
                  </a:lnTo>
                  <a:lnTo>
                    <a:pt x="333" y="69"/>
                  </a:lnTo>
                  <a:lnTo>
                    <a:pt x="437" y="190"/>
                  </a:lnTo>
                  <a:lnTo>
                    <a:pt x="361" y="225"/>
                  </a:lnTo>
                  <a:lnTo>
                    <a:pt x="299" y="223"/>
                  </a:lnTo>
                  <a:lnTo>
                    <a:pt x="188" y="196"/>
                  </a:lnTo>
                  <a:lnTo>
                    <a:pt x="0" y="131"/>
                  </a:lnTo>
                  <a:lnTo>
                    <a:pt x="50" y="65"/>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8" name="Freeform 55"/>
            <p:cNvSpPr>
              <a:spLocks/>
            </p:cNvSpPr>
            <p:nvPr/>
          </p:nvSpPr>
          <p:spPr bwMode="auto">
            <a:xfrm>
              <a:off x="1241" y="2389"/>
              <a:ext cx="347" cy="417"/>
            </a:xfrm>
            <a:custGeom>
              <a:avLst/>
              <a:gdLst>
                <a:gd name="T0" fmla="*/ 0 w 694"/>
                <a:gd name="T1" fmla="*/ 7 h 835"/>
                <a:gd name="T2" fmla="*/ 54 w 694"/>
                <a:gd name="T3" fmla="*/ 169 h 835"/>
                <a:gd name="T4" fmla="*/ 155 w 694"/>
                <a:gd name="T5" fmla="*/ 208 h 835"/>
                <a:gd name="T6" fmla="*/ 168 w 694"/>
                <a:gd name="T7" fmla="*/ 190 h 835"/>
                <a:gd name="T8" fmla="*/ 174 w 694"/>
                <a:gd name="T9" fmla="*/ 176 h 835"/>
                <a:gd name="T10" fmla="*/ 140 w 694"/>
                <a:gd name="T11" fmla="*/ 133 h 835"/>
                <a:gd name="T12" fmla="*/ 135 w 694"/>
                <a:gd name="T13" fmla="*/ 109 h 835"/>
                <a:gd name="T14" fmla="*/ 93 w 694"/>
                <a:gd name="T15" fmla="*/ 23 h 835"/>
                <a:gd name="T16" fmla="*/ 35 w 694"/>
                <a:gd name="T17" fmla="*/ 0 h 835"/>
                <a:gd name="T18" fmla="*/ 0 w 694"/>
                <a:gd name="T19" fmla="*/ 7 h 835"/>
                <a:gd name="T20" fmla="*/ 0 w 694"/>
                <a:gd name="T21" fmla="*/ 7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4" h="835">
                  <a:moveTo>
                    <a:pt x="0" y="31"/>
                  </a:moveTo>
                  <a:lnTo>
                    <a:pt x="216" y="677"/>
                  </a:lnTo>
                  <a:lnTo>
                    <a:pt x="618" y="835"/>
                  </a:lnTo>
                  <a:lnTo>
                    <a:pt x="671" y="761"/>
                  </a:lnTo>
                  <a:lnTo>
                    <a:pt x="694" y="704"/>
                  </a:lnTo>
                  <a:lnTo>
                    <a:pt x="559" y="533"/>
                  </a:lnTo>
                  <a:lnTo>
                    <a:pt x="538" y="436"/>
                  </a:lnTo>
                  <a:lnTo>
                    <a:pt x="369" y="94"/>
                  </a:lnTo>
                  <a:lnTo>
                    <a:pt x="138" y="0"/>
                  </a:lnTo>
                  <a:lnTo>
                    <a:pt x="0" y="31"/>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69" name="Freeform 56"/>
            <p:cNvSpPr>
              <a:spLocks/>
            </p:cNvSpPr>
            <p:nvPr/>
          </p:nvSpPr>
          <p:spPr bwMode="auto">
            <a:xfrm>
              <a:off x="1356" y="1914"/>
              <a:ext cx="290" cy="299"/>
            </a:xfrm>
            <a:custGeom>
              <a:avLst/>
              <a:gdLst>
                <a:gd name="T0" fmla="*/ 144 w 580"/>
                <a:gd name="T1" fmla="*/ 44 h 597"/>
                <a:gd name="T2" fmla="*/ 139 w 580"/>
                <a:gd name="T3" fmla="*/ 43 h 597"/>
                <a:gd name="T4" fmla="*/ 131 w 580"/>
                <a:gd name="T5" fmla="*/ 40 h 597"/>
                <a:gd name="T6" fmla="*/ 119 w 580"/>
                <a:gd name="T7" fmla="*/ 39 h 597"/>
                <a:gd name="T8" fmla="*/ 106 w 580"/>
                <a:gd name="T9" fmla="*/ 41 h 597"/>
                <a:gd name="T10" fmla="*/ 93 w 580"/>
                <a:gd name="T11" fmla="*/ 47 h 597"/>
                <a:gd name="T12" fmla="*/ 82 w 580"/>
                <a:gd name="T13" fmla="*/ 60 h 597"/>
                <a:gd name="T14" fmla="*/ 73 w 580"/>
                <a:gd name="T15" fmla="*/ 80 h 597"/>
                <a:gd name="T16" fmla="*/ 58 w 580"/>
                <a:gd name="T17" fmla="*/ 91 h 597"/>
                <a:gd name="T18" fmla="*/ 56 w 580"/>
                <a:gd name="T19" fmla="*/ 87 h 597"/>
                <a:gd name="T20" fmla="*/ 55 w 580"/>
                <a:gd name="T21" fmla="*/ 84 h 597"/>
                <a:gd name="T22" fmla="*/ 53 w 580"/>
                <a:gd name="T23" fmla="*/ 82 h 597"/>
                <a:gd name="T24" fmla="*/ 49 w 580"/>
                <a:gd name="T25" fmla="*/ 80 h 597"/>
                <a:gd name="T26" fmla="*/ 45 w 580"/>
                <a:gd name="T27" fmla="*/ 79 h 597"/>
                <a:gd name="T28" fmla="*/ 40 w 580"/>
                <a:gd name="T29" fmla="*/ 81 h 597"/>
                <a:gd name="T30" fmla="*/ 34 w 580"/>
                <a:gd name="T31" fmla="*/ 86 h 597"/>
                <a:gd name="T32" fmla="*/ 28 w 580"/>
                <a:gd name="T33" fmla="*/ 93 h 597"/>
                <a:gd name="T34" fmla="*/ 27 w 580"/>
                <a:gd name="T35" fmla="*/ 99 h 597"/>
                <a:gd name="T36" fmla="*/ 28 w 580"/>
                <a:gd name="T37" fmla="*/ 104 h 597"/>
                <a:gd name="T38" fmla="*/ 32 w 580"/>
                <a:gd name="T39" fmla="*/ 109 h 597"/>
                <a:gd name="T40" fmla="*/ 35 w 580"/>
                <a:gd name="T41" fmla="*/ 112 h 597"/>
                <a:gd name="T42" fmla="*/ 40 w 580"/>
                <a:gd name="T43" fmla="*/ 116 h 597"/>
                <a:gd name="T44" fmla="*/ 43 w 580"/>
                <a:gd name="T45" fmla="*/ 118 h 597"/>
                <a:gd name="T46" fmla="*/ 44 w 580"/>
                <a:gd name="T47" fmla="*/ 118 h 597"/>
                <a:gd name="T48" fmla="*/ 41 w 580"/>
                <a:gd name="T49" fmla="*/ 149 h 597"/>
                <a:gd name="T50" fmla="*/ 35 w 580"/>
                <a:gd name="T51" fmla="*/ 146 h 597"/>
                <a:gd name="T52" fmla="*/ 26 w 580"/>
                <a:gd name="T53" fmla="*/ 139 h 597"/>
                <a:gd name="T54" fmla="*/ 17 w 580"/>
                <a:gd name="T55" fmla="*/ 130 h 597"/>
                <a:gd name="T56" fmla="*/ 8 w 580"/>
                <a:gd name="T57" fmla="*/ 117 h 597"/>
                <a:gd name="T58" fmla="*/ 2 w 580"/>
                <a:gd name="T59" fmla="*/ 100 h 597"/>
                <a:gd name="T60" fmla="*/ 0 w 580"/>
                <a:gd name="T61" fmla="*/ 80 h 597"/>
                <a:gd name="T62" fmla="*/ 6 w 580"/>
                <a:gd name="T63" fmla="*/ 56 h 597"/>
                <a:gd name="T64" fmla="*/ 19 w 580"/>
                <a:gd name="T65" fmla="*/ 30 h 597"/>
                <a:gd name="T66" fmla="*/ 35 w 580"/>
                <a:gd name="T67" fmla="*/ 12 h 597"/>
                <a:gd name="T68" fmla="*/ 54 w 580"/>
                <a:gd name="T69" fmla="*/ 3 h 597"/>
                <a:gd name="T70" fmla="*/ 73 w 580"/>
                <a:gd name="T71" fmla="*/ 0 h 597"/>
                <a:gd name="T72" fmla="*/ 92 w 580"/>
                <a:gd name="T73" fmla="*/ 2 h 597"/>
                <a:gd name="T74" fmla="*/ 107 w 580"/>
                <a:gd name="T75" fmla="*/ 6 h 597"/>
                <a:gd name="T76" fmla="*/ 119 w 580"/>
                <a:gd name="T77" fmla="*/ 10 h 597"/>
                <a:gd name="T78" fmla="*/ 126 w 580"/>
                <a:gd name="T79" fmla="*/ 14 h 597"/>
                <a:gd name="T80" fmla="*/ 128 w 580"/>
                <a:gd name="T81" fmla="*/ 15 h 597"/>
                <a:gd name="T82" fmla="*/ 131 w 580"/>
                <a:gd name="T83" fmla="*/ 17 h 597"/>
                <a:gd name="T84" fmla="*/ 134 w 580"/>
                <a:gd name="T85" fmla="*/ 21 h 597"/>
                <a:gd name="T86" fmla="*/ 138 w 580"/>
                <a:gd name="T87" fmla="*/ 25 h 597"/>
                <a:gd name="T88" fmla="*/ 141 w 580"/>
                <a:gd name="T89" fmla="*/ 29 h 597"/>
                <a:gd name="T90" fmla="*/ 144 w 580"/>
                <a:gd name="T91" fmla="*/ 35 h 597"/>
                <a:gd name="T92" fmla="*/ 145 w 580"/>
                <a:gd name="T93" fmla="*/ 42 h 597"/>
                <a:gd name="T94" fmla="*/ 145 w 580"/>
                <a:gd name="T95" fmla="*/ 45 h 5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0" h="597">
                  <a:moveTo>
                    <a:pt x="580" y="178"/>
                  </a:moveTo>
                  <a:lnTo>
                    <a:pt x="576" y="176"/>
                  </a:lnTo>
                  <a:lnTo>
                    <a:pt x="568" y="173"/>
                  </a:lnTo>
                  <a:lnTo>
                    <a:pt x="555" y="169"/>
                  </a:lnTo>
                  <a:lnTo>
                    <a:pt x="540" y="165"/>
                  </a:lnTo>
                  <a:lnTo>
                    <a:pt x="521" y="159"/>
                  </a:lnTo>
                  <a:lnTo>
                    <a:pt x="498" y="157"/>
                  </a:lnTo>
                  <a:lnTo>
                    <a:pt x="473" y="156"/>
                  </a:lnTo>
                  <a:lnTo>
                    <a:pt x="450" y="157"/>
                  </a:lnTo>
                  <a:lnTo>
                    <a:pt x="424" y="161"/>
                  </a:lnTo>
                  <a:lnTo>
                    <a:pt x="399" y="173"/>
                  </a:lnTo>
                  <a:lnTo>
                    <a:pt x="372" y="188"/>
                  </a:lnTo>
                  <a:lnTo>
                    <a:pt x="350" y="209"/>
                  </a:lnTo>
                  <a:lnTo>
                    <a:pt x="327" y="237"/>
                  </a:lnTo>
                  <a:lnTo>
                    <a:pt x="308" y="272"/>
                  </a:lnTo>
                  <a:lnTo>
                    <a:pt x="292" y="317"/>
                  </a:lnTo>
                  <a:lnTo>
                    <a:pt x="281" y="370"/>
                  </a:lnTo>
                  <a:lnTo>
                    <a:pt x="230" y="363"/>
                  </a:lnTo>
                  <a:lnTo>
                    <a:pt x="228" y="359"/>
                  </a:lnTo>
                  <a:lnTo>
                    <a:pt x="224" y="348"/>
                  </a:lnTo>
                  <a:lnTo>
                    <a:pt x="220" y="342"/>
                  </a:lnTo>
                  <a:lnTo>
                    <a:pt x="218" y="336"/>
                  </a:lnTo>
                  <a:lnTo>
                    <a:pt x="215" y="331"/>
                  </a:lnTo>
                  <a:lnTo>
                    <a:pt x="211" y="325"/>
                  </a:lnTo>
                  <a:lnTo>
                    <a:pt x="203" y="321"/>
                  </a:lnTo>
                  <a:lnTo>
                    <a:pt x="196" y="317"/>
                  </a:lnTo>
                  <a:lnTo>
                    <a:pt x="188" y="315"/>
                  </a:lnTo>
                  <a:lnTo>
                    <a:pt x="180" y="315"/>
                  </a:lnTo>
                  <a:lnTo>
                    <a:pt x="169" y="317"/>
                  </a:lnTo>
                  <a:lnTo>
                    <a:pt x="158" y="323"/>
                  </a:lnTo>
                  <a:lnTo>
                    <a:pt x="146" y="331"/>
                  </a:lnTo>
                  <a:lnTo>
                    <a:pt x="133" y="344"/>
                  </a:lnTo>
                  <a:lnTo>
                    <a:pt x="120" y="355"/>
                  </a:lnTo>
                  <a:lnTo>
                    <a:pt x="112" y="369"/>
                  </a:lnTo>
                  <a:lnTo>
                    <a:pt x="108" y="380"/>
                  </a:lnTo>
                  <a:lnTo>
                    <a:pt x="106" y="393"/>
                  </a:lnTo>
                  <a:lnTo>
                    <a:pt x="108" y="403"/>
                  </a:lnTo>
                  <a:lnTo>
                    <a:pt x="112" y="414"/>
                  </a:lnTo>
                  <a:lnTo>
                    <a:pt x="118" y="424"/>
                  </a:lnTo>
                  <a:lnTo>
                    <a:pt x="125" y="433"/>
                  </a:lnTo>
                  <a:lnTo>
                    <a:pt x="131" y="441"/>
                  </a:lnTo>
                  <a:lnTo>
                    <a:pt x="140" y="448"/>
                  </a:lnTo>
                  <a:lnTo>
                    <a:pt x="148" y="454"/>
                  </a:lnTo>
                  <a:lnTo>
                    <a:pt x="158" y="462"/>
                  </a:lnTo>
                  <a:lnTo>
                    <a:pt x="163" y="464"/>
                  </a:lnTo>
                  <a:lnTo>
                    <a:pt x="171" y="469"/>
                  </a:lnTo>
                  <a:lnTo>
                    <a:pt x="173" y="471"/>
                  </a:lnTo>
                  <a:lnTo>
                    <a:pt x="175" y="471"/>
                  </a:lnTo>
                  <a:lnTo>
                    <a:pt x="165" y="597"/>
                  </a:lnTo>
                  <a:lnTo>
                    <a:pt x="161" y="595"/>
                  </a:lnTo>
                  <a:lnTo>
                    <a:pt x="154" y="589"/>
                  </a:lnTo>
                  <a:lnTo>
                    <a:pt x="140" y="581"/>
                  </a:lnTo>
                  <a:lnTo>
                    <a:pt x="125" y="570"/>
                  </a:lnTo>
                  <a:lnTo>
                    <a:pt x="104" y="555"/>
                  </a:lnTo>
                  <a:lnTo>
                    <a:pt x="87" y="538"/>
                  </a:lnTo>
                  <a:lnTo>
                    <a:pt x="68" y="517"/>
                  </a:lnTo>
                  <a:lnTo>
                    <a:pt x="51" y="494"/>
                  </a:lnTo>
                  <a:lnTo>
                    <a:pt x="32" y="465"/>
                  </a:lnTo>
                  <a:lnTo>
                    <a:pt x="17" y="433"/>
                  </a:lnTo>
                  <a:lnTo>
                    <a:pt x="7" y="399"/>
                  </a:lnTo>
                  <a:lnTo>
                    <a:pt x="2" y="361"/>
                  </a:lnTo>
                  <a:lnTo>
                    <a:pt x="0" y="317"/>
                  </a:lnTo>
                  <a:lnTo>
                    <a:pt x="7" y="272"/>
                  </a:lnTo>
                  <a:lnTo>
                    <a:pt x="23" y="222"/>
                  </a:lnTo>
                  <a:lnTo>
                    <a:pt x="45" y="169"/>
                  </a:lnTo>
                  <a:lnTo>
                    <a:pt x="74" y="119"/>
                  </a:lnTo>
                  <a:lnTo>
                    <a:pt x="106" y="80"/>
                  </a:lnTo>
                  <a:lnTo>
                    <a:pt x="140" y="47"/>
                  </a:lnTo>
                  <a:lnTo>
                    <a:pt x="178" y="26"/>
                  </a:lnTo>
                  <a:lnTo>
                    <a:pt x="215" y="11"/>
                  </a:lnTo>
                  <a:lnTo>
                    <a:pt x="254" y="3"/>
                  </a:lnTo>
                  <a:lnTo>
                    <a:pt x="292" y="0"/>
                  </a:lnTo>
                  <a:lnTo>
                    <a:pt x="331" y="2"/>
                  </a:lnTo>
                  <a:lnTo>
                    <a:pt x="365" y="5"/>
                  </a:lnTo>
                  <a:lnTo>
                    <a:pt x="399" y="13"/>
                  </a:lnTo>
                  <a:lnTo>
                    <a:pt x="427" y="22"/>
                  </a:lnTo>
                  <a:lnTo>
                    <a:pt x="454" y="32"/>
                  </a:lnTo>
                  <a:lnTo>
                    <a:pt x="475" y="40"/>
                  </a:lnTo>
                  <a:lnTo>
                    <a:pt x="492" y="49"/>
                  </a:lnTo>
                  <a:lnTo>
                    <a:pt x="502" y="53"/>
                  </a:lnTo>
                  <a:lnTo>
                    <a:pt x="505" y="57"/>
                  </a:lnTo>
                  <a:lnTo>
                    <a:pt x="509" y="57"/>
                  </a:lnTo>
                  <a:lnTo>
                    <a:pt x="519" y="64"/>
                  </a:lnTo>
                  <a:lnTo>
                    <a:pt x="522" y="68"/>
                  </a:lnTo>
                  <a:lnTo>
                    <a:pt x="528" y="74"/>
                  </a:lnTo>
                  <a:lnTo>
                    <a:pt x="536" y="81"/>
                  </a:lnTo>
                  <a:lnTo>
                    <a:pt x="543" y="89"/>
                  </a:lnTo>
                  <a:lnTo>
                    <a:pt x="551" y="97"/>
                  </a:lnTo>
                  <a:lnTo>
                    <a:pt x="557" y="106"/>
                  </a:lnTo>
                  <a:lnTo>
                    <a:pt x="564" y="116"/>
                  </a:lnTo>
                  <a:lnTo>
                    <a:pt x="570" y="127"/>
                  </a:lnTo>
                  <a:lnTo>
                    <a:pt x="574" y="138"/>
                  </a:lnTo>
                  <a:lnTo>
                    <a:pt x="578" y="152"/>
                  </a:lnTo>
                  <a:lnTo>
                    <a:pt x="580" y="165"/>
                  </a:lnTo>
                  <a:lnTo>
                    <a:pt x="58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0" name="Freeform 57"/>
            <p:cNvSpPr>
              <a:spLocks/>
            </p:cNvSpPr>
            <p:nvPr/>
          </p:nvSpPr>
          <p:spPr bwMode="auto">
            <a:xfrm>
              <a:off x="1241" y="2286"/>
              <a:ext cx="357" cy="454"/>
            </a:xfrm>
            <a:custGeom>
              <a:avLst/>
              <a:gdLst>
                <a:gd name="T0" fmla="*/ 85 w 714"/>
                <a:gd name="T1" fmla="*/ 0 h 909"/>
                <a:gd name="T2" fmla="*/ 85 w 714"/>
                <a:gd name="T3" fmla="*/ 1 h 909"/>
                <a:gd name="T4" fmla="*/ 87 w 714"/>
                <a:gd name="T5" fmla="*/ 4 h 909"/>
                <a:gd name="T6" fmla="*/ 89 w 714"/>
                <a:gd name="T7" fmla="*/ 10 h 909"/>
                <a:gd name="T8" fmla="*/ 92 w 714"/>
                <a:gd name="T9" fmla="*/ 17 h 909"/>
                <a:gd name="T10" fmla="*/ 95 w 714"/>
                <a:gd name="T11" fmla="*/ 25 h 909"/>
                <a:gd name="T12" fmla="*/ 99 w 714"/>
                <a:gd name="T13" fmla="*/ 36 h 909"/>
                <a:gd name="T14" fmla="*/ 103 w 714"/>
                <a:gd name="T15" fmla="*/ 47 h 909"/>
                <a:gd name="T16" fmla="*/ 108 w 714"/>
                <a:gd name="T17" fmla="*/ 60 h 909"/>
                <a:gd name="T18" fmla="*/ 112 w 714"/>
                <a:gd name="T19" fmla="*/ 72 h 909"/>
                <a:gd name="T20" fmla="*/ 117 w 714"/>
                <a:gd name="T21" fmla="*/ 86 h 909"/>
                <a:gd name="T22" fmla="*/ 121 w 714"/>
                <a:gd name="T23" fmla="*/ 99 h 909"/>
                <a:gd name="T24" fmla="*/ 125 w 714"/>
                <a:gd name="T25" fmla="*/ 112 h 909"/>
                <a:gd name="T26" fmla="*/ 128 w 714"/>
                <a:gd name="T27" fmla="*/ 125 h 909"/>
                <a:gd name="T28" fmla="*/ 131 w 714"/>
                <a:gd name="T29" fmla="*/ 137 h 909"/>
                <a:gd name="T30" fmla="*/ 133 w 714"/>
                <a:gd name="T31" fmla="*/ 149 h 909"/>
                <a:gd name="T32" fmla="*/ 135 w 714"/>
                <a:gd name="T33" fmla="*/ 160 h 909"/>
                <a:gd name="T34" fmla="*/ 120 w 714"/>
                <a:gd name="T35" fmla="*/ 152 h 909"/>
                <a:gd name="T36" fmla="*/ 88 w 714"/>
                <a:gd name="T37" fmla="*/ 112 h 909"/>
                <a:gd name="T38" fmla="*/ 112 w 714"/>
                <a:gd name="T39" fmla="*/ 162 h 909"/>
                <a:gd name="T40" fmla="*/ 179 w 714"/>
                <a:gd name="T41" fmla="*/ 195 h 909"/>
                <a:gd name="T42" fmla="*/ 179 w 714"/>
                <a:gd name="T43" fmla="*/ 211 h 909"/>
                <a:gd name="T44" fmla="*/ 174 w 714"/>
                <a:gd name="T45" fmla="*/ 227 h 909"/>
                <a:gd name="T46" fmla="*/ 83 w 714"/>
                <a:gd name="T47" fmla="*/ 187 h 909"/>
                <a:gd name="T48" fmla="*/ 44 w 714"/>
                <a:gd name="T49" fmla="*/ 71 h 909"/>
                <a:gd name="T50" fmla="*/ 0 w 714"/>
                <a:gd name="T51" fmla="*/ 59 h 909"/>
                <a:gd name="T52" fmla="*/ 0 w 714"/>
                <a:gd name="T53" fmla="*/ 58 h 909"/>
                <a:gd name="T54" fmla="*/ 2 w 714"/>
                <a:gd name="T55" fmla="*/ 57 h 909"/>
                <a:gd name="T56" fmla="*/ 4 w 714"/>
                <a:gd name="T57" fmla="*/ 54 h 909"/>
                <a:gd name="T58" fmla="*/ 7 w 714"/>
                <a:gd name="T59" fmla="*/ 51 h 909"/>
                <a:gd name="T60" fmla="*/ 10 w 714"/>
                <a:gd name="T61" fmla="*/ 47 h 909"/>
                <a:gd name="T62" fmla="*/ 15 w 714"/>
                <a:gd name="T63" fmla="*/ 43 h 909"/>
                <a:gd name="T64" fmla="*/ 20 w 714"/>
                <a:gd name="T65" fmla="*/ 38 h 909"/>
                <a:gd name="T66" fmla="*/ 26 w 714"/>
                <a:gd name="T67" fmla="*/ 33 h 909"/>
                <a:gd name="T68" fmla="*/ 32 w 714"/>
                <a:gd name="T69" fmla="*/ 28 h 909"/>
                <a:gd name="T70" fmla="*/ 38 w 714"/>
                <a:gd name="T71" fmla="*/ 23 h 909"/>
                <a:gd name="T72" fmla="*/ 45 w 714"/>
                <a:gd name="T73" fmla="*/ 18 h 909"/>
                <a:gd name="T74" fmla="*/ 53 w 714"/>
                <a:gd name="T75" fmla="*/ 13 h 909"/>
                <a:gd name="T76" fmla="*/ 60 w 714"/>
                <a:gd name="T77" fmla="*/ 9 h 909"/>
                <a:gd name="T78" fmla="*/ 69 w 714"/>
                <a:gd name="T79" fmla="*/ 5 h 909"/>
                <a:gd name="T80" fmla="*/ 77 w 714"/>
                <a:gd name="T81" fmla="*/ 2 h 909"/>
                <a:gd name="T82" fmla="*/ 85 w 714"/>
                <a:gd name="T83" fmla="*/ 0 h 909"/>
                <a:gd name="T84" fmla="*/ 85 w 714"/>
                <a:gd name="T85" fmla="*/ 0 h 9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14" h="909">
                  <a:moveTo>
                    <a:pt x="338" y="0"/>
                  </a:moveTo>
                  <a:lnTo>
                    <a:pt x="340" y="4"/>
                  </a:lnTo>
                  <a:lnTo>
                    <a:pt x="346" y="17"/>
                  </a:lnTo>
                  <a:lnTo>
                    <a:pt x="355" y="40"/>
                  </a:lnTo>
                  <a:lnTo>
                    <a:pt x="367" y="69"/>
                  </a:lnTo>
                  <a:lnTo>
                    <a:pt x="380" y="103"/>
                  </a:lnTo>
                  <a:lnTo>
                    <a:pt x="395" y="145"/>
                  </a:lnTo>
                  <a:lnTo>
                    <a:pt x="412" y="190"/>
                  </a:lnTo>
                  <a:lnTo>
                    <a:pt x="431" y="240"/>
                  </a:lnTo>
                  <a:lnTo>
                    <a:pt x="448" y="291"/>
                  </a:lnTo>
                  <a:lnTo>
                    <a:pt x="465" y="344"/>
                  </a:lnTo>
                  <a:lnTo>
                    <a:pt x="483" y="397"/>
                  </a:lnTo>
                  <a:lnTo>
                    <a:pt x="498" y="451"/>
                  </a:lnTo>
                  <a:lnTo>
                    <a:pt x="511" y="500"/>
                  </a:lnTo>
                  <a:lnTo>
                    <a:pt x="522" y="551"/>
                  </a:lnTo>
                  <a:lnTo>
                    <a:pt x="532" y="597"/>
                  </a:lnTo>
                  <a:lnTo>
                    <a:pt x="538" y="641"/>
                  </a:lnTo>
                  <a:lnTo>
                    <a:pt x="479" y="610"/>
                  </a:lnTo>
                  <a:lnTo>
                    <a:pt x="351" y="451"/>
                  </a:lnTo>
                  <a:lnTo>
                    <a:pt x="446" y="648"/>
                  </a:lnTo>
                  <a:lnTo>
                    <a:pt x="714" y="780"/>
                  </a:lnTo>
                  <a:lnTo>
                    <a:pt x="713" y="844"/>
                  </a:lnTo>
                  <a:lnTo>
                    <a:pt x="694" y="909"/>
                  </a:lnTo>
                  <a:lnTo>
                    <a:pt x="330" y="749"/>
                  </a:lnTo>
                  <a:lnTo>
                    <a:pt x="173" y="285"/>
                  </a:lnTo>
                  <a:lnTo>
                    <a:pt x="0" y="236"/>
                  </a:lnTo>
                  <a:lnTo>
                    <a:pt x="0" y="234"/>
                  </a:lnTo>
                  <a:lnTo>
                    <a:pt x="5" y="228"/>
                  </a:lnTo>
                  <a:lnTo>
                    <a:pt x="15" y="219"/>
                  </a:lnTo>
                  <a:lnTo>
                    <a:pt x="26" y="205"/>
                  </a:lnTo>
                  <a:lnTo>
                    <a:pt x="40" y="188"/>
                  </a:lnTo>
                  <a:lnTo>
                    <a:pt x="59" y="173"/>
                  </a:lnTo>
                  <a:lnTo>
                    <a:pt x="78" y="154"/>
                  </a:lnTo>
                  <a:lnTo>
                    <a:pt x="102" y="135"/>
                  </a:lnTo>
                  <a:lnTo>
                    <a:pt x="125" y="114"/>
                  </a:lnTo>
                  <a:lnTo>
                    <a:pt x="152" y="95"/>
                  </a:lnTo>
                  <a:lnTo>
                    <a:pt x="180" y="74"/>
                  </a:lnTo>
                  <a:lnTo>
                    <a:pt x="211" y="55"/>
                  </a:lnTo>
                  <a:lnTo>
                    <a:pt x="239" y="38"/>
                  </a:lnTo>
                  <a:lnTo>
                    <a:pt x="273" y="23"/>
                  </a:lnTo>
                  <a:lnTo>
                    <a:pt x="306" y="10"/>
                  </a:lnTo>
                  <a:lnTo>
                    <a:pt x="338" y="0"/>
                  </a:lnTo>
                  <a:close/>
                </a:path>
              </a:pathLst>
            </a:custGeom>
            <a:solidFill>
              <a:srgbClr val="E3C2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1" name="Freeform 58"/>
            <p:cNvSpPr>
              <a:spLocks/>
            </p:cNvSpPr>
            <p:nvPr/>
          </p:nvSpPr>
          <p:spPr bwMode="auto">
            <a:xfrm>
              <a:off x="1241" y="2404"/>
              <a:ext cx="299" cy="597"/>
            </a:xfrm>
            <a:custGeom>
              <a:avLst/>
              <a:gdLst>
                <a:gd name="T0" fmla="*/ 0 w 599"/>
                <a:gd name="T1" fmla="*/ 0 h 1194"/>
                <a:gd name="T2" fmla="*/ 26 w 599"/>
                <a:gd name="T3" fmla="*/ 200 h 1194"/>
                <a:gd name="T4" fmla="*/ 16 w 599"/>
                <a:gd name="T5" fmla="*/ 225 h 1194"/>
                <a:gd name="T6" fmla="*/ 24 w 599"/>
                <a:gd name="T7" fmla="*/ 239 h 1194"/>
                <a:gd name="T8" fmla="*/ 5 w 599"/>
                <a:gd name="T9" fmla="*/ 299 h 1194"/>
                <a:gd name="T10" fmla="*/ 67 w 599"/>
                <a:gd name="T11" fmla="*/ 299 h 1194"/>
                <a:gd name="T12" fmla="*/ 81 w 599"/>
                <a:gd name="T13" fmla="*/ 246 h 1194"/>
                <a:gd name="T14" fmla="*/ 66 w 599"/>
                <a:gd name="T15" fmla="*/ 219 h 1194"/>
                <a:gd name="T16" fmla="*/ 81 w 599"/>
                <a:gd name="T17" fmla="*/ 203 h 1194"/>
                <a:gd name="T18" fmla="*/ 82 w 599"/>
                <a:gd name="T19" fmla="*/ 187 h 1194"/>
                <a:gd name="T20" fmla="*/ 149 w 599"/>
                <a:gd name="T21" fmla="*/ 210 h 1194"/>
                <a:gd name="T22" fmla="*/ 149 w 599"/>
                <a:gd name="T23" fmla="*/ 181 h 1194"/>
                <a:gd name="T24" fmla="*/ 24 w 599"/>
                <a:gd name="T25" fmla="*/ 14 h 1194"/>
                <a:gd name="T26" fmla="*/ 0 w 599"/>
                <a:gd name="T27" fmla="*/ 0 h 1194"/>
                <a:gd name="T28" fmla="*/ 0 w 599"/>
                <a:gd name="T29" fmla="*/ 0 h 11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9" h="1194">
                  <a:moveTo>
                    <a:pt x="0" y="0"/>
                  </a:moveTo>
                  <a:lnTo>
                    <a:pt x="104" y="798"/>
                  </a:lnTo>
                  <a:lnTo>
                    <a:pt x="64" y="899"/>
                  </a:lnTo>
                  <a:lnTo>
                    <a:pt x="97" y="956"/>
                  </a:lnTo>
                  <a:lnTo>
                    <a:pt x="21" y="1194"/>
                  </a:lnTo>
                  <a:lnTo>
                    <a:pt x="268" y="1194"/>
                  </a:lnTo>
                  <a:lnTo>
                    <a:pt x="325" y="983"/>
                  </a:lnTo>
                  <a:lnTo>
                    <a:pt x="266" y="873"/>
                  </a:lnTo>
                  <a:lnTo>
                    <a:pt x="325" y="810"/>
                  </a:lnTo>
                  <a:lnTo>
                    <a:pt x="329" y="747"/>
                  </a:lnTo>
                  <a:lnTo>
                    <a:pt x="597" y="838"/>
                  </a:lnTo>
                  <a:lnTo>
                    <a:pt x="599" y="722"/>
                  </a:lnTo>
                  <a:lnTo>
                    <a:pt x="99" y="55"/>
                  </a:lnTo>
                  <a:lnTo>
                    <a:pt x="0" y="0"/>
                  </a:lnTo>
                  <a:close/>
                </a:path>
              </a:pathLst>
            </a:custGeom>
            <a:solidFill>
              <a:srgbClr val="D9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2" name="Freeform 59"/>
            <p:cNvSpPr>
              <a:spLocks/>
            </p:cNvSpPr>
            <p:nvPr/>
          </p:nvSpPr>
          <p:spPr bwMode="auto">
            <a:xfrm>
              <a:off x="1226" y="3717"/>
              <a:ext cx="76" cy="170"/>
            </a:xfrm>
            <a:custGeom>
              <a:avLst/>
              <a:gdLst>
                <a:gd name="T0" fmla="*/ 13 w 152"/>
                <a:gd name="T1" fmla="*/ 0 h 340"/>
                <a:gd name="T2" fmla="*/ 12 w 152"/>
                <a:gd name="T3" fmla="*/ 1 h 340"/>
                <a:gd name="T4" fmla="*/ 12 w 152"/>
                <a:gd name="T5" fmla="*/ 3 h 340"/>
                <a:gd name="T6" fmla="*/ 12 w 152"/>
                <a:gd name="T7" fmla="*/ 5 h 340"/>
                <a:gd name="T8" fmla="*/ 12 w 152"/>
                <a:gd name="T9" fmla="*/ 8 h 340"/>
                <a:gd name="T10" fmla="*/ 12 w 152"/>
                <a:gd name="T11" fmla="*/ 12 h 340"/>
                <a:gd name="T12" fmla="*/ 13 w 152"/>
                <a:gd name="T13" fmla="*/ 15 h 340"/>
                <a:gd name="T14" fmla="*/ 14 w 152"/>
                <a:gd name="T15" fmla="*/ 19 h 340"/>
                <a:gd name="T16" fmla="*/ 15 w 152"/>
                <a:gd name="T17" fmla="*/ 22 h 340"/>
                <a:gd name="T18" fmla="*/ 16 w 152"/>
                <a:gd name="T19" fmla="*/ 25 h 340"/>
                <a:gd name="T20" fmla="*/ 17 w 152"/>
                <a:gd name="T21" fmla="*/ 26 h 340"/>
                <a:gd name="T22" fmla="*/ 19 w 152"/>
                <a:gd name="T23" fmla="*/ 27 h 340"/>
                <a:gd name="T24" fmla="*/ 22 w 152"/>
                <a:gd name="T25" fmla="*/ 27 h 340"/>
                <a:gd name="T26" fmla="*/ 25 w 152"/>
                <a:gd name="T27" fmla="*/ 25 h 340"/>
                <a:gd name="T28" fmla="*/ 28 w 152"/>
                <a:gd name="T29" fmla="*/ 20 h 340"/>
                <a:gd name="T30" fmla="*/ 33 w 152"/>
                <a:gd name="T31" fmla="*/ 15 h 340"/>
                <a:gd name="T32" fmla="*/ 38 w 152"/>
                <a:gd name="T33" fmla="*/ 6 h 340"/>
                <a:gd name="T34" fmla="*/ 38 w 152"/>
                <a:gd name="T35" fmla="*/ 6 h 340"/>
                <a:gd name="T36" fmla="*/ 38 w 152"/>
                <a:gd name="T37" fmla="*/ 8 h 340"/>
                <a:gd name="T38" fmla="*/ 38 w 152"/>
                <a:gd name="T39" fmla="*/ 10 h 340"/>
                <a:gd name="T40" fmla="*/ 38 w 152"/>
                <a:gd name="T41" fmla="*/ 14 h 340"/>
                <a:gd name="T42" fmla="*/ 38 w 152"/>
                <a:gd name="T43" fmla="*/ 17 h 340"/>
                <a:gd name="T44" fmla="*/ 38 w 152"/>
                <a:gd name="T45" fmla="*/ 21 h 340"/>
                <a:gd name="T46" fmla="*/ 37 w 152"/>
                <a:gd name="T47" fmla="*/ 26 h 340"/>
                <a:gd name="T48" fmla="*/ 36 w 152"/>
                <a:gd name="T49" fmla="*/ 32 h 340"/>
                <a:gd name="T50" fmla="*/ 34 w 152"/>
                <a:gd name="T51" fmla="*/ 37 h 340"/>
                <a:gd name="T52" fmla="*/ 32 w 152"/>
                <a:gd name="T53" fmla="*/ 44 h 340"/>
                <a:gd name="T54" fmla="*/ 30 w 152"/>
                <a:gd name="T55" fmla="*/ 50 h 340"/>
                <a:gd name="T56" fmla="*/ 28 w 152"/>
                <a:gd name="T57" fmla="*/ 57 h 340"/>
                <a:gd name="T58" fmla="*/ 24 w 152"/>
                <a:gd name="T59" fmla="*/ 64 h 340"/>
                <a:gd name="T60" fmla="*/ 20 w 152"/>
                <a:gd name="T61" fmla="*/ 71 h 340"/>
                <a:gd name="T62" fmla="*/ 16 w 152"/>
                <a:gd name="T63" fmla="*/ 78 h 340"/>
                <a:gd name="T64" fmla="*/ 10 w 152"/>
                <a:gd name="T65" fmla="*/ 85 h 340"/>
                <a:gd name="T66" fmla="*/ 9 w 152"/>
                <a:gd name="T67" fmla="*/ 84 h 340"/>
                <a:gd name="T68" fmla="*/ 9 w 152"/>
                <a:gd name="T69" fmla="*/ 83 h 340"/>
                <a:gd name="T70" fmla="*/ 8 w 152"/>
                <a:gd name="T71" fmla="*/ 81 h 340"/>
                <a:gd name="T72" fmla="*/ 7 w 152"/>
                <a:gd name="T73" fmla="*/ 78 h 340"/>
                <a:gd name="T74" fmla="*/ 5 w 152"/>
                <a:gd name="T75" fmla="*/ 74 h 340"/>
                <a:gd name="T76" fmla="*/ 4 w 152"/>
                <a:gd name="T77" fmla="*/ 71 h 340"/>
                <a:gd name="T78" fmla="*/ 2 w 152"/>
                <a:gd name="T79" fmla="*/ 66 h 340"/>
                <a:gd name="T80" fmla="*/ 2 w 152"/>
                <a:gd name="T81" fmla="*/ 61 h 340"/>
                <a:gd name="T82" fmla="*/ 0 w 152"/>
                <a:gd name="T83" fmla="*/ 54 h 340"/>
                <a:gd name="T84" fmla="*/ 0 w 152"/>
                <a:gd name="T85" fmla="*/ 48 h 340"/>
                <a:gd name="T86" fmla="*/ 0 w 152"/>
                <a:gd name="T87" fmla="*/ 41 h 340"/>
                <a:gd name="T88" fmla="*/ 1 w 152"/>
                <a:gd name="T89" fmla="*/ 34 h 340"/>
                <a:gd name="T90" fmla="*/ 2 w 152"/>
                <a:gd name="T91" fmla="*/ 25 h 340"/>
                <a:gd name="T92" fmla="*/ 5 w 152"/>
                <a:gd name="T93" fmla="*/ 17 h 340"/>
                <a:gd name="T94" fmla="*/ 8 w 152"/>
                <a:gd name="T95" fmla="*/ 9 h 340"/>
                <a:gd name="T96" fmla="*/ 13 w 152"/>
                <a:gd name="T97" fmla="*/ 0 h 340"/>
                <a:gd name="T98" fmla="*/ 13 w 152"/>
                <a:gd name="T99" fmla="*/ 0 h 3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2" h="340">
                  <a:moveTo>
                    <a:pt x="50" y="0"/>
                  </a:moveTo>
                  <a:lnTo>
                    <a:pt x="48" y="2"/>
                  </a:lnTo>
                  <a:lnTo>
                    <a:pt x="48" y="9"/>
                  </a:lnTo>
                  <a:lnTo>
                    <a:pt x="48" y="19"/>
                  </a:lnTo>
                  <a:lnTo>
                    <a:pt x="48" y="32"/>
                  </a:lnTo>
                  <a:lnTo>
                    <a:pt x="48" y="45"/>
                  </a:lnTo>
                  <a:lnTo>
                    <a:pt x="50" y="60"/>
                  </a:lnTo>
                  <a:lnTo>
                    <a:pt x="54" y="74"/>
                  </a:lnTo>
                  <a:lnTo>
                    <a:pt x="57" y="87"/>
                  </a:lnTo>
                  <a:lnTo>
                    <a:pt x="61" y="99"/>
                  </a:lnTo>
                  <a:lnTo>
                    <a:pt x="67" y="104"/>
                  </a:lnTo>
                  <a:lnTo>
                    <a:pt x="74" y="108"/>
                  </a:lnTo>
                  <a:lnTo>
                    <a:pt x="86" y="106"/>
                  </a:lnTo>
                  <a:lnTo>
                    <a:pt x="97" y="97"/>
                  </a:lnTo>
                  <a:lnTo>
                    <a:pt x="112" y="79"/>
                  </a:lnTo>
                  <a:lnTo>
                    <a:pt x="130" y="57"/>
                  </a:lnTo>
                  <a:lnTo>
                    <a:pt x="152" y="24"/>
                  </a:lnTo>
                  <a:lnTo>
                    <a:pt x="152" y="30"/>
                  </a:lnTo>
                  <a:lnTo>
                    <a:pt x="152" y="40"/>
                  </a:lnTo>
                  <a:lnTo>
                    <a:pt x="152" y="53"/>
                  </a:lnTo>
                  <a:lnTo>
                    <a:pt x="150" y="66"/>
                  </a:lnTo>
                  <a:lnTo>
                    <a:pt x="149" y="83"/>
                  </a:lnTo>
                  <a:lnTo>
                    <a:pt x="145" y="102"/>
                  </a:lnTo>
                  <a:lnTo>
                    <a:pt x="143" y="125"/>
                  </a:lnTo>
                  <a:lnTo>
                    <a:pt x="135" y="148"/>
                  </a:lnTo>
                  <a:lnTo>
                    <a:pt x="128" y="173"/>
                  </a:lnTo>
                  <a:lnTo>
                    <a:pt x="118" y="199"/>
                  </a:lnTo>
                  <a:lnTo>
                    <a:pt x="109" y="228"/>
                  </a:lnTo>
                  <a:lnTo>
                    <a:pt x="95" y="254"/>
                  </a:lnTo>
                  <a:lnTo>
                    <a:pt x="78" y="283"/>
                  </a:lnTo>
                  <a:lnTo>
                    <a:pt x="61" y="311"/>
                  </a:lnTo>
                  <a:lnTo>
                    <a:pt x="38" y="340"/>
                  </a:lnTo>
                  <a:lnTo>
                    <a:pt x="36" y="336"/>
                  </a:lnTo>
                  <a:lnTo>
                    <a:pt x="35" y="332"/>
                  </a:lnTo>
                  <a:lnTo>
                    <a:pt x="29" y="323"/>
                  </a:lnTo>
                  <a:lnTo>
                    <a:pt x="25" y="311"/>
                  </a:lnTo>
                  <a:lnTo>
                    <a:pt x="19" y="296"/>
                  </a:lnTo>
                  <a:lnTo>
                    <a:pt x="14" y="281"/>
                  </a:lnTo>
                  <a:lnTo>
                    <a:pt x="8" y="262"/>
                  </a:lnTo>
                  <a:lnTo>
                    <a:pt x="6" y="241"/>
                  </a:lnTo>
                  <a:lnTo>
                    <a:pt x="0" y="214"/>
                  </a:lnTo>
                  <a:lnTo>
                    <a:pt x="0" y="190"/>
                  </a:lnTo>
                  <a:lnTo>
                    <a:pt x="0" y="161"/>
                  </a:lnTo>
                  <a:lnTo>
                    <a:pt x="2" y="133"/>
                  </a:lnTo>
                  <a:lnTo>
                    <a:pt x="8" y="100"/>
                  </a:lnTo>
                  <a:lnTo>
                    <a:pt x="17" y="68"/>
                  </a:lnTo>
                  <a:lnTo>
                    <a:pt x="31" y="34"/>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73" name="Freeform 60"/>
            <p:cNvSpPr>
              <a:spLocks/>
            </p:cNvSpPr>
            <p:nvPr/>
          </p:nvSpPr>
          <p:spPr bwMode="auto">
            <a:xfrm>
              <a:off x="1642" y="3786"/>
              <a:ext cx="153" cy="101"/>
            </a:xfrm>
            <a:custGeom>
              <a:avLst/>
              <a:gdLst>
                <a:gd name="T0" fmla="*/ 9 w 306"/>
                <a:gd name="T1" fmla="*/ 0 h 202"/>
                <a:gd name="T2" fmla="*/ 9 w 306"/>
                <a:gd name="T3" fmla="*/ 0 h 202"/>
                <a:gd name="T4" fmla="*/ 10 w 306"/>
                <a:gd name="T5" fmla="*/ 2 h 202"/>
                <a:gd name="T6" fmla="*/ 10 w 306"/>
                <a:gd name="T7" fmla="*/ 3 h 202"/>
                <a:gd name="T8" fmla="*/ 11 w 306"/>
                <a:gd name="T9" fmla="*/ 4 h 202"/>
                <a:gd name="T10" fmla="*/ 12 w 306"/>
                <a:gd name="T11" fmla="*/ 6 h 202"/>
                <a:gd name="T12" fmla="*/ 14 w 306"/>
                <a:gd name="T13" fmla="*/ 8 h 202"/>
                <a:gd name="T14" fmla="*/ 15 w 306"/>
                <a:gd name="T15" fmla="*/ 9 h 202"/>
                <a:gd name="T16" fmla="*/ 17 w 306"/>
                <a:gd name="T17" fmla="*/ 10 h 202"/>
                <a:gd name="T18" fmla="*/ 20 w 306"/>
                <a:gd name="T19" fmla="*/ 12 h 202"/>
                <a:gd name="T20" fmla="*/ 23 w 306"/>
                <a:gd name="T21" fmla="*/ 14 h 202"/>
                <a:gd name="T22" fmla="*/ 26 w 306"/>
                <a:gd name="T23" fmla="*/ 16 h 202"/>
                <a:gd name="T24" fmla="*/ 29 w 306"/>
                <a:gd name="T25" fmla="*/ 18 h 202"/>
                <a:gd name="T26" fmla="*/ 34 w 306"/>
                <a:gd name="T27" fmla="*/ 19 h 202"/>
                <a:gd name="T28" fmla="*/ 39 w 306"/>
                <a:gd name="T29" fmla="*/ 21 h 202"/>
                <a:gd name="T30" fmla="*/ 77 w 306"/>
                <a:gd name="T31" fmla="*/ 43 h 202"/>
                <a:gd name="T32" fmla="*/ 76 w 306"/>
                <a:gd name="T33" fmla="*/ 49 h 202"/>
                <a:gd name="T34" fmla="*/ 41 w 306"/>
                <a:gd name="T35" fmla="*/ 50 h 202"/>
                <a:gd name="T36" fmla="*/ 18 w 306"/>
                <a:gd name="T37" fmla="*/ 34 h 202"/>
                <a:gd name="T38" fmla="*/ 18 w 306"/>
                <a:gd name="T39" fmla="*/ 51 h 202"/>
                <a:gd name="T40" fmla="*/ 9 w 306"/>
                <a:gd name="T41" fmla="*/ 51 h 202"/>
                <a:gd name="T42" fmla="*/ 8 w 306"/>
                <a:gd name="T43" fmla="*/ 28 h 202"/>
                <a:gd name="T44" fmla="*/ 7 w 306"/>
                <a:gd name="T45" fmla="*/ 28 h 202"/>
                <a:gd name="T46" fmla="*/ 5 w 306"/>
                <a:gd name="T47" fmla="*/ 26 h 202"/>
                <a:gd name="T48" fmla="*/ 4 w 306"/>
                <a:gd name="T49" fmla="*/ 25 h 202"/>
                <a:gd name="T50" fmla="*/ 3 w 306"/>
                <a:gd name="T51" fmla="*/ 24 h 202"/>
                <a:gd name="T52" fmla="*/ 2 w 306"/>
                <a:gd name="T53" fmla="*/ 22 h 202"/>
                <a:gd name="T54" fmla="*/ 1 w 306"/>
                <a:gd name="T55" fmla="*/ 20 h 202"/>
                <a:gd name="T56" fmla="*/ 1 w 306"/>
                <a:gd name="T57" fmla="*/ 18 h 202"/>
                <a:gd name="T58" fmla="*/ 0 w 306"/>
                <a:gd name="T59" fmla="*/ 16 h 202"/>
                <a:gd name="T60" fmla="*/ 0 w 306"/>
                <a:gd name="T61" fmla="*/ 14 h 202"/>
                <a:gd name="T62" fmla="*/ 1 w 306"/>
                <a:gd name="T63" fmla="*/ 11 h 202"/>
                <a:gd name="T64" fmla="*/ 2 w 306"/>
                <a:gd name="T65" fmla="*/ 9 h 202"/>
                <a:gd name="T66" fmla="*/ 4 w 306"/>
                <a:gd name="T67" fmla="*/ 6 h 202"/>
                <a:gd name="T68" fmla="*/ 7 w 306"/>
                <a:gd name="T69" fmla="*/ 3 h 202"/>
                <a:gd name="T70" fmla="*/ 9 w 306"/>
                <a:gd name="T71" fmla="*/ 0 h 202"/>
                <a:gd name="T72" fmla="*/ 9 w 306"/>
                <a:gd name="T73" fmla="*/ 0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6" h="202">
                  <a:moveTo>
                    <a:pt x="36" y="0"/>
                  </a:moveTo>
                  <a:lnTo>
                    <a:pt x="36" y="0"/>
                  </a:lnTo>
                  <a:lnTo>
                    <a:pt x="40" y="8"/>
                  </a:lnTo>
                  <a:lnTo>
                    <a:pt x="40" y="10"/>
                  </a:lnTo>
                  <a:lnTo>
                    <a:pt x="44" y="16"/>
                  </a:lnTo>
                  <a:lnTo>
                    <a:pt x="47" y="23"/>
                  </a:lnTo>
                  <a:lnTo>
                    <a:pt x="53" y="29"/>
                  </a:lnTo>
                  <a:lnTo>
                    <a:pt x="59" y="35"/>
                  </a:lnTo>
                  <a:lnTo>
                    <a:pt x="66" y="40"/>
                  </a:lnTo>
                  <a:lnTo>
                    <a:pt x="78" y="48"/>
                  </a:lnTo>
                  <a:lnTo>
                    <a:pt x="89" y="56"/>
                  </a:lnTo>
                  <a:lnTo>
                    <a:pt x="101" y="63"/>
                  </a:lnTo>
                  <a:lnTo>
                    <a:pt x="116" y="71"/>
                  </a:lnTo>
                  <a:lnTo>
                    <a:pt x="133" y="76"/>
                  </a:lnTo>
                  <a:lnTo>
                    <a:pt x="154" y="84"/>
                  </a:lnTo>
                  <a:lnTo>
                    <a:pt x="306" y="172"/>
                  </a:lnTo>
                  <a:lnTo>
                    <a:pt x="302" y="196"/>
                  </a:lnTo>
                  <a:lnTo>
                    <a:pt x="163" y="198"/>
                  </a:lnTo>
                  <a:lnTo>
                    <a:pt x="72" y="134"/>
                  </a:lnTo>
                  <a:lnTo>
                    <a:pt x="72" y="202"/>
                  </a:lnTo>
                  <a:lnTo>
                    <a:pt x="36" y="202"/>
                  </a:lnTo>
                  <a:lnTo>
                    <a:pt x="30" y="111"/>
                  </a:lnTo>
                  <a:lnTo>
                    <a:pt x="27" y="109"/>
                  </a:lnTo>
                  <a:lnTo>
                    <a:pt x="19" y="103"/>
                  </a:lnTo>
                  <a:lnTo>
                    <a:pt x="15" y="97"/>
                  </a:lnTo>
                  <a:lnTo>
                    <a:pt x="11" y="94"/>
                  </a:lnTo>
                  <a:lnTo>
                    <a:pt x="8" y="86"/>
                  </a:lnTo>
                  <a:lnTo>
                    <a:pt x="4" y="80"/>
                  </a:lnTo>
                  <a:lnTo>
                    <a:pt x="2" y="71"/>
                  </a:lnTo>
                  <a:lnTo>
                    <a:pt x="0" y="63"/>
                  </a:lnTo>
                  <a:lnTo>
                    <a:pt x="0" y="54"/>
                  </a:lnTo>
                  <a:lnTo>
                    <a:pt x="4" y="44"/>
                  </a:lnTo>
                  <a:lnTo>
                    <a:pt x="8" y="33"/>
                  </a:lnTo>
                  <a:lnTo>
                    <a:pt x="15" y="23"/>
                  </a:lnTo>
                  <a:lnTo>
                    <a:pt x="25" y="1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8439" name="AutoShape 61" descr="Wave"/>
          <p:cNvSpPr>
            <a:spLocks noChangeArrowheads="1"/>
          </p:cNvSpPr>
          <p:nvPr/>
        </p:nvSpPr>
        <p:spPr bwMode="auto">
          <a:xfrm rot="6387784">
            <a:off x="3532982" y="2007394"/>
            <a:ext cx="1385887" cy="2733675"/>
          </a:xfrm>
          <a:prstGeom prst="lightningBolt">
            <a:avLst/>
          </a:prstGeom>
          <a:pattFill prst="wave">
            <a:fgClr>
              <a:srgbClr val="FF99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pic>
        <p:nvPicPr>
          <p:cNvPr id="18440" name="Picture 62" descr="TN003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470275"/>
            <a:ext cx="17573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63"/>
          <p:cNvSpPr txBox="1">
            <a:spLocks noChangeArrowheads="1"/>
          </p:cNvSpPr>
          <p:nvPr/>
        </p:nvSpPr>
        <p:spPr bwMode="auto">
          <a:xfrm>
            <a:off x="609600" y="5410200"/>
            <a:ext cx="5187950" cy="51911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Any suggestions for improvement?</a:t>
            </a:r>
            <a:endParaRPr lang="en-GB" altLang="en-US" sz="2800">
              <a:latin typeface="Times New Roman" panose="02020603050405020304" pitchFamily="18" charset="0"/>
            </a:endParaRPr>
          </a:p>
        </p:txBody>
      </p:sp>
      <p:sp>
        <p:nvSpPr>
          <p:cNvPr id="18442" name="Rectangle 64"/>
          <p:cNvSpPr>
            <a:spLocks noChangeArrowheads="1"/>
          </p:cNvSpPr>
          <p:nvPr/>
        </p:nvSpPr>
        <p:spPr bwMode="auto">
          <a:xfrm>
            <a:off x="3276600" y="4343400"/>
            <a:ext cx="1817688" cy="3968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000">
                <a:latin typeface="Times New Roman" panose="02020603050405020304" pitchFamily="18" charset="0"/>
              </a:rPr>
              <a:t>wireless car key</a:t>
            </a:r>
            <a:endParaRPr lang="en-GB" altLang="en-US" sz="2000">
              <a:latin typeface="Times New Roman" panose="02020603050405020304" pitchFamily="18" charset="0"/>
            </a:endParaRPr>
          </a:p>
        </p:txBody>
      </p:sp>
      <p:sp>
        <p:nvSpPr>
          <p:cNvPr id="18443" name="Rectangle 65"/>
          <p:cNvSpPr>
            <a:spLocks noChangeArrowheads="1"/>
          </p:cNvSpPr>
          <p:nvPr/>
        </p:nvSpPr>
        <p:spPr bwMode="auto">
          <a:xfrm>
            <a:off x="5486400" y="3886200"/>
            <a:ext cx="817563" cy="3968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000">
                <a:latin typeface="Times New Roman" panose="02020603050405020304" pitchFamily="18" charset="0"/>
              </a:rPr>
              <a:t>replay</a:t>
            </a:r>
            <a:endParaRPr lang="en-GB" altLang="en-US"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0388" y="1084263"/>
            <a:ext cx="8023225" cy="558800"/>
          </a:xfrm>
          <a:noFill/>
        </p:spPr>
        <p:txBody>
          <a:bodyPr/>
          <a:lstStyle/>
          <a:p>
            <a:r>
              <a:rPr lang="en-US" altLang="en-US" smtClean="0"/>
              <a:t>Passive Attacks: Traffic Analysis</a:t>
            </a:r>
            <a:endParaRPr lang="en-GB" altLang="en-US" smtClean="0"/>
          </a:p>
        </p:txBody>
      </p:sp>
      <p:sp>
        <p:nvSpPr>
          <p:cNvPr id="19459"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AA82E1B-8140-48BB-8056-76026A3F0786}" type="slidenum">
              <a:rPr lang="en-GB" altLang="en-US" sz="1000"/>
              <a:pPr eaLnBrk="1" hangingPunct="1"/>
              <a:t>21</a:t>
            </a:fld>
            <a:endParaRPr lang="en-GB" altLang="en-US" sz="1000"/>
          </a:p>
        </p:txBody>
      </p:sp>
      <p:grpSp>
        <p:nvGrpSpPr>
          <p:cNvPr id="19460" name="Group 3"/>
          <p:cNvGrpSpPr>
            <a:grpSpLocks/>
          </p:cNvGrpSpPr>
          <p:nvPr/>
        </p:nvGrpSpPr>
        <p:grpSpPr bwMode="auto">
          <a:xfrm>
            <a:off x="1600200" y="1504950"/>
            <a:ext cx="5257800" cy="4900613"/>
            <a:chOff x="2033" y="1853"/>
            <a:chExt cx="928" cy="865"/>
          </a:xfrm>
        </p:grpSpPr>
        <p:sp>
          <p:nvSpPr>
            <p:cNvPr id="19633" name="Freeform 4"/>
            <p:cNvSpPr>
              <a:spLocks/>
            </p:cNvSpPr>
            <p:nvPr/>
          </p:nvSpPr>
          <p:spPr bwMode="auto">
            <a:xfrm>
              <a:off x="2191" y="2486"/>
              <a:ext cx="400" cy="232"/>
            </a:xfrm>
            <a:custGeom>
              <a:avLst/>
              <a:gdLst>
                <a:gd name="T0" fmla="*/ 0 w 798"/>
                <a:gd name="T1" fmla="*/ 16 h 464"/>
                <a:gd name="T2" fmla="*/ 35 w 798"/>
                <a:gd name="T3" fmla="*/ 52 h 464"/>
                <a:gd name="T4" fmla="*/ 56 w 798"/>
                <a:gd name="T5" fmla="*/ 71 h 464"/>
                <a:gd name="T6" fmla="*/ 164 w 798"/>
                <a:gd name="T7" fmla="*/ 116 h 464"/>
                <a:gd name="T8" fmla="*/ 201 w 798"/>
                <a:gd name="T9" fmla="*/ 102 h 464"/>
                <a:gd name="T10" fmla="*/ 185 w 798"/>
                <a:gd name="T11" fmla="*/ 91 h 464"/>
                <a:gd name="T12" fmla="*/ 192 w 798"/>
                <a:gd name="T13" fmla="*/ 43 h 464"/>
                <a:gd name="T14" fmla="*/ 162 w 798"/>
                <a:gd name="T15" fmla="*/ 26 h 464"/>
                <a:gd name="T16" fmla="*/ 129 w 798"/>
                <a:gd name="T17" fmla="*/ 58 h 464"/>
                <a:gd name="T18" fmla="*/ 95 w 798"/>
                <a:gd name="T19" fmla="*/ 41 h 464"/>
                <a:gd name="T20" fmla="*/ 104 w 798"/>
                <a:gd name="T21" fmla="*/ 0 h 464"/>
                <a:gd name="T22" fmla="*/ 0 w 798"/>
                <a:gd name="T23" fmla="*/ 16 h 464"/>
                <a:gd name="T24" fmla="*/ 0 w 798"/>
                <a:gd name="T25" fmla="*/ 16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4" name="Freeform 5"/>
            <p:cNvSpPr>
              <a:spLocks/>
            </p:cNvSpPr>
            <p:nvPr/>
          </p:nvSpPr>
          <p:spPr bwMode="auto">
            <a:xfrm>
              <a:off x="2350" y="1871"/>
              <a:ext cx="211" cy="68"/>
            </a:xfrm>
            <a:custGeom>
              <a:avLst/>
              <a:gdLst>
                <a:gd name="T0" fmla="*/ 0 w 422"/>
                <a:gd name="T1" fmla="*/ 6 h 137"/>
                <a:gd name="T2" fmla="*/ 76 w 422"/>
                <a:gd name="T3" fmla="*/ 0 h 137"/>
                <a:gd name="T4" fmla="*/ 106 w 422"/>
                <a:gd name="T5" fmla="*/ 6 h 137"/>
                <a:gd name="T6" fmla="*/ 91 w 422"/>
                <a:gd name="T7" fmla="*/ 34 h 137"/>
                <a:gd name="T8" fmla="*/ 46 w 422"/>
                <a:gd name="T9" fmla="*/ 21 h 137"/>
                <a:gd name="T10" fmla="*/ 16 w 422"/>
                <a:gd name="T11" fmla="*/ 23 h 137"/>
                <a:gd name="T12" fmla="*/ 0 w 422"/>
                <a:gd name="T13" fmla="*/ 6 h 137"/>
                <a:gd name="T14" fmla="*/ 0 w 422"/>
                <a:gd name="T15" fmla="*/ 6 h 1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5" name="Freeform 6"/>
            <p:cNvSpPr>
              <a:spLocks/>
            </p:cNvSpPr>
            <p:nvPr/>
          </p:nvSpPr>
          <p:spPr bwMode="auto">
            <a:xfrm>
              <a:off x="2062" y="1953"/>
              <a:ext cx="881" cy="679"/>
            </a:xfrm>
            <a:custGeom>
              <a:avLst/>
              <a:gdLst>
                <a:gd name="T0" fmla="*/ 148 w 1763"/>
                <a:gd name="T1" fmla="*/ 6 h 1359"/>
                <a:gd name="T2" fmla="*/ 84 w 1763"/>
                <a:gd name="T3" fmla="*/ 31 h 1359"/>
                <a:gd name="T4" fmla="*/ 66 w 1763"/>
                <a:gd name="T5" fmla="*/ 70 h 1359"/>
                <a:gd name="T6" fmla="*/ 0 w 1763"/>
                <a:gd name="T7" fmla="*/ 141 h 1359"/>
                <a:gd name="T8" fmla="*/ 4 w 1763"/>
                <a:gd name="T9" fmla="*/ 184 h 1359"/>
                <a:gd name="T10" fmla="*/ 0 w 1763"/>
                <a:gd name="T11" fmla="*/ 232 h 1359"/>
                <a:gd name="T12" fmla="*/ 21 w 1763"/>
                <a:gd name="T13" fmla="*/ 290 h 1359"/>
                <a:gd name="T14" fmla="*/ 52 w 1763"/>
                <a:gd name="T15" fmla="*/ 339 h 1359"/>
                <a:gd name="T16" fmla="*/ 60 w 1763"/>
                <a:gd name="T17" fmla="*/ 283 h 1359"/>
                <a:gd name="T18" fmla="*/ 99 w 1763"/>
                <a:gd name="T19" fmla="*/ 324 h 1359"/>
                <a:gd name="T20" fmla="*/ 163 w 1763"/>
                <a:gd name="T21" fmla="*/ 277 h 1359"/>
                <a:gd name="T22" fmla="*/ 227 w 1763"/>
                <a:gd name="T23" fmla="*/ 240 h 1359"/>
                <a:gd name="T24" fmla="*/ 266 w 1763"/>
                <a:gd name="T25" fmla="*/ 232 h 1359"/>
                <a:gd name="T26" fmla="*/ 288 w 1763"/>
                <a:gd name="T27" fmla="*/ 287 h 1359"/>
                <a:gd name="T28" fmla="*/ 309 w 1763"/>
                <a:gd name="T29" fmla="*/ 232 h 1359"/>
                <a:gd name="T30" fmla="*/ 337 w 1763"/>
                <a:gd name="T31" fmla="*/ 219 h 1359"/>
                <a:gd name="T32" fmla="*/ 376 w 1763"/>
                <a:gd name="T33" fmla="*/ 176 h 1359"/>
                <a:gd name="T34" fmla="*/ 440 w 1763"/>
                <a:gd name="T35" fmla="*/ 115 h 1359"/>
                <a:gd name="T36" fmla="*/ 426 w 1763"/>
                <a:gd name="T37" fmla="*/ 83 h 1359"/>
                <a:gd name="T38" fmla="*/ 335 w 1763"/>
                <a:gd name="T39" fmla="*/ 141 h 1359"/>
                <a:gd name="T40" fmla="*/ 365 w 1763"/>
                <a:gd name="T41" fmla="*/ 86 h 1359"/>
                <a:gd name="T42" fmla="*/ 427 w 1763"/>
                <a:gd name="T43" fmla="*/ 36 h 1359"/>
                <a:gd name="T44" fmla="*/ 374 w 1763"/>
                <a:gd name="T45" fmla="*/ 0 h 1359"/>
                <a:gd name="T46" fmla="*/ 324 w 1763"/>
                <a:gd name="T47" fmla="*/ 17 h 1359"/>
                <a:gd name="T48" fmla="*/ 277 w 1763"/>
                <a:gd name="T49" fmla="*/ 66 h 1359"/>
                <a:gd name="T50" fmla="*/ 279 w 1763"/>
                <a:gd name="T51" fmla="*/ 122 h 1359"/>
                <a:gd name="T52" fmla="*/ 258 w 1763"/>
                <a:gd name="T53" fmla="*/ 128 h 1359"/>
                <a:gd name="T54" fmla="*/ 241 w 1763"/>
                <a:gd name="T55" fmla="*/ 94 h 1359"/>
                <a:gd name="T56" fmla="*/ 193 w 1763"/>
                <a:gd name="T57" fmla="*/ 94 h 1359"/>
                <a:gd name="T58" fmla="*/ 187 w 1763"/>
                <a:gd name="T59" fmla="*/ 70 h 1359"/>
                <a:gd name="T60" fmla="*/ 197 w 1763"/>
                <a:gd name="T61" fmla="*/ 25 h 1359"/>
                <a:gd name="T62" fmla="*/ 187 w 1763"/>
                <a:gd name="T63" fmla="*/ 12 h 1359"/>
                <a:gd name="T64" fmla="*/ 148 w 1763"/>
                <a:gd name="T65" fmla="*/ 6 h 1359"/>
                <a:gd name="T66" fmla="*/ 148 w 1763"/>
                <a:gd name="T67" fmla="*/ 6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solidFill>
              <a:srgbClr val="66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6" name="Freeform 7"/>
            <p:cNvSpPr>
              <a:spLocks/>
            </p:cNvSpPr>
            <p:nvPr/>
          </p:nvSpPr>
          <p:spPr bwMode="auto">
            <a:xfrm>
              <a:off x="2087" y="2484"/>
              <a:ext cx="182" cy="162"/>
            </a:xfrm>
            <a:custGeom>
              <a:avLst/>
              <a:gdLst>
                <a:gd name="T0" fmla="*/ 91 w 365"/>
                <a:gd name="T1" fmla="*/ 54 h 323"/>
                <a:gd name="T2" fmla="*/ 85 w 365"/>
                <a:gd name="T3" fmla="*/ 34 h 323"/>
                <a:gd name="T4" fmla="*/ 72 w 365"/>
                <a:gd name="T5" fmla="*/ 11 h 323"/>
                <a:gd name="T6" fmla="*/ 58 w 365"/>
                <a:gd name="T7" fmla="*/ 0 h 323"/>
                <a:gd name="T8" fmla="*/ 31 w 365"/>
                <a:gd name="T9" fmla="*/ 7 h 323"/>
                <a:gd name="T10" fmla="*/ 22 w 365"/>
                <a:gd name="T11" fmla="*/ 31 h 323"/>
                <a:gd name="T12" fmla="*/ 14 w 365"/>
                <a:gd name="T13" fmla="*/ 23 h 323"/>
                <a:gd name="T14" fmla="*/ 0 w 365"/>
                <a:gd name="T15" fmla="*/ 25 h 323"/>
                <a:gd name="T16" fmla="*/ 0 w 365"/>
                <a:gd name="T17" fmla="*/ 36 h 323"/>
                <a:gd name="T18" fmla="*/ 20 w 365"/>
                <a:gd name="T19" fmla="*/ 63 h 323"/>
                <a:gd name="T20" fmla="*/ 39 w 365"/>
                <a:gd name="T21" fmla="*/ 81 h 323"/>
                <a:gd name="T22" fmla="*/ 56 w 365"/>
                <a:gd name="T23" fmla="*/ 77 h 323"/>
                <a:gd name="T24" fmla="*/ 49 w 365"/>
                <a:gd name="T25" fmla="*/ 61 h 323"/>
                <a:gd name="T26" fmla="*/ 43 w 365"/>
                <a:gd name="T27" fmla="*/ 40 h 323"/>
                <a:gd name="T28" fmla="*/ 41 w 365"/>
                <a:gd name="T29" fmla="*/ 23 h 323"/>
                <a:gd name="T30" fmla="*/ 53 w 365"/>
                <a:gd name="T31" fmla="*/ 19 h 323"/>
                <a:gd name="T32" fmla="*/ 64 w 365"/>
                <a:gd name="T33" fmla="*/ 38 h 323"/>
                <a:gd name="T34" fmla="*/ 78 w 365"/>
                <a:gd name="T35" fmla="*/ 58 h 323"/>
                <a:gd name="T36" fmla="*/ 89 w 365"/>
                <a:gd name="T37" fmla="*/ 65 h 323"/>
                <a:gd name="T38" fmla="*/ 91 w 365"/>
                <a:gd name="T39" fmla="*/ 54 h 323"/>
                <a:gd name="T40" fmla="*/ 91 w 365"/>
                <a:gd name="T41" fmla="*/ 54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7" name="Freeform 8"/>
            <p:cNvSpPr>
              <a:spLocks/>
            </p:cNvSpPr>
            <p:nvPr/>
          </p:nvSpPr>
          <p:spPr bwMode="auto">
            <a:xfrm>
              <a:off x="2033" y="2040"/>
              <a:ext cx="224" cy="460"/>
            </a:xfrm>
            <a:custGeom>
              <a:avLst/>
              <a:gdLst>
                <a:gd name="T0" fmla="*/ 112 w 449"/>
                <a:gd name="T1" fmla="*/ 13 h 920"/>
                <a:gd name="T2" fmla="*/ 83 w 449"/>
                <a:gd name="T3" fmla="*/ 44 h 920"/>
                <a:gd name="T4" fmla="*/ 54 w 449"/>
                <a:gd name="T5" fmla="*/ 67 h 920"/>
                <a:gd name="T6" fmla="*/ 27 w 449"/>
                <a:gd name="T7" fmla="*/ 106 h 920"/>
                <a:gd name="T8" fmla="*/ 35 w 449"/>
                <a:gd name="T9" fmla="*/ 116 h 920"/>
                <a:gd name="T10" fmla="*/ 35 w 449"/>
                <a:gd name="T11" fmla="*/ 139 h 920"/>
                <a:gd name="T12" fmla="*/ 29 w 449"/>
                <a:gd name="T13" fmla="*/ 158 h 920"/>
                <a:gd name="T14" fmla="*/ 25 w 449"/>
                <a:gd name="T15" fmla="*/ 187 h 920"/>
                <a:gd name="T16" fmla="*/ 27 w 449"/>
                <a:gd name="T17" fmla="*/ 230 h 920"/>
                <a:gd name="T18" fmla="*/ 8 w 449"/>
                <a:gd name="T19" fmla="*/ 212 h 920"/>
                <a:gd name="T20" fmla="*/ 0 w 449"/>
                <a:gd name="T21" fmla="*/ 177 h 920"/>
                <a:gd name="T22" fmla="*/ 8 w 449"/>
                <a:gd name="T23" fmla="*/ 144 h 920"/>
                <a:gd name="T24" fmla="*/ 13 w 449"/>
                <a:gd name="T25" fmla="*/ 125 h 920"/>
                <a:gd name="T26" fmla="*/ 4 w 449"/>
                <a:gd name="T27" fmla="*/ 110 h 920"/>
                <a:gd name="T28" fmla="*/ 13 w 449"/>
                <a:gd name="T29" fmla="*/ 90 h 920"/>
                <a:gd name="T30" fmla="*/ 33 w 449"/>
                <a:gd name="T31" fmla="*/ 65 h 920"/>
                <a:gd name="T32" fmla="*/ 71 w 449"/>
                <a:gd name="T33" fmla="*/ 34 h 920"/>
                <a:gd name="T34" fmla="*/ 110 w 449"/>
                <a:gd name="T35" fmla="*/ 0 h 920"/>
                <a:gd name="T36" fmla="*/ 112 w 449"/>
                <a:gd name="T37" fmla="*/ 13 h 920"/>
                <a:gd name="T38" fmla="*/ 112 w 449"/>
                <a:gd name="T39" fmla="*/ 13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8" name="Freeform 9"/>
            <p:cNvSpPr>
              <a:spLocks/>
            </p:cNvSpPr>
            <p:nvPr/>
          </p:nvSpPr>
          <p:spPr bwMode="auto">
            <a:xfrm>
              <a:off x="2208" y="1953"/>
              <a:ext cx="174" cy="91"/>
            </a:xfrm>
            <a:custGeom>
              <a:avLst/>
              <a:gdLst>
                <a:gd name="T0" fmla="*/ 0 w 348"/>
                <a:gd name="T1" fmla="*/ 27 h 182"/>
                <a:gd name="T2" fmla="*/ 33 w 348"/>
                <a:gd name="T3" fmla="*/ 13 h 182"/>
                <a:gd name="T4" fmla="*/ 65 w 348"/>
                <a:gd name="T5" fmla="*/ 0 h 182"/>
                <a:gd name="T6" fmla="*/ 87 w 348"/>
                <a:gd name="T7" fmla="*/ 3 h 182"/>
                <a:gd name="T8" fmla="*/ 75 w 348"/>
                <a:gd name="T9" fmla="*/ 13 h 182"/>
                <a:gd name="T10" fmla="*/ 44 w 348"/>
                <a:gd name="T11" fmla="*/ 23 h 182"/>
                <a:gd name="T12" fmla="*/ 21 w 348"/>
                <a:gd name="T13" fmla="*/ 29 h 182"/>
                <a:gd name="T14" fmla="*/ 0 w 348"/>
                <a:gd name="T15" fmla="*/ 46 h 182"/>
                <a:gd name="T16" fmla="*/ 0 w 348"/>
                <a:gd name="T17" fmla="*/ 27 h 182"/>
                <a:gd name="T18" fmla="*/ 0 w 348"/>
                <a:gd name="T19" fmla="*/ 27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9" name="Freeform 10"/>
            <p:cNvSpPr>
              <a:spLocks/>
            </p:cNvSpPr>
            <p:nvPr/>
          </p:nvSpPr>
          <p:spPr bwMode="auto">
            <a:xfrm>
              <a:off x="2422" y="1990"/>
              <a:ext cx="274" cy="236"/>
            </a:xfrm>
            <a:custGeom>
              <a:avLst/>
              <a:gdLst>
                <a:gd name="T0" fmla="*/ 9 w 547"/>
                <a:gd name="T1" fmla="*/ 10 h 473"/>
                <a:gd name="T2" fmla="*/ 11 w 547"/>
                <a:gd name="T3" fmla="*/ 23 h 473"/>
                <a:gd name="T4" fmla="*/ 3 w 547"/>
                <a:gd name="T5" fmla="*/ 39 h 473"/>
                <a:gd name="T6" fmla="*/ 0 w 547"/>
                <a:gd name="T7" fmla="*/ 58 h 473"/>
                <a:gd name="T8" fmla="*/ 5 w 547"/>
                <a:gd name="T9" fmla="*/ 75 h 473"/>
                <a:gd name="T10" fmla="*/ 17 w 547"/>
                <a:gd name="T11" fmla="*/ 85 h 473"/>
                <a:gd name="T12" fmla="*/ 40 w 547"/>
                <a:gd name="T13" fmla="*/ 87 h 473"/>
                <a:gd name="T14" fmla="*/ 56 w 547"/>
                <a:gd name="T15" fmla="*/ 85 h 473"/>
                <a:gd name="T16" fmla="*/ 65 w 547"/>
                <a:gd name="T17" fmla="*/ 108 h 473"/>
                <a:gd name="T18" fmla="*/ 87 w 547"/>
                <a:gd name="T19" fmla="*/ 118 h 473"/>
                <a:gd name="T20" fmla="*/ 104 w 547"/>
                <a:gd name="T21" fmla="*/ 108 h 473"/>
                <a:gd name="T22" fmla="*/ 110 w 547"/>
                <a:gd name="T23" fmla="*/ 89 h 473"/>
                <a:gd name="T24" fmla="*/ 113 w 547"/>
                <a:gd name="T25" fmla="*/ 54 h 473"/>
                <a:gd name="T26" fmla="*/ 137 w 547"/>
                <a:gd name="T27" fmla="*/ 25 h 473"/>
                <a:gd name="T28" fmla="*/ 135 w 547"/>
                <a:gd name="T29" fmla="*/ 0 h 473"/>
                <a:gd name="T30" fmla="*/ 119 w 547"/>
                <a:gd name="T31" fmla="*/ 10 h 473"/>
                <a:gd name="T32" fmla="*/ 108 w 547"/>
                <a:gd name="T33" fmla="*/ 27 h 473"/>
                <a:gd name="T34" fmla="*/ 87 w 547"/>
                <a:gd name="T35" fmla="*/ 52 h 473"/>
                <a:gd name="T36" fmla="*/ 92 w 547"/>
                <a:gd name="T37" fmla="*/ 75 h 473"/>
                <a:gd name="T38" fmla="*/ 90 w 547"/>
                <a:gd name="T39" fmla="*/ 97 h 473"/>
                <a:gd name="T40" fmla="*/ 79 w 547"/>
                <a:gd name="T41" fmla="*/ 91 h 473"/>
                <a:gd name="T42" fmla="*/ 75 w 547"/>
                <a:gd name="T43" fmla="*/ 68 h 473"/>
                <a:gd name="T44" fmla="*/ 55 w 547"/>
                <a:gd name="T45" fmla="*/ 58 h 473"/>
                <a:gd name="T46" fmla="*/ 40 w 547"/>
                <a:gd name="T47" fmla="*/ 70 h 473"/>
                <a:gd name="T48" fmla="*/ 26 w 547"/>
                <a:gd name="T49" fmla="*/ 62 h 473"/>
                <a:gd name="T50" fmla="*/ 23 w 547"/>
                <a:gd name="T51" fmla="*/ 41 h 473"/>
                <a:gd name="T52" fmla="*/ 38 w 547"/>
                <a:gd name="T53" fmla="*/ 8 h 473"/>
                <a:gd name="T54" fmla="*/ 26 w 547"/>
                <a:gd name="T55" fmla="*/ 2 h 473"/>
                <a:gd name="T56" fmla="*/ 9 w 547"/>
                <a:gd name="T57" fmla="*/ 10 h 473"/>
                <a:gd name="T58" fmla="*/ 9 w 547"/>
                <a:gd name="T59" fmla="*/ 1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0" name="Freeform 11"/>
            <p:cNvSpPr>
              <a:spLocks/>
            </p:cNvSpPr>
            <p:nvPr/>
          </p:nvSpPr>
          <p:spPr bwMode="auto">
            <a:xfrm>
              <a:off x="2447" y="1958"/>
              <a:ext cx="514" cy="580"/>
            </a:xfrm>
            <a:custGeom>
              <a:avLst/>
              <a:gdLst>
                <a:gd name="T0" fmla="*/ 193 w 1029"/>
                <a:gd name="T1" fmla="*/ 0 h 1161"/>
                <a:gd name="T2" fmla="*/ 226 w 1029"/>
                <a:gd name="T3" fmla="*/ 18 h 1161"/>
                <a:gd name="T4" fmla="*/ 251 w 1029"/>
                <a:gd name="T5" fmla="*/ 26 h 1161"/>
                <a:gd name="T6" fmla="*/ 249 w 1029"/>
                <a:gd name="T7" fmla="*/ 41 h 1161"/>
                <a:gd name="T8" fmla="*/ 211 w 1029"/>
                <a:gd name="T9" fmla="*/ 70 h 1161"/>
                <a:gd name="T10" fmla="*/ 159 w 1029"/>
                <a:gd name="T11" fmla="*/ 116 h 1161"/>
                <a:gd name="T12" fmla="*/ 234 w 1029"/>
                <a:gd name="T13" fmla="*/ 74 h 1161"/>
                <a:gd name="T14" fmla="*/ 249 w 1029"/>
                <a:gd name="T15" fmla="*/ 82 h 1161"/>
                <a:gd name="T16" fmla="*/ 257 w 1029"/>
                <a:gd name="T17" fmla="*/ 122 h 1161"/>
                <a:gd name="T18" fmla="*/ 240 w 1029"/>
                <a:gd name="T19" fmla="*/ 134 h 1161"/>
                <a:gd name="T20" fmla="*/ 220 w 1029"/>
                <a:gd name="T21" fmla="*/ 140 h 1161"/>
                <a:gd name="T22" fmla="*/ 191 w 1029"/>
                <a:gd name="T23" fmla="*/ 172 h 1161"/>
                <a:gd name="T24" fmla="*/ 170 w 1029"/>
                <a:gd name="T25" fmla="*/ 203 h 1161"/>
                <a:gd name="T26" fmla="*/ 153 w 1029"/>
                <a:gd name="T27" fmla="*/ 223 h 1161"/>
                <a:gd name="T28" fmla="*/ 133 w 1029"/>
                <a:gd name="T29" fmla="*/ 236 h 1161"/>
                <a:gd name="T30" fmla="*/ 114 w 1029"/>
                <a:gd name="T31" fmla="*/ 240 h 1161"/>
                <a:gd name="T32" fmla="*/ 116 w 1029"/>
                <a:gd name="T33" fmla="*/ 261 h 1161"/>
                <a:gd name="T34" fmla="*/ 110 w 1029"/>
                <a:gd name="T35" fmla="*/ 286 h 1161"/>
                <a:gd name="T36" fmla="*/ 93 w 1029"/>
                <a:gd name="T37" fmla="*/ 290 h 1161"/>
                <a:gd name="T38" fmla="*/ 83 w 1029"/>
                <a:gd name="T39" fmla="*/ 281 h 1161"/>
                <a:gd name="T40" fmla="*/ 77 w 1029"/>
                <a:gd name="T41" fmla="*/ 265 h 1161"/>
                <a:gd name="T42" fmla="*/ 72 w 1029"/>
                <a:gd name="T43" fmla="*/ 248 h 1161"/>
                <a:gd name="T44" fmla="*/ 58 w 1029"/>
                <a:gd name="T45" fmla="*/ 240 h 1161"/>
                <a:gd name="T46" fmla="*/ 31 w 1029"/>
                <a:gd name="T47" fmla="*/ 248 h 1161"/>
                <a:gd name="T48" fmla="*/ 6 w 1029"/>
                <a:gd name="T49" fmla="*/ 265 h 1161"/>
                <a:gd name="T50" fmla="*/ 0 w 1029"/>
                <a:gd name="T51" fmla="*/ 248 h 1161"/>
                <a:gd name="T52" fmla="*/ 37 w 1029"/>
                <a:gd name="T53" fmla="*/ 228 h 1161"/>
                <a:gd name="T54" fmla="*/ 68 w 1029"/>
                <a:gd name="T55" fmla="*/ 217 h 1161"/>
                <a:gd name="T56" fmla="*/ 87 w 1029"/>
                <a:gd name="T57" fmla="*/ 223 h 1161"/>
                <a:gd name="T58" fmla="*/ 89 w 1029"/>
                <a:gd name="T59" fmla="*/ 244 h 1161"/>
                <a:gd name="T60" fmla="*/ 95 w 1029"/>
                <a:gd name="T61" fmla="*/ 269 h 1161"/>
                <a:gd name="T62" fmla="*/ 100 w 1029"/>
                <a:gd name="T63" fmla="*/ 248 h 1161"/>
                <a:gd name="T64" fmla="*/ 108 w 1029"/>
                <a:gd name="T65" fmla="*/ 228 h 1161"/>
                <a:gd name="T66" fmla="*/ 137 w 1029"/>
                <a:gd name="T67" fmla="*/ 217 h 1161"/>
                <a:gd name="T68" fmla="*/ 166 w 1029"/>
                <a:gd name="T69" fmla="*/ 193 h 1161"/>
                <a:gd name="T70" fmla="*/ 184 w 1029"/>
                <a:gd name="T71" fmla="*/ 165 h 1161"/>
                <a:gd name="T72" fmla="*/ 217 w 1029"/>
                <a:gd name="T73" fmla="*/ 130 h 1161"/>
                <a:gd name="T74" fmla="*/ 226 w 1029"/>
                <a:gd name="T75" fmla="*/ 111 h 1161"/>
                <a:gd name="T76" fmla="*/ 222 w 1029"/>
                <a:gd name="T77" fmla="*/ 95 h 1161"/>
                <a:gd name="T78" fmla="*/ 197 w 1029"/>
                <a:gd name="T79" fmla="*/ 111 h 1161"/>
                <a:gd name="T80" fmla="*/ 164 w 1029"/>
                <a:gd name="T81" fmla="*/ 132 h 1161"/>
                <a:gd name="T82" fmla="*/ 141 w 1029"/>
                <a:gd name="T83" fmla="*/ 149 h 1161"/>
                <a:gd name="T84" fmla="*/ 126 w 1029"/>
                <a:gd name="T85" fmla="*/ 132 h 1161"/>
                <a:gd name="T86" fmla="*/ 159 w 1029"/>
                <a:gd name="T87" fmla="*/ 95 h 1161"/>
                <a:gd name="T88" fmla="*/ 187 w 1029"/>
                <a:gd name="T89" fmla="*/ 68 h 1161"/>
                <a:gd name="T90" fmla="*/ 224 w 1029"/>
                <a:gd name="T91" fmla="*/ 41 h 1161"/>
                <a:gd name="T92" fmla="*/ 199 w 1029"/>
                <a:gd name="T93" fmla="*/ 22 h 1161"/>
                <a:gd name="T94" fmla="*/ 176 w 1029"/>
                <a:gd name="T95" fmla="*/ 0 h 1161"/>
                <a:gd name="T96" fmla="*/ 193 w 1029"/>
                <a:gd name="T97" fmla="*/ 0 h 1161"/>
                <a:gd name="T98" fmla="*/ 193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1" name="Freeform 12"/>
            <p:cNvSpPr>
              <a:spLocks/>
            </p:cNvSpPr>
            <p:nvPr/>
          </p:nvSpPr>
          <p:spPr bwMode="auto">
            <a:xfrm>
              <a:off x="2373" y="2475"/>
              <a:ext cx="228" cy="221"/>
            </a:xfrm>
            <a:custGeom>
              <a:avLst/>
              <a:gdLst>
                <a:gd name="T0" fmla="*/ 15 w 456"/>
                <a:gd name="T1" fmla="*/ 0 h 441"/>
                <a:gd name="T2" fmla="*/ 2 w 456"/>
                <a:gd name="T3" fmla="*/ 23 h 441"/>
                <a:gd name="T4" fmla="*/ 0 w 456"/>
                <a:gd name="T5" fmla="*/ 48 h 441"/>
                <a:gd name="T6" fmla="*/ 21 w 456"/>
                <a:gd name="T7" fmla="*/ 65 h 441"/>
                <a:gd name="T8" fmla="*/ 46 w 456"/>
                <a:gd name="T9" fmla="*/ 73 h 441"/>
                <a:gd name="T10" fmla="*/ 63 w 456"/>
                <a:gd name="T11" fmla="*/ 61 h 441"/>
                <a:gd name="T12" fmla="*/ 71 w 456"/>
                <a:gd name="T13" fmla="*/ 46 h 441"/>
                <a:gd name="T14" fmla="*/ 89 w 456"/>
                <a:gd name="T15" fmla="*/ 56 h 441"/>
                <a:gd name="T16" fmla="*/ 73 w 456"/>
                <a:gd name="T17" fmla="*/ 67 h 441"/>
                <a:gd name="T18" fmla="*/ 69 w 456"/>
                <a:gd name="T19" fmla="*/ 84 h 441"/>
                <a:gd name="T20" fmla="*/ 79 w 456"/>
                <a:gd name="T21" fmla="*/ 96 h 441"/>
                <a:gd name="T22" fmla="*/ 108 w 456"/>
                <a:gd name="T23" fmla="*/ 111 h 441"/>
                <a:gd name="T24" fmla="*/ 114 w 456"/>
                <a:gd name="T25" fmla="*/ 98 h 441"/>
                <a:gd name="T26" fmla="*/ 102 w 456"/>
                <a:gd name="T27" fmla="*/ 88 h 441"/>
                <a:gd name="T28" fmla="*/ 98 w 456"/>
                <a:gd name="T29" fmla="*/ 77 h 441"/>
                <a:gd name="T30" fmla="*/ 108 w 456"/>
                <a:gd name="T31" fmla="*/ 67 h 441"/>
                <a:gd name="T32" fmla="*/ 110 w 456"/>
                <a:gd name="T33" fmla="*/ 55 h 441"/>
                <a:gd name="T34" fmla="*/ 102 w 456"/>
                <a:gd name="T35" fmla="*/ 36 h 441"/>
                <a:gd name="T36" fmla="*/ 83 w 456"/>
                <a:gd name="T37" fmla="*/ 26 h 441"/>
                <a:gd name="T38" fmla="*/ 65 w 456"/>
                <a:gd name="T39" fmla="*/ 27 h 441"/>
                <a:gd name="T40" fmla="*/ 50 w 456"/>
                <a:gd name="T41" fmla="*/ 46 h 441"/>
                <a:gd name="T42" fmla="*/ 37 w 456"/>
                <a:gd name="T43" fmla="*/ 52 h 441"/>
                <a:gd name="T44" fmla="*/ 19 w 456"/>
                <a:gd name="T45" fmla="*/ 44 h 441"/>
                <a:gd name="T46" fmla="*/ 21 w 456"/>
                <a:gd name="T47" fmla="*/ 27 h 441"/>
                <a:gd name="T48" fmla="*/ 29 w 456"/>
                <a:gd name="T49" fmla="*/ 11 h 441"/>
                <a:gd name="T50" fmla="*/ 15 w 456"/>
                <a:gd name="T51" fmla="*/ 0 h 441"/>
                <a:gd name="T52" fmla="*/ 15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2" name="Freeform 13"/>
            <p:cNvSpPr>
              <a:spLocks/>
            </p:cNvSpPr>
            <p:nvPr/>
          </p:nvSpPr>
          <p:spPr bwMode="auto">
            <a:xfrm>
              <a:off x="2344" y="1853"/>
              <a:ext cx="228" cy="112"/>
            </a:xfrm>
            <a:custGeom>
              <a:avLst/>
              <a:gdLst>
                <a:gd name="T0" fmla="*/ 3 w 456"/>
                <a:gd name="T1" fmla="*/ 11 h 224"/>
                <a:gd name="T2" fmla="*/ 61 w 456"/>
                <a:gd name="T3" fmla="*/ 5 h 224"/>
                <a:gd name="T4" fmla="*/ 90 w 456"/>
                <a:gd name="T5" fmla="*/ 0 h 224"/>
                <a:gd name="T6" fmla="*/ 114 w 456"/>
                <a:gd name="T7" fmla="*/ 11 h 224"/>
                <a:gd name="T8" fmla="*/ 96 w 456"/>
                <a:gd name="T9" fmla="*/ 56 h 224"/>
                <a:gd name="T10" fmla="*/ 79 w 456"/>
                <a:gd name="T11" fmla="*/ 44 h 224"/>
                <a:gd name="T12" fmla="*/ 46 w 456"/>
                <a:gd name="T13" fmla="*/ 38 h 224"/>
                <a:gd name="T14" fmla="*/ 15 w 456"/>
                <a:gd name="T15" fmla="*/ 32 h 224"/>
                <a:gd name="T16" fmla="*/ 36 w 456"/>
                <a:gd name="T17" fmla="*/ 24 h 224"/>
                <a:gd name="T18" fmla="*/ 67 w 456"/>
                <a:gd name="T19" fmla="*/ 27 h 224"/>
                <a:gd name="T20" fmla="*/ 84 w 456"/>
                <a:gd name="T21" fmla="*/ 32 h 224"/>
                <a:gd name="T22" fmla="*/ 96 w 456"/>
                <a:gd name="T23" fmla="*/ 17 h 224"/>
                <a:gd name="T24" fmla="*/ 69 w 456"/>
                <a:gd name="T25" fmla="*/ 15 h 224"/>
                <a:gd name="T26" fmla="*/ 44 w 456"/>
                <a:gd name="T27" fmla="*/ 15 h 224"/>
                <a:gd name="T28" fmla="*/ 0 w 456"/>
                <a:gd name="T29" fmla="*/ 24 h 224"/>
                <a:gd name="T30" fmla="*/ 3 w 456"/>
                <a:gd name="T31" fmla="*/ 11 h 224"/>
                <a:gd name="T32" fmla="*/ 3 w 456"/>
                <a:gd name="T33" fmla="*/ 1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9461" name="Group 14"/>
          <p:cNvGrpSpPr>
            <a:grpSpLocks/>
          </p:cNvGrpSpPr>
          <p:nvPr/>
        </p:nvGrpSpPr>
        <p:grpSpPr bwMode="auto">
          <a:xfrm>
            <a:off x="4953000" y="3352800"/>
            <a:ext cx="1219200" cy="835025"/>
            <a:chOff x="496" y="1217"/>
            <a:chExt cx="2759" cy="1195"/>
          </a:xfrm>
        </p:grpSpPr>
        <p:sp>
          <p:nvSpPr>
            <p:cNvPr id="19466" name="Freeform 15"/>
            <p:cNvSpPr>
              <a:spLocks/>
            </p:cNvSpPr>
            <p:nvPr/>
          </p:nvSpPr>
          <p:spPr bwMode="auto">
            <a:xfrm>
              <a:off x="496" y="1391"/>
              <a:ext cx="2755" cy="1021"/>
            </a:xfrm>
            <a:custGeom>
              <a:avLst/>
              <a:gdLst>
                <a:gd name="T0" fmla="*/ 10 w 5511"/>
                <a:gd name="T1" fmla="*/ 222 h 2042"/>
                <a:gd name="T2" fmla="*/ 208 w 5511"/>
                <a:gd name="T3" fmla="*/ 222 h 2042"/>
                <a:gd name="T4" fmla="*/ 208 w 5511"/>
                <a:gd name="T5" fmla="*/ 82 h 2042"/>
                <a:gd name="T6" fmla="*/ 476 w 5511"/>
                <a:gd name="T7" fmla="*/ 82 h 2042"/>
                <a:gd name="T8" fmla="*/ 476 w 5511"/>
                <a:gd name="T9" fmla="*/ 200 h 2042"/>
                <a:gd name="T10" fmla="*/ 574 w 5511"/>
                <a:gd name="T11" fmla="*/ 200 h 2042"/>
                <a:gd name="T12" fmla="*/ 574 w 5511"/>
                <a:gd name="T13" fmla="*/ 461 h 2042"/>
                <a:gd name="T14" fmla="*/ 601 w 5511"/>
                <a:gd name="T15" fmla="*/ 461 h 2042"/>
                <a:gd name="T16" fmla="*/ 601 w 5511"/>
                <a:gd name="T17" fmla="*/ 0 h 2042"/>
                <a:gd name="T18" fmla="*/ 753 w 5511"/>
                <a:gd name="T19" fmla="*/ 0 h 2042"/>
                <a:gd name="T20" fmla="*/ 753 w 5511"/>
                <a:gd name="T21" fmla="*/ 277 h 2042"/>
                <a:gd name="T22" fmla="*/ 810 w 5511"/>
                <a:gd name="T23" fmla="*/ 277 h 2042"/>
                <a:gd name="T24" fmla="*/ 810 w 5511"/>
                <a:gd name="T25" fmla="*/ 84 h 2042"/>
                <a:gd name="T26" fmla="*/ 904 w 5511"/>
                <a:gd name="T27" fmla="*/ 84 h 2042"/>
                <a:gd name="T28" fmla="*/ 904 w 5511"/>
                <a:gd name="T29" fmla="*/ 463 h 2042"/>
                <a:gd name="T30" fmla="*/ 937 w 5511"/>
                <a:gd name="T31" fmla="*/ 463 h 2042"/>
                <a:gd name="T32" fmla="*/ 937 w 5511"/>
                <a:gd name="T33" fmla="*/ 158 h 2042"/>
                <a:gd name="T34" fmla="*/ 996 w 5511"/>
                <a:gd name="T35" fmla="*/ 158 h 2042"/>
                <a:gd name="T36" fmla="*/ 996 w 5511"/>
                <a:gd name="T37" fmla="*/ 133 h 2042"/>
                <a:gd name="T38" fmla="*/ 965 w 5511"/>
                <a:gd name="T39" fmla="*/ 111 h 2042"/>
                <a:gd name="T40" fmla="*/ 955 w 5511"/>
                <a:gd name="T41" fmla="*/ 71 h 2042"/>
                <a:gd name="T42" fmla="*/ 996 w 5511"/>
                <a:gd name="T43" fmla="*/ 65 h 2042"/>
                <a:gd name="T44" fmla="*/ 992 w 5511"/>
                <a:gd name="T45" fmla="*/ 32 h 2042"/>
                <a:gd name="T46" fmla="*/ 1041 w 5511"/>
                <a:gd name="T47" fmla="*/ 32 h 2042"/>
                <a:gd name="T48" fmla="*/ 1043 w 5511"/>
                <a:gd name="T49" fmla="*/ 63 h 2042"/>
                <a:gd name="T50" fmla="*/ 1071 w 5511"/>
                <a:gd name="T51" fmla="*/ 67 h 2042"/>
                <a:gd name="T52" fmla="*/ 1065 w 5511"/>
                <a:gd name="T53" fmla="*/ 117 h 2042"/>
                <a:gd name="T54" fmla="*/ 1041 w 5511"/>
                <a:gd name="T55" fmla="*/ 135 h 2042"/>
                <a:gd name="T56" fmla="*/ 1041 w 5511"/>
                <a:gd name="T57" fmla="*/ 156 h 2042"/>
                <a:gd name="T58" fmla="*/ 1102 w 5511"/>
                <a:gd name="T59" fmla="*/ 156 h 2042"/>
                <a:gd name="T60" fmla="*/ 1106 w 5511"/>
                <a:gd name="T61" fmla="*/ 280 h 2042"/>
                <a:gd name="T62" fmla="*/ 1377 w 5511"/>
                <a:gd name="T63" fmla="*/ 280 h 2042"/>
                <a:gd name="T64" fmla="*/ 1372 w 5511"/>
                <a:gd name="T65" fmla="*/ 496 h 2042"/>
                <a:gd name="T66" fmla="*/ 1298 w 5511"/>
                <a:gd name="T67" fmla="*/ 511 h 2042"/>
                <a:gd name="T68" fmla="*/ 31 w 5511"/>
                <a:gd name="T69" fmla="*/ 507 h 2042"/>
                <a:gd name="T70" fmla="*/ 0 w 5511"/>
                <a:gd name="T71" fmla="*/ 459 h 2042"/>
                <a:gd name="T72" fmla="*/ 10 w 5511"/>
                <a:gd name="T73" fmla="*/ 222 h 2042"/>
                <a:gd name="T74" fmla="*/ 10 w 5511"/>
                <a:gd name="T75" fmla="*/ 222 h 20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511" h="2042">
                  <a:moveTo>
                    <a:pt x="42" y="888"/>
                  </a:moveTo>
                  <a:lnTo>
                    <a:pt x="833" y="888"/>
                  </a:lnTo>
                  <a:lnTo>
                    <a:pt x="833" y="325"/>
                  </a:lnTo>
                  <a:lnTo>
                    <a:pt x="1907" y="325"/>
                  </a:lnTo>
                  <a:lnTo>
                    <a:pt x="1907" y="797"/>
                  </a:lnTo>
                  <a:lnTo>
                    <a:pt x="2298" y="797"/>
                  </a:lnTo>
                  <a:lnTo>
                    <a:pt x="2298" y="1842"/>
                  </a:lnTo>
                  <a:lnTo>
                    <a:pt x="2405" y="1842"/>
                  </a:lnTo>
                  <a:lnTo>
                    <a:pt x="2405" y="0"/>
                  </a:lnTo>
                  <a:lnTo>
                    <a:pt x="3015" y="0"/>
                  </a:lnTo>
                  <a:lnTo>
                    <a:pt x="3015" y="1105"/>
                  </a:lnTo>
                  <a:lnTo>
                    <a:pt x="3243" y="1105"/>
                  </a:lnTo>
                  <a:lnTo>
                    <a:pt x="3243" y="333"/>
                  </a:lnTo>
                  <a:lnTo>
                    <a:pt x="3618" y="333"/>
                  </a:lnTo>
                  <a:lnTo>
                    <a:pt x="3618" y="1850"/>
                  </a:lnTo>
                  <a:lnTo>
                    <a:pt x="3749" y="1850"/>
                  </a:lnTo>
                  <a:lnTo>
                    <a:pt x="3749" y="631"/>
                  </a:lnTo>
                  <a:lnTo>
                    <a:pt x="3985" y="631"/>
                  </a:lnTo>
                  <a:lnTo>
                    <a:pt x="3985" y="532"/>
                  </a:lnTo>
                  <a:lnTo>
                    <a:pt x="3863" y="441"/>
                  </a:lnTo>
                  <a:lnTo>
                    <a:pt x="3823" y="283"/>
                  </a:lnTo>
                  <a:lnTo>
                    <a:pt x="3985" y="258"/>
                  </a:lnTo>
                  <a:lnTo>
                    <a:pt x="3969" y="125"/>
                  </a:lnTo>
                  <a:lnTo>
                    <a:pt x="4165" y="125"/>
                  </a:lnTo>
                  <a:lnTo>
                    <a:pt x="4173" y="251"/>
                  </a:lnTo>
                  <a:lnTo>
                    <a:pt x="4287" y="266"/>
                  </a:lnTo>
                  <a:lnTo>
                    <a:pt x="4262" y="466"/>
                  </a:lnTo>
                  <a:lnTo>
                    <a:pt x="4165" y="540"/>
                  </a:lnTo>
                  <a:lnTo>
                    <a:pt x="4165" y="623"/>
                  </a:lnTo>
                  <a:lnTo>
                    <a:pt x="4409" y="623"/>
                  </a:lnTo>
                  <a:lnTo>
                    <a:pt x="4426" y="1120"/>
                  </a:lnTo>
                  <a:lnTo>
                    <a:pt x="5511" y="1120"/>
                  </a:lnTo>
                  <a:lnTo>
                    <a:pt x="5488" y="1981"/>
                  </a:lnTo>
                  <a:lnTo>
                    <a:pt x="5192" y="2042"/>
                  </a:lnTo>
                  <a:lnTo>
                    <a:pt x="124" y="2025"/>
                  </a:lnTo>
                  <a:lnTo>
                    <a:pt x="0" y="1835"/>
                  </a:lnTo>
                  <a:lnTo>
                    <a:pt x="42" y="888"/>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7" name="Freeform 16"/>
            <p:cNvSpPr>
              <a:spLocks/>
            </p:cNvSpPr>
            <p:nvPr/>
          </p:nvSpPr>
          <p:spPr bwMode="auto">
            <a:xfrm>
              <a:off x="2510" y="1233"/>
              <a:ext cx="48" cy="223"/>
            </a:xfrm>
            <a:custGeom>
              <a:avLst/>
              <a:gdLst>
                <a:gd name="T0" fmla="*/ 0 w 97"/>
                <a:gd name="T1" fmla="*/ 2 h 447"/>
                <a:gd name="T2" fmla="*/ 0 w 97"/>
                <a:gd name="T3" fmla="*/ 111 h 447"/>
                <a:gd name="T4" fmla="*/ 24 w 97"/>
                <a:gd name="T5" fmla="*/ 111 h 447"/>
                <a:gd name="T6" fmla="*/ 24 w 97"/>
                <a:gd name="T7" fmla="*/ 0 h 447"/>
                <a:gd name="T8" fmla="*/ 0 w 97"/>
                <a:gd name="T9" fmla="*/ 2 h 447"/>
                <a:gd name="T10" fmla="*/ 0 w 97"/>
                <a:gd name="T11" fmla="*/ 2 h 4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447">
                  <a:moveTo>
                    <a:pt x="0" y="10"/>
                  </a:moveTo>
                  <a:lnTo>
                    <a:pt x="0" y="447"/>
                  </a:lnTo>
                  <a:lnTo>
                    <a:pt x="97" y="447"/>
                  </a:lnTo>
                  <a:lnTo>
                    <a:pt x="97" y="0"/>
                  </a:lnTo>
                  <a:lnTo>
                    <a:pt x="0" y="1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8" name="Freeform 17"/>
            <p:cNvSpPr>
              <a:spLocks/>
            </p:cNvSpPr>
            <p:nvPr/>
          </p:nvSpPr>
          <p:spPr bwMode="auto">
            <a:xfrm>
              <a:off x="2465" y="1450"/>
              <a:ext cx="155" cy="102"/>
            </a:xfrm>
            <a:custGeom>
              <a:avLst/>
              <a:gdLst>
                <a:gd name="T0" fmla="*/ 0 w 310"/>
                <a:gd name="T1" fmla="*/ 51 h 203"/>
                <a:gd name="T2" fmla="*/ 0 w 310"/>
                <a:gd name="T3" fmla="*/ 11 h 203"/>
                <a:gd name="T4" fmla="*/ 11 w 310"/>
                <a:gd name="T5" fmla="*/ 0 h 203"/>
                <a:gd name="T6" fmla="*/ 65 w 310"/>
                <a:gd name="T7" fmla="*/ 0 h 203"/>
                <a:gd name="T8" fmla="*/ 78 w 310"/>
                <a:gd name="T9" fmla="*/ 12 h 203"/>
                <a:gd name="T10" fmla="*/ 78 w 310"/>
                <a:gd name="T11" fmla="*/ 49 h 203"/>
                <a:gd name="T12" fmla="*/ 60 w 310"/>
                <a:gd name="T13" fmla="*/ 49 h 203"/>
                <a:gd name="T14" fmla="*/ 60 w 310"/>
                <a:gd name="T15" fmla="*/ 15 h 203"/>
                <a:gd name="T16" fmla="*/ 21 w 310"/>
                <a:gd name="T17" fmla="*/ 15 h 203"/>
                <a:gd name="T18" fmla="*/ 21 w 310"/>
                <a:gd name="T19" fmla="*/ 50 h 203"/>
                <a:gd name="T20" fmla="*/ 0 w 310"/>
                <a:gd name="T21" fmla="*/ 51 h 203"/>
                <a:gd name="T22" fmla="*/ 0 w 310"/>
                <a:gd name="T23" fmla="*/ 51 h 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0" h="203">
                  <a:moveTo>
                    <a:pt x="0" y="203"/>
                  </a:moveTo>
                  <a:lnTo>
                    <a:pt x="0" y="43"/>
                  </a:lnTo>
                  <a:lnTo>
                    <a:pt x="42" y="0"/>
                  </a:lnTo>
                  <a:lnTo>
                    <a:pt x="260" y="0"/>
                  </a:lnTo>
                  <a:lnTo>
                    <a:pt x="310" y="47"/>
                  </a:lnTo>
                  <a:lnTo>
                    <a:pt x="310" y="194"/>
                  </a:lnTo>
                  <a:lnTo>
                    <a:pt x="238" y="194"/>
                  </a:lnTo>
                  <a:lnTo>
                    <a:pt x="238" y="59"/>
                  </a:lnTo>
                  <a:lnTo>
                    <a:pt x="84" y="59"/>
                  </a:lnTo>
                  <a:lnTo>
                    <a:pt x="84" y="199"/>
                  </a:lnTo>
                  <a:lnTo>
                    <a:pt x="0" y="203"/>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9" name="Freeform 18"/>
            <p:cNvSpPr>
              <a:spLocks/>
            </p:cNvSpPr>
            <p:nvPr/>
          </p:nvSpPr>
          <p:spPr bwMode="auto">
            <a:xfrm>
              <a:off x="2396" y="1528"/>
              <a:ext cx="287" cy="198"/>
            </a:xfrm>
            <a:custGeom>
              <a:avLst/>
              <a:gdLst>
                <a:gd name="T0" fmla="*/ 0 w 574"/>
                <a:gd name="T1" fmla="*/ 0 h 395"/>
                <a:gd name="T2" fmla="*/ 144 w 574"/>
                <a:gd name="T3" fmla="*/ 0 h 395"/>
                <a:gd name="T4" fmla="*/ 133 w 574"/>
                <a:gd name="T5" fmla="*/ 56 h 395"/>
                <a:gd name="T6" fmla="*/ 113 w 574"/>
                <a:gd name="T7" fmla="*/ 77 h 395"/>
                <a:gd name="T8" fmla="*/ 110 w 574"/>
                <a:gd name="T9" fmla="*/ 99 h 395"/>
                <a:gd name="T10" fmla="*/ 95 w 574"/>
                <a:gd name="T11" fmla="*/ 99 h 395"/>
                <a:gd name="T12" fmla="*/ 95 w 574"/>
                <a:gd name="T13" fmla="*/ 71 h 395"/>
                <a:gd name="T14" fmla="*/ 113 w 574"/>
                <a:gd name="T15" fmla="*/ 54 h 395"/>
                <a:gd name="T16" fmla="*/ 119 w 574"/>
                <a:gd name="T17" fmla="*/ 20 h 395"/>
                <a:gd name="T18" fmla="*/ 29 w 574"/>
                <a:gd name="T19" fmla="*/ 20 h 395"/>
                <a:gd name="T20" fmla="*/ 42 w 574"/>
                <a:gd name="T21" fmla="*/ 57 h 395"/>
                <a:gd name="T22" fmla="*/ 61 w 574"/>
                <a:gd name="T23" fmla="*/ 72 h 395"/>
                <a:gd name="T24" fmla="*/ 62 w 574"/>
                <a:gd name="T25" fmla="*/ 96 h 395"/>
                <a:gd name="T26" fmla="*/ 44 w 574"/>
                <a:gd name="T27" fmla="*/ 97 h 395"/>
                <a:gd name="T28" fmla="*/ 41 w 574"/>
                <a:gd name="T29" fmla="*/ 77 h 395"/>
                <a:gd name="T30" fmla="*/ 14 w 574"/>
                <a:gd name="T31" fmla="*/ 55 h 395"/>
                <a:gd name="T32" fmla="*/ 0 w 574"/>
                <a:gd name="T33" fmla="*/ 0 h 395"/>
                <a:gd name="T34" fmla="*/ 0 w 574"/>
                <a:gd name="T35" fmla="*/ 0 h 3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4" h="395">
                  <a:moveTo>
                    <a:pt x="0" y="0"/>
                  </a:moveTo>
                  <a:lnTo>
                    <a:pt x="574" y="0"/>
                  </a:lnTo>
                  <a:lnTo>
                    <a:pt x="532" y="224"/>
                  </a:lnTo>
                  <a:lnTo>
                    <a:pt x="449" y="308"/>
                  </a:lnTo>
                  <a:lnTo>
                    <a:pt x="439" y="395"/>
                  </a:lnTo>
                  <a:lnTo>
                    <a:pt x="377" y="395"/>
                  </a:lnTo>
                  <a:lnTo>
                    <a:pt x="377" y="281"/>
                  </a:lnTo>
                  <a:lnTo>
                    <a:pt x="449" y="214"/>
                  </a:lnTo>
                  <a:lnTo>
                    <a:pt x="475" y="78"/>
                  </a:lnTo>
                  <a:lnTo>
                    <a:pt x="114" y="78"/>
                  </a:lnTo>
                  <a:lnTo>
                    <a:pt x="166" y="228"/>
                  </a:lnTo>
                  <a:lnTo>
                    <a:pt x="244" y="285"/>
                  </a:lnTo>
                  <a:lnTo>
                    <a:pt x="247" y="384"/>
                  </a:lnTo>
                  <a:lnTo>
                    <a:pt x="175" y="388"/>
                  </a:lnTo>
                  <a:lnTo>
                    <a:pt x="162" y="308"/>
                  </a:lnTo>
                  <a:lnTo>
                    <a:pt x="55" y="218"/>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0" name="Freeform 19"/>
            <p:cNvSpPr>
              <a:spLocks/>
            </p:cNvSpPr>
            <p:nvPr/>
          </p:nvSpPr>
          <p:spPr bwMode="auto">
            <a:xfrm>
              <a:off x="2373" y="1707"/>
              <a:ext cx="359" cy="633"/>
            </a:xfrm>
            <a:custGeom>
              <a:avLst/>
              <a:gdLst>
                <a:gd name="T0" fmla="*/ 1 w 718"/>
                <a:gd name="T1" fmla="*/ 0 h 1264"/>
                <a:gd name="T2" fmla="*/ 180 w 718"/>
                <a:gd name="T3" fmla="*/ 0 h 1264"/>
                <a:gd name="T4" fmla="*/ 180 w 718"/>
                <a:gd name="T5" fmla="*/ 317 h 1264"/>
                <a:gd name="T6" fmla="*/ 159 w 718"/>
                <a:gd name="T7" fmla="*/ 317 h 1264"/>
                <a:gd name="T8" fmla="*/ 159 w 718"/>
                <a:gd name="T9" fmla="*/ 17 h 1264"/>
                <a:gd name="T10" fmla="*/ 25 w 718"/>
                <a:gd name="T11" fmla="*/ 17 h 1264"/>
                <a:gd name="T12" fmla="*/ 25 w 718"/>
                <a:gd name="T13" fmla="*/ 317 h 1264"/>
                <a:gd name="T14" fmla="*/ 0 w 718"/>
                <a:gd name="T15" fmla="*/ 317 h 1264"/>
                <a:gd name="T16" fmla="*/ 1 w 718"/>
                <a:gd name="T17" fmla="*/ 0 h 1264"/>
                <a:gd name="T18" fmla="*/ 1 w 718"/>
                <a:gd name="T19" fmla="*/ 0 h 1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8" h="1264">
                  <a:moveTo>
                    <a:pt x="3" y="0"/>
                  </a:moveTo>
                  <a:lnTo>
                    <a:pt x="718" y="0"/>
                  </a:lnTo>
                  <a:lnTo>
                    <a:pt x="718" y="1264"/>
                  </a:lnTo>
                  <a:lnTo>
                    <a:pt x="635" y="1264"/>
                  </a:lnTo>
                  <a:lnTo>
                    <a:pt x="635" y="68"/>
                  </a:lnTo>
                  <a:lnTo>
                    <a:pt x="100" y="68"/>
                  </a:lnTo>
                  <a:lnTo>
                    <a:pt x="100" y="1264"/>
                  </a:lnTo>
                  <a:lnTo>
                    <a:pt x="0" y="1264"/>
                  </a:lnTo>
                  <a:lnTo>
                    <a:pt x="3"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1" name="Freeform 20"/>
            <p:cNvSpPr>
              <a:spLocks/>
            </p:cNvSpPr>
            <p:nvPr/>
          </p:nvSpPr>
          <p:spPr bwMode="auto">
            <a:xfrm>
              <a:off x="1887" y="2000"/>
              <a:ext cx="358" cy="340"/>
            </a:xfrm>
            <a:custGeom>
              <a:avLst/>
              <a:gdLst>
                <a:gd name="T0" fmla="*/ 0 w 717"/>
                <a:gd name="T1" fmla="*/ 0 h 678"/>
                <a:gd name="T2" fmla="*/ 179 w 717"/>
                <a:gd name="T3" fmla="*/ 0 h 678"/>
                <a:gd name="T4" fmla="*/ 179 w 717"/>
                <a:gd name="T5" fmla="*/ 171 h 678"/>
                <a:gd name="T6" fmla="*/ 155 w 717"/>
                <a:gd name="T7" fmla="*/ 171 h 678"/>
                <a:gd name="T8" fmla="*/ 155 w 717"/>
                <a:gd name="T9" fmla="*/ 21 h 678"/>
                <a:gd name="T10" fmla="*/ 26 w 717"/>
                <a:gd name="T11" fmla="*/ 21 h 678"/>
                <a:gd name="T12" fmla="*/ 26 w 717"/>
                <a:gd name="T13" fmla="*/ 171 h 678"/>
                <a:gd name="T14" fmla="*/ 0 w 717"/>
                <a:gd name="T15" fmla="*/ 171 h 678"/>
                <a:gd name="T16" fmla="*/ 0 w 717"/>
                <a:gd name="T17" fmla="*/ 0 h 678"/>
                <a:gd name="T18" fmla="*/ 0 w 717"/>
                <a:gd name="T19" fmla="*/ 0 h 6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7" h="678">
                  <a:moveTo>
                    <a:pt x="0" y="0"/>
                  </a:moveTo>
                  <a:lnTo>
                    <a:pt x="717" y="0"/>
                  </a:lnTo>
                  <a:lnTo>
                    <a:pt x="717" y="678"/>
                  </a:lnTo>
                  <a:lnTo>
                    <a:pt x="622" y="678"/>
                  </a:lnTo>
                  <a:lnTo>
                    <a:pt x="622" y="83"/>
                  </a:lnTo>
                  <a:lnTo>
                    <a:pt x="107" y="83"/>
                  </a:lnTo>
                  <a:lnTo>
                    <a:pt x="107" y="678"/>
                  </a:lnTo>
                  <a:lnTo>
                    <a:pt x="0" y="678"/>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2" name="Freeform 21"/>
            <p:cNvSpPr>
              <a:spLocks/>
            </p:cNvSpPr>
            <p:nvPr/>
          </p:nvSpPr>
          <p:spPr bwMode="auto">
            <a:xfrm>
              <a:off x="1994" y="2016"/>
              <a:ext cx="49" cy="324"/>
            </a:xfrm>
            <a:custGeom>
              <a:avLst/>
              <a:gdLst>
                <a:gd name="T0" fmla="*/ 0 w 99"/>
                <a:gd name="T1" fmla="*/ 0 h 648"/>
                <a:gd name="T2" fmla="*/ 0 w 99"/>
                <a:gd name="T3" fmla="*/ 162 h 648"/>
                <a:gd name="T4" fmla="*/ 24 w 99"/>
                <a:gd name="T5" fmla="*/ 162 h 648"/>
                <a:gd name="T6" fmla="*/ 24 w 99"/>
                <a:gd name="T7" fmla="*/ 6 h 648"/>
                <a:gd name="T8" fmla="*/ 0 w 99"/>
                <a:gd name="T9" fmla="*/ 0 h 648"/>
                <a:gd name="T10" fmla="*/ 0 w 99"/>
                <a:gd name="T11" fmla="*/ 0 h 6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648">
                  <a:moveTo>
                    <a:pt x="0" y="0"/>
                  </a:moveTo>
                  <a:lnTo>
                    <a:pt x="0" y="648"/>
                  </a:lnTo>
                  <a:lnTo>
                    <a:pt x="99" y="648"/>
                  </a:lnTo>
                  <a:lnTo>
                    <a:pt x="99" y="21"/>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3" name="Freeform 22"/>
            <p:cNvSpPr>
              <a:spLocks/>
            </p:cNvSpPr>
            <p:nvPr/>
          </p:nvSpPr>
          <p:spPr bwMode="auto">
            <a:xfrm>
              <a:off x="2096" y="2018"/>
              <a:ext cx="55" cy="322"/>
            </a:xfrm>
            <a:custGeom>
              <a:avLst/>
              <a:gdLst>
                <a:gd name="T0" fmla="*/ 0 w 111"/>
                <a:gd name="T1" fmla="*/ 0 h 642"/>
                <a:gd name="T2" fmla="*/ 0 w 111"/>
                <a:gd name="T3" fmla="*/ 162 h 642"/>
                <a:gd name="T4" fmla="*/ 27 w 111"/>
                <a:gd name="T5" fmla="*/ 162 h 642"/>
                <a:gd name="T6" fmla="*/ 27 w 111"/>
                <a:gd name="T7" fmla="*/ 2 h 642"/>
                <a:gd name="T8" fmla="*/ 0 w 111"/>
                <a:gd name="T9" fmla="*/ 0 h 642"/>
                <a:gd name="T10" fmla="*/ 0 w 111"/>
                <a:gd name="T11" fmla="*/ 0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642">
                  <a:moveTo>
                    <a:pt x="0" y="0"/>
                  </a:moveTo>
                  <a:lnTo>
                    <a:pt x="0" y="642"/>
                  </a:lnTo>
                  <a:lnTo>
                    <a:pt x="111" y="642"/>
                  </a:lnTo>
                  <a:lnTo>
                    <a:pt x="111" y="5"/>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4" name="Freeform 23"/>
            <p:cNvSpPr>
              <a:spLocks/>
            </p:cNvSpPr>
            <p:nvPr/>
          </p:nvSpPr>
          <p:spPr bwMode="auto">
            <a:xfrm>
              <a:off x="1913" y="2092"/>
              <a:ext cx="315" cy="55"/>
            </a:xfrm>
            <a:custGeom>
              <a:avLst/>
              <a:gdLst>
                <a:gd name="T0" fmla="*/ 0 w 632"/>
                <a:gd name="T1" fmla="*/ 0 h 110"/>
                <a:gd name="T2" fmla="*/ 157 w 632"/>
                <a:gd name="T3" fmla="*/ 0 h 110"/>
                <a:gd name="T4" fmla="*/ 157 w 632"/>
                <a:gd name="T5" fmla="*/ 28 h 110"/>
                <a:gd name="T6" fmla="*/ 3 w 632"/>
                <a:gd name="T7" fmla="*/ 28 h 110"/>
                <a:gd name="T8" fmla="*/ 0 w 632"/>
                <a:gd name="T9" fmla="*/ 0 h 110"/>
                <a:gd name="T10" fmla="*/ 0 w 632"/>
                <a:gd name="T11" fmla="*/ 0 h 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 h="110">
                  <a:moveTo>
                    <a:pt x="0" y="0"/>
                  </a:moveTo>
                  <a:lnTo>
                    <a:pt x="632" y="0"/>
                  </a:lnTo>
                  <a:lnTo>
                    <a:pt x="632" y="110"/>
                  </a:lnTo>
                  <a:lnTo>
                    <a:pt x="12" y="110"/>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5" name="Freeform 24"/>
            <p:cNvSpPr>
              <a:spLocks/>
            </p:cNvSpPr>
            <p:nvPr/>
          </p:nvSpPr>
          <p:spPr bwMode="auto">
            <a:xfrm>
              <a:off x="1913" y="2196"/>
              <a:ext cx="311" cy="51"/>
            </a:xfrm>
            <a:custGeom>
              <a:avLst/>
              <a:gdLst>
                <a:gd name="T0" fmla="*/ 0 w 622"/>
                <a:gd name="T1" fmla="*/ 0 h 101"/>
                <a:gd name="T2" fmla="*/ 156 w 622"/>
                <a:gd name="T3" fmla="*/ 0 h 101"/>
                <a:gd name="T4" fmla="*/ 156 w 622"/>
                <a:gd name="T5" fmla="*/ 26 h 101"/>
                <a:gd name="T6" fmla="*/ 0 w 622"/>
                <a:gd name="T7" fmla="*/ 26 h 101"/>
                <a:gd name="T8" fmla="*/ 0 w 622"/>
                <a:gd name="T9" fmla="*/ 0 h 101"/>
                <a:gd name="T10" fmla="*/ 0 w 622"/>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2" h="101">
                  <a:moveTo>
                    <a:pt x="0" y="0"/>
                  </a:moveTo>
                  <a:lnTo>
                    <a:pt x="622" y="0"/>
                  </a:lnTo>
                  <a:lnTo>
                    <a:pt x="622" y="101"/>
                  </a:lnTo>
                  <a:lnTo>
                    <a:pt x="0" y="101"/>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6" name="Freeform 25"/>
            <p:cNvSpPr>
              <a:spLocks/>
            </p:cNvSpPr>
            <p:nvPr/>
          </p:nvSpPr>
          <p:spPr bwMode="auto">
            <a:xfrm>
              <a:off x="1904" y="2293"/>
              <a:ext cx="328" cy="47"/>
            </a:xfrm>
            <a:custGeom>
              <a:avLst/>
              <a:gdLst>
                <a:gd name="T0" fmla="*/ 5 w 656"/>
                <a:gd name="T1" fmla="*/ 0 h 93"/>
                <a:gd name="T2" fmla="*/ 164 w 656"/>
                <a:gd name="T3" fmla="*/ 0 h 93"/>
                <a:gd name="T4" fmla="*/ 164 w 656"/>
                <a:gd name="T5" fmla="*/ 24 h 93"/>
                <a:gd name="T6" fmla="*/ 0 w 656"/>
                <a:gd name="T7" fmla="*/ 24 h 93"/>
                <a:gd name="T8" fmla="*/ 5 w 656"/>
                <a:gd name="T9" fmla="*/ 0 h 93"/>
                <a:gd name="T10" fmla="*/ 5 w 656"/>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6" h="93">
                  <a:moveTo>
                    <a:pt x="17" y="0"/>
                  </a:moveTo>
                  <a:lnTo>
                    <a:pt x="656" y="0"/>
                  </a:lnTo>
                  <a:lnTo>
                    <a:pt x="656" y="93"/>
                  </a:lnTo>
                  <a:lnTo>
                    <a:pt x="0" y="93"/>
                  </a:lnTo>
                  <a:lnTo>
                    <a:pt x="17"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7" name="Freeform 26"/>
            <p:cNvSpPr>
              <a:spLocks/>
            </p:cNvSpPr>
            <p:nvPr/>
          </p:nvSpPr>
          <p:spPr bwMode="auto">
            <a:xfrm>
              <a:off x="2129" y="1556"/>
              <a:ext cx="214" cy="784"/>
            </a:xfrm>
            <a:custGeom>
              <a:avLst/>
              <a:gdLst>
                <a:gd name="T0" fmla="*/ 0 w 430"/>
                <a:gd name="T1" fmla="*/ 208 h 1566"/>
                <a:gd name="T2" fmla="*/ 0 w 430"/>
                <a:gd name="T3" fmla="*/ 0 h 1566"/>
                <a:gd name="T4" fmla="*/ 107 w 430"/>
                <a:gd name="T5" fmla="*/ 0 h 1566"/>
                <a:gd name="T6" fmla="*/ 107 w 430"/>
                <a:gd name="T7" fmla="*/ 393 h 1566"/>
                <a:gd name="T8" fmla="*/ 80 w 430"/>
                <a:gd name="T9" fmla="*/ 393 h 1566"/>
                <a:gd name="T10" fmla="*/ 80 w 430"/>
                <a:gd name="T11" fmla="*/ 21 h 1566"/>
                <a:gd name="T12" fmla="*/ 20 w 430"/>
                <a:gd name="T13" fmla="*/ 21 h 1566"/>
                <a:gd name="T14" fmla="*/ 20 w 430"/>
                <a:gd name="T15" fmla="*/ 208 h 1566"/>
                <a:gd name="T16" fmla="*/ 0 w 430"/>
                <a:gd name="T17" fmla="*/ 208 h 1566"/>
                <a:gd name="T18" fmla="*/ 0 w 430"/>
                <a:gd name="T19" fmla="*/ 208 h 1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1566">
                  <a:moveTo>
                    <a:pt x="0" y="829"/>
                  </a:moveTo>
                  <a:lnTo>
                    <a:pt x="0" y="0"/>
                  </a:lnTo>
                  <a:lnTo>
                    <a:pt x="430" y="0"/>
                  </a:lnTo>
                  <a:lnTo>
                    <a:pt x="430" y="1566"/>
                  </a:lnTo>
                  <a:lnTo>
                    <a:pt x="323" y="1566"/>
                  </a:lnTo>
                  <a:lnTo>
                    <a:pt x="323" y="81"/>
                  </a:lnTo>
                  <a:lnTo>
                    <a:pt x="80" y="81"/>
                  </a:lnTo>
                  <a:lnTo>
                    <a:pt x="80" y="829"/>
                  </a:lnTo>
                  <a:lnTo>
                    <a:pt x="0" y="8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8" name="Freeform 27"/>
            <p:cNvSpPr>
              <a:spLocks/>
            </p:cNvSpPr>
            <p:nvPr/>
          </p:nvSpPr>
          <p:spPr bwMode="auto">
            <a:xfrm>
              <a:off x="2429" y="1585"/>
              <a:ext cx="222" cy="23"/>
            </a:xfrm>
            <a:custGeom>
              <a:avLst/>
              <a:gdLst>
                <a:gd name="T0" fmla="*/ 0 w 445"/>
                <a:gd name="T1" fmla="*/ 0 h 45"/>
                <a:gd name="T2" fmla="*/ 111 w 445"/>
                <a:gd name="T3" fmla="*/ 0 h 45"/>
                <a:gd name="T4" fmla="*/ 111 w 445"/>
                <a:gd name="T5" fmla="*/ 12 h 45"/>
                <a:gd name="T6" fmla="*/ 7 w 445"/>
                <a:gd name="T7" fmla="*/ 12 h 45"/>
                <a:gd name="T8" fmla="*/ 0 w 445"/>
                <a:gd name="T9" fmla="*/ 0 h 45"/>
                <a:gd name="T10" fmla="*/ 0 w 445"/>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5" h="45">
                  <a:moveTo>
                    <a:pt x="0" y="0"/>
                  </a:moveTo>
                  <a:lnTo>
                    <a:pt x="445" y="0"/>
                  </a:lnTo>
                  <a:lnTo>
                    <a:pt x="445" y="45"/>
                  </a:lnTo>
                  <a:lnTo>
                    <a:pt x="28" y="45"/>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9" name="Freeform 28"/>
            <p:cNvSpPr>
              <a:spLocks/>
            </p:cNvSpPr>
            <p:nvPr/>
          </p:nvSpPr>
          <p:spPr bwMode="auto">
            <a:xfrm>
              <a:off x="2459" y="1635"/>
              <a:ext cx="179" cy="26"/>
            </a:xfrm>
            <a:custGeom>
              <a:avLst/>
              <a:gdLst>
                <a:gd name="T0" fmla="*/ 0 w 357"/>
                <a:gd name="T1" fmla="*/ 0 h 52"/>
                <a:gd name="T2" fmla="*/ 90 w 357"/>
                <a:gd name="T3" fmla="*/ 0 h 52"/>
                <a:gd name="T4" fmla="*/ 75 w 357"/>
                <a:gd name="T5" fmla="*/ 13 h 52"/>
                <a:gd name="T6" fmla="*/ 11 w 357"/>
                <a:gd name="T7" fmla="*/ 13 h 52"/>
                <a:gd name="T8" fmla="*/ 0 w 357"/>
                <a:gd name="T9" fmla="*/ 0 h 52"/>
                <a:gd name="T10" fmla="*/ 0 w 357"/>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7" h="52">
                  <a:moveTo>
                    <a:pt x="0" y="0"/>
                  </a:moveTo>
                  <a:lnTo>
                    <a:pt x="357" y="0"/>
                  </a:lnTo>
                  <a:lnTo>
                    <a:pt x="300" y="52"/>
                  </a:lnTo>
                  <a:lnTo>
                    <a:pt x="43" y="52"/>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0" name="Freeform 29"/>
            <p:cNvSpPr>
              <a:spLocks/>
            </p:cNvSpPr>
            <p:nvPr/>
          </p:nvSpPr>
          <p:spPr bwMode="auto">
            <a:xfrm>
              <a:off x="2468" y="1776"/>
              <a:ext cx="44" cy="65"/>
            </a:xfrm>
            <a:custGeom>
              <a:avLst/>
              <a:gdLst>
                <a:gd name="T0" fmla="*/ 0 w 87"/>
                <a:gd name="T1" fmla="*/ 33 h 129"/>
                <a:gd name="T2" fmla="*/ 22 w 87"/>
                <a:gd name="T3" fmla="*/ 33 h 129"/>
                <a:gd name="T4" fmla="*/ 22 w 87"/>
                <a:gd name="T5" fmla="*/ 0 h 129"/>
                <a:gd name="T6" fmla="*/ 0 w 87"/>
                <a:gd name="T7" fmla="*/ 0 h 129"/>
                <a:gd name="T8" fmla="*/ 0 w 87"/>
                <a:gd name="T9" fmla="*/ 33 h 129"/>
                <a:gd name="T10" fmla="*/ 0 w 87"/>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29">
                  <a:moveTo>
                    <a:pt x="0" y="129"/>
                  </a:moveTo>
                  <a:lnTo>
                    <a:pt x="87" y="129"/>
                  </a:lnTo>
                  <a:lnTo>
                    <a:pt x="87" y="0"/>
                  </a:lnTo>
                  <a:lnTo>
                    <a:pt x="0" y="0"/>
                  </a:lnTo>
                  <a:lnTo>
                    <a:pt x="0" y="1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1" name="Freeform 30"/>
            <p:cNvSpPr>
              <a:spLocks/>
            </p:cNvSpPr>
            <p:nvPr/>
          </p:nvSpPr>
          <p:spPr bwMode="auto">
            <a:xfrm>
              <a:off x="2534" y="1776"/>
              <a:ext cx="44" cy="65"/>
            </a:xfrm>
            <a:custGeom>
              <a:avLst/>
              <a:gdLst>
                <a:gd name="T0" fmla="*/ 0 w 87"/>
                <a:gd name="T1" fmla="*/ 33 h 129"/>
                <a:gd name="T2" fmla="*/ 22 w 87"/>
                <a:gd name="T3" fmla="*/ 33 h 129"/>
                <a:gd name="T4" fmla="*/ 22 w 87"/>
                <a:gd name="T5" fmla="*/ 0 h 129"/>
                <a:gd name="T6" fmla="*/ 0 w 87"/>
                <a:gd name="T7" fmla="*/ 0 h 129"/>
                <a:gd name="T8" fmla="*/ 0 w 87"/>
                <a:gd name="T9" fmla="*/ 33 h 129"/>
                <a:gd name="T10" fmla="*/ 0 w 87"/>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29">
                  <a:moveTo>
                    <a:pt x="0" y="129"/>
                  </a:moveTo>
                  <a:lnTo>
                    <a:pt x="87" y="129"/>
                  </a:lnTo>
                  <a:lnTo>
                    <a:pt x="87" y="0"/>
                  </a:lnTo>
                  <a:lnTo>
                    <a:pt x="0" y="0"/>
                  </a:lnTo>
                  <a:lnTo>
                    <a:pt x="0" y="1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2" name="Freeform 31"/>
            <p:cNvSpPr>
              <a:spLocks/>
            </p:cNvSpPr>
            <p:nvPr/>
          </p:nvSpPr>
          <p:spPr bwMode="auto">
            <a:xfrm>
              <a:off x="2601" y="1776"/>
              <a:ext cx="45" cy="65"/>
            </a:xfrm>
            <a:custGeom>
              <a:avLst/>
              <a:gdLst>
                <a:gd name="T0" fmla="*/ 0 w 89"/>
                <a:gd name="T1" fmla="*/ 33 h 129"/>
                <a:gd name="T2" fmla="*/ 23 w 89"/>
                <a:gd name="T3" fmla="*/ 33 h 129"/>
                <a:gd name="T4" fmla="*/ 23 w 89"/>
                <a:gd name="T5" fmla="*/ 0 h 129"/>
                <a:gd name="T6" fmla="*/ 0 w 89"/>
                <a:gd name="T7" fmla="*/ 0 h 129"/>
                <a:gd name="T8" fmla="*/ 0 w 89"/>
                <a:gd name="T9" fmla="*/ 33 h 129"/>
                <a:gd name="T10" fmla="*/ 0 w 89"/>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29">
                  <a:moveTo>
                    <a:pt x="0" y="129"/>
                  </a:moveTo>
                  <a:lnTo>
                    <a:pt x="89" y="129"/>
                  </a:lnTo>
                  <a:lnTo>
                    <a:pt x="89" y="0"/>
                  </a:lnTo>
                  <a:lnTo>
                    <a:pt x="0" y="0"/>
                  </a:lnTo>
                  <a:lnTo>
                    <a:pt x="0" y="1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3" name="Freeform 32"/>
            <p:cNvSpPr>
              <a:spLocks/>
            </p:cNvSpPr>
            <p:nvPr/>
          </p:nvSpPr>
          <p:spPr bwMode="auto">
            <a:xfrm>
              <a:off x="2465" y="1872"/>
              <a:ext cx="45" cy="66"/>
            </a:xfrm>
            <a:custGeom>
              <a:avLst/>
              <a:gdLst>
                <a:gd name="T0" fmla="*/ 0 w 89"/>
                <a:gd name="T1" fmla="*/ 33 h 131"/>
                <a:gd name="T2" fmla="*/ 23 w 89"/>
                <a:gd name="T3" fmla="*/ 33 h 131"/>
                <a:gd name="T4" fmla="*/ 23 w 89"/>
                <a:gd name="T5" fmla="*/ 0 h 131"/>
                <a:gd name="T6" fmla="*/ 0 w 89"/>
                <a:gd name="T7" fmla="*/ 0 h 131"/>
                <a:gd name="T8" fmla="*/ 0 w 89"/>
                <a:gd name="T9" fmla="*/ 33 h 131"/>
                <a:gd name="T10" fmla="*/ 0 w 89"/>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31">
                  <a:moveTo>
                    <a:pt x="0" y="131"/>
                  </a:moveTo>
                  <a:lnTo>
                    <a:pt x="89" y="131"/>
                  </a:lnTo>
                  <a:lnTo>
                    <a:pt x="89"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4" name="Freeform 33"/>
            <p:cNvSpPr>
              <a:spLocks/>
            </p:cNvSpPr>
            <p:nvPr/>
          </p:nvSpPr>
          <p:spPr bwMode="auto">
            <a:xfrm>
              <a:off x="2532" y="1872"/>
              <a:ext cx="44" cy="66"/>
            </a:xfrm>
            <a:custGeom>
              <a:avLst/>
              <a:gdLst>
                <a:gd name="T0" fmla="*/ 0 w 87"/>
                <a:gd name="T1" fmla="*/ 33 h 131"/>
                <a:gd name="T2" fmla="*/ 22 w 87"/>
                <a:gd name="T3" fmla="*/ 33 h 131"/>
                <a:gd name="T4" fmla="*/ 22 w 87"/>
                <a:gd name="T5" fmla="*/ 0 h 131"/>
                <a:gd name="T6" fmla="*/ 0 w 87"/>
                <a:gd name="T7" fmla="*/ 0 h 131"/>
                <a:gd name="T8" fmla="*/ 0 w 87"/>
                <a:gd name="T9" fmla="*/ 33 h 131"/>
                <a:gd name="T10" fmla="*/ 0 w 87"/>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5" name="Freeform 34"/>
            <p:cNvSpPr>
              <a:spLocks/>
            </p:cNvSpPr>
            <p:nvPr/>
          </p:nvSpPr>
          <p:spPr bwMode="auto">
            <a:xfrm>
              <a:off x="2599" y="1872"/>
              <a:ext cx="44" cy="66"/>
            </a:xfrm>
            <a:custGeom>
              <a:avLst/>
              <a:gdLst>
                <a:gd name="T0" fmla="*/ 0 w 87"/>
                <a:gd name="T1" fmla="*/ 33 h 131"/>
                <a:gd name="T2" fmla="*/ 22 w 87"/>
                <a:gd name="T3" fmla="*/ 33 h 131"/>
                <a:gd name="T4" fmla="*/ 22 w 87"/>
                <a:gd name="T5" fmla="*/ 0 h 131"/>
                <a:gd name="T6" fmla="*/ 0 w 87"/>
                <a:gd name="T7" fmla="*/ 0 h 131"/>
                <a:gd name="T8" fmla="*/ 0 w 87"/>
                <a:gd name="T9" fmla="*/ 33 h 131"/>
                <a:gd name="T10" fmla="*/ 0 w 87"/>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6" name="Freeform 35"/>
            <p:cNvSpPr>
              <a:spLocks/>
            </p:cNvSpPr>
            <p:nvPr/>
          </p:nvSpPr>
          <p:spPr bwMode="auto">
            <a:xfrm>
              <a:off x="2468" y="1972"/>
              <a:ext cx="44" cy="65"/>
            </a:xfrm>
            <a:custGeom>
              <a:avLst/>
              <a:gdLst>
                <a:gd name="T0" fmla="*/ 0 w 87"/>
                <a:gd name="T1" fmla="*/ 32 h 131"/>
                <a:gd name="T2" fmla="*/ 22 w 87"/>
                <a:gd name="T3" fmla="*/ 32 h 131"/>
                <a:gd name="T4" fmla="*/ 22 w 87"/>
                <a:gd name="T5" fmla="*/ 0 h 131"/>
                <a:gd name="T6" fmla="*/ 0 w 87"/>
                <a:gd name="T7" fmla="*/ 0 h 131"/>
                <a:gd name="T8" fmla="*/ 0 w 87"/>
                <a:gd name="T9" fmla="*/ 32 h 131"/>
                <a:gd name="T10" fmla="*/ 0 w 87"/>
                <a:gd name="T11" fmla="*/ 32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7" name="Freeform 36"/>
            <p:cNvSpPr>
              <a:spLocks/>
            </p:cNvSpPr>
            <p:nvPr/>
          </p:nvSpPr>
          <p:spPr bwMode="auto">
            <a:xfrm>
              <a:off x="2534" y="1972"/>
              <a:ext cx="44" cy="65"/>
            </a:xfrm>
            <a:custGeom>
              <a:avLst/>
              <a:gdLst>
                <a:gd name="T0" fmla="*/ 0 w 87"/>
                <a:gd name="T1" fmla="*/ 32 h 131"/>
                <a:gd name="T2" fmla="*/ 22 w 87"/>
                <a:gd name="T3" fmla="*/ 32 h 131"/>
                <a:gd name="T4" fmla="*/ 22 w 87"/>
                <a:gd name="T5" fmla="*/ 0 h 131"/>
                <a:gd name="T6" fmla="*/ 0 w 87"/>
                <a:gd name="T7" fmla="*/ 0 h 131"/>
                <a:gd name="T8" fmla="*/ 0 w 87"/>
                <a:gd name="T9" fmla="*/ 32 h 131"/>
                <a:gd name="T10" fmla="*/ 0 w 87"/>
                <a:gd name="T11" fmla="*/ 32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8" name="Freeform 37"/>
            <p:cNvSpPr>
              <a:spLocks/>
            </p:cNvSpPr>
            <p:nvPr/>
          </p:nvSpPr>
          <p:spPr bwMode="auto">
            <a:xfrm>
              <a:off x="2601" y="1972"/>
              <a:ext cx="45" cy="66"/>
            </a:xfrm>
            <a:custGeom>
              <a:avLst/>
              <a:gdLst>
                <a:gd name="T0" fmla="*/ 0 w 89"/>
                <a:gd name="T1" fmla="*/ 33 h 133"/>
                <a:gd name="T2" fmla="*/ 23 w 89"/>
                <a:gd name="T3" fmla="*/ 33 h 133"/>
                <a:gd name="T4" fmla="*/ 23 w 89"/>
                <a:gd name="T5" fmla="*/ 0 h 133"/>
                <a:gd name="T6" fmla="*/ 0 w 89"/>
                <a:gd name="T7" fmla="*/ 0 h 133"/>
                <a:gd name="T8" fmla="*/ 0 w 89"/>
                <a:gd name="T9" fmla="*/ 33 h 133"/>
                <a:gd name="T10" fmla="*/ 0 w 89"/>
                <a:gd name="T11" fmla="*/ 33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33">
                  <a:moveTo>
                    <a:pt x="0" y="133"/>
                  </a:moveTo>
                  <a:lnTo>
                    <a:pt x="89" y="133"/>
                  </a:lnTo>
                  <a:lnTo>
                    <a:pt x="89" y="0"/>
                  </a:lnTo>
                  <a:lnTo>
                    <a:pt x="0" y="0"/>
                  </a:lnTo>
                  <a:lnTo>
                    <a:pt x="0" y="133"/>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9" name="Freeform 38"/>
            <p:cNvSpPr>
              <a:spLocks/>
            </p:cNvSpPr>
            <p:nvPr/>
          </p:nvSpPr>
          <p:spPr bwMode="auto">
            <a:xfrm>
              <a:off x="2468" y="2066"/>
              <a:ext cx="44" cy="65"/>
            </a:xfrm>
            <a:custGeom>
              <a:avLst/>
              <a:gdLst>
                <a:gd name="T0" fmla="*/ 0 w 87"/>
                <a:gd name="T1" fmla="*/ 33 h 129"/>
                <a:gd name="T2" fmla="*/ 22 w 87"/>
                <a:gd name="T3" fmla="*/ 33 h 129"/>
                <a:gd name="T4" fmla="*/ 22 w 87"/>
                <a:gd name="T5" fmla="*/ 0 h 129"/>
                <a:gd name="T6" fmla="*/ 0 w 87"/>
                <a:gd name="T7" fmla="*/ 0 h 129"/>
                <a:gd name="T8" fmla="*/ 0 w 87"/>
                <a:gd name="T9" fmla="*/ 33 h 129"/>
                <a:gd name="T10" fmla="*/ 0 w 87"/>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29">
                  <a:moveTo>
                    <a:pt x="0" y="129"/>
                  </a:moveTo>
                  <a:lnTo>
                    <a:pt x="87" y="129"/>
                  </a:lnTo>
                  <a:lnTo>
                    <a:pt x="87" y="0"/>
                  </a:lnTo>
                  <a:lnTo>
                    <a:pt x="0" y="0"/>
                  </a:lnTo>
                  <a:lnTo>
                    <a:pt x="0" y="1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0" name="Freeform 39"/>
            <p:cNvSpPr>
              <a:spLocks/>
            </p:cNvSpPr>
            <p:nvPr/>
          </p:nvSpPr>
          <p:spPr bwMode="auto">
            <a:xfrm>
              <a:off x="2534" y="2066"/>
              <a:ext cx="44" cy="65"/>
            </a:xfrm>
            <a:custGeom>
              <a:avLst/>
              <a:gdLst>
                <a:gd name="T0" fmla="*/ 0 w 87"/>
                <a:gd name="T1" fmla="*/ 33 h 129"/>
                <a:gd name="T2" fmla="*/ 22 w 87"/>
                <a:gd name="T3" fmla="*/ 33 h 129"/>
                <a:gd name="T4" fmla="*/ 22 w 87"/>
                <a:gd name="T5" fmla="*/ 0 h 129"/>
                <a:gd name="T6" fmla="*/ 0 w 87"/>
                <a:gd name="T7" fmla="*/ 0 h 129"/>
                <a:gd name="T8" fmla="*/ 0 w 87"/>
                <a:gd name="T9" fmla="*/ 33 h 129"/>
                <a:gd name="T10" fmla="*/ 0 w 87"/>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29">
                  <a:moveTo>
                    <a:pt x="0" y="129"/>
                  </a:moveTo>
                  <a:lnTo>
                    <a:pt x="87" y="129"/>
                  </a:lnTo>
                  <a:lnTo>
                    <a:pt x="87" y="0"/>
                  </a:lnTo>
                  <a:lnTo>
                    <a:pt x="0" y="0"/>
                  </a:lnTo>
                  <a:lnTo>
                    <a:pt x="0" y="1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1" name="Freeform 40"/>
            <p:cNvSpPr>
              <a:spLocks/>
            </p:cNvSpPr>
            <p:nvPr/>
          </p:nvSpPr>
          <p:spPr bwMode="auto">
            <a:xfrm>
              <a:off x="2601" y="2066"/>
              <a:ext cx="45" cy="65"/>
            </a:xfrm>
            <a:custGeom>
              <a:avLst/>
              <a:gdLst>
                <a:gd name="T0" fmla="*/ 0 w 89"/>
                <a:gd name="T1" fmla="*/ 33 h 129"/>
                <a:gd name="T2" fmla="*/ 23 w 89"/>
                <a:gd name="T3" fmla="*/ 33 h 129"/>
                <a:gd name="T4" fmla="*/ 23 w 89"/>
                <a:gd name="T5" fmla="*/ 0 h 129"/>
                <a:gd name="T6" fmla="*/ 0 w 89"/>
                <a:gd name="T7" fmla="*/ 0 h 129"/>
                <a:gd name="T8" fmla="*/ 0 w 89"/>
                <a:gd name="T9" fmla="*/ 33 h 129"/>
                <a:gd name="T10" fmla="*/ 0 w 89"/>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29">
                  <a:moveTo>
                    <a:pt x="0" y="129"/>
                  </a:moveTo>
                  <a:lnTo>
                    <a:pt x="89" y="129"/>
                  </a:lnTo>
                  <a:lnTo>
                    <a:pt x="89" y="0"/>
                  </a:lnTo>
                  <a:lnTo>
                    <a:pt x="0" y="0"/>
                  </a:lnTo>
                  <a:lnTo>
                    <a:pt x="0" y="1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2" name="Freeform 41"/>
            <p:cNvSpPr>
              <a:spLocks/>
            </p:cNvSpPr>
            <p:nvPr/>
          </p:nvSpPr>
          <p:spPr bwMode="auto">
            <a:xfrm>
              <a:off x="2468" y="2173"/>
              <a:ext cx="44" cy="66"/>
            </a:xfrm>
            <a:custGeom>
              <a:avLst/>
              <a:gdLst>
                <a:gd name="T0" fmla="*/ 0 w 87"/>
                <a:gd name="T1" fmla="*/ 33 h 131"/>
                <a:gd name="T2" fmla="*/ 22 w 87"/>
                <a:gd name="T3" fmla="*/ 33 h 131"/>
                <a:gd name="T4" fmla="*/ 22 w 87"/>
                <a:gd name="T5" fmla="*/ 0 h 131"/>
                <a:gd name="T6" fmla="*/ 0 w 87"/>
                <a:gd name="T7" fmla="*/ 0 h 131"/>
                <a:gd name="T8" fmla="*/ 0 w 87"/>
                <a:gd name="T9" fmla="*/ 33 h 131"/>
                <a:gd name="T10" fmla="*/ 0 w 87"/>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3" name="Freeform 42"/>
            <p:cNvSpPr>
              <a:spLocks/>
            </p:cNvSpPr>
            <p:nvPr/>
          </p:nvSpPr>
          <p:spPr bwMode="auto">
            <a:xfrm>
              <a:off x="2534" y="2173"/>
              <a:ext cx="44" cy="66"/>
            </a:xfrm>
            <a:custGeom>
              <a:avLst/>
              <a:gdLst>
                <a:gd name="T0" fmla="*/ 0 w 87"/>
                <a:gd name="T1" fmla="*/ 33 h 131"/>
                <a:gd name="T2" fmla="*/ 22 w 87"/>
                <a:gd name="T3" fmla="*/ 33 h 131"/>
                <a:gd name="T4" fmla="*/ 22 w 87"/>
                <a:gd name="T5" fmla="*/ 0 h 131"/>
                <a:gd name="T6" fmla="*/ 0 w 87"/>
                <a:gd name="T7" fmla="*/ 0 h 131"/>
                <a:gd name="T8" fmla="*/ 0 w 87"/>
                <a:gd name="T9" fmla="*/ 33 h 131"/>
                <a:gd name="T10" fmla="*/ 0 w 87"/>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4" name="Freeform 43"/>
            <p:cNvSpPr>
              <a:spLocks/>
            </p:cNvSpPr>
            <p:nvPr/>
          </p:nvSpPr>
          <p:spPr bwMode="auto">
            <a:xfrm>
              <a:off x="2601" y="2173"/>
              <a:ext cx="45" cy="66"/>
            </a:xfrm>
            <a:custGeom>
              <a:avLst/>
              <a:gdLst>
                <a:gd name="T0" fmla="*/ 0 w 89"/>
                <a:gd name="T1" fmla="*/ 33 h 131"/>
                <a:gd name="T2" fmla="*/ 23 w 89"/>
                <a:gd name="T3" fmla="*/ 33 h 131"/>
                <a:gd name="T4" fmla="*/ 23 w 89"/>
                <a:gd name="T5" fmla="*/ 0 h 131"/>
                <a:gd name="T6" fmla="*/ 0 w 89"/>
                <a:gd name="T7" fmla="*/ 0 h 131"/>
                <a:gd name="T8" fmla="*/ 0 w 89"/>
                <a:gd name="T9" fmla="*/ 33 h 131"/>
                <a:gd name="T10" fmla="*/ 0 w 89"/>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31">
                  <a:moveTo>
                    <a:pt x="0" y="131"/>
                  </a:moveTo>
                  <a:lnTo>
                    <a:pt x="89" y="131"/>
                  </a:lnTo>
                  <a:lnTo>
                    <a:pt x="89"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5" name="Freeform 44"/>
            <p:cNvSpPr>
              <a:spLocks/>
            </p:cNvSpPr>
            <p:nvPr/>
          </p:nvSpPr>
          <p:spPr bwMode="auto">
            <a:xfrm>
              <a:off x="2468" y="2274"/>
              <a:ext cx="44" cy="66"/>
            </a:xfrm>
            <a:custGeom>
              <a:avLst/>
              <a:gdLst>
                <a:gd name="T0" fmla="*/ 0 w 87"/>
                <a:gd name="T1" fmla="*/ 33 h 131"/>
                <a:gd name="T2" fmla="*/ 22 w 87"/>
                <a:gd name="T3" fmla="*/ 33 h 131"/>
                <a:gd name="T4" fmla="*/ 22 w 87"/>
                <a:gd name="T5" fmla="*/ 0 h 131"/>
                <a:gd name="T6" fmla="*/ 0 w 87"/>
                <a:gd name="T7" fmla="*/ 0 h 131"/>
                <a:gd name="T8" fmla="*/ 0 w 87"/>
                <a:gd name="T9" fmla="*/ 33 h 131"/>
                <a:gd name="T10" fmla="*/ 0 w 87"/>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6" name="Freeform 45"/>
            <p:cNvSpPr>
              <a:spLocks/>
            </p:cNvSpPr>
            <p:nvPr/>
          </p:nvSpPr>
          <p:spPr bwMode="auto">
            <a:xfrm>
              <a:off x="2534" y="2274"/>
              <a:ext cx="44" cy="66"/>
            </a:xfrm>
            <a:custGeom>
              <a:avLst/>
              <a:gdLst>
                <a:gd name="T0" fmla="*/ 0 w 87"/>
                <a:gd name="T1" fmla="*/ 33 h 131"/>
                <a:gd name="T2" fmla="*/ 22 w 87"/>
                <a:gd name="T3" fmla="*/ 33 h 131"/>
                <a:gd name="T4" fmla="*/ 22 w 87"/>
                <a:gd name="T5" fmla="*/ 0 h 131"/>
                <a:gd name="T6" fmla="*/ 0 w 87"/>
                <a:gd name="T7" fmla="*/ 0 h 131"/>
                <a:gd name="T8" fmla="*/ 0 w 87"/>
                <a:gd name="T9" fmla="*/ 33 h 131"/>
                <a:gd name="T10" fmla="*/ 0 w 87"/>
                <a:gd name="T11" fmla="*/ 33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7" name="Freeform 46"/>
            <p:cNvSpPr>
              <a:spLocks/>
            </p:cNvSpPr>
            <p:nvPr/>
          </p:nvSpPr>
          <p:spPr bwMode="auto">
            <a:xfrm>
              <a:off x="2601" y="2275"/>
              <a:ext cx="45" cy="65"/>
            </a:xfrm>
            <a:custGeom>
              <a:avLst/>
              <a:gdLst>
                <a:gd name="T0" fmla="*/ 0 w 89"/>
                <a:gd name="T1" fmla="*/ 33 h 129"/>
                <a:gd name="T2" fmla="*/ 23 w 89"/>
                <a:gd name="T3" fmla="*/ 33 h 129"/>
                <a:gd name="T4" fmla="*/ 23 w 89"/>
                <a:gd name="T5" fmla="*/ 0 h 129"/>
                <a:gd name="T6" fmla="*/ 0 w 89"/>
                <a:gd name="T7" fmla="*/ 0 h 129"/>
                <a:gd name="T8" fmla="*/ 0 w 89"/>
                <a:gd name="T9" fmla="*/ 33 h 129"/>
                <a:gd name="T10" fmla="*/ 0 w 89"/>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29">
                  <a:moveTo>
                    <a:pt x="0" y="129"/>
                  </a:moveTo>
                  <a:lnTo>
                    <a:pt x="89" y="129"/>
                  </a:lnTo>
                  <a:lnTo>
                    <a:pt x="89" y="0"/>
                  </a:lnTo>
                  <a:lnTo>
                    <a:pt x="0" y="0"/>
                  </a:lnTo>
                  <a:lnTo>
                    <a:pt x="0" y="12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8" name="Freeform 47"/>
            <p:cNvSpPr>
              <a:spLocks/>
            </p:cNvSpPr>
            <p:nvPr/>
          </p:nvSpPr>
          <p:spPr bwMode="auto">
            <a:xfrm>
              <a:off x="1690" y="1379"/>
              <a:ext cx="353" cy="961"/>
            </a:xfrm>
            <a:custGeom>
              <a:avLst/>
              <a:gdLst>
                <a:gd name="T0" fmla="*/ 177 w 705"/>
                <a:gd name="T1" fmla="*/ 298 h 1922"/>
                <a:gd name="T2" fmla="*/ 177 w 705"/>
                <a:gd name="T3" fmla="*/ 0 h 1922"/>
                <a:gd name="T4" fmla="*/ 0 w 705"/>
                <a:gd name="T5" fmla="*/ 0 h 1922"/>
                <a:gd name="T6" fmla="*/ 0 w 705"/>
                <a:gd name="T7" fmla="*/ 481 h 1922"/>
                <a:gd name="T8" fmla="*/ 28 w 705"/>
                <a:gd name="T9" fmla="*/ 481 h 1922"/>
                <a:gd name="T10" fmla="*/ 28 w 705"/>
                <a:gd name="T11" fmla="*/ 23 h 1922"/>
                <a:gd name="T12" fmla="*/ 154 w 705"/>
                <a:gd name="T13" fmla="*/ 23 h 1922"/>
                <a:gd name="T14" fmla="*/ 154 w 705"/>
                <a:gd name="T15" fmla="*/ 297 h 1922"/>
                <a:gd name="T16" fmla="*/ 177 w 705"/>
                <a:gd name="T17" fmla="*/ 298 h 1922"/>
                <a:gd name="T18" fmla="*/ 177 w 705"/>
                <a:gd name="T19" fmla="*/ 298 h 19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5" h="1922">
                  <a:moveTo>
                    <a:pt x="705" y="1190"/>
                  </a:moveTo>
                  <a:lnTo>
                    <a:pt x="705" y="0"/>
                  </a:lnTo>
                  <a:lnTo>
                    <a:pt x="0" y="0"/>
                  </a:lnTo>
                  <a:lnTo>
                    <a:pt x="0" y="1922"/>
                  </a:lnTo>
                  <a:lnTo>
                    <a:pt x="110" y="1922"/>
                  </a:lnTo>
                  <a:lnTo>
                    <a:pt x="110" y="89"/>
                  </a:lnTo>
                  <a:lnTo>
                    <a:pt x="616" y="89"/>
                  </a:lnTo>
                  <a:lnTo>
                    <a:pt x="616" y="1185"/>
                  </a:lnTo>
                  <a:lnTo>
                    <a:pt x="705" y="119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99" name="Freeform 48"/>
            <p:cNvSpPr>
              <a:spLocks/>
            </p:cNvSpPr>
            <p:nvPr/>
          </p:nvSpPr>
          <p:spPr bwMode="auto">
            <a:xfrm>
              <a:off x="1896" y="1397"/>
              <a:ext cx="56" cy="574"/>
            </a:xfrm>
            <a:custGeom>
              <a:avLst/>
              <a:gdLst>
                <a:gd name="T0" fmla="*/ 0 w 112"/>
                <a:gd name="T1" fmla="*/ 0 h 1149"/>
                <a:gd name="T2" fmla="*/ 0 w 112"/>
                <a:gd name="T3" fmla="*/ 287 h 1149"/>
                <a:gd name="T4" fmla="*/ 28 w 112"/>
                <a:gd name="T5" fmla="*/ 287 h 1149"/>
                <a:gd name="T6" fmla="*/ 28 w 112"/>
                <a:gd name="T7" fmla="*/ 1 h 1149"/>
                <a:gd name="T8" fmla="*/ 0 w 112"/>
                <a:gd name="T9" fmla="*/ 0 h 1149"/>
                <a:gd name="T10" fmla="*/ 0 w 112"/>
                <a:gd name="T11" fmla="*/ 0 h 1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9">
                  <a:moveTo>
                    <a:pt x="0" y="0"/>
                  </a:moveTo>
                  <a:lnTo>
                    <a:pt x="0" y="1149"/>
                  </a:lnTo>
                  <a:lnTo>
                    <a:pt x="112" y="1149"/>
                  </a:lnTo>
                  <a:lnTo>
                    <a:pt x="112" y="6"/>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0" name="Freeform 49"/>
            <p:cNvSpPr>
              <a:spLocks/>
            </p:cNvSpPr>
            <p:nvPr/>
          </p:nvSpPr>
          <p:spPr bwMode="auto">
            <a:xfrm>
              <a:off x="910" y="1551"/>
              <a:ext cx="584" cy="789"/>
            </a:xfrm>
            <a:custGeom>
              <a:avLst/>
              <a:gdLst>
                <a:gd name="T0" fmla="*/ 0 w 1167"/>
                <a:gd name="T1" fmla="*/ 0 h 1578"/>
                <a:gd name="T2" fmla="*/ 292 w 1167"/>
                <a:gd name="T3" fmla="*/ 2 h 1578"/>
                <a:gd name="T4" fmla="*/ 292 w 1167"/>
                <a:gd name="T5" fmla="*/ 131 h 1578"/>
                <a:gd name="T6" fmla="*/ 267 w 1167"/>
                <a:gd name="T7" fmla="*/ 130 h 1578"/>
                <a:gd name="T8" fmla="*/ 267 w 1167"/>
                <a:gd name="T9" fmla="*/ 20 h 1578"/>
                <a:gd name="T10" fmla="*/ 31 w 1167"/>
                <a:gd name="T11" fmla="*/ 20 h 1578"/>
                <a:gd name="T12" fmla="*/ 31 w 1167"/>
                <a:gd name="T13" fmla="*/ 395 h 1578"/>
                <a:gd name="T14" fmla="*/ 2 w 1167"/>
                <a:gd name="T15" fmla="*/ 395 h 1578"/>
                <a:gd name="T16" fmla="*/ 0 w 1167"/>
                <a:gd name="T17" fmla="*/ 0 h 1578"/>
                <a:gd name="T18" fmla="*/ 0 w 1167"/>
                <a:gd name="T19" fmla="*/ 0 h 1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7" h="1578">
                  <a:moveTo>
                    <a:pt x="0" y="0"/>
                  </a:moveTo>
                  <a:lnTo>
                    <a:pt x="1167" y="6"/>
                  </a:lnTo>
                  <a:lnTo>
                    <a:pt x="1167" y="523"/>
                  </a:lnTo>
                  <a:lnTo>
                    <a:pt x="1066" y="517"/>
                  </a:lnTo>
                  <a:lnTo>
                    <a:pt x="1066" y="78"/>
                  </a:lnTo>
                  <a:lnTo>
                    <a:pt x="123" y="78"/>
                  </a:lnTo>
                  <a:lnTo>
                    <a:pt x="123" y="1578"/>
                  </a:lnTo>
                  <a:lnTo>
                    <a:pt x="6" y="1578"/>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1" name="Freeform 50"/>
            <p:cNvSpPr>
              <a:spLocks/>
            </p:cNvSpPr>
            <p:nvPr/>
          </p:nvSpPr>
          <p:spPr bwMode="auto">
            <a:xfrm>
              <a:off x="938" y="1631"/>
              <a:ext cx="519" cy="39"/>
            </a:xfrm>
            <a:custGeom>
              <a:avLst/>
              <a:gdLst>
                <a:gd name="T0" fmla="*/ 0 w 1040"/>
                <a:gd name="T1" fmla="*/ 0 h 78"/>
                <a:gd name="T2" fmla="*/ 259 w 1040"/>
                <a:gd name="T3" fmla="*/ 0 h 78"/>
                <a:gd name="T4" fmla="*/ 259 w 1040"/>
                <a:gd name="T5" fmla="*/ 20 h 78"/>
                <a:gd name="T6" fmla="*/ 0 w 1040"/>
                <a:gd name="T7" fmla="*/ 20 h 78"/>
                <a:gd name="T8" fmla="*/ 0 w 1040"/>
                <a:gd name="T9" fmla="*/ 0 h 78"/>
                <a:gd name="T10" fmla="*/ 0 w 1040"/>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0" h="78">
                  <a:moveTo>
                    <a:pt x="0" y="0"/>
                  </a:moveTo>
                  <a:lnTo>
                    <a:pt x="1040" y="0"/>
                  </a:lnTo>
                  <a:lnTo>
                    <a:pt x="1040" y="78"/>
                  </a:lnTo>
                  <a:lnTo>
                    <a:pt x="0" y="78"/>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2" name="Freeform 51"/>
            <p:cNvSpPr>
              <a:spLocks/>
            </p:cNvSpPr>
            <p:nvPr/>
          </p:nvSpPr>
          <p:spPr bwMode="auto">
            <a:xfrm>
              <a:off x="940" y="1703"/>
              <a:ext cx="520" cy="39"/>
            </a:xfrm>
            <a:custGeom>
              <a:avLst/>
              <a:gdLst>
                <a:gd name="T0" fmla="*/ 0 w 1040"/>
                <a:gd name="T1" fmla="*/ 0 h 78"/>
                <a:gd name="T2" fmla="*/ 260 w 1040"/>
                <a:gd name="T3" fmla="*/ 0 h 78"/>
                <a:gd name="T4" fmla="*/ 260 w 1040"/>
                <a:gd name="T5" fmla="*/ 20 h 78"/>
                <a:gd name="T6" fmla="*/ 0 w 1040"/>
                <a:gd name="T7" fmla="*/ 20 h 78"/>
                <a:gd name="T8" fmla="*/ 0 w 1040"/>
                <a:gd name="T9" fmla="*/ 0 h 78"/>
                <a:gd name="T10" fmla="*/ 0 w 1040"/>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0" h="78">
                  <a:moveTo>
                    <a:pt x="0" y="0"/>
                  </a:moveTo>
                  <a:lnTo>
                    <a:pt x="1040" y="0"/>
                  </a:lnTo>
                  <a:lnTo>
                    <a:pt x="1040" y="78"/>
                  </a:lnTo>
                  <a:lnTo>
                    <a:pt x="0" y="78"/>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3" name="Freeform 52"/>
            <p:cNvSpPr>
              <a:spLocks/>
            </p:cNvSpPr>
            <p:nvPr/>
          </p:nvSpPr>
          <p:spPr bwMode="auto">
            <a:xfrm>
              <a:off x="944" y="1773"/>
              <a:ext cx="519" cy="39"/>
            </a:xfrm>
            <a:custGeom>
              <a:avLst/>
              <a:gdLst>
                <a:gd name="T0" fmla="*/ 0 w 1038"/>
                <a:gd name="T1" fmla="*/ 0 h 78"/>
                <a:gd name="T2" fmla="*/ 260 w 1038"/>
                <a:gd name="T3" fmla="*/ 0 h 78"/>
                <a:gd name="T4" fmla="*/ 260 w 1038"/>
                <a:gd name="T5" fmla="*/ 20 h 78"/>
                <a:gd name="T6" fmla="*/ 0 w 1038"/>
                <a:gd name="T7" fmla="*/ 20 h 78"/>
                <a:gd name="T8" fmla="*/ 0 w 1038"/>
                <a:gd name="T9" fmla="*/ 0 h 78"/>
                <a:gd name="T10" fmla="*/ 0 w 1038"/>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8" h="78">
                  <a:moveTo>
                    <a:pt x="0" y="0"/>
                  </a:moveTo>
                  <a:lnTo>
                    <a:pt x="1038" y="0"/>
                  </a:lnTo>
                  <a:lnTo>
                    <a:pt x="1038" y="78"/>
                  </a:lnTo>
                  <a:lnTo>
                    <a:pt x="0" y="78"/>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4" name="Freeform 53"/>
            <p:cNvSpPr>
              <a:spLocks/>
            </p:cNvSpPr>
            <p:nvPr/>
          </p:nvSpPr>
          <p:spPr bwMode="auto">
            <a:xfrm>
              <a:off x="1554" y="1818"/>
              <a:ext cx="106" cy="522"/>
            </a:xfrm>
            <a:custGeom>
              <a:avLst/>
              <a:gdLst>
                <a:gd name="T0" fmla="*/ 0 w 211"/>
                <a:gd name="T1" fmla="*/ 261 h 1043"/>
                <a:gd name="T2" fmla="*/ 53 w 211"/>
                <a:gd name="T3" fmla="*/ 261 h 1043"/>
                <a:gd name="T4" fmla="*/ 53 w 211"/>
                <a:gd name="T5" fmla="*/ 0 h 1043"/>
                <a:gd name="T6" fmla="*/ 0 w 211"/>
                <a:gd name="T7" fmla="*/ 0 h 1043"/>
                <a:gd name="T8" fmla="*/ 0 w 211"/>
                <a:gd name="T9" fmla="*/ 261 h 1043"/>
                <a:gd name="T10" fmla="*/ 0 w 211"/>
                <a:gd name="T11" fmla="*/ 261 h 10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043">
                  <a:moveTo>
                    <a:pt x="0" y="1043"/>
                  </a:moveTo>
                  <a:lnTo>
                    <a:pt x="211" y="1043"/>
                  </a:lnTo>
                  <a:lnTo>
                    <a:pt x="211" y="0"/>
                  </a:lnTo>
                  <a:lnTo>
                    <a:pt x="0" y="0"/>
                  </a:lnTo>
                  <a:lnTo>
                    <a:pt x="0" y="1043"/>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5" name="Freeform 54"/>
            <p:cNvSpPr>
              <a:spLocks/>
            </p:cNvSpPr>
            <p:nvPr/>
          </p:nvSpPr>
          <p:spPr bwMode="auto">
            <a:xfrm>
              <a:off x="1465" y="1854"/>
              <a:ext cx="42" cy="63"/>
            </a:xfrm>
            <a:custGeom>
              <a:avLst/>
              <a:gdLst>
                <a:gd name="T0" fmla="*/ 0 w 84"/>
                <a:gd name="T1" fmla="*/ 32 h 125"/>
                <a:gd name="T2" fmla="*/ 21 w 84"/>
                <a:gd name="T3" fmla="*/ 32 h 125"/>
                <a:gd name="T4" fmla="*/ 21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6" name="Freeform 55"/>
            <p:cNvSpPr>
              <a:spLocks/>
            </p:cNvSpPr>
            <p:nvPr/>
          </p:nvSpPr>
          <p:spPr bwMode="auto">
            <a:xfrm>
              <a:off x="1465" y="1958"/>
              <a:ext cx="42" cy="63"/>
            </a:xfrm>
            <a:custGeom>
              <a:avLst/>
              <a:gdLst>
                <a:gd name="T0" fmla="*/ 0 w 84"/>
                <a:gd name="T1" fmla="*/ 32 h 125"/>
                <a:gd name="T2" fmla="*/ 21 w 84"/>
                <a:gd name="T3" fmla="*/ 32 h 125"/>
                <a:gd name="T4" fmla="*/ 21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7" name="Freeform 56"/>
            <p:cNvSpPr>
              <a:spLocks/>
            </p:cNvSpPr>
            <p:nvPr/>
          </p:nvSpPr>
          <p:spPr bwMode="auto">
            <a:xfrm>
              <a:off x="1465" y="2277"/>
              <a:ext cx="42" cy="63"/>
            </a:xfrm>
            <a:custGeom>
              <a:avLst/>
              <a:gdLst>
                <a:gd name="T0" fmla="*/ 0 w 84"/>
                <a:gd name="T1" fmla="*/ 32 h 125"/>
                <a:gd name="T2" fmla="*/ 21 w 84"/>
                <a:gd name="T3" fmla="*/ 32 h 125"/>
                <a:gd name="T4" fmla="*/ 21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8" name="Freeform 57"/>
            <p:cNvSpPr>
              <a:spLocks/>
            </p:cNvSpPr>
            <p:nvPr/>
          </p:nvSpPr>
          <p:spPr bwMode="auto">
            <a:xfrm>
              <a:off x="1380" y="2277"/>
              <a:ext cx="41" cy="63"/>
            </a:xfrm>
            <a:custGeom>
              <a:avLst/>
              <a:gdLst>
                <a:gd name="T0" fmla="*/ 0 w 84"/>
                <a:gd name="T1" fmla="*/ 32 h 125"/>
                <a:gd name="T2" fmla="*/ 20 w 84"/>
                <a:gd name="T3" fmla="*/ 32 h 125"/>
                <a:gd name="T4" fmla="*/ 20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9" name="Freeform 58"/>
            <p:cNvSpPr>
              <a:spLocks/>
            </p:cNvSpPr>
            <p:nvPr/>
          </p:nvSpPr>
          <p:spPr bwMode="auto">
            <a:xfrm>
              <a:off x="1288" y="2277"/>
              <a:ext cx="42" cy="63"/>
            </a:xfrm>
            <a:custGeom>
              <a:avLst/>
              <a:gdLst>
                <a:gd name="T0" fmla="*/ 0 w 83"/>
                <a:gd name="T1" fmla="*/ 32 h 125"/>
                <a:gd name="T2" fmla="*/ 21 w 83"/>
                <a:gd name="T3" fmla="*/ 32 h 125"/>
                <a:gd name="T4" fmla="*/ 21 w 83"/>
                <a:gd name="T5" fmla="*/ 0 h 125"/>
                <a:gd name="T6" fmla="*/ 0 w 83"/>
                <a:gd name="T7" fmla="*/ 0 h 125"/>
                <a:gd name="T8" fmla="*/ 0 w 83"/>
                <a:gd name="T9" fmla="*/ 32 h 125"/>
                <a:gd name="T10" fmla="*/ 0 w 83"/>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5">
                  <a:moveTo>
                    <a:pt x="0" y="125"/>
                  </a:moveTo>
                  <a:lnTo>
                    <a:pt x="83" y="125"/>
                  </a:lnTo>
                  <a:lnTo>
                    <a:pt x="83"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0" name="Freeform 59"/>
            <p:cNvSpPr>
              <a:spLocks/>
            </p:cNvSpPr>
            <p:nvPr/>
          </p:nvSpPr>
          <p:spPr bwMode="auto">
            <a:xfrm>
              <a:off x="1193" y="2277"/>
              <a:ext cx="42" cy="63"/>
            </a:xfrm>
            <a:custGeom>
              <a:avLst/>
              <a:gdLst>
                <a:gd name="T0" fmla="*/ 0 w 84"/>
                <a:gd name="T1" fmla="*/ 32 h 125"/>
                <a:gd name="T2" fmla="*/ 21 w 84"/>
                <a:gd name="T3" fmla="*/ 32 h 125"/>
                <a:gd name="T4" fmla="*/ 21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1" name="Freeform 60"/>
            <p:cNvSpPr>
              <a:spLocks/>
            </p:cNvSpPr>
            <p:nvPr/>
          </p:nvSpPr>
          <p:spPr bwMode="auto">
            <a:xfrm>
              <a:off x="1106" y="2277"/>
              <a:ext cx="42" cy="63"/>
            </a:xfrm>
            <a:custGeom>
              <a:avLst/>
              <a:gdLst>
                <a:gd name="T0" fmla="*/ 0 w 83"/>
                <a:gd name="T1" fmla="*/ 32 h 125"/>
                <a:gd name="T2" fmla="*/ 21 w 83"/>
                <a:gd name="T3" fmla="*/ 32 h 125"/>
                <a:gd name="T4" fmla="*/ 21 w 83"/>
                <a:gd name="T5" fmla="*/ 0 h 125"/>
                <a:gd name="T6" fmla="*/ 0 w 83"/>
                <a:gd name="T7" fmla="*/ 0 h 125"/>
                <a:gd name="T8" fmla="*/ 0 w 83"/>
                <a:gd name="T9" fmla="*/ 32 h 125"/>
                <a:gd name="T10" fmla="*/ 0 w 83"/>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5">
                  <a:moveTo>
                    <a:pt x="0" y="125"/>
                  </a:moveTo>
                  <a:lnTo>
                    <a:pt x="83" y="125"/>
                  </a:lnTo>
                  <a:lnTo>
                    <a:pt x="83"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2" name="Freeform 61"/>
            <p:cNvSpPr>
              <a:spLocks/>
            </p:cNvSpPr>
            <p:nvPr/>
          </p:nvSpPr>
          <p:spPr bwMode="auto">
            <a:xfrm>
              <a:off x="1011" y="2277"/>
              <a:ext cx="42" cy="63"/>
            </a:xfrm>
            <a:custGeom>
              <a:avLst/>
              <a:gdLst>
                <a:gd name="T0" fmla="*/ 0 w 84"/>
                <a:gd name="T1" fmla="*/ 32 h 125"/>
                <a:gd name="T2" fmla="*/ 21 w 84"/>
                <a:gd name="T3" fmla="*/ 32 h 125"/>
                <a:gd name="T4" fmla="*/ 21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3" name="Freeform 62"/>
            <p:cNvSpPr>
              <a:spLocks/>
            </p:cNvSpPr>
            <p:nvPr/>
          </p:nvSpPr>
          <p:spPr bwMode="auto">
            <a:xfrm>
              <a:off x="1465" y="2178"/>
              <a:ext cx="42" cy="63"/>
            </a:xfrm>
            <a:custGeom>
              <a:avLst/>
              <a:gdLst>
                <a:gd name="T0" fmla="*/ 0 w 84"/>
                <a:gd name="T1" fmla="*/ 32 h 126"/>
                <a:gd name="T2" fmla="*/ 21 w 84"/>
                <a:gd name="T3" fmla="*/ 32 h 126"/>
                <a:gd name="T4" fmla="*/ 21 w 84"/>
                <a:gd name="T5" fmla="*/ 0 h 126"/>
                <a:gd name="T6" fmla="*/ 0 w 84"/>
                <a:gd name="T7" fmla="*/ 0 h 126"/>
                <a:gd name="T8" fmla="*/ 0 w 84"/>
                <a:gd name="T9" fmla="*/ 32 h 126"/>
                <a:gd name="T10" fmla="*/ 0 w 84"/>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4" name="Freeform 63"/>
            <p:cNvSpPr>
              <a:spLocks/>
            </p:cNvSpPr>
            <p:nvPr/>
          </p:nvSpPr>
          <p:spPr bwMode="auto">
            <a:xfrm>
              <a:off x="1380" y="2178"/>
              <a:ext cx="41" cy="63"/>
            </a:xfrm>
            <a:custGeom>
              <a:avLst/>
              <a:gdLst>
                <a:gd name="T0" fmla="*/ 0 w 84"/>
                <a:gd name="T1" fmla="*/ 32 h 126"/>
                <a:gd name="T2" fmla="*/ 20 w 84"/>
                <a:gd name="T3" fmla="*/ 32 h 126"/>
                <a:gd name="T4" fmla="*/ 20 w 84"/>
                <a:gd name="T5" fmla="*/ 0 h 126"/>
                <a:gd name="T6" fmla="*/ 0 w 84"/>
                <a:gd name="T7" fmla="*/ 0 h 126"/>
                <a:gd name="T8" fmla="*/ 0 w 84"/>
                <a:gd name="T9" fmla="*/ 32 h 126"/>
                <a:gd name="T10" fmla="*/ 0 w 84"/>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5" name="Freeform 64"/>
            <p:cNvSpPr>
              <a:spLocks/>
            </p:cNvSpPr>
            <p:nvPr/>
          </p:nvSpPr>
          <p:spPr bwMode="auto">
            <a:xfrm>
              <a:off x="1288" y="2178"/>
              <a:ext cx="42" cy="63"/>
            </a:xfrm>
            <a:custGeom>
              <a:avLst/>
              <a:gdLst>
                <a:gd name="T0" fmla="*/ 0 w 83"/>
                <a:gd name="T1" fmla="*/ 32 h 126"/>
                <a:gd name="T2" fmla="*/ 21 w 83"/>
                <a:gd name="T3" fmla="*/ 32 h 126"/>
                <a:gd name="T4" fmla="*/ 21 w 83"/>
                <a:gd name="T5" fmla="*/ 0 h 126"/>
                <a:gd name="T6" fmla="*/ 0 w 83"/>
                <a:gd name="T7" fmla="*/ 0 h 126"/>
                <a:gd name="T8" fmla="*/ 0 w 83"/>
                <a:gd name="T9" fmla="*/ 32 h 126"/>
                <a:gd name="T10" fmla="*/ 0 w 83"/>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6">
                  <a:moveTo>
                    <a:pt x="0" y="126"/>
                  </a:moveTo>
                  <a:lnTo>
                    <a:pt x="83" y="126"/>
                  </a:lnTo>
                  <a:lnTo>
                    <a:pt x="83"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6" name="Freeform 65"/>
            <p:cNvSpPr>
              <a:spLocks/>
            </p:cNvSpPr>
            <p:nvPr/>
          </p:nvSpPr>
          <p:spPr bwMode="auto">
            <a:xfrm>
              <a:off x="1193" y="2178"/>
              <a:ext cx="42" cy="63"/>
            </a:xfrm>
            <a:custGeom>
              <a:avLst/>
              <a:gdLst>
                <a:gd name="T0" fmla="*/ 0 w 84"/>
                <a:gd name="T1" fmla="*/ 32 h 126"/>
                <a:gd name="T2" fmla="*/ 21 w 84"/>
                <a:gd name="T3" fmla="*/ 32 h 126"/>
                <a:gd name="T4" fmla="*/ 21 w 84"/>
                <a:gd name="T5" fmla="*/ 0 h 126"/>
                <a:gd name="T6" fmla="*/ 0 w 84"/>
                <a:gd name="T7" fmla="*/ 0 h 126"/>
                <a:gd name="T8" fmla="*/ 0 w 84"/>
                <a:gd name="T9" fmla="*/ 32 h 126"/>
                <a:gd name="T10" fmla="*/ 0 w 84"/>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7" name="Freeform 66"/>
            <p:cNvSpPr>
              <a:spLocks/>
            </p:cNvSpPr>
            <p:nvPr/>
          </p:nvSpPr>
          <p:spPr bwMode="auto">
            <a:xfrm>
              <a:off x="1106" y="2178"/>
              <a:ext cx="42" cy="63"/>
            </a:xfrm>
            <a:custGeom>
              <a:avLst/>
              <a:gdLst>
                <a:gd name="T0" fmla="*/ 0 w 83"/>
                <a:gd name="T1" fmla="*/ 32 h 126"/>
                <a:gd name="T2" fmla="*/ 21 w 83"/>
                <a:gd name="T3" fmla="*/ 32 h 126"/>
                <a:gd name="T4" fmla="*/ 21 w 83"/>
                <a:gd name="T5" fmla="*/ 0 h 126"/>
                <a:gd name="T6" fmla="*/ 0 w 83"/>
                <a:gd name="T7" fmla="*/ 0 h 126"/>
                <a:gd name="T8" fmla="*/ 0 w 83"/>
                <a:gd name="T9" fmla="*/ 32 h 126"/>
                <a:gd name="T10" fmla="*/ 0 w 83"/>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6">
                  <a:moveTo>
                    <a:pt x="0" y="126"/>
                  </a:moveTo>
                  <a:lnTo>
                    <a:pt x="83" y="126"/>
                  </a:lnTo>
                  <a:lnTo>
                    <a:pt x="83"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8" name="Freeform 67"/>
            <p:cNvSpPr>
              <a:spLocks/>
            </p:cNvSpPr>
            <p:nvPr/>
          </p:nvSpPr>
          <p:spPr bwMode="auto">
            <a:xfrm>
              <a:off x="1011" y="2178"/>
              <a:ext cx="42" cy="63"/>
            </a:xfrm>
            <a:custGeom>
              <a:avLst/>
              <a:gdLst>
                <a:gd name="T0" fmla="*/ 0 w 84"/>
                <a:gd name="T1" fmla="*/ 32 h 126"/>
                <a:gd name="T2" fmla="*/ 21 w 84"/>
                <a:gd name="T3" fmla="*/ 32 h 126"/>
                <a:gd name="T4" fmla="*/ 21 w 84"/>
                <a:gd name="T5" fmla="*/ 0 h 126"/>
                <a:gd name="T6" fmla="*/ 0 w 84"/>
                <a:gd name="T7" fmla="*/ 0 h 126"/>
                <a:gd name="T8" fmla="*/ 0 w 84"/>
                <a:gd name="T9" fmla="*/ 32 h 126"/>
                <a:gd name="T10" fmla="*/ 0 w 84"/>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9" name="Freeform 68"/>
            <p:cNvSpPr>
              <a:spLocks/>
            </p:cNvSpPr>
            <p:nvPr/>
          </p:nvSpPr>
          <p:spPr bwMode="auto">
            <a:xfrm>
              <a:off x="1465" y="2074"/>
              <a:ext cx="42" cy="62"/>
            </a:xfrm>
            <a:custGeom>
              <a:avLst/>
              <a:gdLst>
                <a:gd name="T0" fmla="*/ 0 w 84"/>
                <a:gd name="T1" fmla="*/ 31 h 126"/>
                <a:gd name="T2" fmla="*/ 21 w 84"/>
                <a:gd name="T3" fmla="*/ 31 h 126"/>
                <a:gd name="T4" fmla="*/ 21 w 84"/>
                <a:gd name="T5" fmla="*/ 0 h 126"/>
                <a:gd name="T6" fmla="*/ 0 w 84"/>
                <a:gd name="T7" fmla="*/ 0 h 126"/>
                <a:gd name="T8" fmla="*/ 0 w 84"/>
                <a:gd name="T9" fmla="*/ 31 h 126"/>
                <a:gd name="T10" fmla="*/ 0 w 84"/>
                <a:gd name="T11" fmla="*/ 31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0" name="Freeform 69"/>
            <p:cNvSpPr>
              <a:spLocks/>
            </p:cNvSpPr>
            <p:nvPr/>
          </p:nvSpPr>
          <p:spPr bwMode="auto">
            <a:xfrm>
              <a:off x="1380" y="2074"/>
              <a:ext cx="41" cy="62"/>
            </a:xfrm>
            <a:custGeom>
              <a:avLst/>
              <a:gdLst>
                <a:gd name="T0" fmla="*/ 0 w 84"/>
                <a:gd name="T1" fmla="*/ 31 h 126"/>
                <a:gd name="T2" fmla="*/ 20 w 84"/>
                <a:gd name="T3" fmla="*/ 31 h 126"/>
                <a:gd name="T4" fmla="*/ 20 w 84"/>
                <a:gd name="T5" fmla="*/ 0 h 126"/>
                <a:gd name="T6" fmla="*/ 0 w 84"/>
                <a:gd name="T7" fmla="*/ 0 h 126"/>
                <a:gd name="T8" fmla="*/ 0 w 84"/>
                <a:gd name="T9" fmla="*/ 31 h 126"/>
                <a:gd name="T10" fmla="*/ 0 w 84"/>
                <a:gd name="T11" fmla="*/ 31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1" name="Freeform 70"/>
            <p:cNvSpPr>
              <a:spLocks/>
            </p:cNvSpPr>
            <p:nvPr/>
          </p:nvSpPr>
          <p:spPr bwMode="auto">
            <a:xfrm>
              <a:off x="1288" y="2074"/>
              <a:ext cx="42" cy="62"/>
            </a:xfrm>
            <a:custGeom>
              <a:avLst/>
              <a:gdLst>
                <a:gd name="T0" fmla="*/ 0 w 83"/>
                <a:gd name="T1" fmla="*/ 31 h 126"/>
                <a:gd name="T2" fmla="*/ 21 w 83"/>
                <a:gd name="T3" fmla="*/ 31 h 126"/>
                <a:gd name="T4" fmla="*/ 21 w 83"/>
                <a:gd name="T5" fmla="*/ 0 h 126"/>
                <a:gd name="T6" fmla="*/ 0 w 83"/>
                <a:gd name="T7" fmla="*/ 0 h 126"/>
                <a:gd name="T8" fmla="*/ 0 w 83"/>
                <a:gd name="T9" fmla="*/ 31 h 126"/>
                <a:gd name="T10" fmla="*/ 0 w 83"/>
                <a:gd name="T11" fmla="*/ 31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6">
                  <a:moveTo>
                    <a:pt x="0" y="126"/>
                  </a:moveTo>
                  <a:lnTo>
                    <a:pt x="83" y="126"/>
                  </a:lnTo>
                  <a:lnTo>
                    <a:pt x="83"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2" name="Freeform 71"/>
            <p:cNvSpPr>
              <a:spLocks/>
            </p:cNvSpPr>
            <p:nvPr/>
          </p:nvSpPr>
          <p:spPr bwMode="auto">
            <a:xfrm>
              <a:off x="1193" y="2074"/>
              <a:ext cx="42" cy="62"/>
            </a:xfrm>
            <a:custGeom>
              <a:avLst/>
              <a:gdLst>
                <a:gd name="T0" fmla="*/ 0 w 84"/>
                <a:gd name="T1" fmla="*/ 31 h 126"/>
                <a:gd name="T2" fmla="*/ 21 w 84"/>
                <a:gd name="T3" fmla="*/ 31 h 126"/>
                <a:gd name="T4" fmla="*/ 21 w 84"/>
                <a:gd name="T5" fmla="*/ 0 h 126"/>
                <a:gd name="T6" fmla="*/ 0 w 84"/>
                <a:gd name="T7" fmla="*/ 0 h 126"/>
                <a:gd name="T8" fmla="*/ 0 w 84"/>
                <a:gd name="T9" fmla="*/ 31 h 126"/>
                <a:gd name="T10" fmla="*/ 0 w 84"/>
                <a:gd name="T11" fmla="*/ 31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3" name="Freeform 72"/>
            <p:cNvSpPr>
              <a:spLocks/>
            </p:cNvSpPr>
            <p:nvPr/>
          </p:nvSpPr>
          <p:spPr bwMode="auto">
            <a:xfrm>
              <a:off x="1106" y="2074"/>
              <a:ext cx="42" cy="62"/>
            </a:xfrm>
            <a:custGeom>
              <a:avLst/>
              <a:gdLst>
                <a:gd name="T0" fmla="*/ 0 w 83"/>
                <a:gd name="T1" fmla="*/ 31 h 126"/>
                <a:gd name="T2" fmla="*/ 21 w 83"/>
                <a:gd name="T3" fmla="*/ 31 h 126"/>
                <a:gd name="T4" fmla="*/ 21 w 83"/>
                <a:gd name="T5" fmla="*/ 0 h 126"/>
                <a:gd name="T6" fmla="*/ 0 w 83"/>
                <a:gd name="T7" fmla="*/ 0 h 126"/>
                <a:gd name="T8" fmla="*/ 0 w 83"/>
                <a:gd name="T9" fmla="*/ 31 h 126"/>
                <a:gd name="T10" fmla="*/ 0 w 83"/>
                <a:gd name="T11" fmla="*/ 31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6">
                  <a:moveTo>
                    <a:pt x="0" y="126"/>
                  </a:moveTo>
                  <a:lnTo>
                    <a:pt x="83" y="126"/>
                  </a:lnTo>
                  <a:lnTo>
                    <a:pt x="83"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4" name="Freeform 73"/>
            <p:cNvSpPr>
              <a:spLocks/>
            </p:cNvSpPr>
            <p:nvPr/>
          </p:nvSpPr>
          <p:spPr bwMode="auto">
            <a:xfrm>
              <a:off x="1011" y="2074"/>
              <a:ext cx="42" cy="62"/>
            </a:xfrm>
            <a:custGeom>
              <a:avLst/>
              <a:gdLst>
                <a:gd name="T0" fmla="*/ 0 w 84"/>
                <a:gd name="T1" fmla="*/ 31 h 126"/>
                <a:gd name="T2" fmla="*/ 21 w 84"/>
                <a:gd name="T3" fmla="*/ 31 h 126"/>
                <a:gd name="T4" fmla="*/ 21 w 84"/>
                <a:gd name="T5" fmla="*/ 0 h 126"/>
                <a:gd name="T6" fmla="*/ 0 w 84"/>
                <a:gd name="T7" fmla="*/ 0 h 126"/>
                <a:gd name="T8" fmla="*/ 0 w 84"/>
                <a:gd name="T9" fmla="*/ 31 h 126"/>
                <a:gd name="T10" fmla="*/ 0 w 84"/>
                <a:gd name="T11" fmla="*/ 31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5" name="Freeform 74"/>
            <p:cNvSpPr>
              <a:spLocks/>
            </p:cNvSpPr>
            <p:nvPr/>
          </p:nvSpPr>
          <p:spPr bwMode="auto">
            <a:xfrm>
              <a:off x="957" y="1849"/>
              <a:ext cx="384" cy="45"/>
            </a:xfrm>
            <a:custGeom>
              <a:avLst/>
              <a:gdLst>
                <a:gd name="T0" fmla="*/ 0 w 766"/>
                <a:gd name="T1" fmla="*/ 23 h 90"/>
                <a:gd name="T2" fmla="*/ 193 w 766"/>
                <a:gd name="T3" fmla="*/ 23 h 90"/>
                <a:gd name="T4" fmla="*/ 193 w 766"/>
                <a:gd name="T5" fmla="*/ 0 h 90"/>
                <a:gd name="T6" fmla="*/ 0 w 766"/>
                <a:gd name="T7" fmla="*/ 0 h 90"/>
                <a:gd name="T8" fmla="*/ 0 w 766"/>
                <a:gd name="T9" fmla="*/ 23 h 90"/>
                <a:gd name="T10" fmla="*/ 0 w 766"/>
                <a:gd name="T11" fmla="*/ 23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6" h="90">
                  <a:moveTo>
                    <a:pt x="0" y="90"/>
                  </a:moveTo>
                  <a:lnTo>
                    <a:pt x="766" y="90"/>
                  </a:lnTo>
                  <a:lnTo>
                    <a:pt x="766" y="0"/>
                  </a:lnTo>
                  <a:lnTo>
                    <a:pt x="0" y="0"/>
                  </a:lnTo>
                  <a:lnTo>
                    <a:pt x="0" y="9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6" name="Freeform 75"/>
            <p:cNvSpPr>
              <a:spLocks/>
            </p:cNvSpPr>
            <p:nvPr/>
          </p:nvSpPr>
          <p:spPr bwMode="auto">
            <a:xfrm>
              <a:off x="949" y="1927"/>
              <a:ext cx="392" cy="42"/>
            </a:xfrm>
            <a:custGeom>
              <a:avLst/>
              <a:gdLst>
                <a:gd name="T0" fmla="*/ 0 w 783"/>
                <a:gd name="T1" fmla="*/ 21 h 84"/>
                <a:gd name="T2" fmla="*/ 196 w 783"/>
                <a:gd name="T3" fmla="*/ 21 h 84"/>
                <a:gd name="T4" fmla="*/ 196 w 783"/>
                <a:gd name="T5" fmla="*/ 0 h 84"/>
                <a:gd name="T6" fmla="*/ 0 w 783"/>
                <a:gd name="T7" fmla="*/ 0 h 84"/>
                <a:gd name="T8" fmla="*/ 0 w 783"/>
                <a:gd name="T9" fmla="*/ 21 h 84"/>
                <a:gd name="T10" fmla="*/ 0 w 783"/>
                <a:gd name="T11" fmla="*/ 21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84">
                  <a:moveTo>
                    <a:pt x="0" y="84"/>
                  </a:moveTo>
                  <a:lnTo>
                    <a:pt x="783" y="84"/>
                  </a:lnTo>
                  <a:lnTo>
                    <a:pt x="783" y="0"/>
                  </a:lnTo>
                  <a:lnTo>
                    <a:pt x="0" y="0"/>
                  </a:lnTo>
                  <a:lnTo>
                    <a:pt x="0" y="84"/>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7" name="Freeform 76"/>
            <p:cNvSpPr>
              <a:spLocks/>
            </p:cNvSpPr>
            <p:nvPr/>
          </p:nvSpPr>
          <p:spPr bwMode="auto">
            <a:xfrm>
              <a:off x="1380" y="1854"/>
              <a:ext cx="41" cy="63"/>
            </a:xfrm>
            <a:custGeom>
              <a:avLst/>
              <a:gdLst>
                <a:gd name="T0" fmla="*/ 0 w 84"/>
                <a:gd name="T1" fmla="*/ 32 h 125"/>
                <a:gd name="T2" fmla="*/ 20 w 84"/>
                <a:gd name="T3" fmla="*/ 32 h 125"/>
                <a:gd name="T4" fmla="*/ 20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8" name="Freeform 77"/>
            <p:cNvSpPr>
              <a:spLocks/>
            </p:cNvSpPr>
            <p:nvPr/>
          </p:nvSpPr>
          <p:spPr bwMode="auto">
            <a:xfrm>
              <a:off x="1380" y="1957"/>
              <a:ext cx="42" cy="61"/>
            </a:xfrm>
            <a:custGeom>
              <a:avLst/>
              <a:gdLst>
                <a:gd name="T0" fmla="*/ 0 w 84"/>
                <a:gd name="T1" fmla="*/ 30 h 124"/>
                <a:gd name="T2" fmla="*/ 21 w 84"/>
                <a:gd name="T3" fmla="*/ 30 h 124"/>
                <a:gd name="T4" fmla="*/ 21 w 84"/>
                <a:gd name="T5" fmla="*/ 0 h 124"/>
                <a:gd name="T6" fmla="*/ 0 w 84"/>
                <a:gd name="T7" fmla="*/ 0 h 124"/>
                <a:gd name="T8" fmla="*/ 0 w 84"/>
                <a:gd name="T9" fmla="*/ 30 h 124"/>
                <a:gd name="T10" fmla="*/ 0 w 84"/>
                <a:gd name="T11" fmla="*/ 30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4">
                  <a:moveTo>
                    <a:pt x="0" y="124"/>
                  </a:moveTo>
                  <a:lnTo>
                    <a:pt x="84" y="124"/>
                  </a:lnTo>
                  <a:lnTo>
                    <a:pt x="84" y="0"/>
                  </a:lnTo>
                  <a:lnTo>
                    <a:pt x="0" y="0"/>
                  </a:lnTo>
                  <a:lnTo>
                    <a:pt x="0" y="124"/>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9" name="Freeform 78"/>
            <p:cNvSpPr>
              <a:spLocks/>
            </p:cNvSpPr>
            <p:nvPr/>
          </p:nvSpPr>
          <p:spPr bwMode="auto">
            <a:xfrm>
              <a:off x="2148" y="1623"/>
              <a:ext cx="175" cy="35"/>
            </a:xfrm>
            <a:custGeom>
              <a:avLst/>
              <a:gdLst>
                <a:gd name="T0" fmla="*/ 0 w 350"/>
                <a:gd name="T1" fmla="*/ 0 h 70"/>
                <a:gd name="T2" fmla="*/ 88 w 350"/>
                <a:gd name="T3" fmla="*/ 0 h 70"/>
                <a:gd name="T4" fmla="*/ 88 w 350"/>
                <a:gd name="T5" fmla="*/ 18 h 70"/>
                <a:gd name="T6" fmla="*/ 0 w 350"/>
                <a:gd name="T7" fmla="*/ 18 h 70"/>
                <a:gd name="T8" fmla="*/ 0 w 350"/>
                <a:gd name="T9" fmla="*/ 0 h 70"/>
                <a:gd name="T10" fmla="*/ 0 w 350"/>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 h="70">
                  <a:moveTo>
                    <a:pt x="0" y="0"/>
                  </a:moveTo>
                  <a:lnTo>
                    <a:pt x="350" y="0"/>
                  </a:lnTo>
                  <a:lnTo>
                    <a:pt x="350" y="70"/>
                  </a:lnTo>
                  <a:lnTo>
                    <a:pt x="0" y="70"/>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0" name="Freeform 79"/>
            <p:cNvSpPr>
              <a:spLocks/>
            </p:cNvSpPr>
            <p:nvPr/>
          </p:nvSpPr>
          <p:spPr bwMode="auto">
            <a:xfrm>
              <a:off x="2151" y="1684"/>
              <a:ext cx="175" cy="36"/>
            </a:xfrm>
            <a:custGeom>
              <a:avLst/>
              <a:gdLst>
                <a:gd name="T0" fmla="*/ 0 w 349"/>
                <a:gd name="T1" fmla="*/ 0 h 73"/>
                <a:gd name="T2" fmla="*/ 88 w 349"/>
                <a:gd name="T3" fmla="*/ 0 h 73"/>
                <a:gd name="T4" fmla="*/ 88 w 349"/>
                <a:gd name="T5" fmla="*/ 18 h 73"/>
                <a:gd name="T6" fmla="*/ 0 w 349"/>
                <a:gd name="T7" fmla="*/ 18 h 73"/>
                <a:gd name="T8" fmla="*/ 0 w 349"/>
                <a:gd name="T9" fmla="*/ 0 h 73"/>
                <a:gd name="T10" fmla="*/ 0 w 349"/>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 h="73">
                  <a:moveTo>
                    <a:pt x="0" y="0"/>
                  </a:moveTo>
                  <a:lnTo>
                    <a:pt x="349" y="0"/>
                  </a:lnTo>
                  <a:lnTo>
                    <a:pt x="349" y="73"/>
                  </a:lnTo>
                  <a:lnTo>
                    <a:pt x="0" y="73"/>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1" name="Freeform 80"/>
            <p:cNvSpPr>
              <a:spLocks/>
            </p:cNvSpPr>
            <p:nvPr/>
          </p:nvSpPr>
          <p:spPr bwMode="auto">
            <a:xfrm>
              <a:off x="2147" y="1748"/>
              <a:ext cx="174" cy="36"/>
            </a:xfrm>
            <a:custGeom>
              <a:avLst/>
              <a:gdLst>
                <a:gd name="T0" fmla="*/ 0 w 350"/>
                <a:gd name="T1" fmla="*/ 0 h 70"/>
                <a:gd name="T2" fmla="*/ 87 w 350"/>
                <a:gd name="T3" fmla="*/ 0 h 70"/>
                <a:gd name="T4" fmla="*/ 87 w 350"/>
                <a:gd name="T5" fmla="*/ 19 h 70"/>
                <a:gd name="T6" fmla="*/ 0 w 350"/>
                <a:gd name="T7" fmla="*/ 19 h 70"/>
                <a:gd name="T8" fmla="*/ 0 w 350"/>
                <a:gd name="T9" fmla="*/ 0 h 70"/>
                <a:gd name="T10" fmla="*/ 0 w 350"/>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 h="70">
                  <a:moveTo>
                    <a:pt x="0" y="0"/>
                  </a:moveTo>
                  <a:lnTo>
                    <a:pt x="350" y="0"/>
                  </a:lnTo>
                  <a:lnTo>
                    <a:pt x="350" y="70"/>
                  </a:lnTo>
                  <a:lnTo>
                    <a:pt x="0" y="70"/>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2" name="Freeform 81"/>
            <p:cNvSpPr>
              <a:spLocks/>
            </p:cNvSpPr>
            <p:nvPr/>
          </p:nvSpPr>
          <p:spPr bwMode="auto">
            <a:xfrm>
              <a:off x="2148" y="1812"/>
              <a:ext cx="176" cy="36"/>
            </a:xfrm>
            <a:custGeom>
              <a:avLst/>
              <a:gdLst>
                <a:gd name="T0" fmla="*/ 0 w 352"/>
                <a:gd name="T1" fmla="*/ 0 h 72"/>
                <a:gd name="T2" fmla="*/ 88 w 352"/>
                <a:gd name="T3" fmla="*/ 0 h 72"/>
                <a:gd name="T4" fmla="*/ 88 w 352"/>
                <a:gd name="T5" fmla="*/ 18 h 72"/>
                <a:gd name="T6" fmla="*/ 0 w 352"/>
                <a:gd name="T7" fmla="*/ 18 h 72"/>
                <a:gd name="T8" fmla="*/ 0 w 352"/>
                <a:gd name="T9" fmla="*/ 0 h 72"/>
                <a:gd name="T10" fmla="*/ 0 w 352"/>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2" h="72">
                  <a:moveTo>
                    <a:pt x="0" y="0"/>
                  </a:moveTo>
                  <a:lnTo>
                    <a:pt x="352" y="0"/>
                  </a:lnTo>
                  <a:lnTo>
                    <a:pt x="352" y="72"/>
                  </a:lnTo>
                  <a:lnTo>
                    <a:pt x="0" y="72"/>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3" name="Freeform 82"/>
            <p:cNvSpPr>
              <a:spLocks/>
            </p:cNvSpPr>
            <p:nvPr/>
          </p:nvSpPr>
          <p:spPr bwMode="auto">
            <a:xfrm>
              <a:off x="2147" y="1873"/>
              <a:ext cx="174" cy="37"/>
            </a:xfrm>
            <a:custGeom>
              <a:avLst/>
              <a:gdLst>
                <a:gd name="T0" fmla="*/ 0 w 350"/>
                <a:gd name="T1" fmla="*/ 0 h 74"/>
                <a:gd name="T2" fmla="*/ 87 w 350"/>
                <a:gd name="T3" fmla="*/ 0 h 74"/>
                <a:gd name="T4" fmla="*/ 87 w 350"/>
                <a:gd name="T5" fmla="*/ 19 h 74"/>
                <a:gd name="T6" fmla="*/ 0 w 350"/>
                <a:gd name="T7" fmla="*/ 19 h 74"/>
                <a:gd name="T8" fmla="*/ 0 w 350"/>
                <a:gd name="T9" fmla="*/ 0 h 74"/>
                <a:gd name="T10" fmla="*/ 0 w 350"/>
                <a:gd name="T11" fmla="*/ 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 h="74">
                  <a:moveTo>
                    <a:pt x="0" y="0"/>
                  </a:moveTo>
                  <a:lnTo>
                    <a:pt x="350" y="0"/>
                  </a:lnTo>
                  <a:lnTo>
                    <a:pt x="350" y="74"/>
                  </a:lnTo>
                  <a:lnTo>
                    <a:pt x="0" y="74"/>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4" name="Freeform 83"/>
            <p:cNvSpPr>
              <a:spLocks/>
            </p:cNvSpPr>
            <p:nvPr/>
          </p:nvSpPr>
          <p:spPr bwMode="auto">
            <a:xfrm>
              <a:off x="2144" y="1935"/>
              <a:ext cx="175" cy="36"/>
            </a:xfrm>
            <a:custGeom>
              <a:avLst/>
              <a:gdLst>
                <a:gd name="T0" fmla="*/ 0 w 350"/>
                <a:gd name="T1" fmla="*/ 0 h 73"/>
                <a:gd name="T2" fmla="*/ 88 w 350"/>
                <a:gd name="T3" fmla="*/ 0 h 73"/>
                <a:gd name="T4" fmla="*/ 88 w 350"/>
                <a:gd name="T5" fmla="*/ 18 h 73"/>
                <a:gd name="T6" fmla="*/ 0 w 350"/>
                <a:gd name="T7" fmla="*/ 18 h 73"/>
                <a:gd name="T8" fmla="*/ 0 w 350"/>
                <a:gd name="T9" fmla="*/ 0 h 73"/>
                <a:gd name="T10" fmla="*/ 0 w 350"/>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 h="73">
                  <a:moveTo>
                    <a:pt x="0" y="0"/>
                  </a:moveTo>
                  <a:lnTo>
                    <a:pt x="350" y="0"/>
                  </a:lnTo>
                  <a:lnTo>
                    <a:pt x="350" y="73"/>
                  </a:lnTo>
                  <a:lnTo>
                    <a:pt x="0" y="73"/>
                  </a:lnTo>
                  <a:lnTo>
                    <a:pt x="0" y="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5" name="Freeform 84"/>
            <p:cNvSpPr>
              <a:spLocks/>
            </p:cNvSpPr>
            <p:nvPr/>
          </p:nvSpPr>
          <p:spPr bwMode="auto">
            <a:xfrm>
              <a:off x="1794" y="1402"/>
              <a:ext cx="54" cy="938"/>
            </a:xfrm>
            <a:custGeom>
              <a:avLst/>
              <a:gdLst>
                <a:gd name="T0" fmla="*/ 0 w 108"/>
                <a:gd name="T1" fmla="*/ 470 h 1874"/>
                <a:gd name="T2" fmla="*/ 27 w 108"/>
                <a:gd name="T3" fmla="*/ 470 h 1874"/>
                <a:gd name="T4" fmla="*/ 27 w 108"/>
                <a:gd name="T5" fmla="*/ 0 h 1874"/>
                <a:gd name="T6" fmla="*/ 0 w 108"/>
                <a:gd name="T7" fmla="*/ 0 h 1874"/>
                <a:gd name="T8" fmla="*/ 0 w 108"/>
                <a:gd name="T9" fmla="*/ 470 h 1874"/>
                <a:gd name="T10" fmla="*/ 0 w 108"/>
                <a:gd name="T11" fmla="*/ 470 h 18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1874">
                  <a:moveTo>
                    <a:pt x="0" y="1874"/>
                  </a:moveTo>
                  <a:lnTo>
                    <a:pt x="108" y="1874"/>
                  </a:lnTo>
                  <a:lnTo>
                    <a:pt x="108" y="0"/>
                  </a:lnTo>
                  <a:lnTo>
                    <a:pt x="0" y="0"/>
                  </a:lnTo>
                  <a:lnTo>
                    <a:pt x="0" y="1874"/>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6" name="Freeform 85"/>
            <p:cNvSpPr>
              <a:spLocks/>
            </p:cNvSpPr>
            <p:nvPr/>
          </p:nvSpPr>
          <p:spPr bwMode="auto">
            <a:xfrm>
              <a:off x="2757" y="2290"/>
              <a:ext cx="454" cy="51"/>
            </a:xfrm>
            <a:custGeom>
              <a:avLst/>
              <a:gdLst>
                <a:gd name="T0" fmla="*/ 0 w 908"/>
                <a:gd name="T1" fmla="*/ 26 h 100"/>
                <a:gd name="T2" fmla="*/ 227 w 908"/>
                <a:gd name="T3" fmla="*/ 26 h 100"/>
                <a:gd name="T4" fmla="*/ 227 w 908"/>
                <a:gd name="T5" fmla="*/ 1 h 100"/>
                <a:gd name="T6" fmla="*/ 0 w 908"/>
                <a:gd name="T7" fmla="*/ 0 h 100"/>
                <a:gd name="T8" fmla="*/ 0 w 908"/>
                <a:gd name="T9" fmla="*/ 26 h 100"/>
                <a:gd name="T10" fmla="*/ 0 w 908"/>
                <a:gd name="T11" fmla="*/ 2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8" h="100">
                  <a:moveTo>
                    <a:pt x="0" y="100"/>
                  </a:moveTo>
                  <a:lnTo>
                    <a:pt x="908" y="100"/>
                  </a:lnTo>
                  <a:lnTo>
                    <a:pt x="906" y="2"/>
                  </a:lnTo>
                  <a:lnTo>
                    <a:pt x="0" y="0"/>
                  </a:lnTo>
                  <a:lnTo>
                    <a:pt x="0" y="10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7" name="Freeform 86"/>
            <p:cNvSpPr>
              <a:spLocks/>
            </p:cNvSpPr>
            <p:nvPr/>
          </p:nvSpPr>
          <p:spPr bwMode="auto">
            <a:xfrm>
              <a:off x="2757" y="2207"/>
              <a:ext cx="455" cy="52"/>
            </a:xfrm>
            <a:custGeom>
              <a:avLst/>
              <a:gdLst>
                <a:gd name="T0" fmla="*/ 0 w 910"/>
                <a:gd name="T1" fmla="*/ 26 h 105"/>
                <a:gd name="T2" fmla="*/ 228 w 910"/>
                <a:gd name="T3" fmla="*/ 26 h 105"/>
                <a:gd name="T4" fmla="*/ 228 w 910"/>
                <a:gd name="T5" fmla="*/ 0 h 105"/>
                <a:gd name="T6" fmla="*/ 0 w 910"/>
                <a:gd name="T7" fmla="*/ 0 h 105"/>
                <a:gd name="T8" fmla="*/ 0 w 910"/>
                <a:gd name="T9" fmla="*/ 26 h 105"/>
                <a:gd name="T10" fmla="*/ 0 w 910"/>
                <a:gd name="T11" fmla="*/ 2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0" h="105">
                  <a:moveTo>
                    <a:pt x="0" y="105"/>
                  </a:moveTo>
                  <a:lnTo>
                    <a:pt x="910" y="105"/>
                  </a:lnTo>
                  <a:lnTo>
                    <a:pt x="910" y="0"/>
                  </a:lnTo>
                  <a:lnTo>
                    <a:pt x="0" y="0"/>
                  </a:lnTo>
                  <a:lnTo>
                    <a:pt x="0" y="10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8" name="Freeform 87"/>
            <p:cNvSpPr>
              <a:spLocks/>
            </p:cNvSpPr>
            <p:nvPr/>
          </p:nvSpPr>
          <p:spPr bwMode="auto">
            <a:xfrm>
              <a:off x="2757" y="2125"/>
              <a:ext cx="450" cy="52"/>
            </a:xfrm>
            <a:custGeom>
              <a:avLst/>
              <a:gdLst>
                <a:gd name="T0" fmla="*/ 0 w 901"/>
                <a:gd name="T1" fmla="*/ 26 h 104"/>
                <a:gd name="T2" fmla="*/ 225 w 901"/>
                <a:gd name="T3" fmla="*/ 26 h 104"/>
                <a:gd name="T4" fmla="*/ 225 w 901"/>
                <a:gd name="T5" fmla="*/ 0 h 104"/>
                <a:gd name="T6" fmla="*/ 0 w 901"/>
                <a:gd name="T7" fmla="*/ 0 h 104"/>
                <a:gd name="T8" fmla="*/ 0 w 901"/>
                <a:gd name="T9" fmla="*/ 26 h 104"/>
                <a:gd name="T10" fmla="*/ 0 w 901"/>
                <a:gd name="T11" fmla="*/ 26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1" h="104">
                  <a:moveTo>
                    <a:pt x="0" y="104"/>
                  </a:moveTo>
                  <a:lnTo>
                    <a:pt x="901" y="104"/>
                  </a:lnTo>
                  <a:lnTo>
                    <a:pt x="901" y="0"/>
                  </a:lnTo>
                  <a:lnTo>
                    <a:pt x="0" y="0"/>
                  </a:lnTo>
                  <a:lnTo>
                    <a:pt x="0" y="104"/>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9" name="Freeform 88"/>
            <p:cNvSpPr>
              <a:spLocks/>
            </p:cNvSpPr>
            <p:nvPr/>
          </p:nvSpPr>
          <p:spPr bwMode="auto">
            <a:xfrm>
              <a:off x="2757" y="2041"/>
              <a:ext cx="478" cy="56"/>
            </a:xfrm>
            <a:custGeom>
              <a:avLst/>
              <a:gdLst>
                <a:gd name="T0" fmla="*/ 0 w 956"/>
                <a:gd name="T1" fmla="*/ 28 h 113"/>
                <a:gd name="T2" fmla="*/ 239 w 956"/>
                <a:gd name="T3" fmla="*/ 28 h 113"/>
                <a:gd name="T4" fmla="*/ 239 w 956"/>
                <a:gd name="T5" fmla="*/ 0 h 113"/>
                <a:gd name="T6" fmla="*/ 0 w 956"/>
                <a:gd name="T7" fmla="*/ 0 h 113"/>
                <a:gd name="T8" fmla="*/ 0 w 956"/>
                <a:gd name="T9" fmla="*/ 28 h 113"/>
                <a:gd name="T10" fmla="*/ 0 w 956"/>
                <a:gd name="T11" fmla="*/ 28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6" h="113">
                  <a:moveTo>
                    <a:pt x="0" y="113"/>
                  </a:moveTo>
                  <a:lnTo>
                    <a:pt x="956" y="113"/>
                  </a:lnTo>
                  <a:lnTo>
                    <a:pt x="956" y="0"/>
                  </a:lnTo>
                  <a:lnTo>
                    <a:pt x="0" y="0"/>
                  </a:lnTo>
                  <a:lnTo>
                    <a:pt x="0" y="113"/>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0" name="Freeform 89"/>
            <p:cNvSpPr>
              <a:spLocks/>
            </p:cNvSpPr>
            <p:nvPr/>
          </p:nvSpPr>
          <p:spPr bwMode="auto">
            <a:xfrm>
              <a:off x="2757" y="1962"/>
              <a:ext cx="463" cy="50"/>
            </a:xfrm>
            <a:custGeom>
              <a:avLst/>
              <a:gdLst>
                <a:gd name="T0" fmla="*/ 0 w 925"/>
                <a:gd name="T1" fmla="*/ 26 h 98"/>
                <a:gd name="T2" fmla="*/ 232 w 925"/>
                <a:gd name="T3" fmla="*/ 26 h 98"/>
                <a:gd name="T4" fmla="*/ 232 w 925"/>
                <a:gd name="T5" fmla="*/ 0 h 98"/>
                <a:gd name="T6" fmla="*/ 0 w 925"/>
                <a:gd name="T7" fmla="*/ 0 h 98"/>
                <a:gd name="T8" fmla="*/ 0 w 925"/>
                <a:gd name="T9" fmla="*/ 26 h 98"/>
                <a:gd name="T10" fmla="*/ 0 w 925"/>
                <a:gd name="T11" fmla="*/ 26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5" h="98">
                  <a:moveTo>
                    <a:pt x="0" y="98"/>
                  </a:moveTo>
                  <a:lnTo>
                    <a:pt x="925" y="98"/>
                  </a:lnTo>
                  <a:lnTo>
                    <a:pt x="925" y="0"/>
                  </a:lnTo>
                  <a:lnTo>
                    <a:pt x="0" y="0"/>
                  </a:lnTo>
                  <a:lnTo>
                    <a:pt x="0" y="98"/>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1" name="Freeform 90"/>
            <p:cNvSpPr>
              <a:spLocks/>
            </p:cNvSpPr>
            <p:nvPr/>
          </p:nvSpPr>
          <p:spPr bwMode="auto">
            <a:xfrm>
              <a:off x="578" y="1851"/>
              <a:ext cx="53" cy="490"/>
            </a:xfrm>
            <a:custGeom>
              <a:avLst/>
              <a:gdLst>
                <a:gd name="T0" fmla="*/ 0 w 105"/>
                <a:gd name="T1" fmla="*/ 245 h 979"/>
                <a:gd name="T2" fmla="*/ 27 w 105"/>
                <a:gd name="T3" fmla="*/ 245 h 979"/>
                <a:gd name="T4" fmla="*/ 27 w 105"/>
                <a:gd name="T5" fmla="*/ 0 h 979"/>
                <a:gd name="T6" fmla="*/ 0 w 105"/>
                <a:gd name="T7" fmla="*/ 0 h 979"/>
                <a:gd name="T8" fmla="*/ 0 w 105"/>
                <a:gd name="T9" fmla="*/ 245 h 979"/>
                <a:gd name="T10" fmla="*/ 0 w 105"/>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979">
                  <a:moveTo>
                    <a:pt x="0" y="979"/>
                  </a:moveTo>
                  <a:lnTo>
                    <a:pt x="105" y="979"/>
                  </a:lnTo>
                  <a:lnTo>
                    <a:pt x="105" y="0"/>
                  </a:lnTo>
                  <a:lnTo>
                    <a:pt x="0" y="0"/>
                  </a:lnTo>
                  <a:lnTo>
                    <a:pt x="0" y="97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2" name="Freeform 91"/>
            <p:cNvSpPr>
              <a:spLocks/>
            </p:cNvSpPr>
            <p:nvPr/>
          </p:nvSpPr>
          <p:spPr bwMode="auto">
            <a:xfrm>
              <a:off x="664" y="1851"/>
              <a:ext cx="52" cy="490"/>
            </a:xfrm>
            <a:custGeom>
              <a:avLst/>
              <a:gdLst>
                <a:gd name="T0" fmla="*/ 0 w 104"/>
                <a:gd name="T1" fmla="*/ 245 h 979"/>
                <a:gd name="T2" fmla="*/ 26 w 104"/>
                <a:gd name="T3" fmla="*/ 245 h 979"/>
                <a:gd name="T4" fmla="*/ 26 w 104"/>
                <a:gd name="T5" fmla="*/ 0 h 979"/>
                <a:gd name="T6" fmla="*/ 0 w 104"/>
                <a:gd name="T7" fmla="*/ 0 h 979"/>
                <a:gd name="T8" fmla="*/ 0 w 104"/>
                <a:gd name="T9" fmla="*/ 245 h 979"/>
                <a:gd name="T10" fmla="*/ 0 w 104"/>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979">
                  <a:moveTo>
                    <a:pt x="0" y="979"/>
                  </a:moveTo>
                  <a:lnTo>
                    <a:pt x="104" y="979"/>
                  </a:lnTo>
                  <a:lnTo>
                    <a:pt x="104" y="0"/>
                  </a:lnTo>
                  <a:lnTo>
                    <a:pt x="0" y="0"/>
                  </a:lnTo>
                  <a:lnTo>
                    <a:pt x="0" y="97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3" name="Freeform 92"/>
            <p:cNvSpPr>
              <a:spLocks/>
            </p:cNvSpPr>
            <p:nvPr/>
          </p:nvSpPr>
          <p:spPr bwMode="auto">
            <a:xfrm>
              <a:off x="745" y="1851"/>
              <a:ext cx="53" cy="490"/>
            </a:xfrm>
            <a:custGeom>
              <a:avLst/>
              <a:gdLst>
                <a:gd name="T0" fmla="*/ 0 w 107"/>
                <a:gd name="T1" fmla="*/ 245 h 979"/>
                <a:gd name="T2" fmla="*/ 26 w 107"/>
                <a:gd name="T3" fmla="*/ 245 h 979"/>
                <a:gd name="T4" fmla="*/ 26 w 107"/>
                <a:gd name="T5" fmla="*/ 0 h 979"/>
                <a:gd name="T6" fmla="*/ 0 w 107"/>
                <a:gd name="T7" fmla="*/ 0 h 979"/>
                <a:gd name="T8" fmla="*/ 0 w 107"/>
                <a:gd name="T9" fmla="*/ 245 h 979"/>
                <a:gd name="T10" fmla="*/ 0 w 107"/>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979">
                  <a:moveTo>
                    <a:pt x="0" y="979"/>
                  </a:moveTo>
                  <a:lnTo>
                    <a:pt x="107" y="979"/>
                  </a:lnTo>
                  <a:lnTo>
                    <a:pt x="107" y="0"/>
                  </a:lnTo>
                  <a:lnTo>
                    <a:pt x="0" y="0"/>
                  </a:lnTo>
                  <a:lnTo>
                    <a:pt x="0" y="97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4" name="Freeform 93"/>
            <p:cNvSpPr>
              <a:spLocks/>
            </p:cNvSpPr>
            <p:nvPr/>
          </p:nvSpPr>
          <p:spPr bwMode="auto">
            <a:xfrm>
              <a:off x="826" y="1851"/>
              <a:ext cx="54" cy="490"/>
            </a:xfrm>
            <a:custGeom>
              <a:avLst/>
              <a:gdLst>
                <a:gd name="T0" fmla="*/ 0 w 106"/>
                <a:gd name="T1" fmla="*/ 245 h 979"/>
                <a:gd name="T2" fmla="*/ 28 w 106"/>
                <a:gd name="T3" fmla="*/ 245 h 979"/>
                <a:gd name="T4" fmla="*/ 28 w 106"/>
                <a:gd name="T5" fmla="*/ 0 h 979"/>
                <a:gd name="T6" fmla="*/ 0 w 106"/>
                <a:gd name="T7" fmla="*/ 0 h 979"/>
                <a:gd name="T8" fmla="*/ 0 w 106"/>
                <a:gd name="T9" fmla="*/ 245 h 979"/>
                <a:gd name="T10" fmla="*/ 0 w 106"/>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979">
                  <a:moveTo>
                    <a:pt x="0" y="979"/>
                  </a:moveTo>
                  <a:lnTo>
                    <a:pt x="106" y="979"/>
                  </a:lnTo>
                  <a:lnTo>
                    <a:pt x="106" y="0"/>
                  </a:lnTo>
                  <a:lnTo>
                    <a:pt x="0" y="0"/>
                  </a:lnTo>
                  <a:lnTo>
                    <a:pt x="0" y="97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5" name="Freeform 94"/>
            <p:cNvSpPr>
              <a:spLocks/>
            </p:cNvSpPr>
            <p:nvPr/>
          </p:nvSpPr>
          <p:spPr bwMode="auto">
            <a:xfrm>
              <a:off x="518" y="1474"/>
              <a:ext cx="273" cy="109"/>
            </a:xfrm>
            <a:custGeom>
              <a:avLst/>
              <a:gdLst>
                <a:gd name="T0" fmla="*/ 0 w 545"/>
                <a:gd name="T1" fmla="*/ 13 h 219"/>
                <a:gd name="T2" fmla="*/ 6 w 545"/>
                <a:gd name="T3" fmla="*/ 10 h 219"/>
                <a:gd name="T4" fmla="*/ 19 w 545"/>
                <a:gd name="T5" fmla="*/ 5 h 219"/>
                <a:gd name="T6" fmla="*/ 41 w 545"/>
                <a:gd name="T7" fmla="*/ 1 h 219"/>
                <a:gd name="T8" fmla="*/ 68 w 545"/>
                <a:gd name="T9" fmla="*/ 0 h 219"/>
                <a:gd name="T10" fmla="*/ 95 w 545"/>
                <a:gd name="T11" fmla="*/ 6 h 219"/>
                <a:gd name="T12" fmla="*/ 107 w 545"/>
                <a:gd name="T13" fmla="*/ 11 h 219"/>
                <a:gd name="T14" fmla="*/ 117 w 545"/>
                <a:gd name="T15" fmla="*/ 18 h 219"/>
                <a:gd name="T16" fmla="*/ 125 w 545"/>
                <a:gd name="T17" fmla="*/ 24 h 219"/>
                <a:gd name="T18" fmla="*/ 131 w 545"/>
                <a:gd name="T19" fmla="*/ 30 h 219"/>
                <a:gd name="T20" fmla="*/ 137 w 545"/>
                <a:gd name="T21" fmla="*/ 35 h 219"/>
                <a:gd name="T22" fmla="*/ 126 w 545"/>
                <a:gd name="T23" fmla="*/ 54 h 219"/>
                <a:gd name="T24" fmla="*/ 122 w 545"/>
                <a:gd name="T25" fmla="*/ 49 h 219"/>
                <a:gd name="T26" fmla="*/ 116 w 545"/>
                <a:gd name="T27" fmla="*/ 43 h 219"/>
                <a:gd name="T28" fmla="*/ 109 w 545"/>
                <a:gd name="T29" fmla="*/ 36 h 219"/>
                <a:gd name="T30" fmla="*/ 100 w 545"/>
                <a:gd name="T31" fmla="*/ 30 h 219"/>
                <a:gd name="T32" fmla="*/ 90 w 545"/>
                <a:gd name="T33" fmla="*/ 24 h 219"/>
                <a:gd name="T34" fmla="*/ 78 w 545"/>
                <a:gd name="T35" fmla="*/ 20 h 219"/>
                <a:gd name="T36" fmla="*/ 64 w 545"/>
                <a:gd name="T37" fmla="*/ 18 h 219"/>
                <a:gd name="T38" fmla="*/ 39 w 545"/>
                <a:gd name="T39" fmla="*/ 19 h 219"/>
                <a:gd name="T40" fmla="*/ 20 w 545"/>
                <a:gd name="T41" fmla="*/ 25 h 219"/>
                <a:gd name="T42" fmla="*/ 8 w 545"/>
                <a:gd name="T43" fmla="*/ 32 h 219"/>
                <a:gd name="T44" fmla="*/ 5 w 545"/>
                <a:gd name="T45" fmla="*/ 35 h 219"/>
                <a:gd name="T46" fmla="*/ 0 w 545"/>
                <a:gd name="T47" fmla="*/ 13 h 219"/>
                <a:gd name="T48" fmla="*/ 0 w 545"/>
                <a:gd name="T49" fmla="*/ 13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5" h="219">
                  <a:moveTo>
                    <a:pt x="0" y="52"/>
                  </a:moveTo>
                  <a:lnTo>
                    <a:pt x="21" y="42"/>
                  </a:lnTo>
                  <a:lnTo>
                    <a:pt x="76" y="23"/>
                  </a:lnTo>
                  <a:lnTo>
                    <a:pt x="161" y="4"/>
                  </a:lnTo>
                  <a:lnTo>
                    <a:pt x="270" y="0"/>
                  </a:lnTo>
                  <a:lnTo>
                    <a:pt x="378" y="25"/>
                  </a:lnTo>
                  <a:lnTo>
                    <a:pt x="426" y="46"/>
                  </a:lnTo>
                  <a:lnTo>
                    <a:pt x="467" y="72"/>
                  </a:lnTo>
                  <a:lnTo>
                    <a:pt x="500" y="97"/>
                  </a:lnTo>
                  <a:lnTo>
                    <a:pt x="524" y="120"/>
                  </a:lnTo>
                  <a:lnTo>
                    <a:pt x="545" y="141"/>
                  </a:lnTo>
                  <a:lnTo>
                    <a:pt x="503" y="219"/>
                  </a:lnTo>
                  <a:lnTo>
                    <a:pt x="486" y="196"/>
                  </a:lnTo>
                  <a:lnTo>
                    <a:pt x="464" y="173"/>
                  </a:lnTo>
                  <a:lnTo>
                    <a:pt x="435" y="147"/>
                  </a:lnTo>
                  <a:lnTo>
                    <a:pt x="399" y="122"/>
                  </a:lnTo>
                  <a:lnTo>
                    <a:pt x="359" y="97"/>
                  </a:lnTo>
                  <a:lnTo>
                    <a:pt x="310" y="80"/>
                  </a:lnTo>
                  <a:lnTo>
                    <a:pt x="256" y="72"/>
                  </a:lnTo>
                  <a:lnTo>
                    <a:pt x="156" y="78"/>
                  </a:lnTo>
                  <a:lnTo>
                    <a:pt x="80" y="103"/>
                  </a:lnTo>
                  <a:lnTo>
                    <a:pt x="32" y="128"/>
                  </a:lnTo>
                  <a:lnTo>
                    <a:pt x="17" y="141"/>
                  </a:lnTo>
                  <a:lnTo>
                    <a:pt x="0" y="52"/>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6" name="Freeform 95"/>
            <p:cNvSpPr>
              <a:spLocks/>
            </p:cNvSpPr>
            <p:nvPr/>
          </p:nvSpPr>
          <p:spPr bwMode="auto">
            <a:xfrm>
              <a:off x="688" y="1312"/>
              <a:ext cx="790" cy="415"/>
            </a:xfrm>
            <a:custGeom>
              <a:avLst/>
              <a:gdLst>
                <a:gd name="T0" fmla="*/ 7 w 1580"/>
                <a:gd name="T1" fmla="*/ 183 h 829"/>
                <a:gd name="T2" fmla="*/ 26 w 1580"/>
                <a:gd name="T3" fmla="*/ 147 h 829"/>
                <a:gd name="T4" fmla="*/ 47 w 1580"/>
                <a:gd name="T5" fmla="*/ 115 h 829"/>
                <a:gd name="T6" fmla="*/ 56 w 1580"/>
                <a:gd name="T7" fmla="*/ 105 h 829"/>
                <a:gd name="T8" fmla="*/ 65 w 1580"/>
                <a:gd name="T9" fmla="*/ 95 h 829"/>
                <a:gd name="T10" fmla="*/ 76 w 1580"/>
                <a:gd name="T11" fmla="*/ 86 h 829"/>
                <a:gd name="T12" fmla="*/ 99 w 1580"/>
                <a:gd name="T13" fmla="*/ 71 h 829"/>
                <a:gd name="T14" fmla="*/ 123 w 1580"/>
                <a:gd name="T15" fmla="*/ 62 h 829"/>
                <a:gd name="T16" fmla="*/ 185 w 1580"/>
                <a:gd name="T17" fmla="*/ 56 h 829"/>
                <a:gd name="T18" fmla="*/ 222 w 1580"/>
                <a:gd name="T19" fmla="*/ 66 h 829"/>
                <a:gd name="T20" fmla="*/ 238 w 1580"/>
                <a:gd name="T21" fmla="*/ 40 h 829"/>
                <a:gd name="T22" fmla="*/ 247 w 1580"/>
                <a:gd name="T23" fmla="*/ 29 h 829"/>
                <a:gd name="T24" fmla="*/ 258 w 1580"/>
                <a:gd name="T25" fmla="*/ 19 h 829"/>
                <a:gd name="T26" fmla="*/ 272 w 1580"/>
                <a:gd name="T27" fmla="*/ 10 h 829"/>
                <a:gd name="T28" fmla="*/ 323 w 1580"/>
                <a:gd name="T29" fmla="*/ 0 h 829"/>
                <a:gd name="T30" fmla="*/ 365 w 1580"/>
                <a:gd name="T31" fmla="*/ 16 h 829"/>
                <a:gd name="T32" fmla="*/ 387 w 1580"/>
                <a:gd name="T33" fmla="*/ 40 h 829"/>
                <a:gd name="T34" fmla="*/ 375 w 1580"/>
                <a:gd name="T35" fmla="*/ 75 h 829"/>
                <a:gd name="T36" fmla="*/ 370 w 1580"/>
                <a:gd name="T37" fmla="*/ 56 h 829"/>
                <a:gd name="T38" fmla="*/ 360 w 1580"/>
                <a:gd name="T39" fmla="*/ 40 h 829"/>
                <a:gd name="T40" fmla="*/ 350 w 1580"/>
                <a:gd name="T41" fmla="*/ 30 h 829"/>
                <a:gd name="T42" fmla="*/ 327 w 1580"/>
                <a:gd name="T43" fmla="*/ 21 h 829"/>
                <a:gd name="T44" fmla="*/ 285 w 1580"/>
                <a:gd name="T45" fmla="*/ 27 h 829"/>
                <a:gd name="T46" fmla="*/ 257 w 1580"/>
                <a:gd name="T47" fmla="*/ 48 h 829"/>
                <a:gd name="T48" fmla="*/ 237 w 1580"/>
                <a:gd name="T49" fmla="*/ 96 h 829"/>
                <a:gd name="T50" fmla="*/ 215 w 1580"/>
                <a:gd name="T51" fmla="*/ 84 h 829"/>
                <a:gd name="T52" fmla="*/ 180 w 1580"/>
                <a:gd name="T53" fmla="*/ 74 h 829"/>
                <a:gd name="T54" fmla="*/ 134 w 1580"/>
                <a:gd name="T55" fmla="*/ 78 h 829"/>
                <a:gd name="T56" fmla="*/ 96 w 1580"/>
                <a:gd name="T57" fmla="*/ 96 h 829"/>
                <a:gd name="T58" fmla="*/ 75 w 1580"/>
                <a:gd name="T59" fmla="*/ 113 h 829"/>
                <a:gd name="T60" fmla="*/ 57 w 1580"/>
                <a:gd name="T61" fmla="*/ 133 h 829"/>
                <a:gd name="T62" fmla="*/ 37 w 1580"/>
                <a:gd name="T63" fmla="*/ 162 h 829"/>
                <a:gd name="T64" fmla="*/ 18 w 1580"/>
                <a:gd name="T65" fmla="*/ 208 h 829"/>
                <a:gd name="T66" fmla="*/ 0 w 1580"/>
                <a:gd name="T67" fmla="*/ 198 h 8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0" h="829">
                  <a:moveTo>
                    <a:pt x="0" y="791"/>
                  </a:moveTo>
                  <a:lnTo>
                    <a:pt x="25" y="730"/>
                  </a:lnTo>
                  <a:lnTo>
                    <a:pt x="55" y="665"/>
                  </a:lnTo>
                  <a:lnTo>
                    <a:pt x="101" y="588"/>
                  </a:lnTo>
                  <a:lnTo>
                    <a:pt x="156" y="504"/>
                  </a:lnTo>
                  <a:lnTo>
                    <a:pt x="186" y="460"/>
                  </a:lnTo>
                  <a:lnTo>
                    <a:pt x="203" y="439"/>
                  </a:lnTo>
                  <a:lnTo>
                    <a:pt x="222" y="420"/>
                  </a:lnTo>
                  <a:lnTo>
                    <a:pt x="241" y="399"/>
                  </a:lnTo>
                  <a:lnTo>
                    <a:pt x="260" y="380"/>
                  </a:lnTo>
                  <a:lnTo>
                    <a:pt x="281" y="363"/>
                  </a:lnTo>
                  <a:lnTo>
                    <a:pt x="302" y="344"/>
                  </a:lnTo>
                  <a:lnTo>
                    <a:pt x="348" y="312"/>
                  </a:lnTo>
                  <a:lnTo>
                    <a:pt x="393" y="283"/>
                  </a:lnTo>
                  <a:lnTo>
                    <a:pt x="443" y="262"/>
                  </a:lnTo>
                  <a:lnTo>
                    <a:pt x="490" y="245"/>
                  </a:lnTo>
                  <a:lnTo>
                    <a:pt x="582" y="224"/>
                  </a:lnTo>
                  <a:lnTo>
                    <a:pt x="739" y="222"/>
                  </a:lnTo>
                  <a:lnTo>
                    <a:pt x="846" y="247"/>
                  </a:lnTo>
                  <a:lnTo>
                    <a:pt x="888" y="262"/>
                  </a:lnTo>
                  <a:lnTo>
                    <a:pt x="903" y="230"/>
                  </a:lnTo>
                  <a:lnTo>
                    <a:pt x="950" y="158"/>
                  </a:lnTo>
                  <a:lnTo>
                    <a:pt x="968" y="137"/>
                  </a:lnTo>
                  <a:lnTo>
                    <a:pt x="987" y="116"/>
                  </a:lnTo>
                  <a:lnTo>
                    <a:pt x="1009" y="93"/>
                  </a:lnTo>
                  <a:lnTo>
                    <a:pt x="1032" y="74"/>
                  </a:lnTo>
                  <a:lnTo>
                    <a:pt x="1059" y="55"/>
                  </a:lnTo>
                  <a:lnTo>
                    <a:pt x="1087" y="40"/>
                  </a:lnTo>
                  <a:lnTo>
                    <a:pt x="1154" y="13"/>
                  </a:lnTo>
                  <a:lnTo>
                    <a:pt x="1291" y="0"/>
                  </a:lnTo>
                  <a:lnTo>
                    <a:pt x="1411" y="34"/>
                  </a:lnTo>
                  <a:lnTo>
                    <a:pt x="1458" y="61"/>
                  </a:lnTo>
                  <a:lnTo>
                    <a:pt x="1500" y="93"/>
                  </a:lnTo>
                  <a:lnTo>
                    <a:pt x="1547" y="160"/>
                  </a:lnTo>
                  <a:lnTo>
                    <a:pt x="1580" y="300"/>
                  </a:lnTo>
                  <a:lnTo>
                    <a:pt x="1500" y="300"/>
                  </a:lnTo>
                  <a:lnTo>
                    <a:pt x="1492" y="262"/>
                  </a:lnTo>
                  <a:lnTo>
                    <a:pt x="1477" y="222"/>
                  </a:lnTo>
                  <a:lnTo>
                    <a:pt x="1456" y="181"/>
                  </a:lnTo>
                  <a:lnTo>
                    <a:pt x="1439" y="158"/>
                  </a:lnTo>
                  <a:lnTo>
                    <a:pt x="1420" y="139"/>
                  </a:lnTo>
                  <a:lnTo>
                    <a:pt x="1397" y="120"/>
                  </a:lnTo>
                  <a:lnTo>
                    <a:pt x="1371" y="105"/>
                  </a:lnTo>
                  <a:lnTo>
                    <a:pt x="1306" y="84"/>
                  </a:lnTo>
                  <a:lnTo>
                    <a:pt x="1222" y="84"/>
                  </a:lnTo>
                  <a:lnTo>
                    <a:pt x="1139" y="106"/>
                  </a:lnTo>
                  <a:lnTo>
                    <a:pt x="1074" y="144"/>
                  </a:lnTo>
                  <a:lnTo>
                    <a:pt x="1025" y="192"/>
                  </a:lnTo>
                  <a:lnTo>
                    <a:pt x="992" y="245"/>
                  </a:lnTo>
                  <a:lnTo>
                    <a:pt x="947" y="382"/>
                  </a:lnTo>
                  <a:lnTo>
                    <a:pt x="907" y="357"/>
                  </a:lnTo>
                  <a:lnTo>
                    <a:pt x="857" y="333"/>
                  </a:lnTo>
                  <a:lnTo>
                    <a:pt x="795" y="310"/>
                  </a:lnTo>
                  <a:lnTo>
                    <a:pt x="719" y="295"/>
                  </a:lnTo>
                  <a:lnTo>
                    <a:pt x="631" y="295"/>
                  </a:lnTo>
                  <a:lnTo>
                    <a:pt x="536" y="310"/>
                  </a:lnTo>
                  <a:lnTo>
                    <a:pt x="433" y="352"/>
                  </a:lnTo>
                  <a:lnTo>
                    <a:pt x="384" y="382"/>
                  </a:lnTo>
                  <a:lnTo>
                    <a:pt x="340" y="414"/>
                  </a:lnTo>
                  <a:lnTo>
                    <a:pt x="298" y="451"/>
                  </a:lnTo>
                  <a:lnTo>
                    <a:pt x="260" y="489"/>
                  </a:lnTo>
                  <a:lnTo>
                    <a:pt x="228" y="529"/>
                  </a:lnTo>
                  <a:lnTo>
                    <a:pt x="198" y="568"/>
                  </a:lnTo>
                  <a:lnTo>
                    <a:pt x="148" y="646"/>
                  </a:lnTo>
                  <a:lnTo>
                    <a:pt x="89" y="774"/>
                  </a:lnTo>
                  <a:lnTo>
                    <a:pt x="72" y="829"/>
                  </a:lnTo>
                  <a:lnTo>
                    <a:pt x="0" y="791"/>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7" name="Freeform 96"/>
            <p:cNvSpPr>
              <a:spLocks/>
            </p:cNvSpPr>
            <p:nvPr/>
          </p:nvSpPr>
          <p:spPr bwMode="auto">
            <a:xfrm>
              <a:off x="1419" y="1256"/>
              <a:ext cx="505" cy="166"/>
            </a:xfrm>
            <a:custGeom>
              <a:avLst/>
              <a:gdLst>
                <a:gd name="T0" fmla="*/ 0 w 1009"/>
                <a:gd name="T1" fmla="*/ 61 h 333"/>
                <a:gd name="T2" fmla="*/ 19 w 1009"/>
                <a:gd name="T3" fmla="*/ 42 h 333"/>
                <a:gd name="T4" fmla="*/ 26 w 1009"/>
                <a:gd name="T5" fmla="*/ 36 h 333"/>
                <a:gd name="T6" fmla="*/ 34 w 1009"/>
                <a:gd name="T7" fmla="*/ 30 h 333"/>
                <a:gd name="T8" fmla="*/ 42 w 1009"/>
                <a:gd name="T9" fmla="*/ 25 h 333"/>
                <a:gd name="T10" fmla="*/ 52 w 1009"/>
                <a:gd name="T11" fmla="*/ 19 h 333"/>
                <a:gd name="T12" fmla="*/ 62 w 1009"/>
                <a:gd name="T13" fmla="*/ 14 h 333"/>
                <a:gd name="T14" fmla="*/ 73 w 1009"/>
                <a:gd name="T15" fmla="*/ 10 h 333"/>
                <a:gd name="T16" fmla="*/ 85 w 1009"/>
                <a:gd name="T17" fmla="*/ 5 h 333"/>
                <a:gd name="T18" fmla="*/ 98 w 1009"/>
                <a:gd name="T19" fmla="*/ 2 h 333"/>
                <a:gd name="T20" fmla="*/ 126 w 1009"/>
                <a:gd name="T21" fmla="*/ 0 h 333"/>
                <a:gd name="T22" fmla="*/ 154 w 1009"/>
                <a:gd name="T23" fmla="*/ 2 h 333"/>
                <a:gd name="T24" fmla="*/ 180 w 1009"/>
                <a:gd name="T25" fmla="*/ 10 h 333"/>
                <a:gd name="T26" fmla="*/ 201 w 1009"/>
                <a:gd name="T27" fmla="*/ 19 h 333"/>
                <a:gd name="T28" fmla="*/ 210 w 1009"/>
                <a:gd name="T29" fmla="*/ 25 h 333"/>
                <a:gd name="T30" fmla="*/ 219 w 1009"/>
                <a:gd name="T31" fmla="*/ 30 h 333"/>
                <a:gd name="T32" fmla="*/ 253 w 1009"/>
                <a:gd name="T33" fmla="*/ 61 h 333"/>
                <a:gd name="T34" fmla="*/ 233 w 1009"/>
                <a:gd name="T35" fmla="*/ 69 h 333"/>
                <a:gd name="T36" fmla="*/ 209 w 1009"/>
                <a:gd name="T37" fmla="*/ 47 h 333"/>
                <a:gd name="T38" fmla="*/ 185 w 1009"/>
                <a:gd name="T39" fmla="*/ 32 h 333"/>
                <a:gd name="T40" fmla="*/ 177 w 1009"/>
                <a:gd name="T41" fmla="*/ 28 h 333"/>
                <a:gd name="T42" fmla="*/ 168 w 1009"/>
                <a:gd name="T43" fmla="*/ 24 h 333"/>
                <a:gd name="T44" fmla="*/ 147 w 1009"/>
                <a:gd name="T45" fmla="*/ 18 h 333"/>
                <a:gd name="T46" fmla="*/ 124 w 1009"/>
                <a:gd name="T47" fmla="*/ 17 h 333"/>
                <a:gd name="T48" fmla="*/ 103 w 1009"/>
                <a:gd name="T49" fmla="*/ 21 h 333"/>
                <a:gd name="T50" fmla="*/ 82 w 1009"/>
                <a:gd name="T51" fmla="*/ 29 h 333"/>
                <a:gd name="T52" fmla="*/ 64 w 1009"/>
                <a:gd name="T53" fmla="*/ 39 h 333"/>
                <a:gd name="T54" fmla="*/ 55 w 1009"/>
                <a:gd name="T55" fmla="*/ 45 h 333"/>
                <a:gd name="T56" fmla="*/ 29 w 1009"/>
                <a:gd name="T57" fmla="*/ 68 h 333"/>
                <a:gd name="T58" fmla="*/ 25 w 1009"/>
                <a:gd name="T59" fmla="*/ 73 h 333"/>
                <a:gd name="T60" fmla="*/ 18 w 1009"/>
                <a:gd name="T61" fmla="*/ 80 h 333"/>
                <a:gd name="T62" fmla="*/ 16 w 1009"/>
                <a:gd name="T63" fmla="*/ 83 h 333"/>
                <a:gd name="T64" fmla="*/ 0 w 1009"/>
                <a:gd name="T65" fmla="*/ 61 h 333"/>
                <a:gd name="T66" fmla="*/ 0 w 1009"/>
                <a:gd name="T67" fmla="*/ 61 h 3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9" h="333">
                  <a:moveTo>
                    <a:pt x="0" y="247"/>
                  </a:moveTo>
                  <a:lnTo>
                    <a:pt x="76" y="169"/>
                  </a:lnTo>
                  <a:lnTo>
                    <a:pt x="103" y="146"/>
                  </a:lnTo>
                  <a:lnTo>
                    <a:pt x="133" y="123"/>
                  </a:lnTo>
                  <a:lnTo>
                    <a:pt x="167" y="101"/>
                  </a:lnTo>
                  <a:lnTo>
                    <a:pt x="205" y="78"/>
                  </a:lnTo>
                  <a:lnTo>
                    <a:pt x="247" y="57"/>
                  </a:lnTo>
                  <a:lnTo>
                    <a:pt x="291" y="40"/>
                  </a:lnTo>
                  <a:lnTo>
                    <a:pt x="340" y="23"/>
                  </a:lnTo>
                  <a:lnTo>
                    <a:pt x="391" y="11"/>
                  </a:lnTo>
                  <a:lnTo>
                    <a:pt x="504" y="0"/>
                  </a:lnTo>
                  <a:lnTo>
                    <a:pt x="616" y="11"/>
                  </a:lnTo>
                  <a:lnTo>
                    <a:pt x="717" y="40"/>
                  </a:lnTo>
                  <a:lnTo>
                    <a:pt x="804" y="78"/>
                  </a:lnTo>
                  <a:lnTo>
                    <a:pt x="840" y="101"/>
                  </a:lnTo>
                  <a:lnTo>
                    <a:pt x="876" y="123"/>
                  </a:lnTo>
                  <a:lnTo>
                    <a:pt x="1009" y="247"/>
                  </a:lnTo>
                  <a:lnTo>
                    <a:pt x="929" y="279"/>
                  </a:lnTo>
                  <a:lnTo>
                    <a:pt x="833" y="188"/>
                  </a:lnTo>
                  <a:lnTo>
                    <a:pt x="739" y="129"/>
                  </a:lnTo>
                  <a:lnTo>
                    <a:pt x="705" y="112"/>
                  </a:lnTo>
                  <a:lnTo>
                    <a:pt x="669" y="97"/>
                  </a:lnTo>
                  <a:lnTo>
                    <a:pt x="585" y="74"/>
                  </a:lnTo>
                  <a:lnTo>
                    <a:pt x="496" y="70"/>
                  </a:lnTo>
                  <a:lnTo>
                    <a:pt x="409" y="85"/>
                  </a:lnTo>
                  <a:lnTo>
                    <a:pt x="327" y="118"/>
                  </a:lnTo>
                  <a:lnTo>
                    <a:pt x="253" y="159"/>
                  </a:lnTo>
                  <a:lnTo>
                    <a:pt x="218" y="182"/>
                  </a:lnTo>
                  <a:lnTo>
                    <a:pt x="116" y="274"/>
                  </a:lnTo>
                  <a:lnTo>
                    <a:pt x="97" y="293"/>
                  </a:lnTo>
                  <a:lnTo>
                    <a:pt x="72" y="321"/>
                  </a:lnTo>
                  <a:lnTo>
                    <a:pt x="63" y="333"/>
                  </a:lnTo>
                  <a:lnTo>
                    <a:pt x="0" y="247"/>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8" name="Freeform 97"/>
            <p:cNvSpPr>
              <a:spLocks/>
            </p:cNvSpPr>
            <p:nvPr/>
          </p:nvSpPr>
          <p:spPr bwMode="auto">
            <a:xfrm>
              <a:off x="2035" y="1393"/>
              <a:ext cx="455" cy="154"/>
            </a:xfrm>
            <a:custGeom>
              <a:avLst/>
              <a:gdLst>
                <a:gd name="T0" fmla="*/ 0 w 908"/>
                <a:gd name="T1" fmla="*/ 48 h 308"/>
                <a:gd name="T2" fmla="*/ 9 w 908"/>
                <a:gd name="T3" fmla="*/ 41 h 308"/>
                <a:gd name="T4" fmla="*/ 19 w 908"/>
                <a:gd name="T5" fmla="*/ 34 h 308"/>
                <a:gd name="T6" fmla="*/ 34 w 908"/>
                <a:gd name="T7" fmla="*/ 25 h 308"/>
                <a:gd name="T8" fmla="*/ 42 w 908"/>
                <a:gd name="T9" fmla="*/ 21 h 308"/>
                <a:gd name="T10" fmla="*/ 51 w 908"/>
                <a:gd name="T11" fmla="*/ 17 h 308"/>
                <a:gd name="T12" fmla="*/ 71 w 908"/>
                <a:gd name="T13" fmla="*/ 9 h 308"/>
                <a:gd name="T14" fmla="*/ 93 w 908"/>
                <a:gd name="T15" fmla="*/ 4 h 308"/>
                <a:gd name="T16" fmla="*/ 117 w 908"/>
                <a:gd name="T17" fmla="*/ 0 h 308"/>
                <a:gd name="T18" fmla="*/ 163 w 908"/>
                <a:gd name="T19" fmla="*/ 6 h 308"/>
                <a:gd name="T20" fmla="*/ 182 w 908"/>
                <a:gd name="T21" fmla="*/ 13 h 308"/>
                <a:gd name="T22" fmla="*/ 197 w 908"/>
                <a:gd name="T23" fmla="*/ 21 h 308"/>
                <a:gd name="T24" fmla="*/ 211 w 908"/>
                <a:gd name="T25" fmla="*/ 29 h 308"/>
                <a:gd name="T26" fmla="*/ 220 w 908"/>
                <a:gd name="T27" fmla="*/ 36 h 308"/>
                <a:gd name="T28" fmla="*/ 228 w 908"/>
                <a:gd name="T29" fmla="*/ 44 h 308"/>
                <a:gd name="T30" fmla="*/ 222 w 908"/>
                <a:gd name="T31" fmla="*/ 63 h 308"/>
                <a:gd name="T32" fmla="*/ 215 w 908"/>
                <a:gd name="T33" fmla="*/ 55 h 308"/>
                <a:gd name="T34" fmla="*/ 207 w 908"/>
                <a:gd name="T35" fmla="*/ 48 h 308"/>
                <a:gd name="T36" fmla="*/ 202 w 908"/>
                <a:gd name="T37" fmla="*/ 44 h 308"/>
                <a:gd name="T38" fmla="*/ 196 w 908"/>
                <a:gd name="T39" fmla="*/ 39 h 308"/>
                <a:gd name="T40" fmla="*/ 189 w 908"/>
                <a:gd name="T41" fmla="*/ 35 h 308"/>
                <a:gd name="T42" fmla="*/ 181 w 908"/>
                <a:gd name="T43" fmla="*/ 31 h 308"/>
                <a:gd name="T44" fmla="*/ 163 w 908"/>
                <a:gd name="T45" fmla="*/ 24 h 308"/>
                <a:gd name="T46" fmla="*/ 141 w 908"/>
                <a:gd name="T47" fmla="*/ 19 h 308"/>
                <a:gd name="T48" fmla="*/ 116 w 908"/>
                <a:gd name="T49" fmla="*/ 18 h 308"/>
                <a:gd name="T50" fmla="*/ 67 w 908"/>
                <a:gd name="T51" fmla="*/ 29 h 308"/>
                <a:gd name="T52" fmla="*/ 47 w 908"/>
                <a:gd name="T53" fmla="*/ 39 h 308"/>
                <a:gd name="T54" fmla="*/ 31 w 908"/>
                <a:gd name="T55" fmla="*/ 49 h 308"/>
                <a:gd name="T56" fmla="*/ 24 w 908"/>
                <a:gd name="T57" fmla="*/ 54 h 308"/>
                <a:gd name="T58" fmla="*/ 17 w 908"/>
                <a:gd name="T59" fmla="*/ 60 h 308"/>
                <a:gd name="T60" fmla="*/ 8 w 908"/>
                <a:gd name="T61" fmla="*/ 69 h 308"/>
                <a:gd name="T62" fmla="*/ 1 w 908"/>
                <a:gd name="T63" fmla="*/ 77 h 308"/>
                <a:gd name="T64" fmla="*/ 0 w 908"/>
                <a:gd name="T65" fmla="*/ 48 h 308"/>
                <a:gd name="T66" fmla="*/ 0 w 908"/>
                <a:gd name="T67" fmla="*/ 48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8" h="308">
                  <a:moveTo>
                    <a:pt x="0" y="190"/>
                  </a:moveTo>
                  <a:lnTo>
                    <a:pt x="34" y="161"/>
                  </a:lnTo>
                  <a:lnTo>
                    <a:pt x="76" y="133"/>
                  </a:lnTo>
                  <a:lnTo>
                    <a:pt x="133" y="100"/>
                  </a:lnTo>
                  <a:lnTo>
                    <a:pt x="167" y="81"/>
                  </a:lnTo>
                  <a:lnTo>
                    <a:pt x="203" y="66"/>
                  </a:lnTo>
                  <a:lnTo>
                    <a:pt x="283" y="34"/>
                  </a:lnTo>
                  <a:lnTo>
                    <a:pt x="370" y="13"/>
                  </a:lnTo>
                  <a:lnTo>
                    <a:pt x="467" y="0"/>
                  </a:lnTo>
                  <a:lnTo>
                    <a:pt x="648" y="22"/>
                  </a:lnTo>
                  <a:lnTo>
                    <a:pt x="724" y="51"/>
                  </a:lnTo>
                  <a:lnTo>
                    <a:pt x="787" y="81"/>
                  </a:lnTo>
                  <a:lnTo>
                    <a:pt x="840" y="114"/>
                  </a:lnTo>
                  <a:lnTo>
                    <a:pt x="876" y="144"/>
                  </a:lnTo>
                  <a:lnTo>
                    <a:pt x="908" y="173"/>
                  </a:lnTo>
                  <a:lnTo>
                    <a:pt x="884" y="249"/>
                  </a:lnTo>
                  <a:lnTo>
                    <a:pt x="857" y="220"/>
                  </a:lnTo>
                  <a:lnTo>
                    <a:pt x="827" y="190"/>
                  </a:lnTo>
                  <a:lnTo>
                    <a:pt x="806" y="173"/>
                  </a:lnTo>
                  <a:lnTo>
                    <a:pt x="781" y="155"/>
                  </a:lnTo>
                  <a:lnTo>
                    <a:pt x="754" y="138"/>
                  </a:lnTo>
                  <a:lnTo>
                    <a:pt x="722" y="121"/>
                  </a:lnTo>
                  <a:lnTo>
                    <a:pt x="650" y="93"/>
                  </a:lnTo>
                  <a:lnTo>
                    <a:pt x="561" y="76"/>
                  </a:lnTo>
                  <a:lnTo>
                    <a:pt x="460" y="72"/>
                  </a:lnTo>
                  <a:lnTo>
                    <a:pt x="266" y="114"/>
                  </a:lnTo>
                  <a:lnTo>
                    <a:pt x="186" y="154"/>
                  </a:lnTo>
                  <a:lnTo>
                    <a:pt x="121" y="195"/>
                  </a:lnTo>
                  <a:lnTo>
                    <a:pt x="93" y="216"/>
                  </a:lnTo>
                  <a:lnTo>
                    <a:pt x="68" y="237"/>
                  </a:lnTo>
                  <a:lnTo>
                    <a:pt x="30" y="273"/>
                  </a:lnTo>
                  <a:lnTo>
                    <a:pt x="2" y="308"/>
                  </a:lnTo>
                  <a:lnTo>
                    <a:pt x="0" y="190"/>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9" name="Freeform 98"/>
            <p:cNvSpPr>
              <a:spLocks/>
            </p:cNvSpPr>
            <p:nvPr/>
          </p:nvSpPr>
          <p:spPr bwMode="auto">
            <a:xfrm>
              <a:off x="2604" y="1423"/>
              <a:ext cx="596" cy="299"/>
            </a:xfrm>
            <a:custGeom>
              <a:avLst/>
              <a:gdLst>
                <a:gd name="T0" fmla="*/ 0 w 1191"/>
                <a:gd name="T1" fmla="*/ 29 h 598"/>
                <a:gd name="T2" fmla="*/ 13 w 1191"/>
                <a:gd name="T3" fmla="*/ 22 h 598"/>
                <a:gd name="T4" fmla="*/ 27 w 1191"/>
                <a:gd name="T5" fmla="*/ 16 h 598"/>
                <a:gd name="T6" fmla="*/ 45 w 1191"/>
                <a:gd name="T7" fmla="*/ 9 h 598"/>
                <a:gd name="T8" fmla="*/ 67 w 1191"/>
                <a:gd name="T9" fmla="*/ 4 h 598"/>
                <a:gd name="T10" fmla="*/ 91 w 1191"/>
                <a:gd name="T11" fmla="*/ 0 h 598"/>
                <a:gd name="T12" fmla="*/ 143 w 1191"/>
                <a:gd name="T13" fmla="*/ 7 h 598"/>
                <a:gd name="T14" fmla="*/ 167 w 1191"/>
                <a:gd name="T15" fmla="*/ 16 h 598"/>
                <a:gd name="T16" fmla="*/ 185 w 1191"/>
                <a:gd name="T17" fmla="*/ 26 h 598"/>
                <a:gd name="T18" fmla="*/ 198 w 1191"/>
                <a:gd name="T19" fmla="*/ 36 h 598"/>
                <a:gd name="T20" fmla="*/ 208 w 1191"/>
                <a:gd name="T21" fmla="*/ 45 h 598"/>
                <a:gd name="T22" fmla="*/ 220 w 1191"/>
                <a:gd name="T23" fmla="*/ 67 h 598"/>
                <a:gd name="T24" fmla="*/ 227 w 1191"/>
                <a:gd name="T25" fmla="*/ 64 h 598"/>
                <a:gd name="T26" fmla="*/ 253 w 1191"/>
                <a:gd name="T27" fmla="*/ 59 h 598"/>
                <a:gd name="T28" fmla="*/ 284 w 1191"/>
                <a:gd name="T29" fmla="*/ 61 h 598"/>
                <a:gd name="T30" fmla="*/ 298 w 1191"/>
                <a:gd name="T31" fmla="*/ 63 h 598"/>
                <a:gd name="T32" fmla="*/ 292 w 1191"/>
                <a:gd name="T33" fmla="*/ 80 h 598"/>
                <a:gd name="T34" fmla="*/ 270 w 1191"/>
                <a:gd name="T35" fmla="*/ 78 h 598"/>
                <a:gd name="T36" fmla="*/ 246 w 1191"/>
                <a:gd name="T37" fmla="*/ 80 h 598"/>
                <a:gd name="T38" fmla="*/ 220 w 1191"/>
                <a:gd name="T39" fmla="*/ 90 h 598"/>
                <a:gd name="T40" fmla="*/ 208 w 1191"/>
                <a:gd name="T41" fmla="*/ 98 h 598"/>
                <a:gd name="T42" fmla="*/ 199 w 1191"/>
                <a:gd name="T43" fmla="*/ 108 h 598"/>
                <a:gd name="T44" fmla="*/ 188 w 1191"/>
                <a:gd name="T45" fmla="*/ 127 h 598"/>
                <a:gd name="T46" fmla="*/ 181 w 1191"/>
                <a:gd name="T47" fmla="*/ 150 h 598"/>
                <a:gd name="T48" fmla="*/ 165 w 1191"/>
                <a:gd name="T49" fmla="*/ 145 h 598"/>
                <a:gd name="T50" fmla="*/ 167 w 1191"/>
                <a:gd name="T51" fmla="*/ 132 h 598"/>
                <a:gd name="T52" fmla="*/ 171 w 1191"/>
                <a:gd name="T53" fmla="*/ 119 h 598"/>
                <a:gd name="T54" fmla="*/ 176 w 1191"/>
                <a:gd name="T55" fmla="*/ 107 h 598"/>
                <a:gd name="T56" fmla="*/ 183 w 1191"/>
                <a:gd name="T57" fmla="*/ 96 h 598"/>
                <a:gd name="T58" fmla="*/ 188 w 1191"/>
                <a:gd name="T59" fmla="*/ 91 h 598"/>
                <a:gd name="T60" fmla="*/ 203 w 1191"/>
                <a:gd name="T61" fmla="*/ 76 h 598"/>
                <a:gd name="T62" fmla="*/ 199 w 1191"/>
                <a:gd name="T63" fmla="*/ 68 h 598"/>
                <a:gd name="T64" fmla="*/ 193 w 1191"/>
                <a:gd name="T65" fmla="*/ 60 h 598"/>
                <a:gd name="T66" fmla="*/ 185 w 1191"/>
                <a:gd name="T67" fmla="*/ 50 h 598"/>
                <a:gd name="T68" fmla="*/ 179 w 1191"/>
                <a:gd name="T69" fmla="*/ 45 h 598"/>
                <a:gd name="T70" fmla="*/ 173 w 1191"/>
                <a:gd name="T71" fmla="*/ 40 h 598"/>
                <a:gd name="T72" fmla="*/ 166 w 1191"/>
                <a:gd name="T73" fmla="*/ 36 h 598"/>
                <a:gd name="T74" fmla="*/ 158 w 1191"/>
                <a:gd name="T75" fmla="*/ 32 h 598"/>
                <a:gd name="T76" fmla="*/ 139 w 1191"/>
                <a:gd name="T77" fmla="*/ 24 h 598"/>
                <a:gd name="T78" fmla="*/ 117 w 1191"/>
                <a:gd name="T79" fmla="*/ 20 h 598"/>
                <a:gd name="T80" fmla="*/ 72 w 1191"/>
                <a:gd name="T81" fmla="*/ 22 h 598"/>
                <a:gd name="T82" fmla="*/ 38 w 1191"/>
                <a:gd name="T83" fmla="*/ 31 h 598"/>
                <a:gd name="T84" fmla="*/ 16 w 1191"/>
                <a:gd name="T85" fmla="*/ 41 h 598"/>
                <a:gd name="T86" fmla="*/ 8 w 1191"/>
                <a:gd name="T87" fmla="*/ 46 h 598"/>
                <a:gd name="T88" fmla="*/ 0 w 1191"/>
                <a:gd name="T89" fmla="*/ 29 h 598"/>
                <a:gd name="T90" fmla="*/ 0 w 1191"/>
                <a:gd name="T91" fmla="*/ 29 h 5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91" h="598">
                  <a:moveTo>
                    <a:pt x="0" y="115"/>
                  </a:moveTo>
                  <a:lnTo>
                    <a:pt x="49" y="88"/>
                  </a:lnTo>
                  <a:lnTo>
                    <a:pt x="106" y="61"/>
                  </a:lnTo>
                  <a:lnTo>
                    <a:pt x="180" y="35"/>
                  </a:lnTo>
                  <a:lnTo>
                    <a:pt x="268" y="14"/>
                  </a:lnTo>
                  <a:lnTo>
                    <a:pt x="363" y="0"/>
                  </a:lnTo>
                  <a:lnTo>
                    <a:pt x="572" y="27"/>
                  </a:lnTo>
                  <a:lnTo>
                    <a:pt x="667" y="63"/>
                  </a:lnTo>
                  <a:lnTo>
                    <a:pt x="737" y="103"/>
                  </a:lnTo>
                  <a:lnTo>
                    <a:pt x="792" y="143"/>
                  </a:lnTo>
                  <a:lnTo>
                    <a:pt x="832" y="179"/>
                  </a:lnTo>
                  <a:lnTo>
                    <a:pt x="880" y="267"/>
                  </a:lnTo>
                  <a:lnTo>
                    <a:pt x="908" y="255"/>
                  </a:lnTo>
                  <a:lnTo>
                    <a:pt x="1009" y="236"/>
                  </a:lnTo>
                  <a:lnTo>
                    <a:pt x="1134" y="242"/>
                  </a:lnTo>
                  <a:lnTo>
                    <a:pt x="1191" y="251"/>
                  </a:lnTo>
                  <a:lnTo>
                    <a:pt x="1167" y="320"/>
                  </a:lnTo>
                  <a:lnTo>
                    <a:pt x="1077" y="310"/>
                  </a:lnTo>
                  <a:lnTo>
                    <a:pt x="984" y="320"/>
                  </a:lnTo>
                  <a:lnTo>
                    <a:pt x="880" y="358"/>
                  </a:lnTo>
                  <a:lnTo>
                    <a:pt x="832" y="390"/>
                  </a:lnTo>
                  <a:lnTo>
                    <a:pt x="796" y="430"/>
                  </a:lnTo>
                  <a:lnTo>
                    <a:pt x="749" y="508"/>
                  </a:lnTo>
                  <a:lnTo>
                    <a:pt x="724" y="598"/>
                  </a:lnTo>
                  <a:lnTo>
                    <a:pt x="657" y="580"/>
                  </a:lnTo>
                  <a:lnTo>
                    <a:pt x="667" y="525"/>
                  </a:lnTo>
                  <a:lnTo>
                    <a:pt x="682" y="476"/>
                  </a:lnTo>
                  <a:lnTo>
                    <a:pt x="701" y="426"/>
                  </a:lnTo>
                  <a:lnTo>
                    <a:pt x="731" y="381"/>
                  </a:lnTo>
                  <a:lnTo>
                    <a:pt x="750" y="362"/>
                  </a:lnTo>
                  <a:lnTo>
                    <a:pt x="811" y="301"/>
                  </a:lnTo>
                  <a:lnTo>
                    <a:pt x="794" y="269"/>
                  </a:lnTo>
                  <a:lnTo>
                    <a:pt x="771" y="238"/>
                  </a:lnTo>
                  <a:lnTo>
                    <a:pt x="737" y="200"/>
                  </a:lnTo>
                  <a:lnTo>
                    <a:pt x="716" y="179"/>
                  </a:lnTo>
                  <a:lnTo>
                    <a:pt x="691" y="160"/>
                  </a:lnTo>
                  <a:lnTo>
                    <a:pt x="663" y="141"/>
                  </a:lnTo>
                  <a:lnTo>
                    <a:pt x="631" y="126"/>
                  </a:lnTo>
                  <a:lnTo>
                    <a:pt x="555" y="95"/>
                  </a:lnTo>
                  <a:lnTo>
                    <a:pt x="465" y="80"/>
                  </a:lnTo>
                  <a:lnTo>
                    <a:pt x="287" y="86"/>
                  </a:lnTo>
                  <a:lnTo>
                    <a:pt x="152" y="122"/>
                  </a:lnTo>
                  <a:lnTo>
                    <a:pt x="64" y="164"/>
                  </a:lnTo>
                  <a:lnTo>
                    <a:pt x="32" y="183"/>
                  </a:lnTo>
                  <a:lnTo>
                    <a:pt x="0" y="115"/>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0" name="Freeform 99"/>
            <p:cNvSpPr>
              <a:spLocks/>
            </p:cNvSpPr>
            <p:nvPr/>
          </p:nvSpPr>
          <p:spPr bwMode="auto">
            <a:xfrm>
              <a:off x="2493" y="1217"/>
              <a:ext cx="48" cy="223"/>
            </a:xfrm>
            <a:custGeom>
              <a:avLst/>
              <a:gdLst>
                <a:gd name="T0" fmla="*/ 0 w 97"/>
                <a:gd name="T1" fmla="*/ 1 h 447"/>
                <a:gd name="T2" fmla="*/ 0 w 97"/>
                <a:gd name="T3" fmla="*/ 111 h 447"/>
                <a:gd name="T4" fmla="*/ 24 w 97"/>
                <a:gd name="T5" fmla="*/ 111 h 447"/>
                <a:gd name="T6" fmla="*/ 24 w 97"/>
                <a:gd name="T7" fmla="*/ 0 h 447"/>
                <a:gd name="T8" fmla="*/ 0 w 97"/>
                <a:gd name="T9" fmla="*/ 1 h 447"/>
                <a:gd name="T10" fmla="*/ 0 w 97"/>
                <a:gd name="T11" fmla="*/ 1 h 4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447">
                  <a:moveTo>
                    <a:pt x="0" y="7"/>
                  </a:moveTo>
                  <a:lnTo>
                    <a:pt x="0" y="447"/>
                  </a:lnTo>
                  <a:lnTo>
                    <a:pt x="97" y="447"/>
                  </a:lnTo>
                  <a:lnTo>
                    <a:pt x="97"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1" name="Freeform 100"/>
            <p:cNvSpPr>
              <a:spLocks/>
            </p:cNvSpPr>
            <p:nvPr/>
          </p:nvSpPr>
          <p:spPr bwMode="auto">
            <a:xfrm>
              <a:off x="2449" y="1433"/>
              <a:ext cx="155" cy="102"/>
            </a:xfrm>
            <a:custGeom>
              <a:avLst/>
              <a:gdLst>
                <a:gd name="T0" fmla="*/ 0 w 310"/>
                <a:gd name="T1" fmla="*/ 51 h 206"/>
                <a:gd name="T2" fmla="*/ 0 w 310"/>
                <a:gd name="T3" fmla="*/ 11 h 206"/>
                <a:gd name="T4" fmla="*/ 10 w 310"/>
                <a:gd name="T5" fmla="*/ 0 h 206"/>
                <a:gd name="T6" fmla="*/ 65 w 310"/>
                <a:gd name="T7" fmla="*/ 0 h 206"/>
                <a:gd name="T8" fmla="*/ 78 w 310"/>
                <a:gd name="T9" fmla="*/ 12 h 206"/>
                <a:gd name="T10" fmla="*/ 78 w 310"/>
                <a:gd name="T11" fmla="*/ 48 h 206"/>
                <a:gd name="T12" fmla="*/ 60 w 310"/>
                <a:gd name="T13" fmla="*/ 48 h 206"/>
                <a:gd name="T14" fmla="*/ 60 w 310"/>
                <a:gd name="T15" fmla="*/ 14 h 206"/>
                <a:gd name="T16" fmla="*/ 21 w 310"/>
                <a:gd name="T17" fmla="*/ 14 h 206"/>
                <a:gd name="T18" fmla="*/ 21 w 310"/>
                <a:gd name="T19" fmla="*/ 49 h 206"/>
                <a:gd name="T20" fmla="*/ 0 w 310"/>
                <a:gd name="T21" fmla="*/ 51 h 206"/>
                <a:gd name="T22" fmla="*/ 0 w 310"/>
                <a:gd name="T23" fmla="*/ 51 h 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0" h="206">
                  <a:moveTo>
                    <a:pt x="0" y="206"/>
                  </a:moveTo>
                  <a:lnTo>
                    <a:pt x="0" y="44"/>
                  </a:lnTo>
                  <a:lnTo>
                    <a:pt x="40" y="0"/>
                  </a:lnTo>
                  <a:lnTo>
                    <a:pt x="258" y="0"/>
                  </a:lnTo>
                  <a:lnTo>
                    <a:pt x="310" y="50"/>
                  </a:lnTo>
                  <a:lnTo>
                    <a:pt x="310" y="194"/>
                  </a:lnTo>
                  <a:lnTo>
                    <a:pt x="237" y="194"/>
                  </a:lnTo>
                  <a:lnTo>
                    <a:pt x="237" y="59"/>
                  </a:lnTo>
                  <a:lnTo>
                    <a:pt x="83" y="59"/>
                  </a:lnTo>
                  <a:lnTo>
                    <a:pt x="83" y="200"/>
                  </a:lnTo>
                  <a:lnTo>
                    <a:pt x="0" y="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2" name="Freeform 101"/>
            <p:cNvSpPr>
              <a:spLocks/>
            </p:cNvSpPr>
            <p:nvPr/>
          </p:nvSpPr>
          <p:spPr bwMode="auto">
            <a:xfrm>
              <a:off x="2378" y="1511"/>
              <a:ext cx="288" cy="197"/>
            </a:xfrm>
            <a:custGeom>
              <a:avLst/>
              <a:gdLst>
                <a:gd name="T0" fmla="*/ 0 w 574"/>
                <a:gd name="T1" fmla="*/ 0 h 396"/>
                <a:gd name="T2" fmla="*/ 145 w 574"/>
                <a:gd name="T3" fmla="*/ 0 h 396"/>
                <a:gd name="T4" fmla="*/ 134 w 574"/>
                <a:gd name="T5" fmla="*/ 56 h 396"/>
                <a:gd name="T6" fmla="*/ 113 w 574"/>
                <a:gd name="T7" fmla="*/ 76 h 396"/>
                <a:gd name="T8" fmla="*/ 111 w 574"/>
                <a:gd name="T9" fmla="*/ 98 h 396"/>
                <a:gd name="T10" fmla="*/ 95 w 574"/>
                <a:gd name="T11" fmla="*/ 98 h 396"/>
                <a:gd name="T12" fmla="*/ 95 w 574"/>
                <a:gd name="T13" fmla="*/ 70 h 396"/>
                <a:gd name="T14" fmla="*/ 113 w 574"/>
                <a:gd name="T15" fmla="*/ 53 h 396"/>
                <a:gd name="T16" fmla="*/ 120 w 574"/>
                <a:gd name="T17" fmla="*/ 19 h 396"/>
                <a:gd name="T18" fmla="*/ 29 w 574"/>
                <a:gd name="T19" fmla="*/ 19 h 396"/>
                <a:gd name="T20" fmla="*/ 42 w 574"/>
                <a:gd name="T21" fmla="*/ 57 h 396"/>
                <a:gd name="T22" fmla="*/ 61 w 574"/>
                <a:gd name="T23" fmla="*/ 71 h 396"/>
                <a:gd name="T24" fmla="*/ 63 w 574"/>
                <a:gd name="T25" fmla="*/ 95 h 396"/>
                <a:gd name="T26" fmla="*/ 45 w 574"/>
                <a:gd name="T27" fmla="*/ 97 h 396"/>
                <a:gd name="T28" fmla="*/ 41 w 574"/>
                <a:gd name="T29" fmla="*/ 76 h 396"/>
                <a:gd name="T30" fmla="*/ 15 w 574"/>
                <a:gd name="T31" fmla="*/ 54 h 396"/>
                <a:gd name="T32" fmla="*/ 0 w 574"/>
                <a:gd name="T33" fmla="*/ 0 h 396"/>
                <a:gd name="T34" fmla="*/ 0 w 574"/>
                <a:gd name="T35" fmla="*/ 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4" h="396">
                  <a:moveTo>
                    <a:pt x="0" y="0"/>
                  </a:moveTo>
                  <a:lnTo>
                    <a:pt x="574" y="0"/>
                  </a:lnTo>
                  <a:lnTo>
                    <a:pt x="534" y="225"/>
                  </a:lnTo>
                  <a:lnTo>
                    <a:pt x="451" y="308"/>
                  </a:lnTo>
                  <a:lnTo>
                    <a:pt x="441" y="396"/>
                  </a:lnTo>
                  <a:lnTo>
                    <a:pt x="378" y="396"/>
                  </a:lnTo>
                  <a:lnTo>
                    <a:pt x="378" y="284"/>
                  </a:lnTo>
                  <a:lnTo>
                    <a:pt x="451" y="215"/>
                  </a:lnTo>
                  <a:lnTo>
                    <a:pt x="477" y="78"/>
                  </a:lnTo>
                  <a:lnTo>
                    <a:pt x="114" y="78"/>
                  </a:lnTo>
                  <a:lnTo>
                    <a:pt x="167" y="230"/>
                  </a:lnTo>
                  <a:lnTo>
                    <a:pt x="243" y="287"/>
                  </a:lnTo>
                  <a:lnTo>
                    <a:pt x="249" y="384"/>
                  </a:lnTo>
                  <a:lnTo>
                    <a:pt x="177" y="390"/>
                  </a:lnTo>
                  <a:lnTo>
                    <a:pt x="162" y="308"/>
                  </a:lnTo>
                  <a:lnTo>
                    <a:pt x="57" y="2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3" name="Freeform 102"/>
            <p:cNvSpPr>
              <a:spLocks/>
            </p:cNvSpPr>
            <p:nvPr/>
          </p:nvSpPr>
          <p:spPr bwMode="auto">
            <a:xfrm>
              <a:off x="2357" y="1690"/>
              <a:ext cx="358" cy="633"/>
            </a:xfrm>
            <a:custGeom>
              <a:avLst/>
              <a:gdLst>
                <a:gd name="T0" fmla="*/ 1 w 717"/>
                <a:gd name="T1" fmla="*/ 0 h 1264"/>
                <a:gd name="T2" fmla="*/ 179 w 717"/>
                <a:gd name="T3" fmla="*/ 0 h 1264"/>
                <a:gd name="T4" fmla="*/ 179 w 717"/>
                <a:gd name="T5" fmla="*/ 317 h 1264"/>
                <a:gd name="T6" fmla="*/ 158 w 717"/>
                <a:gd name="T7" fmla="*/ 317 h 1264"/>
                <a:gd name="T8" fmla="*/ 158 w 717"/>
                <a:gd name="T9" fmla="*/ 17 h 1264"/>
                <a:gd name="T10" fmla="*/ 25 w 717"/>
                <a:gd name="T11" fmla="*/ 17 h 1264"/>
                <a:gd name="T12" fmla="*/ 25 w 717"/>
                <a:gd name="T13" fmla="*/ 317 h 1264"/>
                <a:gd name="T14" fmla="*/ 0 w 717"/>
                <a:gd name="T15" fmla="*/ 317 h 1264"/>
                <a:gd name="T16" fmla="*/ 1 w 717"/>
                <a:gd name="T17" fmla="*/ 0 h 1264"/>
                <a:gd name="T18" fmla="*/ 1 w 717"/>
                <a:gd name="T19" fmla="*/ 0 h 1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7" h="1264">
                  <a:moveTo>
                    <a:pt x="4" y="0"/>
                  </a:moveTo>
                  <a:lnTo>
                    <a:pt x="717" y="0"/>
                  </a:lnTo>
                  <a:lnTo>
                    <a:pt x="717" y="1264"/>
                  </a:lnTo>
                  <a:lnTo>
                    <a:pt x="633" y="1264"/>
                  </a:lnTo>
                  <a:lnTo>
                    <a:pt x="633" y="68"/>
                  </a:lnTo>
                  <a:lnTo>
                    <a:pt x="101" y="68"/>
                  </a:lnTo>
                  <a:lnTo>
                    <a:pt x="101" y="1264"/>
                  </a:lnTo>
                  <a:lnTo>
                    <a:pt x="0" y="126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4" name="Freeform 103"/>
            <p:cNvSpPr>
              <a:spLocks/>
            </p:cNvSpPr>
            <p:nvPr/>
          </p:nvSpPr>
          <p:spPr bwMode="auto">
            <a:xfrm>
              <a:off x="1871" y="1983"/>
              <a:ext cx="357" cy="340"/>
            </a:xfrm>
            <a:custGeom>
              <a:avLst/>
              <a:gdLst>
                <a:gd name="T0" fmla="*/ 0 w 715"/>
                <a:gd name="T1" fmla="*/ 0 h 679"/>
                <a:gd name="T2" fmla="*/ 178 w 715"/>
                <a:gd name="T3" fmla="*/ 0 h 679"/>
                <a:gd name="T4" fmla="*/ 178 w 715"/>
                <a:gd name="T5" fmla="*/ 170 h 679"/>
                <a:gd name="T6" fmla="*/ 155 w 715"/>
                <a:gd name="T7" fmla="*/ 170 h 679"/>
                <a:gd name="T8" fmla="*/ 155 w 715"/>
                <a:gd name="T9" fmla="*/ 21 h 679"/>
                <a:gd name="T10" fmla="*/ 26 w 715"/>
                <a:gd name="T11" fmla="*/ 21 h 679"/>
                <a:gd name="T12" fmla="*/ 26 w 715"/>
                <a:gd name="T13" fmla="*/ 170 h 679"/>
                <a:gd name="T14" fmla="*/ 0 w 715"/>
                <a:gd name="T15" fmla="*/ 170 h 679"/>
                <a:gd name="T16" fmla="*/ 0 w 715"/>
                <a:gd name="T17" fmla="*/ 0 h 679"/>
                <a:gd name="T18" fmla="*/ 0 w 715"/>
                <a:gd name="T19" fmla="*/ 0 h 6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5" h="679">
                  <a:moveTo>
                    <a:pt x="0" y="0"/>
                  </a:moveTo>
                  <a:lnTo>
                    <a:pt x="715" y="0"/>
                  </a:lnTo>
                  <a:lnTo>
                    <a:pt x="715" y="679"/>
                  </a:lnTo>
                  <a:lnTo>
                    <a:pt x="621" y="679"/>
                  </a:lnTo>
                  <a:lnTo>
                    <a:pt x="621" y="84"/>
                  </a:lnTo>
                  <a:lnTo>
                    <a:pt x="104" y="84"/>
                  </a:lnTo>
                  <a:lnTo>
                    <a:pt x="104" y="679"/>
                  </a:lnTo>
                  <a:lnTo>
                    <a:pt x="0" y="67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5" name="Freeform 104"/>
            <p:cNvSpPr>
              <a:spLocks/>
            </p:cNvSpPr>
            <p:nvPr/>
          </p:nvSpPr>
          <p:spPr bwMode="auto">
            <a:xfrm>
              <a:off x="1976" y="1999"/>
              <a:ext cx="51" cy="324"/>
            </a:xfrm>
            <a:custGeom>
              <a:avLst/>
              <a:gdLst>
                <a:gd name="T0" fmla="*/ 0 w 101"/>
                <a:gd name="T1" fmla="*/ 0 h 646"/>
                <a:gd name="T2" fmla="*/ 0 w 101"/>
                <a:gd name="T3" fmla="*/ 163 h 646"/>
                <a:gd name="T4" fmla="*/ 26 w 101"/>
                <a:gd name="T5" fmla="*/ 163 h 646"/>
                <a:gd name="T6" fmla="*/ 26 w 101"/>
                <a:gd name="T7" fmla="*/ 5 h 646"/>
                <a:gd name="T8" fmla="*/ 0 w 101"/>
                <a:gd name="T9" fmla="*/ 0 h 646"/>
                <a:gd name="T10" fmla="*/ 0 w 10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 h="646">
                  <a:moveTo>
                    <a:pt x="0" y="0"/>
                  </a:moveTo>
                  <a:lnTo>
                    <a:pt x="0" y="646"/>
                  </a:lnTo>
                  <a:lnTo>
                    <a:pt x="101" y="646"/>
                  </a:lnTo>
                  <a:lnTo>
                    <a:pt x="101"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6" name="Freeform 105"/>
            <p:cNvSpPr>
              <a:spLocks/>
            </p:cNvSpPr>
            <p:nvPr/>
          </p:nvSpPr>
          <p:spPr bwMode="auto">
            <a:xfrm>
              <a:off x="2079" y="2002"/>
              <a:ext cx="55" cy="321"/>
            </a:xfrm>
            <a:custGeom>
              <a:avLst/>
              <a:gdLst>
                <a:gd name="T0" fmla="*/ 0 w 110"/>
                <a:gd name="T1" fmla="*/ 0 h 641"/>
                <a:gd name="T2" fmla="*/ 0 w 110"/>
                <a:gd name="T3" fmla="*/ 161 h 641"/>
                <a:gd name="T4" fmla="*/ 28 w 110"/>
                <a:gd name="T5" fmla="*/ 161 h 641"/>
                <a:gd name="T6" fmla="*/ 28 w 110"/>
                <a:gd name="T7" fmla="*/ 2 h 641"/>
                <a:gd name="T8" fmla="*/ 0 w 110"/>
                <a:gd name="T9" fmla="*/ 0 h 641"/>
                <a:gd name="T10" fmla="*/ 0 w 110"/>
                <a:gd name="T11" fmla="*/ 0 h 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641">
                  <a:moveTo>
                    <a:pt x="0" y="0"/>
                  </a:moveTo>
                  <a:lnTo>
                    <a:pt x="0" y="641"/>
                  </a:lnTo>
                  <a:lnTo>
                    <a:pt x="110" y="641"/>
                  </a:lnTo>
                  <a:lnTo>
                    <a:pt x="11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7" name="Freeform 106"/>
            <p:cNvSpPr>
              <a:spLocks/>
            </p:cNvSpPr>
            <p:nvPr/>
          </p:nvSpPr>
          <p:spPr bwMode="auto">
            <a:xfrm>
              <a:off x="1896" y="2075"/>
              <a:ext cx="316" cy="55"/>
            </a:xfrm>
            <a:custGeom>
              <a:avLst/>
              <a:gdLst>
                <a:gd name="T0" fmla="*/ 0 w 633"/>
                <a:gd name="T1" fmla="*/ 0 h 108"/>
                <a:gd name="T2" fmla="*/ 158 w 633"/>
                <a:gd name="T3" fmla="*/ 0 h 108"/>
                <a:gd name="T4" fmla="*/ 158 w 633"/>
                <a:gd name="T5" fmla="*/ 28 h 108"/>
                <a:gd name="T6" fmla="*/ 3 w 633"/>
                <a:gd name="T7" fmla="*/ 28 h 108"/>
                <a:gd name="T8" fmla="*/ 0 w 633"/>
                <a:gd name="T9" fmla="*/ 0 h 108"/>
                <a:gd name="T10" fmla="*/ 0 w 633"/>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3" h="108">
                  <a:moveTo>
                    <a:pt x="0" y="0"/>
                  </a:moveTo>
                  <a:lnTo>
                    <a:pt x="633" y="0"/>
                  </a:lnTo>
                  <a:lnTo>
                    <a:pt x="633" y="108"/>
                  </a:lnTo>
                  <a:lnTo>
                    <a:pt x="12"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8" name="Freeform 107"/>
            <p:cNvSpPr>
              <a:spLocks/>
            </p:cNvSpPr>
            <p:nvPr/>
          </p:nvSpPr>
          <p:spPr bwMode="auto">
            <a:xfrm>
              <a:off x="1896" y="2180"/>
              <a:ext cx="310" cy="49"/>
            </a:xfrm>
            <a:custGeom>
              <a:avLst/>
              <a:gdLst>
                <a:gd name="T0" fmla="*/ 0 w 622"/>
                <a:gd name="T1" fmla="*/ 0 h 99"/>
                <a:gd name="T2" fmla="*/ 155 w 622"/>
                <a:gd name="T3" fmla="*/ 0 h 99"/>
                <a:gd name="T4" fmla="*/ 155 w 622"/>
                <a:gd name="T5" fmla="*/ 24 h 99"/>
                <a:gd name="T6" fmla="*/ 0 w 622"/>
                <a:gd name="T7" fmla="*/ 24 h 99"/>
                <a:gd name="T8" fmla="*/ 0 w 622"/>
                <a:gd name="T9" fmla="*/ 0 h 99"/>
                <a:gd name="T10" fmla="*/ 0 w 622"/>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2" h="99">
                  <a:moveTo>
                    <a:pt x="0" y="0"/>
                  </a:moveTo>
                  <a:lnTo>
                    <a:pt x="622" y="0"/>
                  </a:lnTo>
                  <a:lnTo>
                    <a:pt x="622" y="99"/>
                  </a:lnTo>
                  <a:lnTo>
                    <a:pt x="0" y="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9" name="Freeform 108"/>
            <p:cNvSpPr>
              <a:spLocks/>
            </p:cNvSpPr>
            <p:nvPr/>
          </p:nvSpPr>
          <p:spPr bwMode="auto">
            <a:xfrm>
              <a:off x="1887" y="2276"/>
              <a:ext cx="329" cy="47"/>
            </a:xfrm>
            <a:custGeom>
              <a:avLst/>
              <a:gdLst>
                <a:gd name="T0" fmla="*/ 5 w 658"/>
                <a:gd name="T1" fmla="*/ 0 h 93"/>
                <a:gd name="T2" fmla="*/ 165 w 658"/>
                <a:gd name="T3" fmla="*/ 0 h 93"/>
                <a:gd name="T4" fmla="*/ 165 w 658"/>
                <a:gd name="T5" fmla="*/ 24 h 93"/>
                <a:gd name="T6" fmla="*/ 0 w 658"/>
                <a:gd name="T7" fmla="*/ 24 h 93"/>
                <a:gd name="T8" fmla="*/ 5 w 658"/>
                <a:gd name="T9" fmla="*/ 0 h 93"/>
                <a:gd name="T10" fmla="*/ 5 w 658"/>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8" h="93">
                  <a:moveTo>
                    <a:pt x="17" y="0"/>
                  </a:moveTo>
                  <a:lnTo>
                    <a:pt x="658" y="0"/>
                  </a:lnTo>
                  <a:lnTo>
                    <a:pt x="658" y="93"/>
                  </a:lnTo>
                  <a:lnTo>
                    <a:pt x="0" y="93"/>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0" name="Freeform 109"/>
            <p:cNvSpPr>
              <a:spLocks/>
            </p:cNvSpPr>
            <p:nvPr/>
          </p:nvSpPr>
          <p:spPr bwMode="auto">
            <a:xfrm>
              <a:off x="2112" y="1539"/>
              <a:ext cx="214" cy="784"/>
            </a:xfrm>
            <a:custGeom>
              <a:avLst/>
              <a:gdLst>
                <a:gd name="T0" fmla="*/ 0 w 427"/>
                <a:gd name="T1" fmla="*/ 208 h 1567"/>
                <a:gd name="T2" fmla="*/ 0 w 427"/>
                <a:gd name="T3" fmla="*/ 0 h 1567"/>
                <a:gd name="T4" fmla="*/ 107 w 427"/>
                <a:gd name="T5" fmla="*/ 0 h 1567"/>
                <a:gd name="T6" fmla="*/ 107 w 427"/>
                <a:gd name="T7" fmla="*/ 392 h 1567"/>
                <a:gd name="T8" fmla="*/ 81 w 427"/>
                <a:gd name="T9" fmla="*/ 392 h 1567"/>
                <a:gd name="T10" fmla="*/ 81 w 427"/>
                <a:gd name="T11" fmla="*/ 21 h 1567"/>
                <a:gd name="T12" fmla="*/ 20 w 427"/>
                <a:gd name="T13" fmla="*/ 21 h 1567"/>
                <a:gd name="T14" fmla="*/ 20 w 427"/>
                <a:gd name="T15" fmla="*/ 208 h 1567"/>
                <a:gd name="T16" fmla="*/ 0 w 427"/>
                <a:gd name="T17" fmla="*/ 208 h 1567"/>
                <a:gd name="T18" fmla="*/ 0 w 427"/>
                <a:gd name="T19" fmla="*/ 208 h 1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7" h="1567">
                  <a:moveTo>
                    <a:pt x="0" y="831"/>
                  </a:moveTo>
                  <a:lnTo>
                    <a:pt x="0" y="0"/>
                  </a:lnTo>
                  <a:lnTo>
                    <a:pt x="427" y="0"/>
                  </a:lnTo>
                  <a:lnTo>
                    <a:pt x="427" y="1567"/>
                  </a:lnTo>
                  <a:lnTo>
                    <a:pt x="323" y="1567"/>
                  </a:lnTo>
                  <a:lnTo>
                    <a:pt x="323" y="84"/>
                  </a:lnTo>
                  <a:lnTo>
                    <a:pt x="78" y="84"/>
                  </a:lnTo>
                  <a:lnTo>
                    <a:pt x="78" y="831"/>
                  </a:lnTo>
                  <a:lnTo>
                    <a:pt x="0"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1" name="Freeform 110"/>
            <p:cNvSpPr>
              <a:spLocks/>
            </p:cNvSpPr>
            <p:nvPr/>
          </p:nvSpPr>
          <p:spPr bwMode="auto">
            <a:xfrm>
              <a:off x="2413" y="1569"/>
              <a:ext cx="221" cy="22"/>
            </a:xfrm>
            <a:custGeom>
              <a:avLst/>
              <a:gdLst>
                <a:gd name="T0" fmla="*/ 0 w 443"/>
                <a:gd name="T1" fmla="*/ 0 h 46"/>
                <a:gd name="T2" fmla="*/ 110 w 443"/>
                <a:gd name="T3" fmla="*/ 0 h 46"/>
                <a:gd name="T4" fmla="*/ 110 w 443"/>
                <a:gd name="T5" fmla="*/ 11 h 46"/>
                <a:gd name="T6" fmla="*/ 6 w 443"/>
                <a:gd name="T7" fmla="*/ 11 h 46"/>
                <a:gd name="T8" fmla="*/ 0 w 443"/>
                <a:gd name="T9" fmla="*/ 0 h 46"/>
                <a:gd name="T10" fmla="*/ 0 w 443"/>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3" h="46">
                  <a:moveTo>
                    <a:pt x="0" y="0"/>
                  </a:moveTo>
                  <a:lnTo>
                    <a:pt x="443" y="0"/>
                  </a:lnTo>
                  <a:lnTo>
                    <a:pt x="443" y="46"/>
                  </a:lnTo>
                  <a:lnTo>
                    <a:pt x="27" y="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2" name="Freeform 111"/>
            <p:cNvSpPr>
              <a:spLocks/>
            </p:cNvSpPr>
            <p:nvPr/>
          </p:nvSpPr>
          <p:spPr bwMode="auto">
            <a:xfrm>
              <a:off x="2443" y="1618"/>
              <a:ext cx="178" cy="26"/>
            </a:xfrm>
            <a:custGeom>
              <a:avLst/>
              <a:gdLst>
                <a:gd name="T0" fmla="*/ 0 w 356"/>
                <a:gd name="T1" fmla="*/ 0 h 52"/>
                <a:gd name="T2" fmla="*/ 89 w 356"/>
                <a:gd name="T3" fmla="*/ 0 h 52"/>
                <a:gd name="T4" fmla="*/ 75 w 356"/>
                <a:gd name="T5" fmla="*/ 13 h 52"/>
                <a:gd name="T6" fmla="*/ 11 w 356"/>
                <a:gd name="T7" fmla="*/ 13 h 52"/>
                <a:gd name="T8" fmla="*/ 0 w 356"/>
                <a:gd name="T9" fmla="*/ 0 h 52"/>
                <a:gd name="T10" fmla="*/ 0 w 356"/>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6" h="52">
                  <a:moveTo>
                    <a:pt x="0" y="0"/>
                  </a:moveTo>
                  <a:lnTo>
                    <a:pt x="356" y="0"/>
                  </a:lnTo>
                  <a:lnTo>
                    <a:pt x="299" y="52"/>
                  </a:lnTo>
                  <a:lnTo>
                    <a:pt x="44"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3" name="Freeform 112"/>
            <p:cNvSpPr>
              <a:spLocks/>
            </p:cNvSpPr>
            <p:nvPr/>
          </p:nvSpPr>
          <p:spPr bwMode="auto">
            <a:xfrm>
              <a:off x="2451" y="1759"/>
              <a:ext cx="44" cy="64"/>
            </a:xfrm>
            <a:custGeom>
              <a:avLst/>
              <a:gdLst>
                <a:gd name="T0" fmla="*/ 0 w 90"/>
                <a:gd name="T1" fmla="*/ 32 h 129"/>
                <a:gd name="T2" fmla="*/ 22 w 90"/>
                <a:gd name="T3" fmla="*/ 32 h 129"/>
                <a:gd name="T4" fmla="*/ 22 w 90"/>
                <a:gd name="T5" fmla="*/ 0 h 129"/>
                <a:gd name="T6" fmla="*/ 0 w 90"/>
                <a:gd name="T7" fmla="*/ 0 h 129"/>
                <a:gd name="T8" fmla="*/ 0 w 90"/>
                <a:gd name="T9" fmla="*/ 32 h 129"/>
                <a:gd name="T10" fmla="*/ 0 w 90"/>
                <a:gd name="T11" fmla="*/ 32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29">
                  <a:moveTo>
                    <a:pt x="0" y="129"/>
                  </a:moveTo>
                  <a:lnTo>
                    <a:pt x="90" y="129"/>
                  </a:lnTo>
                  <a:lnTo>
                    <a:pt x="90"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4" name="Freeform 113"/>
            <p:cNvSpPr>
              <a:spLocks/>
            </p:cNvSpPr>
            <p:nvPr/>
          </p:nvSpPr>
          <p:spPr bwMode="auto">
            <a:xfrm>
              <a:off x="2518" y="1759"/>
              <a:ext cx="44" cy="64"/>
            </a:xfrm>
            <a:custGeom>
              <a:avLst/>
              <a:gdLst>
                <a:gd name="T0" fmla="*/ 0 w 88"/>
                <a:gd name="T1" fmla="*/ 32 h 129"/>
                <a:gd name="T2" fmla="*/ 22 w 88"/>
                <a:gd name="T3" fmla="*/ 32 h 129"/>
                <a:gd name="T4" fmla="*/ 22 w 88"/>
                <a:gd name="T5" fmla="*/ 0 h 129"/>
                <a:gd name="T6" fmla="*/ 0 w 88"/>
                <a:gd name="T7" fmla="*/ 0 h 129"/>
                <a:gd name="T8" fmla="*/ 0 w 88"/>
                <a:gd name="T9" fmla="*/ 32 h 129"/>
                <a:gd name="T10" fmla="*/ 0 w 88"/>
                <a:gd name="T11" fmla="*/ 32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29">
                  <a:moveTo>
                    <a:pt x="0" y="129"/>
                  </a:moveTo>
                  <a:lnTo>
                    <a:pt x="88" y="129"/>
                  </a:lnTo>
                  <a:lnTo>
                    <a:pt x="88"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5" name="Freeform 114"/>
            <p:cNvSpPr>
              <a:spLocks/>
            </p:cNvSpPr>
            <p:nvPr/>
          </p:nvSpPr>
          <p:spPr bwMode="auto">
            <a:xfrm>
              <a:off x="2585" y="1759"/>
              <a:ext cx="43" cy="64"/>
            </a:xfrm>
            <a:custGeom>
              <a:avLst/>
              <a:gdLst>
                <a:gd name="T0" fmla="*/ 0 w 87"/>
                <a:gd name="T1" fmla="*/ 32 h 129"/>
                <a:gd name="T2" fmla="*/ 21 w 87"/>
                <a:gd name="T3" fmla="*/ 32 h 129"/>
                <a:gd name="T4" fmla="*/ 21 w 87"/>
                <a:gd name="T5" fmla="*/ 0 h 129"/>
                <a:gd name="T6" fmla="*/ 0 w 87"/>
                <a:gd name="T7" fmla="*/ 0 h 129"/>
                <a:gd name="T8" fmla="*/ 0 w 87"/>
                <a:gd name="T9" fmla="*/ 32 h 129"/>
                <a:gd name="T10" fmla="*/ 0 w 87"/>
                <a:gd name="T11" fmla="*/ 32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29">
                  <a:moveTo>
                    <a:pt x="0" y="129"/>
                  </a:moveTo>
                  <a:lnTo>
                    <a:pt x="87" y="129"/>
                  </a:lnTo>
                  <a:lnTo>
                    <a:pt x="87"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6" name="Freeform 115"/>
            <p:cNvSpPr>
              <a:spLocks/>
            </p:cNvSpPr>
            <p:nvPr/>
          </p:nvSpPr>
          <p:spPr bwMode="auto">
            <a:xfrm>
              <a:off x="2449" y="1856"/>
              <a:ext cx="45" cy="65"/>
            </a:xfrm>
            <a:custGeom>
              <a:avLst/>
              <a:gdLst>
                <a:gd name="T0" fmla="*/ 0 w 89"/>
                <a:gd name="T1" fmla="*/ 32 h 131"/>
                <a:gd name="T2" fmla="*/ 23 w 89"/>
                <a:gd name="T3" fmla="*/ 32 h 131"/>
                <a:gd name="T4" fmla="*/ 23 w 89"/>
                <a:gd name="T5" fmla="*/ 0 h 131"/>
                <a:gd name="T6" fmla="*/ 0 w 89"/>
                <a:gd name="T7" fmla="*/ 0 h 131"/>
                <a:gd name="T8" fmla="*/ 0 w 89"/>
                <a:gd name="T9" fmla="*/ 32 h 131"/>
                <a:gd name="T10" fmla="*/ 0 w 89"/>
                <a:gd name="T11" fmla="*/ 32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31">
                  <a:moveTo>
                    <a:pt x="0" y="131"/>
                  </a:moveTo>
                  <a:lnTo>
                    <a:pt x="89" y="131"/>
                  </a:lnTo>
                  <a:lnTo>
                    <a:pt x="89" y="0"/>
                  </a:lnTo>
                  <a:lnTo>
                    <a:pt x="0" y="0"/>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7" name="Freeform 116"/>
            <p:cNvSpPr>
              <a:spLocks/>
            </p:cNvSpPr>
            <p:nvPr/>
          </p:nvSpPr>
          <p:spPr bwMode="auto">
            <a:xfrm>
              <a:off x="2515" y="1856"/>
              <a:ext cx="45" cy="65"/>
            </a:xfrm>
            <a:custGeom>
              <a:avLst/>
              <a:gdLst>
                <a:gd name="T0" fmla="*/ 0 w 89"/>
                <a:gd name="T1" fmla="*/ 32 h 131"/>
                <a:gd name="T2" fmla="*/ 23 w 89"/>
                <a:gd name="T3" fmla="*/ 32 h 131"/>
                <a:gd name="T4" fmla="*/ 23 w 89"/>
                <a:gd name="T5" fmla="*/ 0 h 131"/>
                <a:gd name="T6" fmla="*/ 0 w 89"/>
                <a:gd name="T7" fmla="*/ 0 h 131"/>
                <a:gd name="T8" fmla="*/ 0 w 89"/>
                <a:gd name="T9" fmla="*/ 32 h 131"/>
                <a:gd name="T10" fmla="*/ 0 w 89"/>
                <a:gd name="T11" fmla="*/ 32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 h="131">
                  <a:moveTo>
                    <a:pt x="0" y="131"/>
                  </a:moveTo>
                  <a:lnTo>
                    <a:pt x="89" y="131"/>
                  </a:lnTo>
                  <a:lnTo>
                    <a:pt x="89" y="0"/>
                  </a:lnTo>
                  <a:lnTo>
                    <a:pt x="0" y="0"/>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8" name="Freeform 117"/>
            <p:cNvSpPr>
              <a:spLocks/>
            </p:cNvSpPr>
            <p:nvPr/>
          </p:nvSpPr>
          <p:spPr bwMode="auto">
            <a:xfrm>
              <a:off x="2583" y="1856"/>
              <a:ext cx="44" cy="65"/>
            </a:xfrm>
            <a:custGeom>
              <a:avLst/>
              <a:gdLst>
                <a:gd name="T0" fmla="*/ 0 w 87"/>
                <a:gd name="T1" fmla="*/ 32 h 131"/>
                <a:gd name="T2" fmla="*/ 22 w 87"/>
                <a:gd name="T3" fmla="*/ 32 h 131"/>
                <a:gd name="T4" fmla="*/ 22 w 87"/>
                <a:gd name="T5" fmla="*/ 0 h 131"/>
                <a:gd name="T6" fmla="*/ 0 w 87"/>
                <a:gd name="T7" fmla="*/ 0 h 131"/>
                <a:gd name="T8" fmla="*/ 0 w 87"/>
                <a:gd name="T9" fmla="*/ 32 h 131"/>
                <a:gd name="T10" fmla="*/ 0 w 87"/>
                <a:gd name="T11" fmla="*/ 32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9" name="Freeform 118"/>
            <p:cNvSpPr>
              <a:spLocks/>
            </p:cNvSpPr>
            <p:nvPr/>
          </p:nvSpPr>
          <p:spPr bwMode="auto">
            <a:xfrm>
              <a:off x="2451" y="1956"/>
              <a:ext cx="44" cy="64"/>
            </a:xfrm>
            <a:custGeom>
              <a:avLst/>
              <a:gdLst>
                <a:gd name="T0" fmla="*/ 0 w 90"/>
                <a:gd name="T1" fmla="*/ 32 h 130"/>
                <a:gd name="T2" fmla="*/ 22 w 90"/>
                <a:gd name="T3" fmla="*/ 32 h 130"/>
                <a:gd name="T4" fmla="*/ 22 w 90"/>
                <a:gd name="T5" fmla="*/ 0 h 130"/>
                <a:gd name="T6" fmla="*/ 0 w 90"/>
                <a:gd name="T7" fmla="*/ 0 h 130"/>
                <a:gd name="T8" fmla="*/ 0 w 90"/>
                <a:gd name="T9" fmla="*/ 32 h 130"/>
                <a:gd name="T10" fmla="*/ 0 w 90"/>
                <a:gd name="T11" fmla="*/ 32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30">
                  <a:moveTo>
                    <a:pt x="0" y="130"/>
                  </a:moveTo>
                  <a:lnTo>
                    <a:pt x="90" y="130"/>
                  </a:lnTo>
                  <a:lnTo>
                    <a:pt x="90" y="0"/>
                  </a:lnTo>
                  <a:lnTo>
                    <a:pt x="0" y="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0" name="Freeform 119"/>
            <p:cNvSpPr>
              <a:spLocks/>
            </p:cNvSpPr>
            <p:nvPr/>
          </p:nvSpPr>
          <p:spPr bwMode="auto">
            <a:xfrm>
              <a:off x="2518" y="1956"/>
              <a:ext cx="44" cy="64"/>
            </a:xfrm>
            <a:custGeom>
              <a:avLst/>
              <a:gdLst>
                <a:gd name="T0" fmla="*/ 0 w 88"/>
                <a:gd name="T1" fmla="*/ 32 h 130"/>
                <a:gd name="T2" fmla="*/ 22 w 88"/>
                <a:gd name="T3" fmla="*/ 32 h 130"/>
                <a:gd name="T4" fmla="*/ 22 w 88"/>
                <a:gd name="T5" fmla="*/ 0 h 130"/>
                <a:gd name="T6" fmla="*/ 0 w 88"/>
                <a:gd name="T7" fmla="*/ 0 h 130"/>
                <a:gd name="T8" fmla="*/ 0 w 88"/>
                <a:gd name="T9" fmla="*/ 32 h 130"/>
                <a:gd name="T10" fmla="*/ 0 w 88"/>
                <a:gd name="T11" fmla="*/ 32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30">
                  <a:moveTo>
                    <a:pt x="0" y="130"/>
                  </a:moveTo>
                  <a:lnTo>
                    <a:pt x="88" y="130"/>
                  </a:lnTo>
                  <a:lnTo>
                    <a:pt x="88" y="0"/>
                  </a:lnTo>
                  <a:lnTo>
                    <a:pt x="0" y="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1" name="Freeform 120"/>
            <p:cNvSpPr>
              <a:spLocks/>
            </p:cNvSpPr>
            <p:nvPr/>
          </p:nvSpPr>
          <p:spPr bwMode="auto">
            <a:xfrm>
              <a:off x="2585" y="1956"/>
              <a:ext cx="43" cy="65"/>
            </a:xfrm>
            <a:custGeom>
              <a:avLst/>
              <a:gdLst>
                <a:gd name="T0" fmla="*/ 0 w 87"/>
                <a:gd name="T1" fmla="*/ 32 h 131"/>
                <a:gd name="T2" fmla="*/ 21 w 87"/>
                <a:gd name="T3" fmla="*/ 32 h 131"/>
                <a:gd name="T4" fmla="*/ 21 w 87"/>
                <a:gd name="T5" fmla="*/ 0 h 131"/>
                <a:gd name="T6" fmla="*/ 0 w 87"/>
                <a:gd name="T7" fmla="*/ 0 h 131"/>
                <a:gd name="T8" fmla="*/ 0 w 87"/>
                <a:gd name="T9" fmla="*/ 32 h 131"/>
                <a:gd name="T10" fmla="*/ 0 w 87"/>
                <a:gd name="T11" fmla="*/ 32 h 1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1">
                  <a:moveTo>
                    <a:pt x="0" y="131"/>
                  </a:moveTo>
                  <a:lnTo>
                    <a:pt x="87" y="131"/>
                  </a:lnTo>
                  <a:lnTo>
                    <a:pt x="87" y="0"/>
                  </a:lnTo>
                  <a:lnTo>
                    <a:pt x="0" y="0"/>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2" name="Freeform 121"/>
            <p:cNvSpPr>
              <a:spLocks/>
            </p:cNvSpPr>
            <p:nvPr/>
          </p:nvSpPr>
          <p:spPr bwMode="auto">
            <a:xfrm>
              <a:off x="2451" y="2050"/>
              <a:ext cx="44" cy="64"/>
            </a:xfrm>
            <a:custGeom>
              <a:avLst/>
              <a:gdLst>
                <a:gd name="T0" fmla="*/ 0 w 90"/>
                <a:gd name="T1" fmla="*/ 32 h 129"/>
                <a:gd name="T2" fmla="*/ 22 w 90"/>
                <a:gd name="T3" fmla="*/ 32 h 129"/>
                <a:gd name="T4" fmla="*/ 22 w 90"/>
                <a:gd name="T5" fmla="*/ 0 h 129"/>
                <a:gd name="T6" fmla="*/ 0 w 90"/>
                <a:gd name="T7" fmla="*/ 0 h 129"/>
                <a:gd name="T8" fmla="*/ 0 w 90"/>
                <a:gd name="T9" fmla="*/ 32 h 129"/>
                <a:gd name="T10" fmla="*/ 0 w 90"/>
                <a:gd name="T11" fmla="*/ 32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29">
                  <a:moveTo>
                    <a:pt x="0" y="129"/>
                  </a:moveTo>
                  <a:lnTo>
                    <a:pt x="90" y="129"/>
                  </a:lnTo>
                  <a:lnTo>
                    <a:pt x="90"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3" name="Freeform 122"/>
            <p:cNvSpPr>
              <a:spLocks/>
            </p:cNvSpPr>
            <p:nvPr/>
          </p:nvSpPr>
          <p:spPr bwMode="auto">
            <a:xfrm>
              <a:off x="2518" y="2050"/>
              <a:ext cx="44" cy="64"/>
            </a:xfrm>
            <a:custGeom>
              <a:avLst/>
              <a:gdLst>
                <a:gd name="T0" fmla="*/ 0 w 88"/>
                <a:gd name="T1" fmla="*/ 32 h 129"/>
                <a:gd name="T2" fmla="*/ 22 w 88"/>
                <a:gd name="T3" fmla="*/ 32 h 129"/>
                <a:gd name="T4" fmla="*/ 22 w 88"/>
                <a:gd name="T5" fmla="*/ 0 h 129"/>
                <a:gd name="T6" fmla="*/ 0 w 88"/>
                <a:gd name="T7" fmla="*/ 0 h 129"/>
                <a:gd name="T8" fmla="*/ 0 w 88"/>
                <a:gd name="T9" fmla="*/ 32 h 129"/>
                <a:gd name="T10" fmla="*/ 0 w 88"/>
                <a:gd name="T11" fmla="*/ 32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29">
                  <a:moveTo>
                    <a:pt x="0" y="129"/>
                  </a:moveTo>
                  <a:lnTo>
                    <a:pt x="88" y="129"/>
                  </a:lnTo>
                  <a:lnTo>
                    <a:pt x="88"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4" name="Freeform 123"/>
            <p:cNvSpPr>
              <a:spLocks/>
            </p:cNvSpPr>
            <p:nvPr/>
          </p:nvSpPr>
          <p:spPr bwMode="auto">
            <a:xfrm>
              <a:off x="2585" y="2050"/>
              <a:ext cx="43" cy="64"/>
            </a:xfrm>
            <a:custGeom>
              <a:avLst/>
              <a:gdLst>
                <a:gd name="T0" fmla="*/ 0 w 87"/>
                <a:gd name="T1" fmla="*/ 32 h 129"/>
                <a:gd name="T2" fmla="*/ 21 w 87"/>
                <a:gd name="T3" fmla="*/ 32 h 129"/>
                <a:gd name="T4" fmla="*/ 21 w 87"/>
                <a:gd name="T5" fmla="*/ 0 h 129"/>
                <a:gd name="T6" fmla="*/ 0 w 87"/>
                <a:gd name="T7" fmla="*/ 0 h 129"/>
                <a:gd name="T8" fmla="*/ 0 w 87"/>
                <a:gd name="T9" fmla="*/ 32 h 129"/>
                <a:gd name="T10" fmla="*/ 0 w 87"/>
                <a:gd name="T11" fmla="*/ 32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29">
                  <a:moveTo>
                    <a:pt x="0" y="129"/>
                  </a:moveTo>
                  <a:lnTo>
                    <a:pt x="87" y="129"/>
                  </a:lnTo>
                  <a:lnTo>
                    <a:pt x="87"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5" name="Freeform 124"/>
            <p:cNvSpPr>
              <a:spLocks/>
            </p:cNvSpPr>
            <p:nvPr/>
          </p:nvSpPr>
          <p:spPr bwMode="auto">
            <a:xfrm>
              <a:off x="2451" y="2157"/>
              <a:ext cx="44" cy="65"/>
            </a:xfrm>
            <a:custGeom>
              <a:avLst/>
              <a:gdLst>
                <a:gd name="T0" fmla="*/ 0 w 90"/>
                <a:gd name="T1" fmla="*/ 33 h 130"/>
                <a:gd name="T2" fmla="*/ 22 w 90"/>
                <a:gd name="T3" fmla="*/ 33 h 130"/>
                <a:gd name="T4" fmla="*/ 22 w 90"/>
                <a:gd name="T5" fmla="*/ 0 h 130"/>
                <a:gd name="T6" fmla="*/ 0 w 90"/>
                <a:gd name="T7" fmla="*/ 0 h 130"/>
                <a:gd name="T8" fmla="*/ 0 w 90"/>
                <a:gd name="T9" fmla="*/ 33 h 130"/>
                <a:gd name="T10" fmla="*/ 0 w 90"/>
                <a:gd name="T11" fmla="*/ 33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30">
                  <a:moveTo>
                    <a:pt x="0" y="130"/>
                  </a:moveTo>
                  <a:lnTo>
                    <a:pt x="90" y="130"/>
                  </a:lnTo>
                  <a:lnTo>
                    <a:pt x="90" y="0"/>
                  </a:lnTo>
                  <a:lnTo>
                    <a:pt x="0" y="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6" name="Freeform 125"/>
            <p:cNvSpPr>
              <a:spLocks/>
            </p:cNvSpPr>
            <p:nvPr/>
          </p:nvSpPr>
          <p:spPr bwMode="auto">
            <a:xfrm>
              <a:off x="2518" y="2157"/>
              <a:ext cx="44" cy="65"/>
            </a:xfrm>
            <a:custGeom>
              <a:avLst/>
              <a:gdLst>
                <a:gd name="T0" fmla="*/ 0 w 88"/>
                <a:gd name="T1" fmla="*/ 33 h 130"/>
                <a:gd name="T2" fmla="*/ 22 w 88"/>
                <a:gd name="T3" fmla="*/ 33 h 130"/>
                <a:gd name="T4" fmla="*/ 22 w 88"/>
                <a:gd name="T5" fmla="*/ 0 h 130"/>
                <a:gd name="T6" fmla="*/ 0 w 88"/>
                <a:gd name="T7" fmla="*/ 0 h 130"/>
                <a:gd name="T8" fmla="*/ 0 w 88"/>
                <a:gd name="T9" fmla="*/ 33 h 130"/>
                <a:gd name="T10" fmla="*/ 0 w 88"/>
                <a:gd name="T11" fmla="*/ 33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30">
                  <a:moveTo>
                    <a:pt x="0" y="130"/>
                  </a:moveTo>
                  <a:lnTo>
                    <a:pt x="88" y="130"/>
                  </a:lnTo>
                  <a:lnTo>
                    <a:pt x="88" y="0"/>
                  </a:lnTo>
                  <a:lnTo>
                    <a:pt x="0" y="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7" name="Freeform 126"/>
            <p:cNvSpPr>
              <a:spLocks/>
            </p:cNvSpPr>
            <p:nvPr/>
          </p:nvSpPr>
          <p:spPr bwMode="auto">
            <a:xfrm>
              <a:off x="2585" y="2157"/>
              <a:ext cx="43" cy="65"/>
            </a:xfrm>
            <a:custGeom>
              <a:avLst/>
              <a:gdLst>
                <a:gd name="T0" fmla="*/ 0 w 87"/>
                <a:gd name="T1" fmla="*/ 33 h 130"/>
                <a:gd name="T2" fmla="*/ 21 w 87"/>
                <a:gd name="T3" fmla="*/ 33 h 130"/>
                <a:gd name="T4" fmla="*/ 21 w 87"/>
                <a:gd name="T5" fmla="*/ 0 h 130"/>
                <a:gd name="T6" fmla="*/ 0 w 87"/>
                <a:gd name="T7" fmla="*/ 0 h 130"/>
                <a:gd name="T8" fmla="*/ 0 w 87"/>
                <a:gd name="T9" fmla="*/ 33 h 130"/>
                <a:gd name="T10" fmla="*/ 0 w 87"/>
                <a:gd name="T11" fmla="*/ 33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30">
                  <a:moveTo>
                    <a:pt x="0" y="130"/>
                  </a:moveTo>
                  <a:lnTo>
                    <a:pt x="87" y="130"/>
                  </a:lnTo>
                  <a:lnTo>
                    <a:pt x="87" y="0"/>
                  </a:lnTo>
                  <a:lnTo>
                    <a:pt x="0" y="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8" name="Freeform 127"/>
            <p:cNvSpPr>
              <a:spLocks/>
            </p:cNvSpPr>
            <p:nvPr/>
          </p:nvSpPr>
          <p:spPr bwMode="auto">
            <a:xfrm>
              <a:off x="2451" y="2258"/>
              <a:ext cx="44" cy="65"/>
            </a:xfrm>
            <a:custGeom>
              <a:avLst/>
              <a:gdLst>
                <a:gd name="T0" fmla="*/ 0 w 90"/>
                <a:gd name="T1" fmla="*/ 33 h 129"/>
                <a:gd name="T2" fmla="*/ 22 w 90"/>
                <a:gd name="T3" fmla="*/ 33 h 129"/>
                <a:gd name="T4" fmla="*/ 22 w 90"/>
                <a:gd name="T5" fmla="*/ 0 h 129"/>
                <a:gd name="T6" fmla="*/ 0 w 90"/>
                <a:gd name="T7" fmla="*/ 0 h 129"/>
                <a:gd name="T8" fmla="*/ 0 w 90"/>
                <a:gd name="T9" fmla="*/ 33 h 129"/>
                <a:gd name="T10" fmla="*/ 0 w 90"/>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129">
                  <a:moveTo>
                    <a:pt x="0" y="129"/>
                  </a:moveTo>
                  <a:lnTo>
                    <a:pt x="90" y="129"/>
                  </a:lnTo>
                  <a:lnTo>
                    <a:pt x="90"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9" name="Freeform 128"/>
            <p:cNvSpPr>
              <a:spLocks/>
            </p:cNvSpPr>
            <p:nvPr/>
          </p:nvSpPr>
          <p:spPr bwMode="auto">
            <a:xfrm>
              <a:off x="2518" y="2258"/>
              <a:ext cx="44" cy="65"/>
            </a:xfrm>
            <a:custGeom>
              <a:avLst/>
              <a:gdLst>
                <a:gd name="T0" fmla="*/ 0 w 88"/>
                <a:gd name="T1" fmla="*/ 33 h 129"/>
                <a:gd name="T2" fmla="*/ 22 w 88"/>
                <a:gd name="T3" fmla="*/ 33 h 129"/>
                <a:gd name="T4" fmla="*/ 22 w 88"/>
                <a:gd name="T5" fmla="*/ 0 h 129"/>
                <a:gd name="T6" fmla="*/ 0 w 88"/>
                <a:gd name="T7" fmla="*/ 0 h 129"/>
                <a:gd name="T8" fmla="*/ 0 w 88"/>
                <a:gd name="T9" fmla="*/ 33 h 129"/>
                <a:gd name="T10" fmla="*/ 0 w 88"/>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 h="129">
                  <a:moveTo>
                    <a:pt x="0" y="129"/>
                  </a:moveTo>
                  <a:lnTo>
                    <a:pt x="88" y="129"/>
                  </a:lnTo>
                  <a:lnTo>
                    <a:pt x="88"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0" name="Freeform 129"/>
            <p:cNvSpPr>
              <a:spLocks/>
            </p:cNvSpPr>
            <p:nvPr/>
          </p:nvSpPr>
          <p:spPr bwMode="auto">
            <a:xfrm>
              <a:off x="2585" y="2258"/>
              <a:ext cx="43" cy="65"/>
            </a:xfrm>
            <a:custGeom>
              <a:avLst/>
              <a:gdLst>
                <a:gd name="T0" fmla="*/ 0 w 87"/>
                <a:gd name="T1" fmla="*/ 33 h 129"/>
                <a:gd name="T2" fmla="*/ 21 w 87"/>
                <a:gd name="T3" fmla="*/ 33 h 129"/>
                <a:gd name="T4" fmla="*/ 21 w 87"/>
                <a:gd name="T5" fmla="*/ 0 h 129"/>
                <a:gd name="T6" fmla="*/ 0 w 87"/>
                <a:gd name="T7" fmla="*/ 0 h 129"/>
                <a:gd name="T8" fmla="*/ 0 w 87"/>
                <a:gd name="T9" fmla="*/ 33 h 129"/>
                <a:gd name="T10" fmla="*/ 0 w 87"/>
                <a:gd name="T11" fmla="*/ 33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29">
                  <a:moveTo>
                    <a:pt x="0" y="129"/>
                  </a:moveTo>
                  <a:lnTo>
                    <a:pt x="87" y="129"/>
                  </a:lnTo>
                  <a:lnTo>
                    <a:pt x="87" y="0"/>
                  </a:lnTo>
                  <a:lnTo>
                    <a:pt x="0" y="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1" name="Freeform 130"/>
            <p:cNvSpPr>
              <a:spLocks/>
            </p:cNvSpPr>
            <p:nvPr/>
          </p:nvSpPr>
          <p:spPr bwMode="auto">
            <a:xfrm>
              <a:off x="1674" y="1361"/>
              <a:ext cx="353" cy="962"/>
            </a:xfrm>
            <a:custGeom>
              <a:avLst/>
              <a:gdLst>
                <a:gd name="T0" fmla="*/ 177 w 706"/>
                <a:gd name="T1" fmla="*/ 299 h 1922"/>
                <a:gd name="T2" fmla="*/ 177 w 706"/>
                <a:gd name="T3" fmla="*/ 0 h 1922"/>
                <a:gd name="T4" fmla="*/ 0 w 706"/>
                <a:gd name="T5" fmla="*/ 0 h 1922"/>
                <a:gd name="T6" fmla="*/ 0 w 706"/>
                <a:gd name="T7" fmla="*/ 482 h 1922"/>
                <a:gd name="T8" fmla="*/ 28 w 706"/>
                <a:gd name="T9" fmla="*/ 482 h 1922"/>
                <a:gd name="T10" fmla="*/ 28 w 706"/>
                <a:gd name="T11" fmla="*/ 23 h 1922"/>
                <a:gd name="T12" fmla="*/ 154 w 706"/>
                <a:gd name="T13" fmla="*/ 23 h 1922"/>
                <a:gd name="T14" fmla="*/ 154 w 706"/>
                <a:gd name="T15" fmla="*/ 297 h 1922"/>
                <a:gd name="T16" fmla="*/ 177 w 706"/>
                <a:gd name="T17" fmla="*/ 299 h 1922"/>
                <a:gd name="T18" fmla="*/ 177 w 706"/>
                <a:gd name="T19" fmla="*/ 299 h 19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6" h="1922">
                  <a:moveTo>
                    <a:pt x="706" y="1192"/>
                  </a:moveTo>
                  <a:lnTo>
                    <a:pt x="706" y="0"/>
                  </a:lnTo>
                  <a:lnTo>
                    <a:pt x="0" y="0"/>
                  </a:lnTo>
                  <a:lnTo>
                    <a:pt x="0" y="1922"/>
                  </a:lnTo>
                  <a:lnTo>
                    <a:pt x="111" y="1922"/>
                  </a:lnTo>
                  <a:lnTo>
                    <a:pt x="111" y="89"/>
                  </a:lnTo>
                  <a:lnTo>
                    <a:pt x="614" y="89"/>
                  </a:lnTo>
                  <a:lnTo>
                    <a:pt x="614" y="1186"/>
                  </a:lnTo>
                  <a:lnTo>
                    <a:pt x="706" y="1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2" name="Freeform 131"/>
            <p:cNvSpPr>
              <a:spLocks/>
            </p:cNvSpPr>
            <p:nvPr/>
          </p:nvSpPr>
          <p:spPr bwMode="auto">
            <a:xfrm>
              <a:off x="1879" y="1380"/>
              <a:ext cx="57" cy="575"/>
            </a:xfrm>
            <a:custGeom>
              <a:avLst/>
              <a:gdLst>
                <a:gd name="T0" fmla="*/ 0 w 112"/>
                <a:gd name="T1" fmla="*/ 0 h 1148"/>
                <a:gd name="T2" fmla="*/ 0 w 112"/>
                <a:gd name="T3" fmla="*/ 288 h 1148"/>
                <a:gd name="T4" fmla="*/ 29 w 112"/>
                <a:gd name="T5" fmla="*/ 288 h 1148"/>
                <a:gd name="T6" fmla="*/ 29 w 112"/>
                <a:gd name="T7" fmla="*/ 1 h 1148"/>
                <a:gd name="T8" fmla="*/ 0 w 112"/>
                <a:gd name="T9" fmla="*/ 0 h 1148"/>
                <a:gd name="T10" fmla="*/ 0 w 112"/>
                <a:gd name="T11" fmla="*/ 0 h 1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8">
                  <a:moveTo>
                    <a:pt x="0" y="0"/>
                  </a:moveTo>
                  <a:lnTo>
                    <a:pt x="0" y="1148"/>
                  </a:lnTo>
                  <a:lnTo>
                    <a:pt x="112" y="1148"/>
                  </a:lnTo>
                  <a:lnTo>
                    <a:pt x="112"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3" name="Freeform 132"/>
            <p:cNvSpPr>
              <a:spLocks/>
            </p:cNvSpPr>
            <p:nvPr/>
          </p:nvSpPr>
          <p:spPr bwMode="auto">
            <a:xfrm>
              <a:off x="894" y="1534"/>
              <a:ext cx="583" cy="789"/>
            </a:xfrm>
            <a:custGeom>
              <a:avLst/>
              <a:gdLst>
                <a:gd name="T0" fmla="*/ 0 w 1167"/>
                <a:gd name="T1" fmla="*/ 0 h 1576"/>
                <a:gd name="T2" fmla="*/ 291 w 1167"/>
                <a:gd name="T3" fmla="*/ 1 h 1576"/>
                <a:gd name="T4" fmla="*/ 291 w 1167"/>
                <a:gd name="T5" fmla="*/ 131 h 1576"/>
                <a:gd name="T6" fmla="*/ 266 w 1167"/>
                <a:gd name="T7" fmla="*/ 130 h 1576"/>
                <a:gd name="T8" fmla="*/ 266 w 1167"/>
                <a:gd name="T9" fmla="*/ 19 h 1576"/>
                <a:gd name="T10" fmla="*/ 30 w 1167"/>
                <a:gd name="T11" fmla="*/ 19 h 1576"/>
                <a:gd name="T12" fmla="*/ 30 w 1167"/>
                <a:gd name="T13" fmla="*/ 395 h 1576"/>
                <a:gd name="T14" fmla="*/ 0 w 1167"/>
                <a:gd name="T15" fmla="*/ 395 h 1576"/>
                <a:gd name="T16" fmla="*/ 0 w 1167"/>
                <a:gd name="T17" fmla="*/ 0 h 1576"/>
                <a:gd name="T18" fmla="*/ 0 w 1167"/>
                <a:gd name="T19" fmla="*/ 0 h 1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7" h="1576">
                  <a:moveTo>
                    <a:pt x="0" y="0"/>
                  </a:moveTo>
                  <a:lnTo>
                    <a:pt x="1167" y="4"/>
                  </a:lnTo>
                  <a:lnTo>
                    <a:pt x="1167" y="521"/>
                  </a:lnTo>
                  <a:lnTo>
                    <a:pt x="1066" y="517"/>
                  </a:lnTo>
                  <a:lnTo>
                    <a:pt x="1066" y="76"/>
                  </a:lnTo>
                  <a:lnTo>
                    <a:pt x="121" y="76"/>
                  </a:lnTo>
                  <a:lnTo>
                    <a:pt x="121" y="1576"/>
                  </a:lnTo>
                  <a:lnTo>
                    <a:pt x="3" y="15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4" name="Freeform 133"/>
            <p:cNvSpPr>
              <a:spLocks/>
            </p:cNvSpPr>
            <p:nvPr/>
          </p:nvSpPr>
          <p:spPr bwMode="auto">
            <a:xfrm>
              <a:off x="921" y="1615"/>
              <a:ext cx="519" cy="39"/>
            </a:xfrm>
            <a:custGeom>
              <a:avLst/>
              <a:gdLst>
                <a:gd name="T0" fmla="*/ 0 w 1038"/>
                <a:gd name="T1" fmla="*/ 0 h 77"/>
                <a:gd name="T2" fmla="*/ 260 w 1038"/>
                <a:gd name="T3" fmla="*/ 0 h 77"/>
                <a:gd name="T4" fmla="*/ 260 w 1038"/>
                <a:gd name="T5" fmla="*/ 20 h 77"/>
                <a:gd name="T6" fmla="*/ 0 w 1038"/>
                <a:gd name="T7" fmla="*/ 20 h 77"/>
                <a:gd name="T8" fmla="*/ 0 w 1038"/>
                <a:gd name="T9" fmla="*/ 0 h 77"/>
                <a:gd name="T10" fmla="*/ 0 w 1038"/>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8" h="77">
                  <a:moveTo>
                    <a:pt x="0" y="0"/>
                  </a:moveTo>
                  <a:lnTo>
                    <a:pt x="1038" y="0"/>
                  </a:lnTo>
                  <a:lnTo>
                    <a:pt x="1038" y="77"/>
                  </a:lnTo>
                  <a:lnTo>
                    <a:pt x="0" y="7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5" name="Freeform 134"/>
            <p:cNvSpPr>
              <a:spLocks/>
            </p:cNvSpPr>
            <p:nvPr/>
          </p:nvSpPr>
          <p:spPr bwMode="auto">
            <a:xfrm>
              <a:off x="924" y="1687"/>
              <a:ext cx="520" cy="38"/>
            </a:xfrm>
            <a:custGeom>
              <a:avLst/>
              <a:gdLst>
                <a:gd name="T0" fmla="*/ 0 w 1040"/>
                <a:gd name="T1" fmla="*/ 0 h 76"/>
                <a:gd name="T2" fmla="*/ 260 w 1040"/>
                <a:gd name="T3" fmla="*/ 0 h 76"/>
                <a:gd name="T4" fmla="*/ 260 w 1040"/>
                <a:gd name="T5" fmla="*/ 19 h 76"/>
                <a:gd name="T6" fmla="*/ 0 w 1040"/>
                <a:gd name="T7" fmla="*/ 19 h 76"/>
                <a:gd name="T8" fmla="*/ 0 w 1040"/>
                <a:gd name="T9" fmla="*/ 0 h 76"/>
                <a:gd name="T10" fmla="*/ 0 w 1040"/>
                <a:gd name="T11" fmla="*/ 0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0" h="76">
                  <a:moveTo>
                    <a:pt x="0" y="0"/>
                  </a:moveTo>
                  <a:lnTo>
                    <a:pt x="1040" y="0"/>
                  </a:lnTo>
                  <a:lnTo>
                    <a:pt x="1040" y="76"/>
                  </a:lnTo>
                  <a:lnTo>
                    <a:pt x="0" y="7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6" name="Freeform 135"/>
            <p:cNvSpPr>
              <a:spLocks/>
            </p:cNvSpPr>
            <p:nvPr/>
          </p:nvSpPr>
          <p:spPr bwMode="auto">
            <a:xfrm>
              <a:off x="928" y="1757"/>
              <a:ext cx="518" cy="39"/>
            </a:xfrm>
            <a:custGeom>
              <a:avLst/>
              <a:gdLst>
                <a:gd name="T0" fmla="*/ 0 w 1036"/>
                <a:gd name="T1" fmla="*/ 0 h 78"/>
                <a:gd name="T2" fmla="*/ 259 w 1036"/>
                <a:gd name="T3" fmla="*/ 0 h 78"/>
                <a:gd name="T4" fmla="*/ 259 w 1036"/>
                <a:gd name="T5" fmla="*/ 20 h 78"/>
                <a:gd name="T6" fmla="*/ 0 w 1036"/>
                <a:gd name="T7" fmla="*/ 20 h 78"/>
                <a:gd name="T8" fmla="*/ 0 w 1036"/>
                <a:gd name="T9" fmla="*/ 0 h 78"/>
                <a:gd name="T10" fmla="*/ 0 w 1036"/>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6" h="78">
                  <a:moveTo>
                    <a:pt x="0" y="0"/>
                  </a:moveTo>
                  <a:lnTo>
                    <a:pt x="1036" y="0"/>
                  </a:lnTo>
                  <a:lnTo>
                    <a:pt x="1036" y="78"/>
                  </a:lnTo>
                  <a:lnTo>
                    <a:pt x="0" y="7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7" name="Freeform 136"/>
            <p:cNvSpPr>
              <a:spLocks/>
            </p:cNvSpPr>
            <p:nvPr/>
          </p:nvSpPr>
          <p:spPr bwMode="auto">
            <a:xfrm>
              <a:off x="1537" y="1801"/>
              <a:ext cx="106" cy="522"/>
            </a:xfrm>
            <a:custGeom>
              <a:avLst/>
              <a:gdLst>
                <a:gd name="T0" fmla="*/ 0 w 211"/>
                <a:gd name="T1" fmla="*/ 261 h 1044"/>
                <a:gd name="T2" fmla="*/ 53 w 211"/>
                <a:gd name="T3" fmla="*/ 261 h 1044"/>
                <a:gd name="T4" fmla="*/ 53 w 211"/>
                <a:gd name="T5" fmla="*/ 0 h 1044"/>
                <a:gd name="T6" fmla="*/ 0 w 211"/>
                <a:gd name="T7" fmla="*/ 0 h 1044"/>
                <a:gd name="T8" fmla="*/ 0 w 211"/>
                <a:gd name="T9" fmla="*/ 261 h 1044"/>
                <a:gd name="T10" fmla="*/ 0 w 211"/>
                <a:gd name="T11" fmla="*/ 261 h 10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044">
                  <a:moveTo>
                    <a:pt x="0" y="1044"/>
                  </a:moveTo>
                  <a:lnTo>
                    <a:pt x="211" y="1044"/>
                  </a:lnTo>
                  <a:lnTo>
                    <a:pt x="211" y="0"/>
                  </a:lnTo>
                  <a:lnTo>
                    <a:pt x="0" y="0"/>
                  </a:lnTo>
                  <a:lnTo>
                    <a:pt x="0" y="10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8" name="Freeform 137"/>
            <p:cNvSpPr>
              <a:spLocks/>
            </p:cNvSpPr>
            <p:nvPr/>
          </p:nvSpPr>
          <p:spPr bwMode="auto">
            <a:xfrm>
              <a:off x="1449" y="1838"/>
              <a:ext cx="42" cy="62"/>
            </a:xfrm>
            <a:custGeom>
              <a:avLst/>
              <a:gdLst>
                <a:gd name="T0" fmla="*/ 0 w 83"/>
                <a:gd name="T1" fmla="*/ 31 h 124"/>
                <a:gd name="T2" fmla="*/ 21 w 83"/>
                <a:gd name="T3" fmla="*/ 31 h 124"/>
                <a:gd name="T4" fmla="*/ 21 w 83"/>
                <a:gd name="T5" fmla="*/ 0 h 124"/>
                <a:gd name="T6" fmla="*/ 0 w 83"/>
                <a:gd name="T7" fmla="*/ 0 h 124"/>
                <a:gd name="T8" fmla="*/ 0 w 83"/>
                <a:gd name="T9" fmla="*/ 31 h 124"/>
                <a:gd name="T10" fmla="*/ 0 w 83"/>
                <a:gd name="T11" fmla="*/ 31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4">
                  <a:moveTo>
                    <a:pt x="0" y="124"/>
                  </a:moveTo>
                  <a:lnTo>
                    <a:pt x="83" y="124"/>
                  </a:lnTo>
                  <a:lnTo>
                    <a:pt x="83" y="0"/>
                  </a:lnTo>
                  <a:lnTo>
                    <a:pt x="0" y="0"/>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9" name="Freeform 138"/>
            <p:cNvSpPr>
              <a:spLocks/>
            </p:cNvSpPr>
            <p:nvPr/>
          </p:nvSpPr>
          <p:spPr bwMode="auto">
            <a:xfrm>
              <a:off x="1449" y="1942"/>
              <a:ext cx="42" cy="63"/>
            </a:xfrm>
            <a:custGeom>
              <a:avLst/>
              <a:gdLst>
                <a:gd name="T0" fmla="*/ 0 w 83"/>
                <a:gd name="T1" fmla="*/ 32 h 125"/>
                <a:gd name="T2" fmla="*/ 21 w 83"/>
                <a:gd name="T3" fmla="*/ 32 h 125"/>
                <a:gd name="T4" fmla="*/ 21 w 83"/>
                <a:gd name="T5" fmla="*/ 0 h 125"/>
                <a:gd name="T6" fmla="*/ 0 w 83"/>
                <a:gd name="T7" fmla="*/ 0 h 125"/>
                <a:gd name="T8" fmla="*/ 0 w 83"/>
                <a:gd name="T9" fmla="*/ 32 h 125"/>
                <a:gd name="T10" fmla="*/ 0 w 83"/>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5">
                  <a:moveTo>
                    <a:pt x="0" y="125"/>
                  </a:moveTo>
                  <a:lnTo>
                    <a:pt x="83" y="125"/>
                  </a:lnTo>
                  <a:lnTo>
                    <a:pt x="83"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0" name="Freeform 139"/>
            <p:cNvSpPr>
              <a:spLocks/>
            </p:cNvSpPr>
            <p:nvPr/>
          </p:nvSpPr>
          <p:spPr bwMode="auto">
            <a:xfrm>
              <a:off x="1449" y="2261"/>
              <a:ext cx="42" cy="62"/>
            </a:xfrm>
            <a:custGeom>
              <a:avLst/>
              <a:gdLst>
                <a:gd name="T0" fmla="*/ 0 w 83"/>
                <a:gd name="T1" fmla="*/ 31 h 123"/>
                <a:gd name="T2" fmla="*/ 21 w 83"/>
                <a:gd name="T3" fmla="*/ 31 h 123"/>
                <a:gd name="T4" fmla="*/ 21 w 83"/>
                <a:gd name="T5" fmla="*/ 0 h 123"/>
                <a:gd name="T6" fmla="*/ 0 w 83"/>
                <a:gd name="T7" fmla="*/ 0 h 123"/>
                <a:gd name="T8" fmla="*/ 0 w 83"/>
                <a:gd name="T9" fmla="*/ 31 h 123"/>
                <a:gd name="T10" fmla="*/ 0 w 83"/>
                <a:gd name="T11" fmla="*/ 3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3">
                  <a:moveTo>
                    <a:pt x="0" y="123"/>
                  </a:moveTo>
                  <a:lnTo>
                    <a:pt x="83" y="123"/>
                  </a:lnTo>
                  <a:lnTo>
                    <a:pt x="83" y="0"/>
                  </a:lnTo>
                  <a:lnTo>
                    <a:pt x="0" y="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1" name="Freeform 140"/>
            <p:cNvSpPr>
              <a:spLocks/>
            </p:cNvSpPr>
            <p:nvPr/>
          </p:nvSpPr>
          <p:spPr bwMode="auto">
            <a:xfrm>
              <a:off x="1362" y="2261"/>
              <a:ext cx="43" cy="62"/>
            </a:xfrm>
            <a:custGeom>
              <a:avLst/>
              <a:gdLst>
                <a:gd name="T0" fmla="*/ 0 w 85"/>
                <a:gd name="T1" fmla="*/ 31 h 123"/>
                <a:gd name="T2" fmla="*/ 22 w 85"/>
                <a:gd name="T3" fmla="*/ 31 h 123"/>
                <a:gd name="T4" fmla="*/ 22 w 85"/>
                <a:gd name="T5" fmla="*/ 0 h 123"/>
                <a:gd name="T6" fmla="*/ 0 w 85"/>
                <a:gd name="T7" fmla="*/ 0 h 123"/>
                <a:gd name="T8" fmla="*/ 0 w 85"/>
                <a:gd name="T9" fmla="*/ 31 h 123"/>
                <a:gd name="T10" fmla="*/ 0 w 85"/>
                <a:gd name="T11" fmla="*/ 3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123">
                  <a:moveTo>
                    <a:pt x="0" y="123"/>
                  </a:moveTo>
                  <a:lnTo>
                    <a:pt x="85" y="123"/>
                  </a:lnTo>
                  <a:lnTo>
                    <a:pt x="85" y="0"/>
                  </a:lnTo>
                  <a:lnTo>
                    <a:pt x="0" y="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2" name="Freeform 141"/>
            <p:cNvSpPr>
              <a:spLocks/>
            </p:cNvSpPr>
            <p:nvPr/>
          </p:nvSpPr>
          <p:spPr bwMode="auto">
            <a:xfrm>
              <a:off x="1272" y="2261"/>
              <a:ext cx="41" cy="62"/>
            </a:xfrm>
            <a:custGeom>
              <a:avLst/>
              <a:gdLst>
                <a:gd name="T0" fmla="*/ 0 w 82"/>
                <a:gd name="T1" fmla="*/ 31 h 123"/>
                <a:gd name="T2" fmla="*/ 21 w 82"/>
                <a:gd name="T3" fmla="*/ 31 h 123"/>
                <a:gd name="T4" fmla="*/ 21 w 82"/>
                <a:gd name="T5" fmla="*/ 0 h 123"/>
                <a:gd name="T6" fmla="*/ 0 w 82"/>
                <a:gd name="T7" fmla="*/ 0 h 123"/>
                <a:gd name="T8" fmla="*/ 0 w 82"/>
                <a:gd name="T9" fmla="*/ 31 h 123"/>
                <a:gd name="T10" fmla="*/ 0 w 82"/>
                <a:gd name="T11" fmla="*/ 3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23">
                  <a:moveTo>
                    <a:pt x="0" y="123"/>
                  </a:moveTo>
                  <a:lnTo>
                    <a:pt x="82" y="123"/>
                  </a:lnTo>
                  <a:lnTo>
                    <a:pt x="82" y="0"/>
                  </a:lnTo>
                  <a:lnTo>
                    <a:pt x="0" y="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3" name="Freeform 142"/>
            <p:cNvSpPr>
              <a:spLocks/>
            </p:cNvSpPr>
            <p:nvPr/>
          </p:nvSpPr>
          <p:spPr bwMode="auto">
            <a:xfrm>
              <a:off x="1177" y="2261"/>
              <a:ext cx="42" cy="62"/>
            </a:xfrm>
            <a:custGeom>
              <a:avLst/>
              <a:gdLst>
                <a:gd name="T0" fmla="*/ 0 w 84"/>
                <a:gd name="T1" fmla="*/ 31 h 123"/>
                <a:gd name="T2" fmla="*/ 21 w 84"/>
                <a:gd name="T3" fmla="*/ 31 h 123"/>
                <a:gd name="T4" fmla="*/ 21 w 84"/>
                <a:gd name="T5" fmla="*/ 0 h 123"/>
                <a:gd name="T6" fmla="*/ 0 w 84"/>
                <a:gd name="T7" fmla="*/ 0 h 123"/>
                <a:gd name="T8" fmla="*/ 0 w 84"/>
                <a:gd name="T9" fmla="*/ 31 h 123"/>
                <a:gd name="T10" fmla="*/ 0 w 84"/>
                <a:gd name="T11" fmla="*/ 3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3">
                  <a:moveTo>
                    <a:pt x="0" y="123"/>
                  </a:moveTo>
                  <a:lnTo>
                    <a:pt x="84" y="123"/>
                  </a:lnTo>
                  <a:lnTo>
                    <a:pt x="84" y="0"/>
                  </a:lnTo>
                  <a:lnTo>
                    <a:pt x="0" y="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4" name="Freeform 143"/>
            <p:cNvSpPr>
              <a:spLocks/>
            </p:cNvSpPr>
            <p:nvPr/>
          </p:nvSpPr>
          <p:spPr bwMode="auto">
            <a:xfrm>
              <a:off x="1089" y="2261"/>
              <a:ext cx="41" cy="62"/>
            </a:xfrm>
            <a:custGeom>
              <a:avLst/>
              <a:gdLst>
                <a:gd name="T0" fmla="*/ 0 w 84"/>
                <a:gd name="T1" fmla="*/ 31 h 123"/>
                <a:gd name="T2" fmla="*/ 20 w 84"/>
                <a:gd name="T3" fmla="*/ 31 h 123"/>
                <a:gd name="T4" fmla="*/ 20 w 84"/>
                <a:gd name="T5" fmla="*/ 0 h 123"/>
                <a:gd name="T6" fmla="*/ 0 w 84"/>
                <a:gd name="T7" fmla="*/ 0 h 123"/>
                <a:gd name="T8" fmla="*/ 0 w 84"/>
                <a:gd name="T9" fmla="*/ 31 h 123"/>
                <a:gd name="T10" fmla="*/ 0 w 84"/>
                <a:gd name="T11" fmla="*/ 3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3">
                  <a:moveTo>
                    <a:pt x="0" y="123"/>
                  </a:moveTo>
                  <a:lnTo>
                    <a:pt x="84" y="123"/>
                  </a:lnTo>
                  <a:lnTo>
                    <a:pt x="84" y="0"/>
                  </a:lnTo>
                  <a:lnTo>
                    <a:pt x="0" y="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5" name="Freeform 144"/>
            <p:cNvSpPr>
              <a:spLocks/>
            </p:cNvSpPr>
            <p:nvPr/>
          </p:nvSpPr>
          <p:spPr bwMode="auto">
            <a:xfrm>
              <a:off x="995" y="2261"/>
              <a:ext cx="41" cy="62"/>
            </a:xfrm>
            <a:custGeom>
              <a:avLst/>
              <a:gdLst>
                <a:gd name="T0" fmla="*/ 0 w 84"/>
                <a:gd name="T1" fmla="*/ 31 h 123"/>
                <a:gd name="T2" fmla="*/ 20 w 84"/>
                <a:gd name="T3" fmla="*/ 31 h 123"/>
                <a:gd name="T4" fmla="*/ 20 w 84"/>
                <a:gd name="T5" fmla="*/ 0 h 123"/>
                <a:gd name="T6" fmla="*/ 0 w 84"/>
                <a:gd name="T7" fmla="*/ 0 h 123"/>
                <a:gd name="T8" fmla="*/ 0 w 84"/>
                <a:gd name="T9" fmla="*/ 31 h 123"/>
                <a:gd name="T10" fmla="*/ 0 w 84"/>
                <a:gd name="T11" fmla="*/ 3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3">
                  <a:moveTo>
                    <a:pt x="0" y="123"/>
                  </a:moveTo>
                  <a:lnTo>
                    <a:pt x="84" y="123"/>
                  </a:lnTo>
                  <a:lnTo>
                    <a:pt x="84" y="0"/>
                  </a:lnTo>
                  <a:lnTo>
                    <a:pt x="0" y="0"/>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6" name="Freeform 145"/>
            <p:cNvSpPr>
              <a:spLocks/>
            </p:cNvSpPr>
            <p:nvPr/>
          </p:nvSpPr>
          <p:spPr bwMode="auto">
            <a:xfrm>
              <a:off x="1449" y="2161"/>
              <a:ext cx="42" cy="63"/>
            </a:xfrm>
            <a:custGeom>
              <a:avLst/>
              <a:gdLst>
                <a:gd name="T0" fmla="*/ 0 w 83"/>
                <a:gd name="T1" fmla="*/ 32 h 126"/>
                <a:gd name="T2" fmla="*/ 21 w 83"/>
                <a:gd name="T3" fmla="*/ 32 h 126"/>
                <a:gd name="T4" fmla="*/ 21 w 83"/>
                <a:gd name="T5" fmla="*/ 0 h 126"/>
                <a:gd name="T6" fmla="*/ 0 w 83"/>
                <a:gd name="T7" fmla="*/ 0 h 126"/>
                <a:gd name="T8" fmla="*/ 0 w 83"/>
                <a:gd name="T9" fmla="*/ 32 h 126"/>
                <a:gd name="T10" fmla="*/ 0 w 83"/>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6">
                  <a:moveTo>
                    <a:pt x="0" y="126"/>
                  </a:moveTo>
                  <a:lnTo>
                    <a:pt x="83" y="126"/>
                  </a:lnTo>
                  <a:lnTo>
                    <a:pt x="83" y="0"/>
                  </a:lnTo>
                  <a:lnTo>
                    <a:pt x="0"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7" name="Freeform 146"/>
            <p:cNvSpPr>
              <a:spLocks/>
            </p:cNvSpPr>
            <p:nvPr/>
          </p:nvSpPr>
          <p:spPr bwMode="auto">
            <a:xfrm>
              <a:off x="1362" y="2161"/>
              <a:ext cx="43" cy="63"/>
            </a:xfrm>
            <a:custGeom>
              <a:avLst/>
              <a:gdLst>
                <a:gd name="T0" fmla="*/ 0 w 85"/>
                <a:gd name="T1" fmla="*/ 32 h 126"/>
                <a:gd name="T2" fmla="*/ 22 w 85"/>
                <a:gd name="T3" fmla="*/ 32 h 126"/>
                <a:gd name="T4" fmla="*/ 22 w 85"/>
                <a:gd name="T5" fmla="*/ 0 h 126"/>
                <a:gd name="T6" fmla="*/ 0 w 85"/>
                <a:gd name="T7" fmla="*/ 0 h 126"/>
                <a:gd name="T8" fmla="*/ 0 w 85"/>
                <a:gd name="T9" fmla="*/ 32 h 126"/>
                <a:gd name="T10" fmla="*/ 0 w 85"/>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126">
                  <a:moveTo>
                    <a:pt x="0" y="126"/>
                  </a:moveTo>
                  <a:lnTo>
                    <a:pt x="85" y="126"/>
                  </a:lnTo>
                  <a:lnTo>
                    <a:pt x="85" y="0"/>
                  </a:lnTo>
                  <a:lnTo>
                    <a:pt x="0"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8" name="Freeform 147"/>
            <p:cNvSpPr>
              <a:spLocks/>
            </p:cNvSpPr>
            <p:nvPr/>
          </p:nvSpPr>
          <p:spPr bwMode="auto">
            <a:xfrm>
              <a:off x="1272" y="2161"/>
              <a:ext cx="41" cy="63"/>
            </a:xfrm>
            <a:custGeom>
              <a:avLst/>
              <a:gdLst>
                <a:gd name="T0" fmla="*/ 0 w 82"/>
                <a:gd name="T1" fmla="*/ 32 h 126"/>
                <a:gd name="T2" fmla="*/ 21 w 82"/>
                <a:gd name="T3" fmla="*/ 32 h 126"/>
                <a:gd name="T4" fmla="*/ 21 w 82"/>
                <a:gd name="T5" fmla="*/ 0 h 126"/>
                <a:gd name="T6" fmla="*/ 0 w 82"/>
                <a:gd name="T7" fmla="*/ 0 h 126"/>
                <a:gd name="T8" fmla="*/ 0 w 82"/>
                <a:gd name="T9" fmla="*/ 32 h 126"/>
                <a:gd name="T10" fmla="*/ 0 w 82"/>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26">
                  <a:moveTo>
                    <a:pt x="0" y="126"/>
                  </a:moveTo>
                  <a:lnTo>
                    <a:pt x="82" y="126"/>
                  </a:lnTo>
                  <a:lnTo>
                    <a:pt x="82" y="0"/>
                  </a:lnTo>
                  <a:lnTo>
                    <a:pt x="0"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99" name="Freeform 148"/>
            <p:cNvSpPr>
              <a:spLocks/>
            </p:cNvSpPr>
            <p:nvPr/>
          </p:nvSpPr>
          <p:spPr bwMode="auto">
            <a:xfrm>
              <a:off x="1177" y="2161"/>
              <a:ext cx="42" cy="63"/>
            </a:xfrm>
            <a:custGeom>
              <a:avLst/>
              <a:gdLst>
                <a:gd name="T0" fmla="*/ 0 w 84"/>
                <a:gd name="T1" fmla="*/ 32 h 126"/>
                <a:gd name="T2" fmla="*/ 21 w 84"/>
                <a:gd name="T3" fmla="*/ 32 h 126"/>
                <a:gd name="T4" fmla="*/ 21 w 84"/>
                <a:gd name="T5" fmla="*/ 0 h 126"/>
                <a:gd name="T6" fmla="*/ 0 w 84"/>
                <a:gd name="T7" fmla="*/ 0 h 126"/>
                <a:gd name="T8" fmla="*/ 0 w 84"/>
                <a:gd name="T9" fmla="*/ 32 h 126"/>
                <a:gd name="T10" fmla="*/ 0 w 84"/>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0" name="Freeform 149"/>
            <p:cNvSpPr>
              <a:spLocks/>
            </p:cNvSpPr>
            <p:nvPr/>
          </p:nvSpPr>
          <p:spPr bwMode="auto">
            <a:xfrm>
              <a:off x="1089" y="2161"/>
              <a:ext cx="41" cy="63"/>
            </a:xfrm>
            <a:custGeom>
              <a:avLst/>
              <a:gdLst>
                <a:gd name="T0" fmla="*/ 0 w 84"/>
                <a:gd name="T1" fmla="*/ 32 h 126"/>
                <a:gd name="T2" fmla="*/ 20 w 84"/>
                <a:gd name="T3" fmla="*/ 32 h 126"/>
                <a:gd name="T4" fmla="*/ 20 w 84"/>
                <a:gd name="T5" fmla="*/ 0 h 126"/>
                <a:gd name="T6" fmla="*/ 0 w 84"/>
                <a:gd name="T7" fmla="*/ 0 h 126"/>
                <a:gd name="T8" fmla="*/ 0 w 84"/>
                <a:gd name="T9" fmla="*/ 32 h 126"/>
                <a:gd name="T10" fmla="*/ 0 w 84"/>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1" name="Freeform 150"/>
            <p:cNvSpPr>
              <a:spLocks/>
            </p:cNvSpPr>
            <p:nvPr/>
          </p:nvSpPr>
          <p:spPr bwMode="auto">
            <a:xfrm>
              <a:off x="995" y="2161"/>
              <a:ext cx="41" cy="63"/>
            </a:xfrm>
            <a:custGeom>
              <a:avLst/>
              <a:gdLst>
                <a:gd name="T0" fmla="*/ 0 w 84"/>
                <a:gd name="T1" fmla="*/ 32 h 126"/>
                <a:gd name="T2" fmla="*/ 20 w 84"/>
                <a:gd name="T3" fmla="*/ 32 h 126"/>
                <a:gd name="T4" fmla="*/ 20 w 84"/>
                <a:gd name="T5" fmla="*/ 0 h 126"/>
                <a:gd name="T6" fmla="*/ 0 w 84"/>
                <a:gd name="T7" fmla="*/ 0 h 126"/>
                <a:gd name="T8" fmla="*/ 0 w 84"/>
                <a:gd name="T9" fmla="*/ 32 h 126"/>
                <a:gd name="T10" fmla="*/ 0 w 84"/>
                <a:gd name="T11" fmla="*/ 32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6">
                  <a:moveTo>
                    <a:pt x="0" y="126"/>
                  </a:moveTo>
                  <a:lnTo>
                    <a:pt x="84" y="126"/>
                  </a:lnTo>
                  <a:lnTo>
                    <a:pt x="84" y="0"/>
                  </a:lnTo>
                  <a:lnTo>
                    <a:pt x="0"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2" name="Freeform 151"/>
            <p:cNvSpPr>
              <a:spLocks/>
            </p:cNvSpPr>
            <p:nvPr/>
          </p:nvSpPr>
          <p:spPr bwMode="auto">
            <a:xfrm>
              <a:off x="1449" y="2056"/>
              <a:ext cx="42" cy="63"/>
            </a:xfrm>
            <a:custGeom>
              <a:avLst/>
              <a:gdLst>
                <a:gd name="T0" fmla="*/ 0 w 83"/>
                <a:gd name="T1" fmla="*/ 32 h 125"/>
                <a:gd name="T2" fmla="*/ 21 w 83"/>
                <a:gd name="T3" fmla="*/ 32 h 125"/>
                <a:gd name="T4" fmla="*/ 21 w 83"/>
                <a:gd name="T5" fmla="*/ 0 h 125"/>
                <a:gd name="T6" fmla="*/ 0 w 83"/>
                <a:gd name="T7" fmla="*/ 0 h 125"/>
                <a:gd name="T8" fmla="*/ 0 w 83"/>
                <a:gd name="T9" fmla="*/ 32 h 125"/>
                <a:gd name="T10" fmla="*/ 0 w 83"/>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5">
                  <a:moveTo>
                    <a:pt x="0" y="125"/>
                  </a:moveTo>
                  <a:lnTo>
                    <a:pt x="83" y="125"/>
                  </a:lnTo>
                  <a:lnTo>
                    <a:pt x="83"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3" name="Freeform 152"/>
            <p:cNvSpPr>
              <a:spLocks/>
            </p:cNvSpPr>
            <p:nvPr/>
          </p:nvSpPr>
          <p:spPr bwMode="auto">
            <a:xfrm>
              <a:off x="1362" y="2056"/>
              <a:ext cx="43" cy="63"/>
            </a:xfrm>
            <a:custGeom>
              <a:avLst/>
              <a:gdLst>
                <a:gd name="T0" fmla="*/ 0 w 85"/>
                <a:gd name="T1" fmla="*/ 32 h 125"/>
                <a:gd name="T2" fmla="*/ 22 w 85"/>
                <a:gd name="T3" fmla="*/ 32 h 125"/>
                <a:gd name="T4" fmla="*/ 22 w 85"/>
                <a:gd name="T5" fmla="*/ 0 h 125"/>
                <a:gd name="T6" fmla="*/ 0 w 85"/>
                <a:gd name="T7" fmla="*/ 0 h 125"/>
                <a:gd name="T8" fmla="*/ 0 w 85"/>
                <a:gd name="T9" fmla="*/ 32 h 125"/>
                <a:gd name="T10" fmla="*/ 0 w 85"/>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125">
                  <a:moveTo>
                    <a:pt x="0" y="125"/>
                  </a:moveTo>
                  <a:lnTo>
                    <a:pt x="85" y="125"/>
                  </a:lnTo>
                  <a:lnTo>
                    <a:pt x="85"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4" name="Freeform 153"/>
            <p:cNvSpPr>
              <a:spLocks/>
            </p:cNvSpPr>
            <p:nvPr/>
          </p:nvSpPr>
          <p:spPr bwMode="auto">
            <a:xfrm>
              <a:off x="1272" y="2056"/>
              <a:ext cx="41" cy="63"/>
            </a:xfrm>
            <a:custGeom>
              <a:avLst/>
              <a:gdLst>
                <a:gd name="T0" fmla="*/ 0 w 82"/>
                <a:gd name="T1" fmla="*/ 32 h 125"/>
                <a:gd name="T2" fmla="*/ 21 w 82"/>
                <a:gd name="T3" fmla="*/ 32 h 125"/>
                <a:gd name="T4" fmla="*/ 21 w 82"/>
                <a:gd name="T5" fmla="*/ 0 h 125"/>
                <a:gd name="T6" fmla="*/ 0 w 82"/>
                <a:gd name="T7" fmla="*/ 0 h 125"/>
                <a:gd name="T8" fmla="*/ 0 w 82"/>
                <a:gd name="T9" fmla="*/ 32 h 125"/>
                <a:gd name="T10" fmla="*/ 0 w 82"/>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25">
                  <a:moveTo>
                    <a:pt x="0" y="125"/>
                  </a:moveTo>
                  <a:lnTo>
                    <a:pt x="82" y="125"/>
                  </a:lnTo>
                  <a:lnTo>
                    <a:pt x="82"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5" name="Freeform 154"/>
            <p:cNvSpPr>
              <a:spLocks/>
            </p:cNvSpPr>
            <p:nvPr/>
          </p:nvSpPr>
          <p:spPr bwMode="auto">
            <a:xfrm>
              <a:off x="1177" y="2056"/>
              <a:ext cx="42" cy="63"/>
            </a:xfrm>
            <a:custGeom>
              <a:avLst/>
              <a:gdLst>
                <a:gd name="T0" fmla="*/ 0 w 84"/>
                <a:gd name="T1" fmla="*/ 32 h 125"/>
                <a:gd name="T2" fmla="*/ 21 w 84"/>
                <a:gd name="T3" fmla="*/ 32 h 125"/>
                <a:gd name="T4" fmla="*/ 21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6" name="Freeform 155"/>
            <p:cNvSpPr>
              <a:spLocks/>
            </p:cNvSpPr>
            <p:nvPr/>
          </p:nvSpPr>
          <p:spPr bwMode="auto">
            <a:xfrm>
              <a:off x="1089" y="2056"/>
              <a:ext cx="41" cy="63"/>
            </a:xfrm>
            <a:custGeom>
              <a:avLst/>
              <a:gdLst>
                <a:gd name="T0" fmla="*/ 0 w 84"/>
                <a:gd name="T1" fmla="*/ 32 h 125"/>
                <a:gd name="T2" fmla="*/ 20 w 84"/>
                <a:gd name="T3" fmla="*/ 32 h 125"/>
                <a:gd name="T4" fmla="*/ 20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7" name="Freeform 156"/>
            <p:cNvSpPr>
              <a:spLocks/>
            </p:cNvSpPr>
            <p:nvPr/>
          </p:nvSpPr>
          <p:spPr bwMode="auto">
            <a:xfrm>
              <a:off x="995" y="2056"/>
              <a:ext cx="41" cy="63"/>
            </a:xfrm>
            <a:custGeom>
              <a:avLst/>
              <a:gdLst>
                <a:gd name="T0" fmla="*/ 0 w 84"/>
                <a:gd name="T1" fmla="*/ 32 h 125"/>
                <a:gd name="T2" fmla="*/ 20 w 84"/>
                <a:gd name="T3" fmla="*/ 32 h 125"/>
                <a:gd name="T4" fmla="*/ 20 w 84"/>
                <a:gd name="T5" fmla="*/ 0 h 125"/>
                <a:gd name="T6" fmla="*/ 0 w 84"/>
                <a:gd name="T7" fmla="*/ 0 h 125"/>
                <a:gd name="T8" fmla="*/ 0 w 84"/>
                <a:gd name="T9" fmla="*/ 32 h 125"/>
                <a:gd name="T10" fmla="*/ 0 w 84"/>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125">
                  <a:moveTo>
                    <a:pt x="0" y="125"/>
                  </a:moveTo>
                  <a:lnTo>
                    <a:pt x="84" y="125"/>
                  </a:lnTo>
                  <a:lnTo>
                    <a:pt x="84"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8" name="Freeform 157"/>
            <p:cNvSpPr>
              <a:spLocks/>
            </p:cNvSpPr>
            <p:nvPr/>
          </p:nvSpPr>
          <p:spPr bwMode="auto">
            <a:xfrm>
              <a:off x="940" y="1832"/>
              <a:ext cx="384" cy="45"/>
            </a:xfrm>
            <a:custGeom>
              <a:avLst/>
              <a:gdLst>
                <a:gd name="T0" fmla="*/ 0 w 768"/>
                <a:gd name="T1" fmla="*/ 23 h 89"/>
                <a:gd name="T2" fmla="*/ 192 w 768"/>
                <a:gd name="T3" fmla="*/ 23 h 89"/>
                <a:gd name="T4" fmla="*/ 192 w 768"/>
                <a:gd name="T5" fmla="*/ 0 h 89"/>
                <a:gd name="T6" fmla="*/ 0 w 768"/>
                <a:gd name="T7" fmla="*/ 0 h 89"/>
                <a:gd name="T8" fmla="*/ 0 w 768"/>
                <a:gd name="T9" fmla="*/ 23 h 89"/>
                <a:gd name="T10" fmla="*/ 0 w 768"/>
                <a:gd name="T11" fmla="*/ 23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8" h="89">
                  <a:moveTo>
                    <a:pt x="0" y="89"/>
                  </a:moveTo>
                  <a:lnTo>
                    <a:pt x="768" y="89"/>
                  </a:lnTo>
                  <a:lnTo>
                    <a:pt x="768" y="0"/>
                  </a:lnTo>
                  <a:lnTo>
                    <a:pt x="0" y="0"/>
                  </a:ln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9" name="Freeform 158"/>
            <p:cNvSpPr>
              <a:spLocks/>
            </p:cNvSpPr>
            <p:nvPr/>
          </p:nvSpPr>
          <p:spPr bwMode="auto">
            <a:xfrm>
              <a:off x="933" y="1911"/>
              <a:ext cx="391" cy="41"/>
            </a:xfrm>
            <a:custGeom>
              <a:avLst/>
              <a:gdLst>
                <a:gd name="T0" fmla="*/ 0 w 783"/>
                <a:gd name="T1" fmla="*/ 21 h 82"/>
                <a:gd name="T2" fmla="*/ 195 w 783"/>
                <a:gd name="T3" fmla="*/ 21 h 82"/>
                <a:gd name="T4" fmla="*/ 195 w 783"/>
                <a:gd name="T5" fmla="*/ 0 h 82"/>
                <a:gd name="T6" fmla="*/ 0 w 783"/>
                <a:gd name="T7" fmla="*/ 0 h 82"/>
                <a:gd name="T8" fmla="*/ 0 w 783"/>
                <a:gd name="T9" fmla="*/ 21 h 82"/>
                <a:gd name="T10" fmla="*/ 0 w 783"/>
                <a:gd name="T11" fmla="*/ 21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82">
                  <a:moveTo>
                    <a:pt x="0" y="82"/>
                  </a:moveTo>
                  <a:lnTo>
                    <a:pt x="783" y="82"/>
                  </a:lnTo>
                  <a:lnTo>
                    <a:pt x="783" y="0"/>
                  </a:lnTo>
                  <a:lnTo>
                    <a:pt x="0" y="0"/>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0" name="Freeform 159"/>
            <p:cNvSpPr>
              <a:spLocks/>
            </p:cNvSpPr>
            <p:nvPr/>
          </p:nvSpPr>
          <p:spPr bwMode="auto">
            <a:xfrm>
              <a:off x="1362" y="1838"/>
              <a:ext cx="43" cy="62"/>
            </a:xfrm>
            <a:custGeom>
              <a:avLst/>
              <a:gdLst>
                <a:gd name="T0" fmla="*/ 0 w 85"/>
                <a:gd name="T1" fmla="*/ 31 h 126"/>
                <a:gd name="T2" fmla="*/ 22 w 85"/>
                <a:gd name="T3" fmla="*/ 31 h 126"/>
                <a:gd name="T4" fmla="*/ 22 w 85"/>
                <a:gd name="T5" fmla="*/ 0 h 126"/>
                <a:gd name="T6" fmla="*/ 0 w 85"/>
                <a:gd name="T7" fmla="*/ 0 h 126"/>
                <a:gd name="T8" fmla="*/ 0 w 85"/>
                <a:gd name="T9" fmla="*/ 31 h 126"/>
                <a:gd name="T10" fmla="*/ 0 w 85"/>
                <a:gd name="T11" fmla="*/ 31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126">
                  <a:moveTo>
                    <a:pt x="0" y="126"/>
                  </a:moveTo>
                  <a:lnTo>
                    <a:pt x="85" y="126"/>
                  </a:lnTo>
                  <a:lnTo>
                    <a:pt x="85" y="0"/>
                  </a:lnTo>
                  <a:lnTo>
                    <a:pt x="0"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1" name="Freeform 160"/>
            <p:cNvSpPr>
              <a:spLocks/>
            </p:cNvSpPr>
            <p:nvPr/>
          </p:nvSpPr>
          <p:spPr bwMode="auto">
            <a:xfrm>
              <a:off x="1363" y="1939"/>
              <a:ext cx="42" cy="63"/>
            </a:xfrm>
            <a:custGeom>
              <a:avLst/>
              <a:gdLst>
                <a:gd name="T0" fmla="*/ 0 w 83"/>
                <a:gd name="T1" fmla="*/ 32 h 125"/>
                <a:gd name="T2" fmla="*/ 21 w 83"/>
                <a:gd name="T3" fmla="*/ 32 h 125"/>
                <a:gd name="T4" fmla="*/ 21 w 83"/>
                <a:gd name="T5" fmla="*/ 0 h 125"/>
                <a:gd name="T6" fmla="*/ 0 w 83"/>
                <a:gd name="T7" fmla="*/ 0 h 125"/>
                <a:gd name="T8" fmla="*/ 0 w 83"/>
                <a:gd name="T9" fmla="*/ 32 h 125"/>
                <a:gd name="T10" fmla="*/ 0 w 83"/>
                <a:gd name="T11" fmla="*/ 32 h 1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25">
                  <a:moveTo>
                    <a:pt x="0" y="125"/>
                  </a:moveTo>
                  <a:lnTo>
                    <a:pt x="83" y="125"/>
                  </a:lnTo>
                  <a:lnTo>
                    <a:pt x="83" y="0"/>
                  </a:lnTo>
                  <a:lnTo>
                    <a:pt x="0" y="0"/>
                  </a:lnTo>
                  <a:lnTo>
                    <a:pt x="0"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2" name="Freeform 161"/>
            <p:cNvSpPr>
              <a:spLocks/>
            </p:cNvSpPr>
            <p:nvPr/>
          </p:nvSpPr>
          <p:spPr bwMode="auto">
            <a:xfrm>
              <a:off x="2132" y="1606"/>
              <a:ext cx="174" cy="36"/>
            </a:xfrm>
            <a:custGeom>
              <a:avLst/>
              <a:gdLst>
                <a:gd name="T0" fmla="*/ 0 w 348"/>
                <a:gd name="T1" fmla="*/ 0 h 72"/>
                <a:gd name="T2" fmla="*/ 87 w 348"/>
                <a:gd name="T3" fmla="*/ 0 h 72"/>
                <a:gd name="T4" fmla="*/ 87 w 348"/>
                <a:gd name="T5" fmla="*/ 18 h 72"/>
                <a:gd name="T6" fmla="*/ 0 w 348"/>
                <a:gd name="T7" fmla="*/ 18 h 72"/>
                <a:gd name="T8" fmla="*/ 0 w 348"/>
                <a:gd name="T9" fmla="*/ 0 h 72"/>
                <a:gd name="T10" fmla="*/ 0 w 348"/>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 h="72">
                  <a:moveTo>
                    <a:pt x="0" y="0"/>
                  </a:moveTo>
                  <a:lnTo>
                    <a:pt x="348" y="0"/>
                  </a:lnTo>
                  <a:lnTo>
                    <a:pt x="348" y="72"/>
                  </a:lnTo>
                  <a:lnTo>
                    <a:pt x="0"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3" name="Freeform 162"/>
            <p:cNvSpPr>
              <a:spLocks/>
            </p:cNvSpPr>
            <p:nvPr/>
          </p:nvSpPr>
          <p:spPr bwMode="auto">
            <a:xfrm>
              <a:off x="2134" y="1667"/>
              <a:ext cx="176" cy="36"/>
            </a:xfrm>
            <a:custGeom>
              <a:avLst/>
              <a:gdLst>
                <a:gd name="T0" fmla="*/ 0 w 352"/>
                <a:gd name="T1" fmla="*/ 0 h 72"/>
                <a:gd name="T2" fmla="*/ 88 w 352"/>
                <a:gd name="T3" fmla="*/ 0 h 72"/>
                <a:gd name="T4" fmla="*/ 88 w 352"/>
                <a:gd name="T5" fmla="*/ 18 h 72"/>
                <a:gd name="T6" fmla="*/ 0 w 352"/>
                <a:gd name="T7" fmla="*/ 18 h 72"/>
                <a:gd name="T8" fmla="*/ 0 w 352"/>
                <a:gd name="T9" fmla="*/ 0 h 72"/>
                <a:gd name="T10" fmla="*/ 0 w 352"/>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2" h="72">
                  <a:moveTo>
                    <a:pt x="0" y="0"/>
                  </a:moveTo>
                  <a:lnTo>
                    <a:pt x="352" y="0"/>
                  </a:lnTo>
                  <a:lnTo>
                    <a:pt x="352" y="72"/>
                  </a:lnTo>
                  <a:lnTo>
                    <a:pt x="0"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4" name="Freeform 163"/>
            <p:cNvSpPr>
              <a:spLocks/>
            </p:cNvSpPr>
            <p:nvPr/>
          </p:nvSpPr>
          <p:spPr bwMode="auto">
            <a:xfrm>
              <a:off x="2129" y="1731"/>
              <a:ext cx="175" cy="35"/>
            </a:xfrm>
            <a:custGeom>
              <a:avLst/>
              <a:gdLst>
                <a:gd name="T0" fmla="*/ 0 w 350"/>
                <a:gd name="T1" fmla="*/ 0 h 70"/>
                <a:gd name="T2" fmla="*/ 88 w 350"/>
                <a:gd name="T3" fmla="*/ 0 h 70"/>
                <a:gd name="T4" fmla="*/ 88 w 350"/>
                <a:gd name="T5" fmla="*/ 18 h 70"/>
                <a:gd name="T6" fmla="*/ 0 w 350"/>
                <a:gd name="T7" fmla="*/ 18 h 70"/>
                <a:gd name="T8" fmla="*/ 0 w 350"/>
                <a:gd name="T9" fmla="*/ 0 h 70"/>
                <a:gd name="T10" fmla="*/ 0 w 350"/>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 h="70">
                  <a:moveTo>
                    <a:pt x="0" y="0"/>
                  </a:moveTo>
                  <a:lnTo>
                    <a:pt x="350" y="0"/>
                  </a:lnTo>
                  <a:lnTo>
                    <a:pt x="350" y="70"/>
                  </a:lnTo>
                  <a:lnTo>
                    <a:pt x="0" y="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5" name="Freeform 164"/>
            <p:cNvSpPr>
              <a:spLocks/>
            </p:cNvSpPr>
            <p:nvPr/>
          </p:nvSpPr>
          <p:spPr bwMode="auto">
            <a:xfrm>
              <a:off x="2132" y="1795"/>
              <a:ext cx="176" cy="37"/>
            </a:xfrm>
            <a:custGeom>
              <a:avLst/>
              <a:gdLst>
                <a:gd name="T0" fmla="*/ 0 w 351"/>
                <a:gd name="T1" fmla="*/ 0 h 74"/>
                <a:gd name="T2" fmla="*/ 88 w 351"/>
                <a:gd name="T3" fmla="*/ 0 h 74"/>
                <a:gd name="T4" fmla="*/ 88 w 351"/>
                <a:gd name="T5" fmla="*/ 19 h 74"/>
                <a:gd name="T6" fmla="*/ 0 w 351"/>
                <a:gd name="T7" fmla="*/ 19 h 74"/>
                <a:gd name="T8" fmla="*/ 0 w 351"/>
                <a:gd name="T9" fmla="*/ 0 h 74"/>
                <a:gd name="T10" fmla="*/ 0 w 351"/>
                <a:gd name="T11" fmla="*/ 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 h="74">
                  <a:moveTo>
                    <a:pt x="0" y="0"/>
                  </a:moveTo>
                  <a:lnTo>
                    <a:pt x="351" y="0"/>
                  </a:lnTo>
                  <a:lnTo>
                    <a:pt x="351" y="74"/>
                  </a:lnTo>
                  <a:lnTo>
                    <a:pt x="0"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6" name="Freeform 165"/>
            <p:cNvSpPr>
              <a:spLocks/>
            </p:cNvSpPr>
            <p:nvPr/>
          </p:nvSpPr>
          <p:spPr bwMode="auto">
            <a:xfrm>
              <a:off x="2129" y="1857"/>
              <a:ext cx="175" cy="36"/>
            </a:xfrm>
            <a:custGeom>
              <a:avLst/>
              <a:gdLst>
                <a:gd name="T0" fmla="*/ 0 w 350"/>
                <a:gd name="T1" fmla="*/ 0 h 72"/>
                <a:gd name="T2" fmla="*/ 88 w 350"/>
                <a:gd name="T3" fmla="*/ 0 h 72"/>
                <a:gd name="T4" fmla="*/ 88 w 350"/>
                <a:gd name="T5" fmla="*/ 18 h 72"/>
                <a:gd name="T6" fmla="*/ 0 w 350"/>
                <a:gd name="T7" fmla="*/ 18 h 72"/>
                <a:gd name="T8" fmla="*/ 0 w 350"/>
                <a:gd name="T9" fmla="*/ 0 h 72"/>
                <a:gd name="T10" fmla="*/ 0 w 350"/>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 h="72">
                  <a:moveTo>
                    <a:pt x="0" y="0"/>
                  </a:moveTo>
                  <a:lnTo>
                    <a:pt x="350" y="0"/>
                  </a:lnTo>
                  <a:lnTo>
                    <a:pt x="350" y="72"/>
                  </a:lnTo>
                  <a:lnTo>
                    <a:pt x="0"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7" name="Freeform 166"/>
            <p:cNvSpPr>
              <a:spLocks/>
            </p:cNvSpPr>
            <p:nvPr/>
          </p:nvSpPr>
          <p:spPr bwMode="auto">
            <a:xfrm>
              <a:off x="2128" y="1918"/>
              <a:ext cx="174" cy="37"/>
            </a:xfrm>
            <a:custGeom>
              <a:avLst/>
              <a:gdLst>
                <a:gd name="T0" fmla="*/ 0 w 350"/>
                <a:gd name="T1" fmla="*/ 0 h 74"/>
                <a:gd name="T2" fmla="*/ 87 w 350"/>
                <a:gd name="T3" fmla="*/ 0 h 74"/>
                <a:gd name="T4" fmla="*/ 87 w 350"/>
                <a:gd name="T5" fmla="*/ 19 h 74"/>
                <a:gd name="T6" fmla="*/ 0 w 350"/>
                <a:gd name="T7" fmla="*/ 19 h 74"/>
                <a:gd name="T8" fmla="*/ 0 w 350"/>
                <a:gd name="T9" fmla="*/ 0 h 74"/>
                <a:gd name="T10" fmla="*/ 0 w 350"/>
                <a:gd name="T11" fmla="*/ 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0" h="74">
                  <a:moveTo>
                    <a:pt x="0" y="0"/>
                  </a:moveTo>
                  <a:lnTo>
                    <a:pt x="350" y="0"/>
                  </a:lnTo>
                  <a:lnTo>
                    <a:pt x="350" y="74"/>
                  </a:lnTo>
                  <a:lnTo>
                    <a:pt x="0"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8" name="Freeform 167"/>
            <p:cNvSpPr>
              <a:spLocks/>
            </p:cNvSpPr>
            <p:nvPr/>
          </p:nvSpPr>
          <p:spPr bwMode="auto">
            <a:xfrm>
              <a:off x="1777" y="1386"/>
              <a:ext cx="55" cy="937"/>
            </a:xfrm>
            <a:custGeom>
              <a:avLst/>
              <a:gdLst>
                <a:gd name="T0" fmla="*/ 0 w 110"/>
                <a:gd name="T1" fmla="*/ 469 h 1873"/>
                <a:gd name="T2" fmla="*/ 28 w 110"/>
                <a:gd name="T3" fmla="*/ 469 h 1873"/>
                <a:gd name="T4" fmla="*/ 28 w 110"/>
                <a:gd name="T5" fmla="*/ 0 h 1873"/>
                <a:gd name="T6" fmla="*/ 0 w 110"/>
                <a:gd name="T7" fmla="*/ 0 h 1873"/>
                <a:gd name="T8" fmla="*/ 0 w 110"/>
                <a:gd name="T9" fmla="*/ 469 h 1873"/>
                <a:gd name="T10" fmla="*/ 0 w 110"/>
                <a:gd name="T11" fmla="*/ 469 h 18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873">
                  <a:moveTo>
                    <a:pt x="0" y="1873"/>
                  </a:moveTo>
                  <a:lnTo>
                    <a:pt x="110" y="1873"/>
                  </a:lnTo>
                  <a:lnTo>
                    <a:pt x="110" y="0"/>
                  </a:lnTo>
                  <a:lnTo>
                    <a:pt x="0" y="0"/>
                  </a:lnTo>
                  <a:lnTo>
                    <a:pt x="0" y="18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9" name="Freeform 168"/>
            <p:cNvSpPr>
              <a:spLocks/>
            </p:cNvSpPr>
            <p:nvPr/>
          </p:nvSpPr>
          <p:spPr bwMode="auto">
            <a:xfrm>
              <a:off x="2740" y="2272"/>
              <a:ext cx="452" cy="53"/>
            </a:xfrm>
            <a:custGeom>
              <a:avLst/>
              <a:gdLst>
                <a:gd name="T0" fmla="*/ 0 w 905"/>
                <a:gd name="T1" fmla="*/ 27 h 105"/>
                <a:gd name="T2" fmla="*/ 226 w 905"/>
                <a:gd name="T3" fmla="*/ 27 h 105"/>
                <a:gd name="T4" fmla="*/ 226 w 905"/>
                <a:gd name="T5" fmla="*/ 0 h 105"/>
                <a:gd name="T6" fmla="*/ 0 w 905"/>
                <a:gd name="T7" fmla="*/ 1 h 105"/>
                <a:gd name="T8" fmla="*/ 0 w 905"/>
                <a:gd name="T9" fmla="*/ 27 h 105"/>
                <a:gd name="T10" fmla="*/ 0 w 905"/>
                <a:gd name="T11" fmla="*/ 27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5" h="105">
                  <a:moveTo>
                    <a:pt x="0" y="105"/>
                  </a:moveTo>
                  <a:lnTo>
                    <a:pt x="905" y="105"/>
                  </a:lnTo>
                  <a:lnTo>
                    <a:pt x="905" y="0"/>
                  </a:lnTo>
                  <a:lnTo>
                    <a:pt x="0" y="2"/>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0" name="Freeform 169"/>
            <p:cNvSpPr>
              <a:spLocks/>
            </p:cNvSpPr>
            <p:nvPr/>
          </p:nvSpPr>
          <p:spPr bwMode="auto">
            <a:xfrm>
              <a:off x="2740" y="2190"/>
              <a:ext cx="455" cy="53"/>
            </a:xfrm>
            <a:custGeom>
              <a:avLst/>
              <a:gdLst>
                <a:gd name="T0" fmla="*/ 0 w 911"/>
                <a:gd name="T1" fmla="*/ 27 h 105"/>
                <a:gd name="T2" fmla="*/ 227 w 911"/>
                <a:gd name="T3" fmla="*/ 27 h 105"/>
                <a:gd name="T4" fmla="*/ 227 w 911"/>
                <a:gd name="T5" fmla="*/ 0 h 105"/>
                <a:gd name="T6" fmla="*/ 0 w 911"/>
                <a:gd name="T7" fmla="*/ 0 h 105"/>
                <a:gd name="T8" fmla="*/ 0 w 911"/>
                <a:gd name="T9" fmla="*/ 27 h 105"/>
                <a:gd name="T10" fmla="*/ 0 w 911"/>
                <a:gd name="T11" fmla="*/ 27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 h="105">
                  <a:moveTo>
                    <a:pt x="0" y="105"/>
                  </a:moveTo>
                  <a:lnTo>
                    <a:pt x="911" y="105"/>
                  </a:lnTo>
                  <a:lnTo>
                    <a:pt x="911" y="0"/>
                  </a:lnTo>
                  <a:lnTo>
                    <a:pt x="0" y="0"/>
                  </a:lnTo>
                  <a:lnTo>
                    <a:pt x="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1" name="Freeform 170"/>
            <p:cNvSpPr>
              <a:spLocks/>
            </p:cNvSpPr>
            <p:nvPr/>
          </p:nvSpPr>
          <p:spPr bwMode="auto">
            <a:xfrm>
              <a:off x="2740" y="2109"/>
              <a:ext cx="451" cy="51"/>
            </a:xfrm>
            <a:custGeom>
              <a:avLst/>
              <a:gdLst>
                <a:gd name="T0" fmla="*/ 0 w 903"/>
                <a:gd name="T1" fmla="*/ 25 h 103"/>
                <a:gd name="T2" fmla="*/ 225 w 903"/>
                <a:gd name="T3" fmla="*/ 25 h 103"/>
                <a:gd name="T4" fmla="*/ 225 w 903"/>
                <a:gd name="T5" fmla="*/ 0 h 103"/>
                <a:gd name="T6" fmla="*/ 0 w 903"/>
                <a:gd name="T7" fmla="*/ 0 h 103"/>
                <a:gd name="T8" fmla="*/ 0 w 903"/>
                <a:gd name="T9" fmla="*/ 25 h 103"/>
                <a:gd name="T10" fmla="*/ 0 w 903"/>
                <a:gd name="T11" fmla="*/ 25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3" h="103">
                  <a:moveTo>
                    <a:pt x="0" y="103"/>
                  </a:moveTo>
                  <a:lnTo>
                    <a:pt x="903" y="103"/>
                  </a:lnTo>
                  <a:lnTo>
                    <a:pt x="903" y="0"/>
                  </a:lnTo>
                  <a:lnTo>
                    <a:pt x="0" y="0"/>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2" name="Freeform 171"/>
            <p:cNvSpPr>
              <a:spLocks/>
            </p:cNvSpPr>
            <p:nvPr/>
          </p:nvSpPr>
          <p:spPr bwMode="auto">
            <a:xfrm>
              <a:off x="2740" y="2025"/>
              <a:ext cx="501" cy="55"/>
            </a:xfrm>
            <a:custGeom>
              <a:avLst/>
              <a:gdLst>
                <a:gd name="T0" fmla="*/ 0 w 1002"/>
                <a:gd name="T1" fmla="*/ 28 h 110"/>
                <a:gd name="T2" fmla="*/ 249 w 1002"/>
                <a:gd name="T3" fmla="*/ 28 h 110"/>
                <a:gd name="T4" fmla="*/ 251 w 1002"/>
                <a:gd name="T5" fmla="*/ 0 h 110"/>
                <a:gd name="T6" fmla="*/ 0 w 1002"/>
                <a:gd name="T7" fmla="*/ 0 h 110"/>
                <a:gd name="T8" fmla="*/ 0 w 1002"/>
                <a:gd name="T9" fmla="*/ 28 h 110"/>
                <a:gd name="T10" fmla="*/ 0 w 1002"/>
                <a:gd name="T11" fmla="*/ 28 h 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2" h="110">
                  <a:moveTo>
                    <a:pt x="0" y="110"/>
                  </a:moveTo>
                  <a:lnTo>
                    <a:pt x="993" y="110"/>
                  </a:lnTo>
                  <a:lnTo>
                    <a:pt x="1002" y="0"/>
                  </a:lnTo>
                  <a:lnTo>
                    <a:pt x="0" y="0"/>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3" name="Freeform 172"/>
            <p:cNvSpPr>
              <a:spLocks/>
            </p:cNvSpPr>
            <p:nvPr/>
          </p:nvSpPr>
          <p:spPr bwMode="auto">
            <a:xfrm>
              <a:off x="2740" y="1945"/>
              <a:ext cx="515" cy="51"/>
            </a:xfrm>
            <a:custGeom>
              <a:avLst/>
              <a:gdLst>
                <a:gd name="T0" fmla="*/ 0 w 1031"/>
                <a:gd name="T1" fmla="*/ 26 h 101"/>
                <a:gd name="T2" fmla="*/ 257 w 1031"/>
                <a:gd name="T3" fmla="*/ 25 h 101"/>
                <a:gd name="T4" fmla="*/ 252 w 1031"/>
                <a:gd name="T5" fmla="*/ 0 h 101"/>
                <a:gd name="T6" fmla="*/ 0 w 1031"/>
                <a:gd name="T7" fmla="*/ 0 h 101"/>
                <a:gd name="T8" fmla="*/ 0 w 1031"/>
                <a:gd name="T9" fmla="*/ 26 h 101"/>
                <a:gd name="T10" fmla="*/ 0 w 1031"/>
                <a:gd name="T11" fmla="*/ 26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1" h="101">
                  <a:moveTo>
                    <a:pt x="0" y="101"/>
                  </a:moveTo>
                  <a:lnTo>
                    <a:pt x="1031" y="99"/>
                  </a:lnTo>
                  <a:lnTo>
                    <a:pt x="1010" y="0"/>
                  </a:lnTo>
                  <a:lnTo>
                    <a:pt x="0" y="0"/>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4" name="Freeform 173"/>
            <p:cNvSpPr>
              <a:spLocks/>
            </p:cNvSpPr>
            <p:nvPr/>
          </p:nvSpPr>
          <p:spPr bwMode="auto">
            <a:xfrm>
              <a:off x="561" y="1835"/>
              <a:ext cx="53" cy="490"/>
            </a:xfrm>
            <a:custGeom>
              <a:avLst/>
              <a:gdLst>
                <a:gd name="T0" fmla="*/ 0 w 107"/>
                <a:gd name="T1" fmla="*/ 245 h 979"/>
                <a:gd name="T2" fmla="*/ 26 w 107"/>
                <a:gd name="T3" fmla="*/ 245 h 979"/>
                <a:gd name="T4" fmla="*/ 26 w 107"/>
                <a:gd name="T5" fmla="*/ 0 h 979"/>
                <a:gd name="T6" fmla="*/ 0 w 107"/>
                <a:gd name="T7" fmla="*/ 0 h 979"/>
                <a:gd name="T8" fmla="*/ 0 w 107"/>
                <a:gd name="T9" fmla="*/ 245 h 979"/>
                <a:gd name="T10" fmla="*/ 0 w 107"/>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979">
                  <a:moveTo>
                    <a:pt x="0" y="979"/>
                  </a:moveTo>
                  <a:lnTo>
                    <a:pt x="107" y="979"/>
                  </a:lnTo>
                  <a:lnTo>
                    <a:pt x="107" y="0"/>
                  </a:lnTo>
                  <a:lnTo>
                    <a:pt x="0" y="0"/>
                  </a:lnTo>
                  <a:lnTo>
                    <a:pt x="0" y="9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5" name="Freeform 174"/>
            <p:cNvSpPr>
              <a:spLocks/>
            </p:cNvSpPr>
            <p:nvPr/>
          </p:nvSpPr>
          <p:spPr bwMode="auto">
            <a:xfrm>
              <a:off x="648" y="1835"/>
              <a:ext cx="52" cy="490"/>
            </a:xfrm>
            <a:custGeom>
              <a:avLst/>
              <a:gdLst>
                <a:gd name="T0" fmla="*/ 0 w 105"/>
                <a:gd name="T1" fmla="*/ 245 h 979"/>
                <a:gd name="T2" fmla="*/ 26 w 105"/>
                <a:gd name="T3" fmla="*/ 245 h 979"/>
                <a:gd name="T4" fmla="*/ 26 w 105"/>
                <a:gd name="T5" fmla="*/ 0 h 979"/>
                <a:gd name="T6" fmla="*/ 0 w 105"/>
                <a:gd name="T7" fmla="*/ 0 h 979"/>
                <a:gd name="T8" fmla="*/ 0 w 105"/>
                <a:gd name="T9" fmla="*/ 245 h 979"/>
                <a:gd name="T10" fmla="*/ 0 w 105"/>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979">
                  <a:moveTo>
                    <a:pt x="0" y="979"/>
                  </a:moveTo>
                  <a:lnTo>
                    <a:pt x="105" y="979"/>
                  </a:lnTo>
                  <a:lnTo>
                    <a:pt x="105" y="0"/>
                  </a:lnTo>
                  <a:lnTo>
                    <a:pt x="0" y="0"/>
                  </a:lnTo>
                  <a:lnTo>
                    <a:pt x="0" y="9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6" name="Freeform 175"/>
            <p:cNvSpPr>
              <a:spLocks/>
            </p:cNvSpPr>
            <p:nvPr/>
          </p:nvSpPr>
          <p:spPr bwMode="auto">
            <a:xfrm>
              <a:off x="728" y="1835"/>
              <a:ext cx="53" cy="490"/>
            </a:xfrm>
            <a:custGeom>
              <a:avLst/>
              <a:gdLst>
                <a:gd name="T0" fmla="*/ 0 w 104"/>
                <a:gd name="T1" fmla="*/ 245 h 979"/>
                <a:gd name="T2" fmla="*/ 27 w 104"/>
                <a:gd name="T3" fmla="*/ 245 h 979"/>
                <a:gd name="T4" fmla="*/ 27 w 104"/>
                <a:gd name="T5" fmla="*/ 0 h 979"/>
                <a:gd name="T6" fmla="*/ 0 w 104"/>
                <a:gd name="T7" fmla="*/ 0 h 979"/>
                <a:gd name="T8" fmla="*/ 0 w 104"/>
                <a:gd name="T9" fmla="*/ 245 h 979"/>
                <a:gd name="T10" fmla="*/ 0 w 104"/>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979">
                  <a:moveTo>
                    <a:pt x="0" y="979"/>
                  </a:moveTo>
                  <a:lnTo>
                    <a:pt x="104" y="979"/>
                  </a:lnTo>
                  <a:lnTo>
                    <a:pt x="104" y="0"/>
                  </a:lnTo>
                  <a:lnTo>
                    <a:pt x="0" y="0"/>
                  </a:lnTo>
                  <a:lnTo>
                    <a:pt x="0" y="9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7" name="Freeform 176"/>
            <p:cNvSpPr>
              <a:spLocks/>
            </p:cNvSpPr>
            <p:nvPr/>
          </p:nvSpPr>
          <p:spPr bwMode="auto">
            <a:xfrm>
              <a:off x="810" y="1835"/>
              <a:ext cx="53" cy="490"/>
            </a:xfrm>
            <a:custGeom>
              <a:avLst/>
              <a:gdLst>
                <a:gd name="T0" fmla="*/ 0 w 107"/>
                <a:gd name="T1" fmla="*/ 245 h 979"/>
                <a:gd name="T2" fmla="*/ 26 w 107"/>
                <a:gd name="T3" fmla="*/ 245 h 979"/>
                <a:gd name="T4" fmla="*/ 26 w 107"/>
                <a:gd name="T5" fmla="*/ 0 h 979"/>
                <a:gd name="T6" fmla="*/ 0 w 107"/>
                <a:gd name="T7" fmla="*/ 0 h 979"/>
                <a:gd name="T8" fmla="*/ 0 w 107"/>
                <a:gd name="T9" fmla="*/ 245 h 979"/>
                <a:gd name="T10" fmla="*/ 0 w 107"/>
                <a:gd name="T11" fmla="*/ 245 h 9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979">
                  <a:moveTo>
                    <a:pt x="0" y="979"/>
                  </a:moveTo>
                  <a:lnTo>
                    <a:pt x="107" y="979"/>
                  </a:lnTo>
                  <a:lnTo>
                    <a:pt x="107" y="0"/>
                  </a:lnTo>
                  <a:lnTo>
                    <a:pt x="0" y="0"/>
                  </a:lnTo>
                  <a:lnTo>
                    <a:pt x="0" y="9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8" name="Freeform 177"/>
            <p:cNvSpPr>
              <a:spLocks/>
            </p:cNvSpPr>
            <p:nvPr/>
          </p:nvSpPr>
          <p:spPr bwMode="auto">
            <a:xfrm>
              <a:off x="502" y="1456"/>
              <a:ext cx="273" cy="110"/>
            </a:xfrm>
            <a:custGeom>
              <a:avLst/>
              <a:gdLst>
                <a:gd name="T0" fmla="*/ 0 w 546"/>
                <a:gd name="T1" fmla="*/ 13 h 219"/>
                <a:gd name="T2" fmla="*/ 6 w 546"/>
                <a:gd name="T3" fmla="*/ 11 h 219"/>
                <a:gd name="T4" fmla="*/ 19 w 546"/>
                <a:gd name="T5" fmla="*/ 6 h 219"/>
                <a:gd name="T6" fmla="*/ 41 w 546"/>
                <a:gd name="T7" fmla="*/ 1 h 219"/>
                <a:gd name="T8" fmla="*/ 67 w 546"/>
                <a:gd name="T9" fmla="*/ 0 h 219"/>
                <a:gd name="T10" fmla="*/ 95 w 546"/>
                <a:gd name="T11" fmla="*/ 7 h 219"/>
                <a:gd name="T12" fmla="*/ 107 w 546"/>
                <a:gd name="T13" fmla="*/ 12 h 219"/>
                <a:gd name="T14" fmla="*/ 117 w 546"/>
                <a:gd name="T15" fmla="*/ 18 h 219"/>
                <a:gd name="T16" fmla="*/ 125 w 546"/>
                <a:gd name="T17" fmla="*/ 25 h 219"/>
                <a:gd name="T18" fmla="*/ 132 w 546"/>
                <a:gd name="T19" fmla="*/ 30 h 219"/>
                <a:gd name="T20" fmla="*/ 137 w 546"/>
                <a:gd name="T21" fmla="*/ 36 h 219"/>
                <a:gd name="T22" fmla="*/ 126 w 546"/>
                <a:gd name="T23" fmla="*/ 55 h 219"/>
                <a:gd name="T24" fmla="*/ 122 w 546"/>
                <a:gd name="T25" fmla="*/ 50 h 219"/>
                <a:gd name="T26" fmla="*/ 116 w 546"/>
                <a:gd name="T27" fmla="*/ 44 h 219"/>
                <a:gd name="T28" fmla="*/ 109 w 546"/>
                <a:gd name="T29" fmla="*/ 37 h 219"/>
                <a:gd name="T30" fmla="*/ 100 w 546"/>
                <a:gd name="T31" fmla="*/ 31 h 219"/>
                <a:gd name="T32" fmla="*/ 90 w 546"/>
                <a:gd name="T33" fmla="*/ 25 h 219"/>
                <a:gd name="T34" fmla="*/ 77 w 546"/>
                <a:gd name="T35" fmla="*/ 21 h 219"/>
                <a:gd name="T36" fmla="*/ 64 w 546"/>
                <a:gd name="T37" fmla="*/ 18 h 219"/>
                <a:gd name="T38" fmla="*/ 39 w 546"/>
                <a:gd name="T39" fmla="*/ 20 h 219"/>
                <a:gd name="T40" fmla="*/ 20 w 546"/>
                <a:gd name="T41" fmla="*/ 26 h 219"/>
                <a:gd name="T42" fmla="*/ 9 w 546"/>
                <a:gd name="T43" fmla="*/ 33 h 219"/>
                <a:gd name="T44" fmla="*/ 5 w 546"/>
                <a:gd name="T45" fmla="*/ 36 h 219"/>
                <a:gd name="T46" fmla="*/ 0 w 546"/>
                <a:gd name="T47" fmla="*/ 13 h 219"/>
                <a:gd name="T48" fmla="*/ 0 w 546"/>
                <a:gd name="T49" fmla="*/ 13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6" h="219">
                  <a:moveTo>
                    <a:pt x="0" y="51"/>
                  </a:moveTo>
                  <a:lnTo>
                    <a:pt x="21" y="44"/>
                  </a:lnTo>
                  <a:lnTo>
                    <a:pt x="76" y="23"/>
                  </a:lnTo>
                  <a:lnTo>
                    <a:pt x="162" y="4"/>
                  </a:lnTo>
                  <a:lnTo>
                    <a:pt x="268" y="0"/>
                  </a:lnTo>
                  <a:lnTo>
                    <a:pt x="379" y="25"/>
                  </a:lnTo>
                  <a:lnTo>
                    <a:pt x="426" y="48"/>
                  </a:lnTo>
                  <a:lnTo>
                    <a:pt x="466" y="72"/>
                  </a:lnTo>
                  <a:lnTo>
                    <a:pt x="500" y="97"/>
                  </a:lnTo>
                  <a:lnTo>
                    <a:pt x="525" y="120"/>
                  </a:lnTo>
                  <a:lnTo>
                    <a:pt x="546" y="141"/>
                  </a:lnTo>
                  <a:lnTo>
                    <a:pt x="502" y="219"/>
                  </a:lnTo>
                  <a:lnTo>
                    <a:pt x="485" y="198"/>
                  </a:lnTo>
                  <a:lnTo>
                    <a:pt x="464" y="175"/>
                  </a:lnTo>
                  <a:lnTo>
                    <a:pt x="436" y="148"/>
                  </a:lnTo>
                  <a:lnTo>
                    <a:pt x="400" y="122"/>
                  </a:lnTo>
                  <a:lnTo>
                    <a:pt x="358" y="97"/>
                  </a:lnTo>
                  <a:lnTo>
                    <a:pt x="308" y="82"/>
                  </a:lnTo>
                  <a:lnTo>
                    <a:pt x="255" y="72"/>
                  </a:lnTo>
                  <a:lnTo>
                    <a:pt x="154" y="80"/>
                  </a:lnTo>
                  <a:lnTo>
                    <a:pt x="78" y="103"/>
                  </a:lnTo>
                  <a:lnTo>
                    <a:pt x="33" y="129"/>
                  </a:lnTo>
                  <a:lnTo>
                    <a:pt x="17" y="14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29" name="Freeform 178"/>
            <p:cNvSpPr>
              <a:spLocks/>
            </p:cNvSpPr>
            <p:nvPr/>
          </p:nvSpPr>
          <p:spPr bwMode="auto">
            <a:xfrm>
              <a:off x="672" y="1296"/>
              <a:ext cx="790" cy="413"/>
            </a:xfrm>
            <a:custGeom>
              <a:avLst/>
              <a:gdLst>
                <a:gd name="T0" fmla="*/ 0 w 1579"/>
                <a:gd name="T1" fmla="*/ 197 h 827"/>
                <a:gd name="T2" fmla="*/ 6 w 1579"/>
                <a:gd name="T3" fmla="*/ 182 h 827"/>
                <a:gd name="T4" fmla="*/ 14 w 1579"/>
                <a:gd name="T5" fmla="*/ 165 h 827"/>
                <a:gd name="T6" fmla="*/ 25 w 1579"/>
                <a:gd name="T7" fmla="*/ 146 h 827"/>
                <a:gd name="T8" fmla="*/ 39 w 1579"/>
                <a:gd name="T9" fmla="*/ 125 h 827"/>
                <a:gd name="T10" fmla="*/ 47 w 1579"/>
                <a:gd name="T11" fmla="*/ 115 h 827"/>
                <a:gd name="T12" fmla="*/ 71 w 1579"/>
                <a:gd name="T13" fmla="*/ 90 h 827"/>
                <a:gd name="T14" fmla="*/ 75 w 1579"/>
                <a:gd name="T15" fmla="*/ 86 h 827"/>
                <a:gd name="T16" fmla="*/ 87 w 1579"/>
                <a:gd name="T17" fmla="*/ 77 h 827"/>
                <a:gd name="T18" fmla="*/ 99 w 1579"/>
                <a:gd name="T19" fmla="*/ 70 h 827"/>
                <a:gd name="T20" fmla="*/ 111 w 1579"/>
                <a:gd name="T21" fmla="*/ 65 h 827"/>
                <a:gd name="T22" fmla="*/ 123 w 1579"/>
                <a:gd name="T23" fmla="*/ 60 h 827"/>
                <a:gd name="T24" fmla="*/ 146 w 1579"/>
                <a:gd name="T25" fmla="*/ 55 h 827"/>
                <a:gd name="T26" fmla="*/ 185 w 1579"/>
                <a:gd name="T27" fmla="*/ 55 h 827"/>
                <a:gd name="T28" fmla="*/ 212 w 1579"/>
                <a:gd name="T29" fmla="*/ 61 h 827"/>
                <a:gd name="T30" fmla="*/ 222 w 1579"/>
                <a:gd name="T31" fmla="*/ 65 h 827"/>
                <a:gd name="T32" fmla="*/ 226 w 1579"/>
                <a:gd name="T33" fmla="*/ 57 h 827"/>
                <a:gd name="T34" fmla="*/ 238 w 1579"/>
                <a:gd name="T35" fmla="*/ 39 h 827"/>
                <a:gd name="T36" fmla="*/ 258 w 1579"/>
                <a:gd name="T37" fmla="*/ 18 h 827"/>
                <a:gd name="T38" fmla="*/ 265 w 1579"/>
                <a:gd name="T39" fmla="*/ 13 h 827"/>
                <a:gd name="T40" fmla="*/ 272 w 1579"/>
                <a:gd name="T41" fmla="*/ 9 h 827"/>
                <a:gd name="T42" fmla="*/ 288 w 1579"/>
                <a:gd name="T43" fmla="*/ 2 h 827"/>
                <a:gd name="T44" fmla="*/ 323 w 1579"/>
                <a:gd name="T45" fmla="*/ 0 h 827"/>
                <a:gd name="T46" fmla="*/ 353 w 1579"/>
                <a:gd name="T47" fmla="*/ 8 h 827"/>
                <a:gd name="T48" fmla="*/ 365 w 1579"/>
                <a:gd name="T49" fmla="*/ 15 h 827"/>
                <a:gd name="T50" fmla="*/ 375 w 1579"/>
                <a:gd name="T51" fmla="*/ 23 h 827"/>
                <a:gd name="T52" fmla="*/ 387 w 1579"/>
                <a:gd name="T53" fmla="*/ 39 h 827"/>
                <a:gd name="T54" fmla="*/ 395 w 1579"/>
                <a:gd name="T55" fmla="*/ 74 h 827"/>
                <a:gd name="T56" fmla="*/ 375 w 1579"/>
                <a:gd name="T57" fmla="*/ 74 h 827"/>
                <a:gd name="T58" fmla="*/ 373 w 1579"/>
                <a:gd name="T59" fmla="*/ 65 h 827"/>
                <a:gd name="T60" fmla="*/ 370 w 1579"/>
                <a:gd name="T61" fmla="*/ 55 h 827"/>
                <a:gd name="T62" fmla="*/ 364 w 1579"/>
                <a:gd name="T63" fmla="*/ 44 h 827"/>
                <a:gd name="T64" fmla="*/ 360 w 1579"/>
                <a:gd name="T65" fmla="*/ 39 h 827"/>
                <a:gd name="T66" fmla="*/ 355 w 1579"/>
                <a:gd name="T67" fmla="*/ 34 h 827"/>
                <a:gd name="T68" fmla="*/ 350 w 1579"/>
                <a:gd name="T69" fmla="*/ 29 h 827"/>
                <a:gd name="T70" fmla="*/ 343 w 1579"/>
                <a:gd name="T71" fmla="*/ 25 h 827"/>
                <a:gd name="T72" fmla="*/ 327 w 1579"/>
                <a:gd name="T73" fmla="*/ 20 h 827"/>
                <a:gd name="T74" fmla="*/ 305 w 1579"/>
                <a:gd name="T75" fmla="*/ 20 h 827"/>
                <a:gd name="T76" fmla="*/ 284 w 1579"/>
                <a:gd name="T77" fmla="*/ 26 h 827"/>
                <a:gd name="T78" fmla="*/ 268 w 1579"/>
                <a:gd name="T79" fmla="*/ 35 h 827"/>
                <a:gd name="T80" fmla="*/ 256 w 1579"/>
                <a:gd name="T81" fmla="*/ 47 h 827"/>
                <a:gd name="T82" fmla="*/ 248 w 1579"/>
                <a:gd name="T83" fmla="*/ 60 h 827"/>
                <a:gd name="T84" fmla="*/ 237 w 1579"/>
                <a:gd name="T85" fmla="*/ 95 h 827"/>
                <a:gd name="T86" fmla="*/ 227 w 1579"/>
                <a:gd name="T87" fmla="*/ 88 h 827"/>
                <a:gd name="T88" fmla="*/ 214 w 1579"/>
                <a:gd name="T89" fmla="*/ 82 h 827"/>
                <a:gd name="T90" fmla="*/ 199 w 1579"/>
                <a:gd name="T91" fmla="*/ 77 h 827"/>
                <a:gd name="T92" fmla="*/ 180 w 1579"/>
                <a:gd name="T93" fmla="*/ 73 h 827"/>
                <a:gd name="T94" fmla="*/ 158 w 1579"/>
                <a:gd name="T95" fmla="*/ 73 h 827"/>
                <a:gd name="T96" fmla="*/ 134 w 1579"/>
                <a:gd name="T97" fmla="*/ 77 h 827"/>
                <a:gd name="T98" fmla="*/ 109 w 1579"/>
                <a:gd name="T99" fmla="*/ 87 h 827"/>
                <a:gd name="T100" fmla="*/ 96 w 1579"/>
                <a:gd name="T101" fmla="*/ 95 h 827"/>
                <a:gd name="T102" fmla="*/ 85 w 1579"/>
                <a:gd name="T103" fmla="*/ 103 h 827"/>
                <a:gd name="T104" fmla="*/ 75 w 1579"/>
                <a:gd name="T105" fmla="*/ 112 h 827"/>
                <a:gd name="T106" fmla="*/ 65 w 1579"/>
                <a:gd name="T107" fmla="*/ 121 h 827"/>
                <a:gd name="T108" fmla="*/ 57 w 1579"/>
                <a:gd name="T109" fmla="*/ 131 h 827"/>
                <a:gd name="T110" fmla="*/ 50 w 1579"/>
                <a:gd name="T111" fmla="*/ 141 h 827"/>
                <a:gd name="T112" fmla="*/ 37 w 1579"/>
                <a:gd name="T113" fmla="*/ 161 h 827"/>
                <a:gd name="T114" fmla="*/ 22 w 1579"/>
                <a:gd name="T115" fmla="*/ 193 h 827"/>
                <a:gd name="T116" fmla="*/ 18 w 1579"/>
                <a:gd name="T117" fmla="*/ 206 h 827"/>
                <a:gd name="T118" fmla="*/ 0 w 1579"/>
                <a:gd name="T119" fmla="*/ 197 h 827"/>
                <a:gd name="T120" fmla="*/ 0 w 1579"/>
                <a:gd name="T121" fmla="*/ 197 h 8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79" h="827">
                  <a:moveTo>
                    <a:pt x="0" y="789"/>
                  </a:moveTo>
                  <a:lnTo>
                    <a:pt x="22" y="728"/>
                  </a:lnTo>
                  <a:lnTo>
                    <a:pt x="55" y="663"/>
                  </a:lnTo>
                  <a:lnTo>
                    <a:pt x="99" y="587"/>
                  </a:lnTo>
                  <a:lnTo>
                    <a:pt x="154" y="502"/>
                  </a:lnTo>
                  <a:lnTo>
                    <a:pt x="186" y="460"/>
                  </a:lnTo>
                  <a:lnTo>
                    <a:pt x="281" y="361"/>
                  </a:lnTo>
                  <a:lnTo>
                    <a:pt x="300" y="344"/>
                  </a:lnTo>
                  <a:lnTo>
                    <a:pt x="346" y="310"/>
                  </a:lnTo>
                  <a:lnTo>
                    <a:pt x="393" y="283"/>
                  </a:lnTo>
                  <a:lnTo>
                    <a:pt x="443" y="260"/>
                  </a:lnTo>
                  <a:lnTo>
                    <a:pt x="490" y="243"/>
                  </a:lnTo>
                  <a:lnTo>
                    <a:pt x="581" y="222"/>
                  </a:lnTo>
                  <a:lnTo>
                    <a:pt x="739" y="222"/>
                  </a:lnTo>
                  <a:lnTo>
                    <a:pt x="846" y="245"/>
                  </a:lnTo>
                  <a:lnTo>
                    <a:pt x="886" y="262"/>
                  </a:lnTo>
                  <a:lnTo>
                    <a:pt x="903" y="230"/>
                  </a:lnTo>
                  <a:lnTo>
                    <a:pt x="950" y="157"/>
                  </a:lnTo>
                  <a:lnTo>
                    <a:pt x="1030" y="74"/>
                  </a:lnTo>
                  <a:lnTo>
                    <a:pt x="1059" y="55"/>
                  </a:lnTo>
                  <a:lnTo>
                    <a:pt x="1085" y="38"/>
                  </a:lnTo>
                  <a:lnTo>
                    <a:pt x="1152" y="11"/>
                  </a:lnTo>
                  <a:lnTo>
                    <a:pt x="1290" y="0"/>
                  </a:lnTo>
                  <a:lnTo>
                    <a:pt x="1410" y="34"/>
                  </a:lnTo>
                  <a:lnTo>
                    <a:pt x="1458" y="60"/>
                  </a:lnTo>
                  <a:lnTo>
                    <a:pt x="1500" y="93"/>
                  </a:lnTo>
                  <a:lnTo>
                    <a:pt x="1545" y="157"/>
                  </a:lnTo>
                  <a:lnTo>
                    <a:pt x="1579" y="298"/>
                  </a:lnTo>
                  <a:lnTo>
                    <a:pt x="1500" y="298"/>
                  </a:lnTo>
                  <a:lnTo>
                    <a:pt x="1490" y="260"/>
                  </a:lnTo>
                  <a:lnTo>
                    <a:pt x="1477" y="222"/>
                  </a:lnTo>
                  <a:lnTo>
                    <a:pt x="1456" y="178"/>
                  </a:lnTo>
                  <a:lnTo>
                    <a:pt x="1437" y="157"/>
                  </a:lnTo>
                  <a:lnTo>
                    <a:pt x="1420" y="137"/>
                  </a:lnTo>
                  <a:lnTo>
                    <a:pt x="1397" y="118"/>
                  </a:lnTo>
                  <a:lnTo>
                    <a:pt x="1370" y="102"/>
                  </a:lnTo>
                  <a:lnTo>
                    <a:pt x="1306" y="83"/>
                  </a:lnTo>
                  <a:lnTo>
                    <a:pt x="1220" y="83"/>
                  </a:lnTo>
                  <a:lnTo>
                    <a:pt x="1136" y="104"/>
                  </a:lnTo>
                  <a:lnTo>
                    <a:pt x="1072" y="142"/>
                  </a:lnTo>
                  <a:lnTo>
                    <a:pt x="1024" y="190"/>
                  </a:lnTo>
                  <a:lnTo>
                    <a:pt x="990" y="243"/>
                  </a:lnTo>
                  <a:lnTo>
                    <a:pt x="946" y="380"/>
                  </a:lnTo>
                  <a:lnTo>
                    <a:pt x="905" y="355"/>
                  </a:lnTo>
                  <a:lnTo>
                    <a:pt x="855" y="330"/>
                  </a:lnTo>
                  <a:lnTo>
                    <a:pt x="794" y="310"/>
                  </a:lnTo>
                  <a:lnTo>
                    <a:pt x="718" y="294"/>
                  </a:lnTo>
                  <a:lnTo>
                    <a:pt x="631" y="292"/>
                  </a:lnTo>
                  <a:lnTo>
                    <a:pt x="536" y="310"/>
                  </a:lnTo>
                  <a:lnTo>
                    <a:pt x="433" y="349"/>
                  </a:lnTo>
                  <a:lnTo>
                    <a:pt x="384" y="380"/>
                  </a:lnTo>
                  <a:lnTo>
                    <a:pt x="338" y="412"/>
                  </a:lnTo>
                  <a:lnTo>
                    <a:pt x="298" y="450"/>
                  </a:lnTo>
                  <a:lnTo>
                    <a:pt x="260" y="486"/>
                  </a:lnTo>
                  <a:lnTo>
                    <a:pt x="226" y="526"/>
                  </a:lnTo>
                  <a:lnTo>
                    <a:pt x="197" y="566"/>
                  </a:lnTo>
                  <a:lnTo>
                    <a:pt x="148" y="644"/>
                  </a:lnTo>
                  <a:lnTo>
                    <a:pt x="87" y="774"/>
                  </a:lnTo>
                  <a:lnTo>
                    <a:pt x="70" y="827"/>
                  </a:lnTo>
                  <a:lnTo>
                    <a:pt x="0" y="7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0" name="Freeform 179"/>
            <p:cNvSpPr>
              <a:spLocks/>
            </p:cNvSpPr>
            <p:nvPr/>
          </p:nvSpPr>
          <p:spPr bwMode="auto">
            <a:xfrm>
              <a:off x="1402" y="1240"/>
              <a:ext cx="506" cy="165"/>
            </a:xfrm>
            <a:custGeom>
              <a:avLst/>
              <a:gdLst>
                <a:gd name="T0" fmla="*/ 0 w 1011"/>
                <a:gd name="T1" fmla="*/ 62 h 331"/>
                <a:gd name="T2" fmla="*/ 14 w 1011"/>
                <a:gd name="T3" fmla="*/ 47 h 331"/>
                <a:gd name="T4" fmla="*/ 34 w 1011"/>
                <a:gd name="T5" fmla="*/ 30 h 331"/>
                <a:gd name="T6" fmla="*/ 43 w 1011"/>
                <a:gd name="T7" fmla="*/ 25 h 331"/>
                <a:gd name="T8" fmla="*/ 52 w 1011"/>
                <a:gd name="T9" fmla="*/ 19 h 331"/>
                <a:gd name="T10" fmla="*/ 63 w 1011"/>
                <a:gd name="T11" fmla="*/ 14 h 331"/>
                <a:gd name="T12" fmla="*/ 73 w 1011"/>
                <a:gd name="T13" fmla="*/ 9 h 331"/>
                <a:gd name="T14" fmla="*/ 86 w 1011"/>
                <a:gd name="T15" fmla="*/ 5 h 331"/>
                <a:gd name="T16" fmla="*/ 98 w 1011"/>
                <a:gd name="T17" fmla="*/ 2 h 331"/>
                <a:gd name="T18" fmla="*/ 127 w 1011"/>
                <a:gd name="T19" fmla="*/ 0 h 331"/>
                <a:gd name="T20" fmla="*/ 155 w 1011"/>
                <a:gd name="T21" fmla="*/ 2 h 331"/>
                <a:gd name="T22" fmla="*/ 180 w 1011"/>
                <a:gd name="T23" fmla="*/ 9 h 331"/>
                <a:gd name="T24" fmla="*/ 201 w 1011"/>
                <a:gd name="T25" fmla="*/ 19 h 331"/>
                <a:gd name="T26" fmla="*/ 211 w 1011"/>
                <a:gd name="T27" fmla="*/ 25 h 331"/>
                <a:gd name="T28" fmla="*/ 219 w 1011"/>
                <a:gd name="T29" fmla="*/ 30 h 331"/>
                <a:gd name="T30" fmla="*/ 227 w 1011"/>
                <a:gd name="T31" fmla="*/ 36 h 331"/>
                <a:gd name="T32" fmla="*/ 234 w 1011"/>
                <a:gd name="T33" fmla="*/ 42 h 331"/>
                <a:gd name="T34" fmla="*/ 253 w 1011"/>
                <a:gd name="T35" fmla="*/ 62 h 331"/>
                <a:gd name="T36" fmla="*/ 233 w 1011"/>
                <a:gd name="T37" fmla="*/ 69 h 331"/>
                <a:gd name="T38" fmla="*/ 230 w 1011"/>
                <a:gd name="T39" fmla="*/ 67 h 331"/>
                <a:gd name="T40" fmla="*/ 225 w 1011"/>
                <a:gd name="T41" fmla="*/ 60 h 331"/>
                <a:gd name="T42" fmla="*/ 215 w 1011"/>
                <a:gd name="T43" fmla="*/ 52 h 331"/>
                <a:gd name="T44" fmla="*/ 186 w 1011"/>
                <a:gd name="T45" fmla="*/ 32 h 331"/>
                <a:gd name="T46" fmla="*/ 177 w 1011"/>
                <a:gd name="T47" fmla="*/ 27 h 331"/>
                <a:gd name="T48" fmla="*/ 168 w 1011"/>
                <a:gd name="T49" fmla="*/ 24 h 331"/>
                <a:gd name="T50" fmla="*/ 147 w 1011"/>
                <a:gd name="T51" fmla="*/ 18 h 331"/>
                <a:gd name="T52" fmla="*/ 125 w 1011"/>
                <a:gd name="T53" fmla="*/ 17 h 331"/>
                <a:gd name="T54" fmla="*/ 102 w 1011"/>
                <a:gd name="T55" fmla="*/ 21 h 331"/>
                <a:gd name="T56" fmla="*/ 82 w 1011"/>
                <a:gd name="T57" fmla="*/ 29 h 331"/>
                <a:gd name="T58" fmla="*/ 63 w 1011"/>
                <a:gd name="T59" fmla="*/ 39 h 331"/>
                <a:gd name="T60" fmla="*/ 55 w 1011"/>
                <a:gd name="T61" fmla="*/ 45 h 331"/>
                <a:gd name="T62" fmla="*/ 29 w 1011"/>
                <a:gd name="T63" fmla="*/ 68 h 331"/>
                <a:gd name="T64" fmla="*/ 16 w 1011"/>
                <a:gd name="T65" fmla="*/ 82 h 331"/>
                <a:gd name="T66" fmla="*/ 0 w 1011"/>
                <a:gd name="T67" fmla="*/ 62 h 331"/>
                <a:gd name="T68" fmla="*/ 0 w 1011"/>
                <a:gd name="T69" fmla="*/ 62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331">
                  <a:moveTo>
                    <a:pt x="0" y="248"/>
                  </a:moveTo>
                  <a:lnTo>
                    <a:pt x="53" y="191"/>
                  </a:lnTo>
                  <a:lnTo>
                    <a:pt x="133" y="122"/>
                  </a:lnTo>
                  <a:lnTo>
                    <a:pt x="169" y="101"/>
                  </a:lnTo>
                  <a:lnTo>
                    <a:pt x="205" y="78"/>
                  </a:lnTo>
                  <a:lnTo>
                    <a:pt x="249" y="57"/>
                  </a:lnTo>
                  <a:lnTo>
                    <a:pt x="292" y="38"/>
                  </a:lnTo>
                  <a:lnTo>
                    <a:pt x="342" y="21"/>
                  </a:lnTo>
                  <a:lnTo>
                    <a:pt x="391" y="10"/>
                  </a:lnTo>
                  <a:lnTo>
                    <a:pt x="505" y="0"/>
                  </a:lnTo>
                  <a:lnTo>
                    <a:pt x="617" y="10"/>
                  </a:lnTo>
                  <a:lnTo>
                    <a:pt x="718" y="38"/>
                  </a:lnTo>
                  <a:lnTo>
                    <a:pt x="804" y="78"/>
                  </a:lnTo>
                  <a:lnTo>
                    <a:pt x="842" y="101"/>
                  </a:lnTo>
                  <a:lnTo>
                    <a:pt x="876" y="122"/>
                  </a:lnTo>
                  <a:lnTo>
                    <a:pt x="906" y="147"/>
                  </a:lnTo>
                  <a:lnTo>
                    <a:pt x="933" y="170"/>
                  </a:lnTo>
                  <a:lnTo>
                    <a:pt x="1011" y="248"/>
                  </a:lnTo>
                  <a:lnTo>
                    <a:pt x="929" y="278"/>
                  </a:lnTo>
                  <a:lnTo>
                    <a:pt x="920" y="269"/>
                  </a:lnTo>
                  <a:lnTo>
                    <a:pt x="897" y="242"/>
                  </a:lnTo>
                  <a:lnTo>
                    <a:pt x="859" y="208"/>
                  </a:lnTo>
                  <a:lnTo>
                    <a:pt x="741" y="128"/>
                  </a:lnTo>
                  <a:lnTo>
                    <a:pt x="707" y="111"/>
                  </a:lnTo>
                  <a:lnTo>
                    <a:pt x="669" y="96"/>
                  </a:lnTo>
                  <a:lnTo>
                    <a:pt x="587" y="75"/>
                  </a:lnTo>
                  <a:lnTo>
                    <a:pt x="498" y="71"/>
                  </a:lnTo>
                  <a:lnTo>
                    <a:pt x="408" y="86"/>
                  </a:lnTo>
                  <a:lnTo>
                    <a:pt x="327" y="116"/>
                  </a:lnTo>
                  <a:lnTo>
                    <a:pt x="252" y="158"/>
                  </a:lnTo>
                  <a:lnTo>
                    <a:pt x="220" y="183"/>
                  </a:lnTo>
                  <a:lnTo>
                    <a:pt x="116" y="274"/>
                  </a:lnTo>
                  <a:lnTo>
                    <a:pt x="64" y="331"/>
                  </a:lnTo>
                  <a:lnTo>
                    <a:pt x="0"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1" name="Freeform 180"/>
            <p:cNvSpPr>
              <a:spLocks/>
            </p:cNvSpPr>
            <p:nvPr/>
          </p:nvSpPr>
          <p:spPr bwMode="auto">
            <a:xfrm>
              <a:off x="2018" y="1377"/>
              <a:ext cx="455" cy="153"/>
            </a:xfrm>
            <a:custGeom>
              <a:avLst/>
              <a:gdLst>
                <a:gd name="T0" fmla="*/ 0 w 909"/>
                <a:gd name="T1" fmla="*/ 47 h 306"/>
                <a:gd name="T2" fmla="*/ 10 w 909"/>
                <a:gd name="T3" fmla="*/ 41 h 306"/>
                <a:gd name="T4" fmla="*/ 20 w 909"/>
                <a:gd name="T5" fmla="*/ 33 h 306"/>
                <a:gd name="T6" fmla="*/ 34 w 909"/>
                <a:gd name="T7" fmla="*/ 25 h 306"/>
                <a:gd name="T8" fmla="*/ 42 w 909"/>
                <a:gd name="T9" fmla="*/ 20 h 306"/>
                <a:gd name="T10" fmla="*/ 51 w 909"/>
                <a:gd name="T11" fmla="*/ 17 h 306"/>
                <a:gd name="T12" fmla="*/ 72 w 909"/>
                <a:gd name="T13" fmla="*/ 9 h 306"/>
                <a:gd name="T14" fmla="*/ 94 w 909"/>
                <a:gd name="T15" fmla="*/ 3 h 306"/>
                <a:gd name="T16" fmla="*/ 118 w 909"/>
                <a:gd name="T17" fmla="*/ 0 h 306"/>
                <a:gd name="T18" fmla="*/ 163 w 909"/>
                <a:gd name="T19" fmla="*/ 6 h 306"/>
                <a:gd name="T20" fmla="*/ 182 w 909"/>
                <a:gd name="T21" fmla="*/ 13 h 306"/>
                <a:gd name="T22" fmla="*/ 198 w 909"/>
                <a:gd name="T23" fmla="*/ 20 h 306"/>
                <a:gd name="T24" fmla="*/ 211 w 909"/>
                <a:gd name="T25" fmla="*/ 29 h 306"/>
                <a:gd name="T26" fmla="*/ 220 w 909"/>
                <a:gd name="T27" fmla="*/ 36 h 306"/>
                <a:gd name="T28" fmla="*/ 228 w 909"/>
                <a:gd name="T29" fmla="*/ 43 h 306"/>
                <a:gd name="T30" fmla="*/ 221 w 909"/>
                <a:gd name="T31" fmla="*/ 63 h 306"/>
                <a:gd name="T32" fmla="*/ 215 w 909"/>
                <a:gd name="T33" fmla="*/ 55 h 306"/>
                <a:gd name="T34" fmla="*/ 207 w 909"/>
                <a:gd name="T35" fmla="*/ 47 h 306"/>
                <a:gd name="T36" fmla="*/ 202 w 909"/>
                <a:gd name="T37" fmla="*/ 43 h 306"/>
                <a:gd name="T38" fmla="*/ 196 w 909"/>
                <a:gd name="T39" fmla="*/ 39 h 306"/>
                <a:gd name="T40" fmla="*/ 189 w 909"/>
                <a:gd name="T41" fmla="*/ 35 h 306"/>
                <a:gd name="T42" fmla="*/ 182 w 909"/>
                <a:gd name="T43" fmla="*/ 31 h 306"/>
                <a:gd name="T44" fmla="*/ 163 w 909"/>
                <a:gd name="T45" fmla="*/ 24 h 306"/>
                <a:gd name="T46" fmla="*/ 141 w 909"/>
                <a:gd name="T47" fmla="*/ 19 h 306"/>
                <a:gd name="T48" fmla="*/ 116 w 909"/>
                <a:gd name="T49" fmla="*/ 18 h 306"/>
                <a:gd name="T50" fmla="*/ 67 w 909"/>
                <a:gd name="T51" fmla="*/ 29 h 306"/>
                <a:gd name="T52" fmla="*/ 48 w 909"/>
                <a:gd name="T53" fmla="*/ 38 h 306"/>
                <a:gd name="T54" fmla="*/ 31 w 909"/>
                <a:gd name="T55" fmla="*/ 49 h 306"/>
                <a:gd name="T56" fmla="*/ 24 w 909"/>
                <a:gd name="T57" fmla="*/ 55 h 306"/>
                <a:gd name="T58" fmla="*/ 18 w 909"/>
                <a:gd name="T59" fmla="*/ 60 h 306"/>
                <a:gd name="T60" fmla="*/ 9 w 909"/>
                <a:gd name="T61" fmla="*/ 68 h 306"/>
                <a:gd name="T62" fmla="*/ 1 w 909"/>
                <a:gd name="T63" fmla="*/ 77 h 306"/>
                <a:gd name="T64" fmla="*/ 0 w 909"/>
                <a:gd name="T65" fmla="*/ 47 h 306"/>
                <a:gd name="T66" fmla="*/ 0 w 909"/>
                <a:gd name="T67" fmla="*/ 47 h 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9" h="306">
                  <a:moveTo>
                    <a:pt x="0" y="188"/>
                  </a:moveTo>
                  <a:lnTo>
                    <a:pt x="37" y="162"/>
                  </a:lnTo>
                  <a:lnTo>
                    <a:pt x="78" y="131"/>
                  </a:lnTo>
                  <a:lnTo>
                    <a:pt x="135" y="99"/>
                  </a:lnTo>
                  <a:lnTo>
                    <a:pt x="168" y="80"/>
                  </a:lnTo>
                  <a:lnTo>
                    <a:pt x="204" y="65"/>
                  </a:lnTo>
                  <a:lnTo>
                    <a:pt x="286" y="34"/>
                  </a:lnTo>
                  <a:lnTo>
                    <a:pt x="373" y="12"/>
                  </a:lnTo>
                  <a:lnTo>
                    <a:pt x="470" y="0"/>
                  </a:lnTo>
                  <a:lnTo>
                    <a:pt x="651" y="23"/>
                  </a:lnTo>
                  <a:lnTo>
                    <a:pt x="727" y="50"/>
                  </a:lnTo>
                  <a:lnTo>
                    <a:pt x="789" y="80"/>
                  </a:lnTo>
                  <a:lnTo>
                    <a:pt x="841" y="114"/>
                  </a:lnTo>
                  <a:lnTo>
                    <a:pt x="879" y="143"/>
                  </a:lnTo>
                  <a:lnTo>
                    <a:pt x="909" y="171"/>
                  </a:lnTo>
                  <a:lnTo>
                    <a:pt x="884" y="249"/>
                  </a:lnTo>
                  <a:lnTo>
                    <a:pt x="860" y="219"/>
                  </a:lnTo>
                  <a:lnTo>
                    <a:pt x="827" y="188"/>
                  </a:lnTo>
                  <a:lnTo>
                    <a:pt x="807" y="171"/>
                  </a:lnTo>
                  <a:lnTo>
                    <a:pt x="782" y="156"/>
                  </a:lnTo>
                  <a:lnTo>
                    <a:pt x="755" y="137"/>
                  </a:lnTo>
                  <a:lnTo>
                    <a:pt x="725" y="122"/>
                  </a:lnTo>
                  <a:lnTo>
                    <a:pt x="651" y="93"/>
                  </a:lnTo>
                  <a:lnTo>
                    <a:pt x="563" y="74"/>
                  </a:lnTo>
                  <a:lnTo>
                    <a:pt x="461" y="71"/>
                  </a:lnTo>
                  <a:lnTo>
                    <a:pt x="267" y="114"/>
                  </a:lnTo>
                  <a:lnTo>
                    <a:pt x="189" y="152"/>
                  </a:lnTo>
                  <a:lnTo>
                    <a:pt x="122" y="196"/>
                  </a:lnTo>
                  <a:lnTo>
                    <a:pt x="94" y="217"/>
                  </a:lnTo>
                  <a:lnTo>
                    <a:pt x="71" y="238"/>
                  </a:lnTo>
                  <a:lnTo>
                    <a:pt x="33" y="272"/>
                  </a:lnTo>
                  <a:lnTo>
                    <a:pt x="2" y="306"/>
                  </a:lnTo>
                  <a:lnTo>
                    <a:pt x="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32" name="Freeform 181"/>
            <p:cNvSpPr>
              <a:spLocks/>
            </p:cNvSpPr>
            <p:nvPr/>
          </p:nvSpPr>
          <p:spPr bwMode="auto">
            <a:xfrm>
              <a:off x="2588" y="1407"/>
              <a:ext cx="595" cy="299"/>
            </a:xfrm>
            <a:custGeom>
              <a:avLst/>
              <a:gdLst>
                <a:gd name="T0" fmla="*/ 0 w 1190"/>
                <a:gd name="T1" fmla="*/ 29 h 597"/>
                <a:gd name="T2" fmla="*/ 12 w 1190"/>
                <a:gd name="T3" fmla="*/ 22 h 597"/>
                <a:gd name="T4" fmla="*/ 27 w 1190"/>
                <a:gd name="T5" fmla="*/ 16 h 597"/>
                <a:gd name="T6" fmla="*/ 46 w 1190"/>
                <a:gd name="T7" fmla="*/ 9 h 597"/>
                <a:gd name="T8" fmla="*/ 67 w 1190"/>
                <a:gd name="T9" fmla="*/ 3 h 597"/>
                <a:gd name="T10" fmla="*/ 91 w 1190"/>
                <a:gd name="T11" fmla="*/ 0 h 597"/>
                <a:gd name="T12" fmla="*/ 143 w 1190"/>
                <a:gd name="T13" fmla="*/ 7 h 597"/>
                <a:gd name="T14" fmla="*/ 167 w 1190"/>
                <a:gd name="T15" fmla="*/ 16 h 597"/>
                <a:gd name="T16" fmla="*/ 185 w 1190"/>
                <a:gd name="T17" fmla="*/ 26 h 597"/>
                <a:gd name="T18" fmla="*/ 199 w 1190"/>
                <a:gd name="T19" fmla="*/ 36 h 597"/>
                <a:gd name="T20" fmla="*/ 208 w 1190"/>
                <a:gd name="T21" fmla="*/ 45 h 597"/>
                <a:gd name="T22" fmla="*/ 220 w 1190"/>
                <a:gd name="T23" fmla="*/ 66 h 597"/>
                <a:gd name="T24" fmla="*/ 228 w 1190"/>
                <a:gd name="T25" fmla="*/ 64 h 597"/>
                <a:gd name="T26" fmla="*/ 253 w 1190"/>
                <a:gd name="T27" fmla="*/ 59 h 597"/>
                <a:gd name="T28" fmla="*/ 284 w 1190"/>
                <a:gd name="T29" fmla="*/ 60 h 597"/>
                <a:gd name="T30" fmla="*/ 298 w 1190"/>
                <a:gd name="T31" fmla="*/ 63 h 597"/>
                <a:gd name="T32" fmla="*/ 292 w 1190"/>
                <a:gd name="T33" fmla="*/ 80 h 597"/>
                <a:gd name="T34" fmla="*/ 269 w 1190"/>
                <a:gd name="T35" fmla="*/ 77 h 597"/>
                <a:gd name="T36" fmla="*/ 246 w 1190"/>
                <a:gd name="T37" fmla="*/ 80 h 597"/>
                <a:gd name="T38" fmla="*/ 220 w 1190"/>
                <a:gd name="T39" fmla="*/ 90 h 597"/>
                <a:gd name="T40" fmla="*/ 209 w 1190"/>
                <a:gd name="T41" fmla="*/ 98 h 597"/>
                <a:gd name="T42" fmla="*/ 200 w 1190"/>
                <a:gd name="T43" fmla="*/ 107 h 597"/>
                <a:gd name="T44" fmla="*/ 188 w 1190"/>
                <a:gd name="T45" fmla="*/ 127 h 597"/>
                <a:gd name="T46" fmla="*/ 181 w 1190"/>
                <a:gd name="T47" fmla="*/ 150 h 597"/>
                <a:gd name="T48" fmla="*/ 164 w 1190"/>
                <a:gd name="T49" fmla="*/ 145 h 597"/>
                <a:gd name="T50" fmla="*/ 167 w 1190"/>
                <a:gd name="T51" fmla="*/ 132 h 597"/>
                <a:gd name="T52" fmla="*/ 171 w 1190"/>
                <a:gd name="T53" fmla="*/ 119 h 597"/>
                <a:gd name="T54" fmla="*/ 176 w 1190"/>
                <a:gd name="T55" fmla="*/ 106 h 597"/>
                <a:gd name="T56" fmla="*/ 183 w 1190"/>
                <a:gd name="T57" fmla="*/ 95 h 597"/>
                <a:gd name="T58" fmla="*/ 188 w 1190"/>
                <a:gd name="T59" fmla="*/ 90 h 597"/>
                <a:gd name="T60" fmla="*/ 203 w 1190"/>
                <a:gd name="T61" fmla="*/ 75 h 597"/>
                <a:gd name="T62" fmla="*/ 199 w 1190"/>
                <a:gd name="T63" fmla="*/ 67 h 597"/>
                <a:gd name="T64" fmla="*/ 193 w 1190"/>
                <a:gd name="T65" fmla="*/ 60 h 597"/>
                <a:gd name="T66" fmla="*/ 185 w 1190"/>
                <a:gd name="T67" fmla="*/ 50 h 597"/>
                <a:gd name="T68" fmla="*/ 179 w 1190"/>
                <a:gd name="T69" fmla="*/ 45 h 597"/>
                <a:gd name="T70" fmla="*/ 173 w 1190"/>
                <a:gd name="T71" fmla="*/ 40 h 597"/>
                <a:gd name="T72" fmla="*/ 166 w 1190"/>
                <a:gd name="T73" fmla="*/ 36 h 597"/>
                <a:gd name="T74" fmla="*/ 158 w 1190"/>
                <a:gd name="T75" fmla="*/ 31 h 597"/>
                <a:gd name="T76" fmla="*/ 139 w 1190"/>
                <a:gd name="T77" fmla="*/ 24 h 597"/>
                <a:gd name="T78" fmla="*/ 117 w 1190"/>
                <a:gd name="T79" fmla="*/ 20 h 597"/>
                <a:gd name="T80" fmla="*/ 72 w 1190"/>
                <a:gd name="T81" fmla="*/ 21 h 597"/>
                <a:gd name="T82" fmla="*/ 38 w 1190"/>
                <a:gd name="T83" fmla="*/ 31 h 597"/>
                <a:gd name="T84" fmla="*/ 17 w 1190"/>
                <a:gd name="T85" fmla="*/ 41 h 597"/>
                <a:gd name="T86" fmla="*/ 9 w 1190"/>
                <a:gd name="T87" fmla="*/ 46 h 597"/>
                <a:gd name="T88" fmla="*/ 0 w 1190"/>
                <a:gd name="T89" fmla="*/ 29 h 597"/>
                <a:gd name="T90" fmla="*/ 0 w 1190"/>
                <a:gd name="T91" fmla="*/ 29 h 5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90" h="597">
                  <a:moveTo>
                    <a:pt x="0" y="114"/>
                  </a:moveTo>
                  <a:lnTo>
                    <a:pt x="48" y="88"/>
                  </a:lnTo>
                  <a:lnTo>
                    <a:pt x="107" y="61"/>
                  </a:lnTo>
                  <a:lnTo>
                    <a:pt x="181" y="34"/>
                  </a:lnTo>
                  <a:lnTo>
                    <a:pt x="266" y="12"/>
                  </a:lnTo>
                  <a:lnTo>
                    <a:pt x="363" y="0"/>
                  </a:lnTo>
                  <a:lnTo>
                    <a:pt x="572" y="25"/>
                  </a:lnTo>
                  <a:lnTo>
                    <a:pt x="666" y="63"/>
                  </a:lnTo>
                  <a:lnTo>
                    <a:pt x="738" y="101"/>
                  </a:lnTo>
                  <a:lnTo>
                    <a:pt x="793" y="143"/>
                  </a:lnTo>
                  <a:lnTo>
                    <a:pt x="831" y="179"/>
                  </a:lnTo>
                  <a:lnTo>
                    <a:pt x="880" y="264"/>
                  </a:lnTo>
                  <a:lnTo>
                    <a:pt x="909" y="253"/>
                  </a:lnTo>
                  <a:lnTo>
                    <a:pt x="1010" y="236"/>
                  </a:lnTo>
                  <a:lnTo>
                    <a:pt x="1135" y="240"/>
                  </a:lnTo>
                  <a:lnTo>
                    <a:pt x="1190" y="251"/>
                  </a:lnTo>
                  <a:lnTo>
                    <a:pt x="1167" y="318"/>
                  </a:lnTo>
                  <a:lnTo>
                    <a:pt x="1076" y="308"/>
                  </a:lnTo>
                  <a:lnTo>
                    <a:pt x="983" y="318"/>
                  </a:lnTo>
                  <a:lnTo>
                    <a:pt x="880" y="358"/>
                  </a:lnTo>
                  <a:lnTo>
                    <a:pt x="833" y="390"/>
                  </a:lnTo>
                  <a:lnTo>
                    <a:pt x="797" y="428"/>
                  </a:lnTo>
                  <a:lnTo>
                    <a:pt x="749" y="506"/>
                  </a:lnTo>
                  <a:lnTo>
                    <a:pt x="724" y="597"/>
                  </a:lnTo>
                  <a:lnTo>
                    <a:pt x="656" y="580"/>
                  </a:lnTo>
                  <a:lnTo>
                    <a:pt x="667" y="525"/>
                  </a:lnTo>
                  <a:lnTo>
                    <a:pt x="681" y="474"/>
                  </a:lnTo>
                  <a:lnTo>
                    <a:pt x="702" y="424"/>
                  </a:lnTo>
                  <a:lnTo>
                    <a:pt x="730" y="380"/>
                  </a:lnTo>
                  <a:lnTo>
                    <a:pt x="751" y="359"/>
                  </a:lnTo>
                  <a:lnTo>
                    <a:pt x="812" y="299"/>
                  </a:lnTo>
                  <a:lnTo>
                    <a:pt x="795" y="268"/>
                  </a:lnTo>
                  <a:lnTo>
                    <a:pt x="770" y="238"/>
                  </a:lnTo>
                  <a:lnTo>
                    <a:pt x="738" y="198"/>
                  </a:lnTo>
                  <a:lnTo>
                    <a:pt x="715" y="179"/>
                  </a:lnTo>
                  <a:lnTo>
                    <a:pt x="690" y="160"/>
                  </a:lnTo>
                  <a:lnTo>
                    <a:pt x="662" y="141"/>
                  </a:lnTo>
                  <a:lnTo>
                    <a:pt x="631" y="124"/>
                  </a:lnTo>
                  <a:lnTo>
                    <a:pt x="555" y="95"/>
                  </a:lnTo>
                  <a:lnTo>
                    <a:pt x="466" y="78"/>
                  </a:lnTo>
                  <a:lnTo>
                    <a:pt x="287" y="84"/>
                  </a:lnTo>
                  <a:lnTo>
                    <a:pt x="150" y="122"/>
                  </a:lnTo>
                  <a:lnTo>
                    <a:pt x="65" y="164"/>
                  </a:lnTo>
                  <a:lnTo>
                    <a:pt x="33" y="183"/>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9462" name="Picture 182" descr="BD0521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133600"/>
            <a:ext cx="15240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3543" name="AutoShape 183" descr="Wave"/>
          <p:cNvSpPr>
            <a:spLocks noChangeArrowheads="1"/>
          </p:cNvSpPr>
          <p:nvPr/>
        </p:nvSpPr>
        <p:spPr bwMode="auto">
          <a:xfrm rot="3348710">
            <a:off x="5466557" y="1553369"/>
            <a:ext cx="1370012" cy="2133600"/>
          </a:xfrm>
          <a:prstGeom prst="lightningBolt">
            <a:avLst/>
          </a:prstGeom>
          <a:pattFill prst="wave">
            <a:fgClr>
              <a:srgbClr val="FF99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783544" name="AutoShape 184" descr="Wave"/>
          <p:cNvSpPr>
            <a:spLocks noChangeArrowheads="1"/>
          </p:cNvSpPr>
          <p:nvPr/>
        </p:nvSpPr>
        <p:spPr bwMode="auto">
          <a:xfrm rot="3348710">
            <a:off x="3201193" y="913607"/>
            <a:ext cx="1370013" cy="2133600"/>
          </a:xfrm>
          <a:prstGeom prst="lightningBolt">
            <a:avLst/>
          </a:prstGeom>
          <a:pattFill prst="wave">
            <a:fgClr>
              <a:srgbClr val="FF99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19465" name="Text Box 185"/>
          <p:cNvSpPr txBox="1">
            <a:spLocks noChangeArrowheads="1"/>
          </p:cNvSpPr>
          <p:nvPr/>
        </p:nvSpPr>
        <p:spPr bwMode="auto">
          <a:xfrm>
            <a:off x="5334000" y="4953000"/>
            <a:ext cx="3648075" cy="137318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buFontTx/>
              <a:buChar char="-"/>
            </a:pPr>
            <a:r>
              <a:rPr lang="en-US" altLang="en-US" sz="2800">
                <a:latin typeface="Times New Roman" panose="02020603050405020304" pitchFamily="18" charset="0"/>
              </a:rPr>
              <a:t> source of messages</a:t>
            </a:r>
          </a:p>
          <a:p>
            <a:pPr>
              <a:buFontTx/>
              <a:buChar char="-"/>
            </a:pPr>
            <a:r>
              <a:rPr lang="en-US" altLang="en-US" sz="2800">
                <a:latin typeface="Times New Roman" panose="02020603050405020304" pitchFamily="18" charset="0"/>
              </a:rPr>
              <a:t> topology of interaction</a:t>
            </a:r>
          </a:p>
          <a:p>
            <a:pPr>
              <a:buFontTx/>
              <a:buChar char="-"/>
            </a:pPr>
            <a:r>
              <a:rPr lang="en-US" altLang="en-US" sz="2800">
                <a:latin typeface="Times New Roman" panose="02020603050405020304" pitchFamily="18" charset="0"/>
              </a:rPr>
              <a:t> frequency &amp; length</a:t>
            </a:r>
            <a:endParaRPr lang="en-GB" altLang="en-US"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3543"/>
                                        </p:tgtEl>
                                        <p:attrNameLst>
                                          <p:attrName>style.visibility</p:attrName>
                                        </p:attrNameLst>
                                      </p:cBhvr>
                                      <p:to>
                                        <p:strVal val="visible"/>
                                      </p:to>
                                    </p:set>
                                    <p:animEffect transition="in" filter="dissolve">
                                      <p:cBhvr>
                                        <p:cTn id="7" dur="500"/>
                                        <p:tgtEl>
                                          <p:spTgt spid="783543"/>
                                        </p:tgtEl>
                                      </p:cBhvr>
                                    </p:animEffect>
                                  </p:childTnLst>
                                  <p:subTnLst>
                                    <p:set>
                                      <p:cBhvr override="childStyle">
                                        <p:cTn dur="1" fill="hold" display="0" masterRel="nextClick" afterEffect="1"/>
                                        <p:tgtEl>
                                          <p:spTgt spid="78354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3544"/>
                                        </p:tgtEl>
                                        <p:attrNameLst>
                                          <p:attrName>style.visibility</p:attrName>
                                        </p:attrNameLst>
                                      </p:cBhvr>
                                      <p:to>
                                        <p:strVal val="visible"/>
                                      </p:to>
                                    </p:set>
                                    <p:animEffect transition="in" filter="dissolve">
                                      <p:cBhvr>
                                        <p:cTn id="12" dur="500"/>
                                        <p:tgtEl>
                                          <p:spTgt spid="783544"/>
                                        </p:tgtEl>
                                      </p:cBhvr>
                                    </p:animEffect>
                                  </p:childTnLst>
                                  <p:subTnLst>
                                    <p:set>
                                      <p:cBhvr override="childStyle">
                                        <p:cTn dur="1" fill="hold" display="0" masterRel="nextClick" afterEffect="1"/>
                                        <p:tgtEl>
                                          <p:spTgt spid="78354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543" grpId="0" animBg="1"/>
      <p:bldP spid="7835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560388" y="692150"/>
            <a:ext cx="8023225" cy="558800"/>
          </a:xfrm>
          <a:noFill/>
        </p:spPr>
        <p:txBody>
          <a:bodyPr/>
          <a:lstStyle/>
          <a:p>
            <a:r>
              <a:rPr lang="en-US" altLang="en-US" smtClean="0"/>
              <a:t>Active Attacks: Modification </a:t>
            </a:r>
            <a:endParaRPr lang="en-GB" altLang="en-US" smtClean="0"/>
          </a:p>
        </p:txBody>
      </p:sp>
      <p:sp>
        <p:nvSpPr>
          <p:cNvPr id="20483"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8579621A-346C-42C0-93C7-04F1ABDF6436}" type="slidenum">
              <a:rPr lang="en-GB" altLang="en-US" sz="1000"/>
              <a:pPr eaLnBrk="1" hangingPunct="1"/>
              <a:t>22</a:t>
            </a:fld>
            <a:endParaRPr lang="en-GB" altLang="en-US" sz="1000"/>
          </a:p>
        </p:txBody>
      </p:sp>
      <p:sp>
        <p:nvSpPr>
          <p:cNvPr id="20484" name="AutoShape 2"/>
          <p:cNvSpPr>
            <a:spLocks noChangeArrowheads="1"/>
          </p:cNvSpPr>
          <p:nvPr/>
        </p:nvSpPr>
        <p:spPr bwMode="auto">
          <a:xfrm>
            <a:off x="1676400" y="1600200"/>
            <a:ext cx="6096000" cy="1524000"/>
          </a:xfrm>
          <a:prstGeom prst="flowChartPredefined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0485" name="Text Box 4"/>
          <p:cNvSpPr txBox="1">
            <a:spLocks noChangeArrowheads="1"/>
          </p:cNvSpPr>
          <p:nvPr/>
        </p:nvSpPr>
        <p:spPr bwMode="auto">
          <a:xfrm>
            <a:off x="2443163" y="1600200"/>
            <a:ext cx="4384675" cy="12001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transfer 100 Euro</a:t>
            </a:r>
          </a:p>
          <a:p>
            <a:r>
              <a:rPr lang="en-US" altLang="en-US">
                <a:latin typeface="Times New Roman" panose="02020603050405020304" pitchFamily="18" charset="0"/>
              </a:rPr>
              <a:t>from account 615243	  Chalmers</a:t>
            </a:r>
          </a:p>
          <a:p>
            <a:r>
              <a:rPr lang="en-US" altLang="en-US">
                <a:latin typeface="Times New Roman" panose="02020603050405020304" pitchFamily="18" charset="0"/>
              </a:rPr>
              <a:t>to account      948765	   </a:t>
            </a:r>
            <a:r>
              <a:rPr lang="en-US" altLang="en-US" b="1">
                <a:latin typeface="Times New Roman" panose="02020603050405020304" pitchFamily="18" charset="0"/>
              </a:rPr>
              <a:t>Svensson</a:t>
            </a:r>
            <a:endParaRPr lang="en-GB" altLang="en-US" b="1">
              <a:latin typeface="Times New Roman" panose="02020603050405020304" pitchFamily="18" charset="0"/>
            </a:endParaRPr>
          </a:p>
        </p:txBody>
      </p:sp>
      <p:grpSp>
        <p:nvGrpSpPr>
          <p:cNvPr id="20486" name="Group 5"/>
          <p:cNvGrpSpPr>
            <a:grpSpLocks/>
          </p:cNvGrpSpPr>
          <p:nvPr/>
        </p:nvGrpSpPr>
        <p:grpSpPr bwMode="auto">
          <a:xfrm rot="10800000" flipV="1">
            <a:off x="6477000" y="2667000"/>
            <a:ext cx="298450" cy="293688"/>
            <a:chOff x="1684" y="3199"/>
            <a:chExt cx="328" cy="346"/>
          </a:xfrm>
        </p:grpSpPr>
        <p:sp>
          <p:nvSpPr>
            <p:cNvPr id="20495" name="Freeform 6"/>
            <p:cNvSpPr>
              <a:spLocks/>
            </p:cNvSpPr>
            <p:nvPr/>
          </p:nvSpPr>
          <p:spPr bwMode="auto">
            <a:xfrm>
              <a:off x="1684" y="3199"/>
              <a:ext cx="328" cy="337"/>
            </a:xfrm>
            <a:custGeom>
              <a:avLst/>
              <a:gdLst>
                <a:gd name="T0" fmla="*/ 0 w 328"/>
                <a:gd name="T1" fmla="*/ 0 h 337"/>
                <a:gd name="T2" fmla="*/ 124 w 328"/>
                <a:gd name="T3" fmla="*/ 195 h 337"/>
                <a:gd name="T4" fmla="*/ 168 w 328"/>
                <a:gd name="T5" fmla="*/ 239 h 337"/>
                <a:gd name="T6" fmla="*/ 328 w 328"/>
                <a:gd name="T7" fmla="*/ 337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337">
                  <a:moveTo>
                    <a:pt x="0" y="0"/>
                  </a:moveTo>
                  <a:cubicBezTo>
                    <a:pt x="105" y="64"/>
                    <a:pt x="62" y="77"/>
                    <a:pt x="124" y="195"/>
                  </a:cubicBezTo>
                  <a:cubicBezTo>
                    <a:pt x="134" y="213"/>
                    <a:pt x="154" y="223"/>
                    <a:pt x="168" y="239"/>
                  </a:cubicBezTo>
                  <a:cubicBezTo>
                    <a:pt x="218" y="295"/>
                    <a:pt x="247" y="337"/>
                    <a:pt x="328" y="337"/>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0496" name="Freeform 7"/>
            <p:cNvSpPr>
              <a:spLocks/>
            </p:cNvSpPr>
            <p:nvPr/>
          </p:nvSpPr>
          <p:spPr bwMode="auto">
            <a:xfrm>
              <a:off x="1701" y="3243"/>
              <a:ext cx="294" cy="302"/>
            </a:xfrm>
            <a:custGeom>
              <a:avLst/>
              <a:gdLst>
                <a:gd name="T0" fmla="*/ 0 w 294"/>
                <a:gd name="T1" fmla="*/ 302 h 302"/>
                <a:gd name="T2" fmla="*/ 275 w 294"/>
                <a:gd name="T3" fmla="*/ 151 h 302"/>
                <a:gd name="T4" fmla="*/ 293 w 294"/>
                <a:gd name="T5" fmla="*/ 0 h 302"/>
                <a:gd name="T6" fmla="*/ 0 60000 65536"/>
                <a:gd name="T7" fmla="*/ 0 60000 65536"/>
                <a:gd name="T8" fmla="*/ 0 60000 65536"/>
              </a:gdLst>
              <a:ahLst/>
              <a:cxnLst>
                <a:cxn ang="T6">
                  <a:pos x="T0" y="T1"/>
                </a:cxn>
                <a:cxn ang="T7">
                  <a:pos x="T2" y="T3"/>
                </a:cxn>
                <a:cxn ang="T8">
                  <a:pos x="T4" y="T5"/>
                </a:cxn>
              </a:cxnLst>
              <a:rect l="0" t="0" r="r" b="b"/>
              <a:pathLst>
                <a:path w="294" h="302">
                  <a:moveTo>
                    <a:pt x="0" y="302"/>
                  </a:moveTo>
                  <a:cubicBezTo>
                    <a:pt x="100" y="277"/>
                    <a:pt x="211" y="237"/>
                    <a:pt x="275" y="151"/>
                  </a:cubicBezTo>
                  <a:cubicBezTo>
                    <a:pt x="294" y="95"/>
                    <a:pt x="293" y="65"/>
                    <a:pt x="293"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grpSp>
      <p:grpSp>
        <p:nvGrpSpPr>
          <p:cNvPr id="20487" name="Group 8"/>
          <p:cNvGrpSpPr>
            <a:grpSpLocks/>
          </p:cNvGrpSpPr>
          <p:nvPr/>
        </p:nvGrpSpPr>
        <p:grpSpPr bwMode="auto">
          <a:xfrm>
            <a:off x="1600200" y="3581400"/>
            <a:ext cx="6096000" cy="1524000"/>
            <a:chOff x="1056" y="2160"/>
            <a:chExt cx="3840" cy="960"/>
          </a:xfrm>
        </p:grpSpPr>
        <p:sp>
          <p:nvSpPr>
            <p:cNvPr id="20489" name="AutoShape 9"/>
            <p:cNvSpPr>
              <a:spLocks noChangeArrowheads="1"/>
            </p:cNvSpPr>
            <p:nvPr/>
          </p:nvSpPr>
          <p:spPr bwMode="auto">
            <a:xfrm>
              <a:off x="1056" y="2160"/>
              <a:ext cx="3840" cy="960"/>
            </a:xfrm>
            <a:prstGeom prst="flowChartPredefined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0490" name="Text Box 10"/>
            <p:cNvSpPr txBox="1">
              <a:spLocks noChangeArrowheads="1"/>
            </p:cNvSpPr>
            <p:nvPr/>
          </p:nvSpPr>
          <p:spPr bwMode="auto">
            <a:xfrm>
              <a:off x="1539" y="2160"/>
              <a:ext cx="2855" cy="75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transfer 100 Euro</a:t>
              </a:r>
            </a:p>
            <a:p>
              <a:r>
                <a:rPr lang="en-US" altLang="en-US">
                  <a:latin typeface="Times New Roman" panose="02020603050405020304" pitchFamily="18" charset="0"/>
                </a:rPr>
                <a:t>from account 615243	  Chalmers</a:t>
              </a:r>
            </a:p>
            <a:p>
              <a:r>
                <a:rPr lang="en-US" altLang="en-US">
                  <a:latin typeface="Times New Roman" panose="02020603050405020304" pitchFamily="18" charset="0"/>
                </a:rPr>
                <a:t>to account      435263	   </a:t>
              </a:r>
              <a:r>
                <a:rPr lang="en-US" altLang="en-US" b="1">
                  <a:latin typeface="Times New Roman" panose="02020603050405020304" pitchFamily="18" charset="0"/>
                </a:rPr>
                <a:t>Chaudron</a:t>
              </a:r>
              <a:endParaRPr lang="en-GB" altLang="en-US" b="1">
                <a:latin typeface="Times New Roman" panose="02020603050405020304" pitchFamily="18" charset="0"/>
              </a:endParaRPr>
            </a:p>
          </p:txBody>
        </p:sp>
        <p:grpSp>
          <p:nvGrpSpPr>
            <p:cNvPr id="20491" name="Group 11"/>
            <p:cNvGrpSpPr>
              <a:grpSpLocks/>
            </p:cNvGrpSpPr>
            <p:nvPr/>
          </p:nvGrpSpPr>
          <p:grpSpPr bwMode="auto">
            <a:xfrm rot="10800000" flipV="1">
              <a:off x="3936" y="2880"/>
              <a:ext cx="188" cy="185"/>
              <a:chOff x="1684" y="3199"/>
              <a:chExt cx="328" cy="346"/>
            </a:xfrm>
          </p:grpSpPr>
          <p:sp>
            <p:nvSpPr>
              <p:cNvPr id="20493" name="Freeform 12"/>
              <p:cNvSpPr>
                <a:spLocks/>
              </p:cNvSpPr>
              <p:nvPr/>
            </p:nvSpPr>
            <p:spPr bwMode="auto">
              <a:xfrm>
                <a:off x="1684" y="3199"/>
                <a:ext cx="328" cy="337"/>
              </a:xfrm>
              <a:custGeom>
                <a:avLst/>
                <a:gdLst>
                  <a:gd name="T0" fmla="*/ 0 w 328"/>
                  <a:gd name="T1" fmla="*/ 0 h 337"/>
                  <a:gd name="T2" fmla="*/ 124 w 328"/>
                  <a:gd name="T3" fmla="*/ 195 h 337"/>
                  <a:gd name="T4" fmla="*/ 168 w 328"/>
                  <a:gd name="T5" fmla="*/ 239 h 337"/>
                  <a:gd name="T6" fmla="*/ 328 w 328"/>
                  <a:gd name="T7" fmla="*/ 337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337">
                    <a:moveTo>
                      <a:pt x="0" y="0"/>
                    </a:moveTo>
                    <a:cubicBezTo>
                      <a:pt x="105" y="64"/>
                      <a:pt x="62" y="77"/>
                      <a:pt x="124" y="195"/>
                    </a:cubicBezTo>
                    <a:cubicBezTo>
                      <a:pt x="134" y="213"/>
                      <a:pt x="154" y="223"/>
                      <a:pt x="168" y="239"/>
                    </a:cubicBezTo>
                    <a:cubicBezTo>
                      <a:pt x="218" y="295"/>
                      <a:pt x="247" y="337"/>
                      <a:pt x="328" y="337"/>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0494" name="Freeform 13"/>
              <p:cNvSpPr>
                <a:spLocks/>
              </p:cNvSpPr>
              <p:nvPr/>
            </p:nvSpPr>
            <p:spPr bwMode="auto">
              <a:xfrm>
                <a:off x="1701" y="3243"/>
                <a:ext cx="294" cy="302"/>
              </a:xfrm>
              <a:custGeom>
                <a:avLst/>
                <a:gdLst>
                  <a:gd name="T0" fmla="*/ 0 w 294"/>
                  <a:gd name="T1" fmla="*/ 302 h 302"/>
                  <a:gd name="T2" fmla="*/ 275 w 294"/>
                  <a:gd name="T3" fmla="*/ 151 h 302"/>
                  <a:gd name="T4" fmla="*/ 293 w 294"/>
                  <a:gd name="T5" fmla="*/ 0 h 302"/>
                  <a:gd name="T6" fmla="*/ 0 60000 65536"/>
                  <a:gd name="T7" fmla="*/ 0 60000 65536"/>
                  <a:gd name="T8" fmla="*/ 0 60000 65536"/>
                </a:gdLst>
                <a:ahLst/>
                <a:cxnLst>
                  <a:cxn ang="T6">
                    <a:pos x="T0" y="T1"/>
                  </a:cxn>
                  <a:cxn ang="T7">
                    <a:pos x="T2" y="T3"/>
                  </a:cxn>
                  <a:cxn ang="T8">
                    <a:pos x="T4" y="T5"/>
                  </a:cxn>
                </a:cxnLst>
                <a:rect l="0" t="0" r="r" b="b"/>
                <a:pathLst>
                  <a:path w="294" h="302">
                    <a:moveTo>
                      <a:pt x="0" y="302"/>
                    </a:moveTo>
                    <a:cubicBezTo>
                      <a:pt x="100" y="277"/>
                      <a:pt x="211" y="237"/>
                      <a:pt x="275" y="151"/>
                    </a:cubicBezTo>
                    <a:cubicBezTo>
                      <a:pt x="294" y="95"/>
                      <a:pt x="293" y="65"/>
                      <a:pt x="293"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grpSp>
        <p:sp>
          <p:nvSpPr>
            <p:cNvPr id="20492" name="Rectangle 14"/>
            <p:cNvSpPr>
              <a:spLocks noChangeArrowheads="1"/>
            </p:cNvSpPr>
            <p:nvPr/>
          </p:nvSpPr>
          <p:spPr bwMode="auto">
            <a:xfrm>
              <a:off x="3408" y="2640"/>
              <a:ext cx="960" cy="240"/>
            </a:xfrm>
            <a:prstGeom prst="rect">
              <a:avLst/>
            </a:prstGeom>
            <a:noFill/>
            <a:ln w="9525">
              <a:solidFill>
                <a:schemeClr val="tx1"/>
              </a:solidFill>
              <a:prstDash val="lgDashDot"/>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grpSp>
      <p:sp>
        <p:nvSpPr>
          <p:cNvPr id="20488" name="Text Box 15"/>
          <p:cNvSpPr txBox="1">
            <a:spLocks noChangeArrowheads="1"/>
          </p:cNvSpPr>
          <p:nvPr/>
        </p:nvSpPr>
        <p:spPr bwMode="auto">
          <a:xfrm>
            <a:off x="838200" y="5562600"/>
            <a:ext cx="7718425" cy="51911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Modification can also be delay in time, reordered, …</a:t>
            </a:r>
            <a:endParaRPr lang="en-GB"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60388" y="692150"/>
            <a:ext cx="8023225" cy="558800"/>
          </a:xfrm>
          <a:noFill/>
        </p:spPr>
        <p:txBody>
          <a:bodyPr/>
          <a:lstStyle/>
          <a:p>
            <a:r>
              <a:rPr lang="en-US" altLang="en-US" smtClean="0"/>
              <a:t>Active Attacks: Denial of Service </a:t>
            </a:r>
            <a:endParaRPr lang="en-GB" altLang="en-US" smtClean="0"/>
          </a:p>
        </p:txBody>
      </p:sp>
      <p:sp>
        <p:nvSpPr>
          <p:cNvPr id="21507" name="Slide Number Placeholder 4"/>
          <p:cNvSpPr>
            <a:spLocks noGrp="1"/>
          </p:cNvSpPr>
          <p:nvPr>
            <p:ph type="sldNum" sz="quarter" idx="12"/>
          </p:nvPr>
        </p:nvSpPr>
        <p:spPr>
          <a:xfrm>
            <a:off x="6915150" y="6008688"/>
            <a:ext cx="1905000" cy="304800"/>
          </a:xfr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9BEB7369-1CE9-4D2C-8363-75ADA67C6817}" type="slidenum">
              <a:rPr lang="en-GB" altLang="en-US" sz="1000"/>
              <a:pPr eaLnBrk="1" hangingPunct="1"/>
              <a:t>23</a:t>
            </a:fld>
            <a:endParaRPr lang="en-GB" altLang="en-US" sz="1000"/>
          </a:p>
        </p:txBody>
      </p:sp>
      <p:sp>
        <p:nvSpPr>
          <p:cNvPr id="21508" name="Line 3"/>
          <p:cNvSpPr>
            <a:spLocks noChangeShapeType="1"/>
          </p:cNvSpPr>
          <p:nvPr/>
        </p:nvSpPr>
        <p:spPr bwMode="auto">
          <a:xfrm rot="2745177">
            <a:off x="6838157" y="2769394"/>
            <a:ext cx="838200"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21509" name="Group 4"/>
          <p:cNvGrpSpPr>
            <a:grpSpLocks/>
          </p:cNvGrpSpPr>
          <p:nvPr/>
        </p:nvGrpSpPr>
        <p:grpSpPr bwMode="auto">
          <a:xfrm>
            <a:off x="5791200" y="1200150"/>
            <a:ext cx="1171575" cy="1150938"/>
            <a:chOff x="1950" y="1080"/>
            <a:chExt cx="2101" cy="2063"/>
          </a:xfrm>
        </p:grpSpPr>
        <p:sp>
          <p:nvSpPr>
            <p:cNvPr id="21657" name="Freeform 5"/>
            <p:cNvSpPr>
              <a:spLocks/>
            </p:cNvSpPr>
            <p:nvPr/>
          </p:nvSpPr>
          <p:spPr bwMode="auto">
            <a:xfrm>
              <a:off x="2282" y="1130"/>
              <a:ext cx="1153" cy="1140"/>
            </a:xfrm>
            <a:custGeom>
              <a:avLst/>
              <a:gdLst>
                <a:gd name="T0" fmla="*/ 84 w 2306"/>
                <a:gd name="T1" fmla="*/ 556 h 2281"/>
                <a:gd name="T2" fmla="*/ 61 w 2306"/>
                <a:gd name="T3" fmla="*/ 501 h 2281"/>
                <a:gd name="T4" fmla="*/ 0 w 2306"/>
                <a:gd name="T5" fmla="*/ 172 h 2281"/>
                <a:gd name="T6" fmla="*/ 2 w 2306"/>
                <a:gd name="T7" fmla="*/ 134 h 2281"/>
                <a:gd name="T8" fmla="*/ 23 w 2306"/>
                <a:gd name="T9" fmla="*/ 117 h 2281"/>
                <a:gd name="T10" fmla="*/ 82 w 2306"/>
                <a:gd name="T11" fmla="*/ 92 h 2281"/>
                <a:gd name="T12" fmla="*/ 172 w 2306"/>
                <a:gd name="T13" fmla="*/ 70 h 2281"/>
                <a:gd name="T14" fmla="*/ 360 w 2306"/>
                <a:gd name="T15" fmla="*/ 22 h 2281"/>
                <a:gd name="T16" fmla="*/ 461 w 2306"/>
                <a:gd name="T17" fmla="*/ 0 h 2281"/>
                <a:gd name="T18" fmla="*/ 507 w 2306"/>
                <a:gd name="T19" fmla="*/ 0 h 2281"/>
                <a:gd name="T20" fmla="*/ 517 w 2306"/>
                <a:gd name="T21" fmla="*/ 3 h 2281"/>
                <a:gd name="T22" fmla="*/ 517 w 2306"/>
                <a:gd name="T23" fmla="*/ 60 h 2281"/>
                <a:gd name="T24" fmla="*/ 507 w 2306"/>
                <a:gd name="T25" fmla="*/ 149 h 2281"/>
                <a:gd name="T26" fmla="*/ 511 w 2306"/>
                <a:gd name="T27" fmla="*/ 274 h 2281"/>
                <a:gd name="T28" fmla="*/ 545 w 2306"/>
                <a:gd name="T29" fmla="*/ 27 h 2281"/>
                <a:gd name="T30" fmla="*/ 556 w 2306"/>
                <a:gd name="T31" fmla="*/ 24 h 2281"/>
                <a:gd name="T32" fmla="*/ 569 w 2306"/>
                <a:gd name="T33" fmla="*/ 54 h 2281"/>
                <a:gd name="T34" fmla="*/ 577 w 2306"/>
                <a:gd name="T35" fmla="*/ 94 h 2281"/>
                <a:gd name="T36" fmla="*/ 552 w 2306"/>
                <a:gd name="T37" fmla="*/ 297 h 2281"/>
                <a:gd name="T38" fmla="*/ 518 w 2306"/>
                <a:gd name="T39" fmla="*/ 552 h 2281"/>
                <a:gd name="T40" fmla="*/ 494 w 2306"/>
                <a:gd name="T41" fmla="*/ 564 h 2281"/>
                <a:gd name="T42" fmla="*/ 404 w 2306"/>
                <a:gd name="T43" fmla="*/ 570 h 2281"/>
                <a:gd name="T44" fmla="*/ 129 w 2306"/>
                <a:gd name="T45" fmla="*/ 567 h 2281"/>
                <a:gd name="T46" fmla="*/ 101 w 2306"/>
                <a:gd name="T47" fmla="*/ 561 h 2281"/>
                <a:gd name="T48" fmla="*/ 84 w 2306"/>
                <a:gd name="T49" fmla="*/ 556 h 2281"/>
                <a:gd name="T50" fmla="*/ 84 w 2306"/>
                <a:gd name="T51" fmla="*/ 556 h 2281"/>
                <a:gd name="T52" fmla="*/ 84 w 2306"/>
                <a:gd name="T53" fmla="*/ 556 h 22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8" name="Freeform 6"/>
            <p:cNvSpPr>
              <a:spLocks/>
            </p:cNvSpPr>
            <p:nvPr/>
          </p:nvSpPr>
          <p:spPr bwMode="auto">
            <a:xfrm>
              <a:off x="2422" y="1288"/>
              <a:ext cx="803" cy="806"/>
            </a:xfrm>
            <a:custGeom>
              <a:avLst/>
              <a:gdLst>
                <a:gd name="T0" fmla="*/ 12 w 1604"/>
                <a:gd name="T1" fmla="*/ 234 h 1612"/>
                <a:gd name="T2" fmla="*/ 6 w 1604"/>
                <a:gd name="T3" fmla="*/ 188 h 1612"/>
                <a:gd name="T4" fmla="*/ 0 w 1604"/>
                <a:gd name="T5" fmla="*/ 146 h 1612"/>
                <a:gd name="T6" fmla="*/ 16 w 1604"/>
                <a:gd name="T7" fmla="*/ 74 h 1612"/>
                <a:gd name="T8" fmla="*/ 63 w 1604"/>
                <a:gd name="T9" fmla="*/ 56 h 1612"/>
                <a:gd name="T10" fmla="*/ 275 w 1604"/>
                <a:gd name="T11" fmla="*/ 0 h 1612"/>
                <a:gd name="T12" fmla="*/ 340 w 1604"/>
                <a:gd name="T13" fmla="*/ 2 h 1612"/>
                <a:gd name="T14" fmla="*/ 388 w 1604"/>
                <a:gd name="T15" fmla="*/ 36 h 1612"/>
                <a:gd name="T16" fmla="*/ 402 w 1604"/>
                <a:gd name="T17" fmla="*/ 103 h 1612"/>
                <a:gd name="T18" fmla="*/ 357 w 1604"/>
                <a:gd name="T19" fmla="*/ 367 h 1612"/>
                <a:gd name="T20" fmla="*/ 59 w 1604"/>
                <a:gd name="T21" fmla="*/ 403 h 1612"/>
                <a:gd name="T22" fmla="*/ 44 w 1604"/>
                <a:gd name="T23" fmla="*/ 380 h 1612"/>
                <a:gd name="T24" fmla="*/ 12 w 1604"/>
                <a:gd name="T25" fmla="*/ 234 h 1612"/>
                <a:gd name="T26" fmla="*/ 12 w 1604"/>
                <a:gd name="T27" fmla="*/ 234 h 1612"/>
                <a:gd name="T28" fmla="*/ 12 w 1604"/>
                <a:gd name="T29" fmla="*/ 234 h 16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close/>
                </a:path>
              </a:pathLst>
            </a:custGeom>
            <a:solidFill>
              <a:srgbClr val="A5B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9" name="Freeform 7"/>
            <p:cNvSpPr>
              <a:spLocks/>
            </p:cNvSpPr>
            <p:nvPr/>
          </p:nvSpPr>
          <p:spPr bwMode="auto">
            <a:xfrm>
              <a:off x="2542" y="2321"/>
              <a:ext cx="709" cy="133"/>
            </a:xfrm>
            <a:custGeom>
              <a:avLst/>
              <a:gdLst>
                <a:gd name="T0" fmla="*/ 0 w 1418"/>
                <a:gd name="T1" fmla="*/ 57 h 266"/>
                <a:gd name="T2" fmla="*/ 12 w 1418"/>
                <a:gd name="T3" fmla="*/ 44 h 266"/>
                <a:gd name="T4" fmla="*/ 84 w 1418"/>
                <a:gd name="T5" fmla="*/ 26 h 266"/>
                <a:gd name="T6" fmla="*/ 218 w 1418"/>
                <a:gd name="T7" fmla="*/ 3 h 266"/>
                <a:gd name="T8" fmla="*/ 303 w 1418"/>
                <a:gd name="T9" fmla="*/ 7 h 266"/>
                <a:gd name="T10" fmla="*/ 355 w 1418"/>
                <a:gd name="T11" fmla="*/ 0 h 266"/>
                <a:gd name="T12" fmla="*/ 346 w 1418"/>
                <a:gd name="T13" fmla="*/ 40 h 266"/>
                <a:gd name="T14" fmla="*/ 205 w 1418"/>
                <a:gd name="T15" fmla="*/ 42 h 266"/>
                <a:gd name="T16" fmla="*/ 78 w 1418"/>
                <a:gd name="T17" fmla="*/ 52 h 266"/>
                <a:gd name="T18" fmla="*/ 16 w 1418"/>
                <a:gd name="T19" fmla="*/ 67 h 266"/>
                <a:gd name="T20" fmla="*/ 0 w 1418"/>
                <a:gd name="T21" fmla="*/ 57 h 266"/>
                <a:gd name="T22" fmla="*/ 0 w 1418"/>
                <a:gd name="T23" fmla="*/ 57 h 266"/>
                <a:gd name="T24" fmla="*/ 0 w 1418"/>
                <a:gd name="T25" fmla="*/ 57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0" name="Freeform 8"/>
            <p:cNvSpPr>
              <a:spLocks/>
            </p:cNvSpPr>
            <p:nvPr/>
          </p:nvSpPr>
          <p:spPr bwMode="auto">
            <a:xfrm>
              <a:off x="2484" y="1418"/>
              <a:ext cx="291" cy="255"/>
            </a:xfrm>
            <a:custGeom>
              <a:avLst/>
              <a:gdLst>
                <a:gd name="T0" fmla="*/ 100 w 582"/>
                <a:gd name="T1" fmla="*/ 4 h 512"/>
                <a:gd name="T2" fmla="*/ 60 w 582"/>
                <a:gd name="T3" fmla="*/ 14 h 512"/>
                <a:gd name="T4" fmla="*/ 25 w 582"/>
                <a:gd name="T5" fmla="*/ 32 h 512"/>
                <a:gd name="T6" fmla="*/ 9 w 582"/>
                <a:gd name="T7" fmla="*/ 54 h 512"/>
                <a:gd name="T8" fmla="*/ 0 w 582"/>
                <a:gd name="T9" fmla="*/ 79 h 512"/>
                <a:gd name="T10" fmla="*/ 13 w 582"/>
                <a:gd name="T11" fmla="*/ 127 h 512"/>
                <a:gd name="T12" fmla="*/ 41 w 582"/>
                <a:gd name="T13" fmla="*/ 77 h 512"/>
                <a:gd name="T14" fmla="*/ 81 w 582"/>
                <a:gd name="T15" fmla="*/ 32 h 512"/>
                <a:gd name="T16" fmla="*/ 146 w 582"/>
                <a:gd name="T17" fmla="*/ 0 h 512"/>
                <a:gd name="T18" fmla="*/ 100 w 582"/>
                <a:gd name="T19" fmla="*/ 4 h 512"/>
                <a:gd name="T20" fmla="*/ 100 w 582"/>
                <a:gd name="T21" fmla="*/ 4 h 512"/>
                <a:gd name="T22" fmla="*/ 100 w 582"/>
                <a:gd name="T23" fmla="*/ 4 h 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close/>
                </a:path>
              </a:pathLst>
            </a:custGeom>
            <a:solidFill>
              <a:srgbClr val="DBE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1" name="Freeform 9"/>
            <p:cNvSpPr>
              <a:spLocks/>
            </p:cNvSpPr>
            <p:nvPr/>
          </p:nvSpPr>
          <p:spPr bwMode="auto">
            <a:xfrm>
              <a:off x="2931" y="1732"/>
              <a:ext cx="182" cy="242"/>
            </a:xfrm>
            <a:custGeom>
              <a:avLst/>
              <a:gdLst>
                <a:gd name="T0" fmla="*/ 70 w 365"/>
                <a:gd name="T1" fmla="*/ 16 h 482"/>
                <a:gd name="T2" fmla="*/ 49 w 365"/>
                <a:gd name="T3" fmla="*/ 63 h 482"/>
                <a:gd name="T4" fmla="*/ 0 w 365"/>
                <a:gd name="T5" fmla="*/ 114 h 482"/>
                <a:gd name="T6" fmla="*/ 38 w 365"/>
                <a:gd name="T7" fmla="*/ 122 h 482"/>
                <a:gd name="T8" fmla="*/ 70 w 365"/>
                <a:gd name="T9" fmla="*/ 105 h 482"/>
                <a:gd name="T10" fmla="*/ 80 w 365"/>
                <a:gd name="T11" fmla="*/ 66 h 482"/>
                <a:gd name="T12" fmla="*/ 91 w 365"/>
                <a:gd name="T13" fmla="*/ 0 h 482"/>
                <a:gd name="T14" fmla="*/ 70 w 365"/>
                <a:gd name="T15" fmla="*/ 16 h 482"/>
                <a:gd name="T16" fmla="*/ 70 w 365"/>
                <a:gd name="T17" fmla="*/ 16 h 482"/>
                <a:gd name="T18" fmla="*/ 70 w 365"/>
                <a:gd name="T19" fmla="*/ 16 h 4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 h="482">
                  <a:moveTo>
                    <a:pt x="281" y="64"/>
                  </a:moveTo>
                  <a:lnTo>
                    <a:pt x="199" y="249"/>
                  </a:lnTo>
                  <a:lnTo>
                    <a:pt x="0" y="454"/>
                  </a:lnTo>
                  <a:lnTo>
                    <a:pt x="152" y="482"/>
                  </a:lnTo>
                  <a:lnTo>
                    <a:pt x="281" y="418"/>
                  </a:lnTo>
                  <a:lnTo>
                    <a:pt x="323" y="260"/>
                  </a:lnTo>
                  <a:lnTo>
                    <a:pt x="365" y="0"/>
                  </a:lnTo>
                  <a:lnTo>
                    <a:pt x="281" y="64"/>
                  </a:lnTo>
                  <a:close/>
                </a:path>
              </a:pathLst>
            </a:custGeom>
            <a:solidFill>
              <a:srgbClr val="6D7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2" name="Freeform 10"/>
            <p:cNvSpPr>
              <a:spLocks/>
            </p:cNvSpPr>
            <p:nvPr/>
          </p:nvSpPr>
          <p:spPr bwMode="auto">
            <a:xfrm>
              <a:off x="3604" y="2706"/>
              <a:ext cx="433" cy="307"/>
            </a:xfrm>
            <a:custGeom>
              <a:avLst/>
              <a:gdLst>
                <a:gd name="T0" fmla="*/ 5 w 867"/>
                <a:gd name="T1" fmla="*/ 49 h 616"/>
                <a:gd name="T2" fmla="*/ 34 w 867"/>
                <a:gd name="T3" fmla="*/ 19 h 616"/>
                <a:gd name="T4" fmla="*/ 63 w 867"/>
                <a:gd name="T5" fmla="*/ 3 h 616"/>
                <a:gd name="T6" fmla="*/ 97 w 867"/>
                <a:gd name="T7" fmla="*/ 0 h 616"/>
                <a:gd name="T8" fmla="*/ 125 w 867"/>
                <a:gd name="T9" fmla="*/ 9 h 616"/>
                <a:gd name="T10" fmla="*/ 166 w 867"/>
                <a:gd name="T11" fmla="*/ 28 h 616"/>
                <a:gd name="T12" fmla="*/ 186 w 867"/>
                <a:gd name="T13" fmla="*/ 43 h 616"/>
                <a:gd name="T14" fmla="*/ 201 w 867"/>
                <a:gd name="T15" fmla="*/ 64 h 616"/>
                <a:gd name="T16" fmla="*/ 214 w 867"/>
                <a:gd name="T17" fmla="*/ 89 h 616"/>
                <a:gd name="T18" fmla="*/ 216 w 867"/>
                <a:gd name="T19" fmla="*/ 111 h 616"/>
                <a:gd name="T20" fmla="*/ 188 w 867"/>
                <a:gd name="T21" fmla="*/ 147 h 616"/>
                <a:gd name="T22" fmla="*/ 119 w 867"/>
                <a:gd name="T23" fmla="*/ 153 h 616"/>
                <a:gd name="T24" fmla="*/ 68 w 867"/>
                <a:gd name="T25" fmla="*/ 116 h 616"/>
                <a:gd name="T26" fmla="*/ 22 w 867"/>
                <a:gd name="T27" fmla="*/ 116 h 616"/>
                <a:gd name="T28" fmla="*/ 0 w 867"/>
                <a:gd name="T29" fmla="*/ 84 h 616"/>
                <a:gd name="T30" fmla="*/ 5 w 867"/>
                <a:gd name="T31" fmla="*/ 49 h 616"/>
                <a:gd name="T32" fmla="*/ 5 w 867"/>
                <a:gd name="T33" fmla="*/ 49 h 616"/>
                <a:gd name="T34" fmla="*/ 5 w 867"/>
                <a:gd name="T35" fmla="*/ 49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7" h="616">
                  <a:moveTo>
                    <a:pt x="22" y="198"/>
                  </a:moveTo>
                  <a:lnTo>
                    <a:pt x="137" y="76"/>
                  </a:lnTo>
                  <a:lnTo>
                    <a:pt x="254" y="15"/>
                  </a:lnTo>
                  <a:lnTo>
                    <a:pt x="389" y="0"/>
                  </a:lnTo>
                  <a:lnTo>
                    <a:pt x="500" y="38"/>
                  </a:lnTo>
                  <a:lnTo>
                    <a:pt x="665" y="114"/>
                  </a:lnTo>
                  <a:lnTo>
                    <a:pt x="745" y="173"/>
                  </a:lnTo>
                  <a:lnTo>
                    <a:pt x="806" y="259"/>
                  </a:lnTo>
                  <a:lnTo>
                    <a:pt x="857" y="357"/>
                  </a:lnTo>
                  <a:lnTo>
                    <a:pt x="867" y="445"/>
                  </a:lnTo>
                  <a:lnTo>
                    <a:pt x="754" y="589"/>
                  </a:lnTo>
                  <a:lnTo>
                    <a:pt x="479" y="616"/>
                  </a:lnTo>
                  <a:lnTo>
                    <a:pt x="273" y="468"/>
                  </a:lnTo>
                  <a:lnTo>
                    <a:pt x="91" y="468"/>
                  </a:lnTo>
                  <a:lnTo>
                    <a:pt x="0" y="340"/>
                  </a:lnTo>
                  <a:lnTo>
                    <a:pt x="22"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3" name="Freeform 11"/>
            <p:cNvSpPr>
              <a:spLocks/>
            </p:cNvSpPr>
            <p:nvPr/>
          </p:nvSpPr>
          <p:spPr bwMode="auto">
            <a:xfrm>
              <a:off x="3604" y="2762"/>
              <a:ext cx="442" cy="268"/>
            </a:xfrm>
            <a:custGeom>
              <a:avLst/>
              <a:gdLst>
                <a:gd name="T0" fmla="*/ 12 w 884"/>
                <a:gd name="T1" fmla="*/ 14 h 536"/>
                <a:gd name="T2" fmla="*/ 31 w 884"/>
                <a:gd name="T3" fmla="*/ 0 h 536"/>
                <a:gd name="T4" fmla="*/ 73 w 884"/>
                <a:gd name="T5" fmla="*/ 0 h 536"/>
                <a:gd name="T6" fmla="*/ 98 w 884"/>
                <a:gd name="T7" fmla="*/ 8 h 536"/>
                <a:gd name="T8" fmla="*/ 69 w 884"/>
                <a:gd name="T9" fmla="*/ 44 h 536"/>
                <a:gd name="T10" fmla="*/ 112 w 884"/>
                <a:gd name="T11" fmla="*/ 21 h 536"/>
                <a:gd name="T12" fmla="*/ 146 w 884"/>
                <a:gd name="T13" fmla="*/ 9 h 536"/>
                <a:gd name="T14" fmla="*/ 173 w 884"/>
                <a:gd name="T15" fmla="*/ 21 h 536"/>
                <a:gd name="T16" fmla="*/ 185 w 884"/>
                <a:gd name="T17" fmla="*/ 35 h 536"/>
                <a:gd name="T18" fmla="*/ 161 w 884"/>
                <a:gd name="T19" fmla="*/ 42 h 536"/>
                <a:gd name="T20" fmla="*/ 135 w 884"/>
                <a:gd name="T21" fmla="*/ 58 h 536"/>
                <a:gd name="T22" fmla="*/ 133 w 884"/>
                <a:gd name="T23" fmla="*/ 88 h 536"/>
                <a:gd name="T24" fmla="*/ 178 w 884"/>
                <a:gd name="T25" fmla="*/ 50 h 536"/>
                <a:gd name="T26" fmla="*/ 197 w 884"/>
                <a:gd name="T27" fmla="*/ 47 h 536"/>
                <a:gd name="T28" fmla="*/ 218 w 884"/>
                <a:gd name="T29" fmla="*/ 61 h 536"/>
                <a:gd name="T30" fmla="*/ 221 w 884"/>
                <a:gd name="T31" fmla="*/ 83 h 536"/>
                <a:gd name="T32" fmla="*/ 170 w 884"/>
                <a:gd name="T33" fmla="*/ 128 h 536"/>
                <a:gd name="T34" fmla="*/ 145 w 884"/>
                <a:gd name="T35" fmla="*/ 134 h 536"/>
                <a:gd name="T36" fmla="*/ 110 w 884"/>
                <a:gd name="T37" fmla="*/ 130 h 536"/>
                <a:gd name="T38" fmla="*/ 82 w 884"/>
                <a:gd name="T39" fmla="*/ 100 h 536"/>
                <a:gd name="T40" fmla="*/ 25 w 884"/>
                <a:gd name="T41" fmla="*/ 101 h 536"/>
                <a:gd name="T42" fmla="*/ 8 w 884"/>
                <a:gd name="T43" fmla="*/ 81 h 536"/>
                <a:gd name="T44" fmla="*/ 0 w 884"/>
                <a:gd name="T45" fmla="*/ 35 h 536"/>
                <a:gd name="T46" fmla="*/ 12 w 884"/>
                <a:gd name="T47" fmla="*/ 14 h 536"/>
                <a:gd name="T48" fmla="*/ 12 w 884"/>
                <a:gd name="T49" fmla="*/ 14 h 536"/>
                <a:gd name="T50" fmla="*/ 12 w 884"/>
                <a:gd name="T51" fmla="*/ 14 h 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4" h="536">
                  <a:moveTo>
                    <a:pt x="47" y="55"/>
                  </a:moveTo>
                  <a:lnTo>
                    <a:pt x="123" y="0"/>
                  </a:lnTo>
                  <a:lnTo>
                    <a:pt x="289" y="0"/>
                  </a:lnTo>
                  <a:lnTo>
                    <a:pt x="389" y="29"/>
                  </a:lnTo>
                  <a:lnTo>
                    <a:pt x="273" y="173"/>
                  </a:lnTo>
                  <a:lnTo>
                    <a:pt x="446" y="84"/>
                  </a:lnTo>
                  <a:lnTo>
                    <a:pt x="583" y="34"/>
                  </a:lnTo>
                  <a:lnTo>
                    <a:pt x="690" y="82"/>
                  </a:lnTo>
                  <a:lnTo>
                    <a:pt x="737" y="139"/>
                  </a:lnTo>
                  <a:lnTo>
                    <a:pt x="644" y="166"/>
                  </a:lnTo>
                  <a:lnTo>
                    <a:pt x="538" y="230"/>
                  </a:lnTo>
                  <a:lnTo>
                    <a:pt x="530" y="350"/>
                  </a:lnTo>
                  <a:lnTo>
                    <a:pt x="709" y="200"/>
                  </a:lnTo>
                  <a:lnTo>
                    <a:pt x="785" y="186"/>
                  </a:lnTo>
                  <a:lnTo>
                    <a:pt x="870" y="243"/>
                  </a:lnTo>
                  <a:lnTo>
                    <a:pt x="884" y="329"/>
                  </a:lnTo>
                  <a:lnTo>
                    <a:pt x="680" y="510"/>
                  </a:lnTo>
                  <a:lnTo>
                    <a:pt x="578" y="536"/>
                  </a:lnTo>
                  <a:lnTo>
                    <a:pt x="437" y="517"/>
                  </a:lnTo>
                  <a:lnTo>
                    <a:pt x="325" y="397"/>
                  </a:lnTo>
                  <a:lnTo>
                    <a:pt x="97" y="403"/>
                  </a:lnTo>
                  <a:lnTo>
                    <a:pt x="30" y="321"/>
                  </a:lnTo>
                  <a:lnTo>
                    <a:pt x="0" y="137"/>
                  </a:lnTo>
                  <a:lnTo>
                    <a:pt x="47" y="55"/>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4" name="Freeform 12"/>
            <p:cNvSpPr>
              <a:spLocks/>
            </p:cNvSpPr>
            <p:nvPr/>
          </p:nvSpPr>
          <p:spPr bwMode="auto">
            <a:xfrm>
              <a:off x="3612" y="2884"/>
              <a:ext cx="419" cy="146"/>
            </a:xfrm>
            <a:custGeom>
              <a:avLst/>
              <a:gdLst>
                <a:gd name="T0" fmla="*/ 0 w 836"/>
                <a:gd name="T1" fmla="*/ 7 h 291"/>
                <a:gd name="T2" fmla="*/ 27 w 836"/>
                <a:gd name="T3" fmla="*/ 19 h 291"/>
                <a:gd name="T4" fmla="*/ 48 w 836"/>
                <a:gd name="T5" fmla="*/ 12 h 291"/>
                <a:gd name="T6" fmla="*/ 67 w 836"/>
                <a:gd name="T7" fmla="*/ 6 h 291"/>
                <a:gd name="T8" fmla="*/ 86 w 836"/>
                <a:gd name="T9" fmla="*/ 9 h 291"/>
                <a:gd name="T10" fmla="*/ 96 w 836"/>
                <a:gd name="T11" fmla="*/ 19 h 291"/>
                <a:gd name="T12" fmla="*/ 103 w 836"/>
                <a:gd name="T13" fmla="*/ 31 h 291"/>
                <a:gd name="T14" fmla="*/ 128 w 836"/>
                <a:gd name="T15" fmla="*/ 45 h 291"/>
                <a:gd name="T16" fmla="*/ 146 w 836"/>
                <a:gd name="T17" fmla="*/ 23 h 291"/>
                <a:gd name="T18" fmla="*/ 171 w 836"/>
                <a:gd name="T19" fmla="*/ 7 h 291"/>
                <a:gd name="T20" fmla="*/ 193 w 836"/>
                <a:gd name="T21" fmla="*/ 0 h 291"/>
                <a:gd name="T22" fmla="*/ 208 w 836"/>
                <a:gd name="T23" fmla="*/ 12 h 291"/>
                <a:gd name="T24" fmla="*/ 210 w 836"/>
                <a:gd name="T25" fmla="*/ 24 h 291"/>
                <a:gd name="T26" fmla="*/ 194 w 836"/>
                <a:gd name="T27" fmla="*/ 48 h 291"/>
                <a:gd name="T28" fmla="*/ 166 w 836"/>
                <a:gd name="T29" fmla="*/ 67 h 291"/>
                <a:gd name="T30" fmla="*/ 141 w 836"/>
                <a:gd name="T31" fmla="*/ 73 h 291"/>
                <a:gd name="T32" fmla="*/ 102 w 836"/>
                <a:gd name="T33" fmla="*/ 67 h 291"/>
                <a:gd name="T34" fmla="*/ 73 w 836"/>
                <a:gd name="T35" fmla="*/ 41 h 291"/>
                <a:gd name="T36" fmla="*/ 28 w 836"/>
                <a:gd name="T37" fmla="*/ 39 h 291"/>
                <a:gd name="T38" fmla="*/ 6 w 836"/>
                <a:gd name="T39" fmla="*/ 28 h 291"/>
                <a:gd name="T40" fmla="*/ 0 w 836"/>
                <a:gd name="T41" fmla="*/ 7 h 291"/>
                <a:gd name="T42" fmla="*/ 0 w 836"/>
                <a:gd name="T43" fmla="*/ 7 h 291"/>
                <a:gd name="T44" fmla="*/ 0 w 836"/>
                <a:gd name="T45" fmla="*/ 7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6" h="291">
                  <a:moveTo>
                    <a:pt x="0" y="25"/>
                  </a:moveTo>
                  <a:lnTo>
                    <a:pt x="106" y="73"/>
                  </a:lnTo>
                  <a:lnTo>
                    <a:pt x="190" y="46"/>
                  </a:lnTo>
                  <a:lnTo>
                    <a:pt x="266" y="21"/>
                  </a:lnTo>
                  <a:lnTo>
                    <a:pt x="342" y="35"/>
                  </a:lnTo>
                  <a:lnTo>
                    <a:pt x="382" y="75"/>
                  </a:lnTo>
                  <a:lnTo>
                    <a:pt x="412" y="124"/>
                  </a:lnTo>
                  <a:lnTo>
                    <a:pt x="511" y="179"/>
                  </a:lnTo>
                  <a:lnTo>
                    <a:pt x="581" y="90"/>
                  </a:lnTo>
                  <a:lnTo>
                    <a:pt x="680" y="27"/>
                  </a:lnTo>
                  <a:lnTo>
                    <a:pt x="770" y="0"/>
                  </a:lnTo>
                  <a:lnTo>
                    <a:pt x="829" y="48"/>
                  </a:lnTo>
                  <a:lnTo>
                    <a:pt x="836" y="95"/>
                  </a:lnTo>
                  <a:lnTo>
                    <a:pt x="772" y="189"/>
                  </a:lnTo>
                  <a:lnTo>
                    <a:pt x="663" y="265"/>
                  </a:lnTo>
                  <a:lnTo>
                    <a:pt x="561" y="291"/>
                  </a:lnTo>
                  <a:lnTo>
                    <a:pt x="407" y="268"/>
                  </a:lnTo>
                  <a:lnTo>
                    <a:pt x="289" y="164"/>
                  </a:lnTo>
                  <a:lnTo>
                    <a:pt x="112" y="154"/>
                  </a:lnTo>
                  <a:lnTo>
                    <a:pt x="23" y="111"/>
                  </a:lnTo>
                  <a:lnTo>
                    <a:pt x="0" y="25"/>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5" name="Freeform 13"/>
            <p:cNvSpPr>
              <a:spLocks/>
            </p:cNvSpPr>
            <p:nvPr/>
          </p:nvSpPr>
          <p:spPr bwMode="auto">
            <a:xfrm>
              <a:off x="3616" y="2782"/>
              <a:ext cx="104" cy="63"/>
            </a:xfrm>
            <a:custGeom>
              <a:avLst/>
              <a:gdLst>
                <a:gd name="T0" fmla="*/ 9 w 208"/>
                <a:gd name="T1" fmla="*/ 0 h 125"/>
                <a:gd name="T2" fmla="*/ 32 w 208"/>
                <a:gd name="T3" fmla="*/ 10 h 125"/>
                <a:gd name="T4" fmla="*/ 42 w 208"/>
                <a:gd name="T5" fmla="*/ 18 h 125"/>
                <a:gd name="T6" fmla="*/ 52 w 208"/>
                <a:gd name="T7" fmla="*/ 27 h 125"/>
                <a:gd name="T8" fmla="*/ 52 w 208"/>
                <a:gd name="T9" fmla="*/ 31 h 125"/>
                <a:gd name="T10" fmla="*/ 48 w 208"/>
                <a:gd name="T11" fmla="*/ 32 h 125"/>
                <a:gd name="T12" fmla="*/ 38 w 208"/>
                <a:gd name="T13" fmla="*/ 25 h 125"/>
                <a:gd name="T14" fmla="*/ 26 w 208"/>
                <a:gd name="T15" fmla="*/ 19 h 125"/>
                <a:gd name="T16" fmla="*/ 0 w 208"/>
                <a:gd name="T17" fmla="*/ 14 h 125"/>
                <a:gd name="T18" fmla="*/ 0 w 208"/>
                <a:gd name="T19" fmla="*/ 7 h 125"/>
                <a:gd name="T20" fmla="*/ 9 w 208"/>
                <a:gd name="T21" fmla="*/ 0 h 125"/>
                <a:gd name="T22" fmla="*/ 9 w 208"/>
                <a:gd name="T23" fmla="*/ 0 h 125"/>
                <a:gd name="T24" fmla="*/ 9 w 208"/>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8" h="125">
                  <a:moveTo>
                    <a:pt x="35" y="0"/>
                  </a:moveTo>
                  <a:lnTo>
                    <a:pt x="126" y="38"/>
                  </a:lnTo>
                  <a:lnTo>
                    <a:pt x="166" y="72"/>
                  </a:lnTo>
                  <a:lnTo>
                    <a:pt x="206" y="108"/>
                  </a:lnTo>
                  <a:lnTo>
                    <a:pt x="208" y="124"/>
                  </a:lnTo>
                  <a:lnTo>
                    <a:pt x="192" y="125"/>
                  </a:lnTo>
                  <a:lnTo>
                    <a:pt x="151" y="97"/>
                  </a:lnTo>
                  <a:lnTo>
                    <a:pt x="101" y="76"/>
                  </a:lnTo>
                  <a:lnTo>
                    <a:pt x="0" y="55"/>
                  </a:lnTo>
                  <a:lnTo>
                    <a:pt x="0" y="27"/>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6" name="Freeform 14"/>
            <p:cNvSpPr>
              <a:spLocks/>
            </p:cNvSpPr>
            <p:nvPr/>
          </p:nvSpPr>
          <p:spPr bwMode="auto">
            <a:xfrm>
              <a:off x="3936" y="2821"/>
              <a:ext cx="115" cy="200"/>
            </a:xfrm>
            <a:custGeom>
              <a:avLst/>
              <a:gdLst>
                <a:gd name="T0" fmla="*/ 35 w 230"/>
                <a:gd name="T1" fmla="*/ 1 h 399"/>
                <a:gd name="T2" fmla="*/ 45 w 230"/>
                <a:gd name="T3" fmla="*/ 13 h 399"/>
                <a:gd name="T4" fmla="*/ 58 w 230"/>
                <a:gd name="T5" fmla="*/ 30 h 399"/>
                <a:gd name="T6" fmla="*/ 58 w 230"/>
                <a:gd name="T7" fmla="*/ 55 h 399"/>
                <a:gd name="T8" fmla="*/ 40 w 230"/>
                <a:gd name="T9" fmla="*/ 81 h 399"/>
                <a:gd name="T10" fmla="*/ 18 w 230"/>
                <a:gd name="T11" fmla="*/ 92 h 399"/>
                <a:gd name="T12" fmla="*/ 3 w 230"/>
                <a:gd name="T13" fmla="*/ 100 h 399"/>
                <a:gd name="T14" fmla="*/ 0 w 230"/>
                <a:gd name="T15" fmla="*/ 95 h 399"/>
                <a:gd name="T16" fmla="*/ 26 w 230"/>
                <a:gd name="T17" fmla="*/ 75 h 399"/>
                <a:gd name="T18" fmla="*/ 46 w 230"/>
                <a:gd name="T19" fmla="*/ 50 h 399"/>
                <a:gd name="T20" fmla="*/ 43 w 230"/>
                <a:gd name="T21" fmla="*/ 26 h 399"/>
                <a:gd name="T22" fmla="*/ 38 w 230"/>
                <a:gd name="T23" fmla="*/ 15 h 399"/>
                <a:gd name="T24" fmla="*/ 31 w 230"/>
                <a:gd name="T25" fmla="*/ 4 h 399"/>
                <a:gd name="T26" fmla="*/ 31 w 230"/>
                <a:gd name="T27" fmla="*/ 0 h 399"/>
                <a:gd name="T28" fmla="*/ 35 w 230"/>
                <a:gd name="T29" fmla="*/ 1 h 399"/>
                <a:gd name="T30" fmla="*/ 35 w 230"/>
                <a:gd name="T31" fmla="*/ 1 h 399"/>
                <a:gd name="T32" fmla="*/ 35 w 230"/>
                <a:gd name="T33" fmla="*/ 1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 h="399">
                  <a:moveTo>
                    <a:pt x="139" y="2"/>
                  </a:moveTo>
                  <a:lnTo>
                    <a:pt x="177" y="51"/>
                  </a:lnTo>
                  <a:lnTo>
                    <a:pt x="230" y="120"/>
                  </a:lnTo>
                  <a:lnTo>
                    <a:pt x="230" y="219"/>
                  </a:lnTo>
                  <a:lnTo>
                    <a:pt x="160" y="321"/>
                  </a:lnTo>
                  <a:lnTo>
                    <a:pt x="72" y="365"/>
                  </a:lnTo>
                  <a:lnTo>
                    <a:pt x="12" y="399"/>
                  </a:lnTo>
                  <a:lnTo>
                    <a:pt x="0" y="380"/>
                  </a:lnTo>
                  <a:lnTo>
                    <a:pt x="101" y="298"/>
                  </a:lnTo>
                  <a:lnTo>
                    <a:pt x="181" y="198"/>
                  </a:lnTo>
                  <a:lnTo>
                    <a:pt x="171" y="101"/>
                  </a:lnTo>
                  <a:lnTo>
                    <a:pt x="150" y="57"/>
                  </a:lnTo>
                  <a:lnTo>
                    <a:pt x="122" y="15"/>
                  </a:lnTo>
                  <a:lnTo>
                    <a:pt x="124" y="0"/>
                  </a:lnTo>
                  <a:lnTo>
                    <a:pt x="13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7" name="Freeform 15"/>
            <p:cNvSpPr>
              <a:spLocks/>
            </p:cNvSpPr>
            <p:nvPr/>
          </p:nvSpPr>
          <p:spPr bwMode="auto">
            <a:xfrm>
              <a:off x="3589" y="2703"/>
              <a:ext cx="375" cy="325"/>
            </a:xfrm>
            <a:custGeom>
              <a:avLst/>
              <a:gdLst>
                <a:gd name="T0" fmla="*/ 184 w 751"/>
                <a:gd name="T1" fmla="*/ 42 h 650"/>
                <a:gd name="T2" fmla="*/ 168 w 751"/>
                <a:gd name="T3" fmla="*/ 30 h 650"/>
                <a:gd name="T4" fmla="*/ 161 w 751"/>
                <a:gd name="T5" fmla="*/ 25 h 650"/>
                <a:gd name="T6" fmla="*/ 152 w 751"/>
                <a:gd name="T7" fmla="*/ 20 h 650"/>
                <a:gd name="T8" fmla="*/ 139 w 751"/>
                <a:gd name="T9" fmla="*/ 16 h 650"/>
                <a:gd name="T10" fmla="*/ 128 w 751"/>
                <a:gd name="T11" fmla="*/ 12 h 650"/>
                <a:gd name="T12" fmla="*/ 105 w 751"/>
                <a:gd name="T13" fmla="*/ 9 h 650"/>
                <a:gd name="T14" fmla="*/ 58 w 751"/>
                <a:gd name="T15" fmla="*/ 19 h 650"/>
                <a:gd name="T16" fmla="*/ 44 w 751"/>
                <a:gd name="T17" fmla="*/ 25 h 650"/>
                <a:gd name="T18" fmla="*/ 32 w 751"/>
                <a:gd name="T19" fmla="*/ 36 h 650"/>
                <a:gd name="T20" fmla="*/ 17 w 751"/>
                <a:gd name="T21" fmla="*/ 51 h 650"/>
                <a:gd name="T22" fmla="*/ 11 w 751"/>
                <a:gd name="T23" fmla="*/ 71 h 650"/>
                <a:gd name="T24" fmla="*/ 12 w 751"/>
                <a:gd name="T25" fmla="*/ 88 h 650"/>
                <a:gd name="T26" fmla="*/ 16 w 751"/>
                <a:gd name="T27" fmla="*/ 103 h 650"/>
                <a:gd name="T28" fmla="*/ 24 w 751"/>
                <a:gd name="T29" fmla="*/ 115 h 650"/>
                <a:gd name="T30" fmla="*/ 38 w 751"/>
                <a:gd name="T31" fmla="*/ 119 h 650"/>
                <a:gd name="T32" fmla="*/ 75 w 751"/>
                <a:gd name="T33" fmla="*/ 120 h 650"/>
                <a:gd name="T34" fmla="*/ 91 w 751"/>
                <a:gd name="T35" fmla="*/ 124 h 650"/>
                <a:gd name="T36" fmla="*/ 105 w 751"/>
                <a:gd name="T37" fmla="*/ 136 h 650"/>
                <a:gd name="T38" fmla="*/ 117 w 751"/>
                <a:gd name="T39" fmla="*/ 146 h 650"/>
                <a:gd name="T40" fmla="*/ 128 w 751"/>
                <a:gd name="T41" fmla="*/ 153 h 650"/>
                <a:gd name="T42" fmla="*/ 157 w 751"/>
                <a:gd name="T43" fmla="*/ 157 h 650"/>
                <a:gd name="T44" fmla="*/ 157 w 751"/>
                <a:gd name="T45" fmla="*/ 163 h 650"/>
                <a:gd name="T46" fmla="*/ 123 w 751"/>
                <a:gd name="T47" fmla="*/ 161 h 650"/>
                <a:gd name="T48" fmla="*/ 95 w 751"/>
                <a:gd name="T49" fmla="*/ 145 h 650"/>
                <a:gd name="T50" fmla="*/ 83 w 751"/>
                <a:gd name="T51" fmla="*/ 136 h 650"/>
                <a:gd name="T52" fmla="*/ 70 w 751"/>
                <a:gd name="T53" fmla="*/ 132 h 650"/>
                <a:gd name="T54" fmla="*/ 38 w 751"/>
                <a:gd name="T55" fmla="*/ 132 h 650"/>
                <a:gd name="T56" fmla="*/ 20 w 751"/>
                <a:gd name="T57" fmla="*/ 126 h 650"/>
                <a:gd name="T58" fmla="*/ 8 w 751"/>
                <a:gd name="T59" fmla="*/ 112 h 650"/>
                <a:gd name="T60" fmla="*/ 1 w 751"/>
                <a:gd name="T61" fmla="*/ 92 h 650"/>
                <a:gd name="T62" fmla="*/ 0 w 751"/>
                <a:gd name="T63" fmla="*/ 70 h 650"/>
                <a:gd name="T64" fmla="*/ 6 w 751"/>
                <a:gd name="T65" fmla="*/ 46 h 650"/>
                <a:gd name="T66" fmla="*/ 13 w 751"/>
                <a:gd name="T67" fmla="*/ 36 h 650"/>
                <a:gd name="T68" fmla="*/ 22 w 751"/>
                <a:gd name="T69" fmla="*/ 27 h 650"/>
                <a:gd name="T70" fmla="*/ 38 w 751"/>
                <a:gd name="T71" fmla="*/ 15 h 650"/>
                <a:gd name="T72" fmla="*/ 55 w 751"/>
                <a:gd name="T73" fmla="*/ 8 h 650"/>
                <a:gd name="T74" fmla="*/ 81 w 751"/>
                <a:gd name="T75" fmla="*/ 1 h 650"/>
                <a:gd name="T76" fmla="*/ 112 w 751"/>
                <a:gd name="T77" fmla="*/ 0 h 650"/>
                <a:gd name="T78" fmla="*/ 147 w 751"/>
                <a:gd name="T79" fmla="*/ 10 h 650"/>
                <a:gd name="T80" fmla="*/ 171 w 751"/>
                <a:gd name="T81" fmla="*/ 25 h 650"/>
                <a:gd name="T82" fmla="*/ 186 w 751"/>
                <a:gd name="T83" fmla="*/ 38 h 650"/>
                <a:gd name="T84" fmla="*/ 187 w 751"/>
                <a:gd name="T85" fmla="*/ 41 h 650"/>
                <a:gd name="T86" fmla="*/ 184 w 751"/>
                <a:gd name="T87" fmla="*/ 42 h 650"/>
                <a:gd name="T88" fmla="*/ 184 w 751"/>
                <a:gd name="T89" fmla="*/ 42 h 650"/>
                <a:gd name="T90" fmla="*/ 184 w 751"/>
                <a:gd name="T91" fmla="*/ 42 h 6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1" h="650">
                  <a:moveTo>
                    <a:pt x="736" y="168"/>
                  </a:moveTo>
                  <a:lnTo>
                    <a:pt x="673" y="120"/>
                  </a:lnTo>
                  <a:lnTo>
                    <a:pt x="645" y="99"/>
                  </a:lnTo>
                  <a:lnTo>
                    <a:pt x="609" y="80"/>
                  </a:lnTo>
                  <a:lnTo>
                    <a:pt x="559" y="61"/>
                  </a:lnTo>
                  <a:lnTo>
                    <a:pt x="514" y="48"/>
                  </a:lnTo>
                  <a:lnTo>
                    <a:pt x="422" y="36"/>
                  </a:lnTo>
                  <a:lnTo>
                    <a:pt x="232" y="73"/>
                  </a:lnTo>
                  <a:lnTo>
                    <a:pt x="177" y="99"/>
                  </a:lnTo>
                  <a:lnTo>
                    <a:pt x="128" y="141"/>
                  </a:lnTo>
                  <a:lnTo>
                    <a:pt x="71" y="202"/>
                  </a:lnTo>
                  <a:lnTo>
                    <a:pt x="46" y="284"/>
                  </a:lnTo>
                  <a:lnTo>
                    <a:pt x="48" y="350"/>
                  </a:lnTo>
                  <a:lnTo>
                    <a:pt x="65" y="411"/>
                  </a:lnTo>
                  <a:lnTo>
                    <a:pt x="99" y="458"/>
                  </a:lnTo>
                  <a:lnTo>
                    <a:pt x="152" y="476"/>
                  </a:lnTo>
                  <a:lnTo>
                    <a:pt x="301" y="477"/>
                  </a:lnTo>
                  <a:lnTo>
                    <a:pt x="365" y="496"/>
                  </a:lnTo>
                  <a:lnTo>
                    <a:pt x="420" y="544"/>
                  </a:lnTo>
                  <a:lnTo>
                    <a:pt x="468" y="584"/>
                  </a:lnTo>
                  <a:lnTo>
                    <a:pt x="515" y="609"/>
                  </a:lnTo>
                  <a:lnTo>
                    <a:pt x="628" y="628"/>
                  </a:lnTo>
                  <a:lnTo>
                    <a:pt x="628" y="650"/>
                  </a:lnTo>
                  <a:lnTo>
                    <a:pt x="495" y="643"/>
                  </a:lnTo>
                  <a:lnTo>
                    <a:pt x="382" y="580"/>
                  </a:lnTo>
                  <a:lnTo>
                    <a:pt x="335" y="542"/>
                  </a:lnTo>
                  <a:lnTo>
                    <a:pt x="280" y="527"/>
                  </a:lnTo>
                  <a:lnTo>
                    <a:pt x="152" y="527"/>
                  </a:lnTo>
                  <a:lnTo>
                    <a:pt x="80" y="504"/>
                  </a:lnTo>
                  <a:lnTo>
                    <a:pt x="33" y="445"/>
                  </a:lnTo>
                  <a:lnTo>
                    <a:pt x="6" y="365"/>
                  </a:lnTo>
                  <a:lnTo>
                    <a:pt x="0" y="280"/>
                  </a:lnTo>
                  <a:lnTo>
                    <a:pt x="27" y="181"/>
                  </a:lnTo>
                  <a:lnTo>
                    <a:pt x="53" y="143"/>
                  </a:lnTo>
                  <a:lnTo>
                    <a:pt x="91" y="105"/>
                  </a:lnTo>
                  <a:lnTo>
                    <a:pt x="152" y="59"/>
                  </a:lnTo>
                  <a:lnTo>
                    <a:pt x="221" y="29"/>
                  </a:lnTo>
                  <a:lnTo>
                    <a:pt x="325" y="4"/>
                  </a:lnTo>
                  <a:lnTo>
                    <a:pt x="449" y="0"/>
                  </a:lnTo>
                  <a:lnTo>
                    <a:pt x="591" y="38"/>
                  </a:lnTo>
                  <a:lnTo>
                    <a:pt x="685" y="99"/>
                  </a:lnTo>
                  <a:lnTo>
                    <a:pt x="747" y="149"/>
                  </a:lnTo>
                  <a:lnTo>
                    <a:pt x="751" y="164"/>
                  </a:lnTo>
                  <a:lnTo>
                    <a:pt x="736"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8" name="Freeform 16"/>
            <p:cNvSpPr>
              <a:spLocks/>
            </p:cNvSpPr>
            <p:nvPr/>
          </p:nvSpPr>
          <p:spPr bwMode="auto">
            <a:xfrm>
              <a:off x="3849" y="2853"/>
              <a:ext cx="107" cy="140"/>
            </a:xfrm>
            <a:custGeom>
              <a:avLst/>
              <a:gdLst>
                <a:gd name="T0" fmla="*/ 52 w 215"/>
                <a:gd name="T1" fmla="*/ 4 h 281"/>
                <a:gd name="T2" fmla="*/ 20 w 215"/>
                <a:gd name="T3" fmla="*/ 35 h 281"/>
                <a:gd name="T4" fmla="*/ 11 w 215"/>
                <a:gd name="T5" fmla="*/ 57 h 281"/>
                <a:gd name="T6" fmla="*/ 12 w 215"/>
                <a:gd name="T7" fmla="*/ 67 h 281"/>
                <a:gd name="T8" fmla="*/ 10 w 215"/>
                <a:gd name="T9" fmla="*/ 70 h 281"/>
                <a:gd name="T10" fmla="*/ 6 w 215"/>
                <a:gd name="T11" fmla="*/ 68 h 281"/>
                <a:gd name="T12" fmla="*/ 0 w 215"/>
                <a:gd name="T13" fmla="*/ 57 h 281"/>
                <a:gd name="T14" fmla="*/ 4 w 215"/>
                <a:gd name="T15" fmla="*/ 42 h 281"/>
                <a:gd name="T16" fmla="*/ 10 w 215"/>
                <a:gd name="T17" fmla="*/ 29 h 281"/>
                <a:gd name="T18" fmla="*/ 19 w 215"/>
                <a:gd name="T19" fmla="*/ 19 h 281"/>
                <a:gd name="T20" fmla="*/ 29 w 215"/>
                <a:gd name="T21" fmla="*/ 13 h 281"/>
                <a:gd name="T22" fmla="*/ 39 w 215"/>
                <a:gd name="T23" fmla="*/ 7 h 281"/>
                <a:gd name="T24" fmla="*/ 49 w 215"/>
                <a:gd name="T25" fmla="*/ 0 h 281"/>
                <a:gd name="T26" fmla="*/ 53 w 215"/>
                <a:gd name="T27" fmla="*/ 0 h 281"/>
                <a:gd name="T28" fmla="*/ 52 w 215"/>
                <a:gd name="T29" fmla="*/ 4 h 281"/>
                <a:gd name="T30" fmla="*/ 52 w 215"/>
                <a:gd name="T31" fmla="*/ 4 h 281"/>
                <a:gd name="T32" fmla="*/ 52 w 215"/>
                <a:gd name="T33" fmla="*/ 4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5" h="281">
                  <a:moveTo>
                    <a:pt x="211" y="19"/>
                  </a:moveTo>
                  <a:lnTo>
                    <a:pt x="80" y="142"/>
                  </a:lnTo>
                  <a:lnTo>
                    <a:pt x="46" y="230"/>
                  </a:lnTo>
                  <a:lnTo>
                    <a:pt x="48" y="268"/>
                  </a:lnTo>
                  <a:lnTo>
                    <a:pt x="42" y="281"/>
                  </a:lnTo>
                  <a:lnTo>
                    <a:pt x="27" y="275"/>
                  </a:lnTo>
                  <a:lnTo>
                    <a:pt x="0" y="230"/>
                  </a:lnTo>
                  <a:lnTo>
                    <a:pt x="17" y="171"/>
                  </a:lnTo>
                  <a:lnTo>
                    <a:pt x="42" y="116"/>
                  </a:lnTo>
                  <a:lnTo>
                    <a:pt x="78" y="79"/>
                  </a:lnTo>
                  <a:lnTo>
                    <a:pt x="116" y="53"/>
                  </a:lnTo>
                  <a:lnTo>
                    <a:pt x="156" y="28"/>
                  </a:lnTo>
                  <a:lnTo>
                    <a:pt x="198" y="0"/>
                  </a:lnTo>
                  <a:lnTo>
                    <a:pt x="215" y="3"/>
                  </a:lnTo>
                  <a:lnTo>
                    <a:pt x="2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9" name="Freeform 17"/>
            <p:cNvSpPr>
              <a:spLocks/>
            </p:cNvSpPr>
            <p:nvPr/>
          </p:nvSpPr>
          <p:spPr bwMode="auto">
            <a:xfrm>
              <a:off x="3725" y="2748"/>
              <a:ext cx="167" cy="100"/>
            </a:xfrm>
            <a:custGeom>
              <a:avLst/>
              <a:gdLst>
                <a:gd name="T0" fmla="*/ 82 w 333"/>
                <a:gd name="T1" fmla="*/ 5 h 199"/>
                <a:gd name="T2" fmla="*/ 36 w 333"/>
                <a:gd name="T3" fmla="*/ 26 h 199"/>
                <a:gd name="T4" fmla="*/ 17 w 333"/>
                <a:gd name="T5" fmla="*/ 41 h 199"/>
                <a:gd name="T6" fmla="*/ 8 w 333"/>
                <a:gd name="T7" fmla="*/ 50 h 199"/>
                <a:gd name="T8" fmla="*/ 1 w 333"/>
                <a:gd name="T9" fmla="*/ 50 h 199"/>
                <a:gd name="T10" fmla="*/ 0 w 333"/>
                <a:gd name="T11" fmla="*/ 43 h 199"/>
                <a:gd name="T12" fmla="*/ 8 w 333"/>
                <a:gd name="T13" fmla="*/ 32 h 199"/>
                <a:gd name="T14" fmla="*/ 29 w 333"/>
                <a:gd name="T15" fmla="*/ 16 h 199"/>
                <a:gd name="T16" fmla="*/ 42 w 333"/>
                <a:gd name="T17" fmla="*/ 10 h 199"/>
                <a:gd name="T18" fmla="*/ 54 w 333"/>
                <a:gd name="T19" fmla="*/ 6 h 199"/>
                <a:gd name="T20" fmla="*/ 80 w 333"/>
                <a:gd name="T21" fmla="*/ 0 h 199"/>
                <a:gd name="T22" fmla="*/ 84 w 333"/>
                <a:gd name="T23" fmla="*/ 2 h 199"/>
                <a:gd name="T24" fmla="*/ 82 w 333"/>
                <a:gd name="T25" fmla="*/ 5 h 199"/>
                <a:gd name="T26" fmla="*/ 82 w 333"/>
                <a:gd name="T27" fmla="*/ 5 h 199"/>
                <a:gd name="T28" fmla="*/ 82 w 333"/>
                <a:gd name="T29" fmla="*/ 5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3" h="199">
                  <a:moveTo>
                    <a:pt x="325" y="20"/>
                  </a:moveTo>
                  <a:lnTo>
                    <a:pt x="141" y="102"/>
                  </a:lnTo>
                  <a:lnTo>
                    <a:pt x="65" y="161"/>
                  </a:lnTo>
                  <a:lnTo>
                    <a:pt x="29" y="197"/>
                  </a:lnTo>
                  <a:lnTo>
                    <a:pt x="2" y="199"/>
                  </a:lnTo>
                  <a:lnTo>
                    <a:pt x="0" y="171"/>
                  </a:lnTo>
                  <a:lnTo>
                    <a:pt x="32" y="127"/>
                  </a:lnTo>
                  <a:lnTo>
                    <a:pt x="116" y="62"/>
                  </a:lnTo>
                  <a:lnTo>
                    <a:pt x="165" y="38"/>
                  </a:lnTo>
                  <a:lnTo>
                    <a:pt x="215" y="24"/>
                  </a:lnTo>
                  <a:lnTo>
                    <a:pt x="319" y="0"/>
                  </a:lnTo>
                  <a:lnTo>
                    <a:pt x="333" y="7"/>
                  </a:lnTo>
                  <a:lnTo>
                    <a:pt x="3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0" name="Freeform 18"/>
            <p:cNvSpPr>
              <a:spLocks/>
            </p:cNvSpPr>
            <p:nvPr/>
          </p:nvSpPr>
          <p:spPr bwMode="auto">
            <a:xfrm>
              <a:off x="3675" y="2727"/>
              <a:ext cx="110" cy="27"/>
            </a:xfrm>
            <a:custGeom>
              <a:avLst/>
              <a:gdLst>
                <a:gd name="T0" fmla="*/ 3 w 221"/>
                <a:gd name="T1" fmla="*/ 1 h 53"/>
                <a:gd name="T2" fmla="*/ 10 w 221"/>
                <a:gd name="T3" fmla="*/ 0 h 53"/>
                <a:gd name="T4" fmla="*/ 33 w 221"/>
                <a:gd name="T5" fmla="*/ 0 h 53"/>
                <a:gd name="T6" fmla="*/ 53 w 221"/>
                <a:gd name="T7" fmla="*/ 8 h 53"/>
                <a:gd name="T8" fmla="*/ 55 w 221"/>
                <a:gd name="T9" fmla="*/ 12 h 53"/>
                <a:gd name="T10" fmla="*/ 51 w 221"/>
                <a:gd name="T11" fmla="*/ 14 h 53"/>
                <a:gd name="T12" fmla="*/ 32 w 221"/>
                <a:gd name="T13" fmla="*/ 9 h 53"/>
                <a:gd name="T14" fmla="*/ 10 w 221"/>
                <a:gd name="T15" fmla="*/ 9 h 53"/>
                <a:gd name="T16" fmla="*/ 3 w 221"/>
                <a:gd name="T17" fmla="*/ 8 h 53"/>
                <a:gd name="T18" fmla="*/ 0 w 221"/>
                <a:gd name="T19" fmla="*/ 5 h 53"/>
                <a:gd name="T20" fmla="*/ 3 w 221"/>
                <a:gd name="T21" fmla="*/ 1 h 53"/>
                <a:gd name="T22" fmla="*/ 3 w 221"/>
                <a:gd name="T23" fmla="*/ 1 h 53"/>
                <a:gd name="T24" fmla="*/ 3 w 221"/>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53">
                  <a:moveTo>
                    <a:pt x="14" y="2"/>
                  </a:moveTo>
                  <a:lnTo>
                    <a:pt x="42" y="0"/>
                  </a:lnTo>
                  <a:lnTo>
                    <a:pt x="133" y="0"/>
                  </a:lnTo>
                  <a:lnTo>
                    <a:pt x="215" y="32"/>
                  </a:lnTo>
                  <a:lnTo>
                    <a:pt x="221" y="47"/>
                  </a:lnTo>
                  <a:lnTo>
                    <a:pt x="207" y="53"/>
                  </a:lnTo>
                  <a:lnTo>
                    <a:pt x="130" y="36"/>
                  </a:lnTo>
                  <a:lnTo>
                    <a:pt x="42" y="36"/>
                  </a:lnTo>
                  <a:lnTo>
                    <a:pt x="14" y="32"/>
                  </a:lnTo>
                  <a:lnTo>
                    <a:pt x="0" y="1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1" name="Freeform 19"/>
            <p:cNvSpPr>
              <a:spLocks/>
            </p:cNvSpPr>
            <p:nvPr/>
          </p:nvSpPr>
          <p:spPr bwMode="auto">
            <a:xfrm>
              <a:off x="3507" y="2903"/>
              <a:ext cx="518" cy="240"/>
            </a:xfrm>
            <a:custGeom>
              <a:avLst/>
              <a:gdLst>
                <a:gd name="T0" fmla="*/ 6 w 1036"/>
                <a:gd name="T1" fmla="*/ 0 h 479"/>
                <a:gd name="T2" fmla="*/ 24 w 1036"/>
                <a:gd name="T3" fmla="*/ 9 h 479"/>
                <a:gd name="T4" fmla="*/ 40 w 1036"/>
                <a:gd name="T5" fmla="*/ 22 h 479"/>
                <a:gd name="T6" fmla="*/ 53 w 1036"/>
                <a:gd name="T7" fmla="*/ 41 h 479"/>
                <a:gd name="T8" fmla="*/ 61 w 1036"/>
                <a:gd name="T9" fmla="*/ 67 h 479"/>
                <a:gd name="T10" fmla="*/ 82 w 1036"/>
                <a:gd name="T11" fmla="*/ 86 h 479"/>
                <a:gd name="T12" fmla="*/ 106 w 1036"/>
                <a:gd name="T13" fmla="*/ 96 h 479"/>
                <a:gd name="T14" fmla="*/ 155 w 1036"/>
                <a:gd name="T15" fmla="*/ 106 h 479"/>
                <a:gd name="T16" fmla="*/ 198 w 1036"/>
                <a:gd name="T17" fmla="*/ 99 h 479"/>
                <a:gd name="T18" fmla="*/ 234 w 1036"/>
                <a:gd name="T19" fmla="*/ 81 h 479"/>
                <a:gd name="T20" fmla="*/ 247 w 1036"/>
                <a:gd name="T21" fmla="*/ 64 h 479"/>
                <a:gd name="T22" fmla="*/ 249 w 1036"/>
                <a:gd name="T23" fmla="*/ 46 h 479"/>
                <a:gd name="T24" fmla="*/ 226 w 1036"/>
                <a:gd name="T25" fmla="*/ 24 h 479"/>
                <a:gd name="T26" fmla="*/ 227 w 1036"/>
                <a:gd name="T27" fmla="*/ 17 h 479"/>
                <a:gd name="T28" fmla="*/ 233 w 1036"/>
                <a:gd name="T29" fmla="*/ 14 h 479"/>
                <a:gd name="T30" fmla="*/ 250 w 1036"/>
                <a:gd name="T31" fmla="*/ 24 h 479"/>
                <a:gd name="T32" fmla="*/ 259 w 1036"/>
                <a:gd name="T33" fmla="*/ 41 h 479"/>
                <a:gd name="T34" fmla="*/ 259 w 1036"/>
                <a:gd name="T35" fmla="*/ 64 h 479"/>
                <a:gd name="T36" fmla="*/ 245 w 1036"/>
                <a:gd name="T37" fmla="*/ 89 h 479"/>
                <a:gd name="T38" fmla="*/ 226 w 1036"/>
                <a:gd name="T39" fmla="*/ 106 h 479"/>
                <a:gd name="T40" fmla="*/ 198 w 1036"/>
                <a:gd name="T41" fmla="*/ 115 h 479"/>
                <a:gd name="T42" fmla="*/ 170 w 1036"/>
                <a:gd name="T43" fmla="*/ 119 h 479"/>
                <a:gd name="T44" fmla="*/ 146 w 1036"/>
                <a:gd name="T45" fmla="*/ 120 h 479"/>
                <a:gd name="T46" fmla="*/ 110 w 1036"/>
                <a:gd name="T47" fmla="*/ 114 h 479"/>
                <a:gd name="T48" fmla="*/ 65 w 1036"/>
                <a:gd name="T49" fmla="*/ 94 h 479"/>
                <a:gd name="T50" fmla="*/ 48 w 1036"/>
                <a:gd name="T51" fmla="*/ 71 h 479"/>
                <a:gd name="T52" fmla="*/ 41 w 1036"/>
                <a:gd name="T53" fmla="*/ 53 h 479"/>
                <a:gd name="T54" fmla="*/ 32 w 1036"/>
                <a:gd name="T55" fmla="*/ 35 h 479"/>
                <a:gd name="T56" fmla="*/ 19 w 1036"/>
                <a:gd name="T57" fmla="*/ 19 h 479"/>
                <a:gd name="T58" fmla="*/ 0 w 1036"/>
                <a:gd name="T59" fmla="*/ 6 h 479"/>
                <a:gd name="T60" fmla="*/ 6 w 1036"/>
                <a:gd name="T61" fmla="*/ 0 h 479"/>
                <a:gd name="T62" fmla="*/ 6 w 1036"/>
                <a:gd name="T63" fmla="*/ 0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36" h="479">
                  <a:moveTo>
                    <a:pt x="24" y="0"/>
                  </a:moveTo>
                  <a:lnTo>
                    <a:pt x="95" y="35"/>
                  </a:lnTo>
                  <a:lnTo>
                    <a:pt x="159" y="86"/>
                  </a:lnTo>
                  <a:lnTo>
                    <a:pt x="211" y="162"/>
                  </a:lnTo>
                  <a:lnTo>
                    <a:pt x="241" y="265"/>
                  </a:lnTo>
                  <a:lnTo>
                    <a:pt x="327" y="341"/>
                  </a:lnTo>
                  <a:lnTo>
                    <a:pt x="424" y="384"/>
                  </a:lnTo>
                  <a:lnTo>
                    <a:pt x="618" y="422"/>
                  </a:lnTo>
                  <a:lnTo>
                    <a:pt x="791" y="394"/>
                  </a:lnTo>
                  <a:lnTo>
                    <a:pt x="935" y="324"/>
                  </a:lnTo>
                  <a:lnTo>
                    <a:pt x="986" y="253"/>
                  </a:lnTo>
                  <a:lnTo>
                    <a:pt x="994" y="181"/>
                  </a:lnTo>
                  <a:lnTo>
                    <a:pt x="903" y="95"/>
                  </a:lnTo>
                  <a:lnTo>
                    <a:pt x="908" y="65"/>
                  </a:lnTo>
                  <a:lnTo>
                    <a:pt x="929" y="56"/>
                  </a:lnTo>
                  <a:lnTo>
                    <a:pt x="1000" y="94"/>
                  </a:lnTo>
                  <a:lnTo>
                    <a:pt x="1034" y="164"/>
                  </a:lnTo>
                  <a:lnTo>
                    <a:pt x="1036" y="253"/>
                  </a:lnTo>
                  <a:lnTo>
                    <a:pt x="977" y="356"/>
                  </a:lnTo>
                  <a:lnTo>
                    <a:pt x="901" y="422"/>
                  </a:lnTo>
                  <a:lnTo>
                    <a:pt x="789" y="457"/>
                  </a:lnTo>
                  <a:lnTo>
                    <a:pt x="677" y="474"/>
                  </a:lnTo>
                  <a:lnTo>
                    <a:pt x="583" y="479"/>
                  </a:lnTo>
                  <a:lnTo>
                    <a:pt x="437" y="453"/>
                  </a:lnTo>
                  <a:lnTo>
                    <a:pt x="258" y="373"/>
                  </a:lnTo>
                  <a:lnTo>
                    <a:pt x="190" y="282"/>
                  </a:lnTo>
                  <a:lnTo>
                    <a:pt x="161" y="211"/>
                  </a:lnTo>
                  <a:lnTo>
                    <a:pt x="125" y="139"/>
                  </a:lnTo>
                  <a:lnTo>
                    <a:pt x="74" y="75"/>
                  </a:lnTo>
                  <a:lnTo>
                    <a:pt x="0" y="2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2" name="Freeform 20"/>
            <p:cNvSpPr>
              <a:spLocks/>
            </p:cNvSpPr>
            <p:nvPr/>
          </p:nvSpPr>
          <p:spPr bwMode="auto">
            <a:xfrm>
              <a:off x="1978" y="2616"/>
              <a:ext cx="1555" cy="335"/>
            </a:xfrm>
            <a:custGeom>
              <a:avLst/>
              <a:gdLst>
                <a:gd name="T0" fmla="*/ 122 w 3108"/>
                <a:gd name="T1" fmla="*/ 0 h 669"/>
                <a:gd name="T2" fmla="*/ 99 w 3108"/>
                <a:gd name="T3" fmla="*/ 14 h 669"/>
                <a:gd name="T4" fmla="*/ 26 w 3108"/>
                <a:gd name="T5" fmla="*/ 108 h 669"/>
                <a:gd name="T6" fmla="*/ 0 w 3108"/>
                <a:gd name="T7" fmla="*/ 122 h 669"/>
                <a:gd name="T8" fmla="*/ 23 w 3108"/>
                <a:gd name="T9" fmla="*/ 157 h 669"/>
                <a:gd name="T10" fmla="*/ 190 w 3108"/>
                <a:gd name="T11" fmla="*/ 148 h 669"/>
                <a:gd name="T12" fmla="*/ 725 w 3108"/>
                <a:gd name="T13" fmla="*/ 168 h 669"/>
                <a:gd name="T14" fmla="*/ 778 w 3108"/>
                <a:gd name="T15" fmla="*/ 141 h 669"/>
                <a:gd name="T16" fmla="*/ 657 w 3108"/>
                <a:gd name="T17" fmla="*/ 127 h 669"/>
                <a:gd name="T18" fmla="*/ 755 w 3108"/>
                <a:gd name="T19" fmla="*/ 120 h 669"/>
                <a:gd name="T20" fmla="*/ 732 w 3108"/>
                <a:gd name="T21" fmla="*/ 90 h 669"/>
                <a:gd name="T22" fmla="*/ 693 w 3108"/>
                <a:gd name="T23" fmla="*/ 35 h 669"/>
                <a:gd name="T24" fmla="*/ 400 w 3108"/>
                <a:gd name="T25" fmla="*/ 19 h 669"/>
                <a:gd name="T26" fmla="*/ 150 w 3108"/>
                <a:gd name="T27" fmla="*/ 2 h 669"/>
                <a:gd name="T28" fmla="*/ 122 w 3108"/>
                <a:gd name="T29" fmla="*/ 0 h 669"/>
                <a:gd name="T30" fmla="*/ 122 w 3108"/>
                <a:gd name="T31" fmla="*/ 0 h 669"/>
                <a:gd name="T32" fmla="*/ 122 w 3108"/>
                <a:gd name="T33" fmla="*/ 0 h 6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8" h="669">
                  <a:moveTo>
                    <a:pt x="485" y="0"/>
                  </a:moveTo>
                  <a:lnTo>
                    <a:pt x="395" y="54"/>
                  </a:lnTo>
                  <a:lnTo>
                    <a:pt x="102" y="432"/>
                  </a:lnTo>
                  <a:lnTo>
                    <a:pt x="0" y="485"/>
                  </a:lnTo>
                  <a:lnTo>
                    <a:pt x="89" y="626"/>
                  </a:lnTo>
                  <a:lnTo>
                    <a:pt x="758" y="592"/>
                  </a:lnTo>
                  <a:lnTo>
                    <a:pt x="2897" y="669"/>
                  </a:lnTo>
                  <a:lnTo>
                    <a:pt x="3108" y="561"/>
                  </a:lnTo>
                  <a:lnTo>
                    <a:pt x="2625" y="508"/>
                  </a:lnTo>
                  <a:lnTo>
                    <a:pt x="3019" y="477"/>
                  </a:lnTo>
                  <a:lnTo>
                    <a:pt x="2927" y="358"/>
                  </a:lnTo>
                  <a:lnTo>
                    <a:pt x="2770" y="137"/>
                  </a:lnTo>
                  <a:lnTo>
                    <a:pt x="1597" y="76"/>
                  </a:lnTo>
                  <a:lnTo>
                    <a:pt x="599" y="8"/>
                  </a:lnTo>
                  <a:lnTo>
                    <a:pt x="485" y="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3" name="Freeform 21"/>
            <p:cNvSpPr>
              <a:spLocks/>
            </p:cNvSpPr>
            <p:nvPr/>
          </p:nvSpPr>
          <p:spPr bwMode="auto">
            <a:xfrm>
              <a:off x="2285" y="2422"/>
              <a:ext cx="1191" cy="327"/>
            </a:xfrm>
            <a:custGeom>
              <a:avLst/>
              <a:gdLst>
                <a:gd name="T0" fmla="*/ 0 w 2382"/>
                <a:gd name="T1" fmla="*/ 84 h 653"/>
                <a:gd name="T2" fmla="*/ 4 w 2382"/>
                <a:gd name="T3" fmla="*/ 39 h 653"/>
                <a:gd name="T4" fmla="*/ 51 w 2382"/>
                <a:gd name="T5" fmla="*/ 37 h 653"/>
                <a:gd name="T6" fmla="*/ 257 w 2382"/>
                <a:gd name="T7" fmla="*/ 20 h 653"/>
                <a:gd name="T8" fmla="*/ 343 w 2382"/>
                <a:gd name="T9" fmla="*/ 10 h 653"/>
                <a:gd name="T10" fmla="*/ 516 w 2382"/>
                <a:gd name="T11" fmla="*/ 8 h 653"/>
                <a:gd name="T12" fmla="*/ 577 w 2382"/>
                <a:gd name="T13" fmla="*/ 6 h 653"/>
                <a:gd name="T14" fmla="*/ 596 w 2382"/>
                <a:gd name="T15" fmla="*/ 0 h 653"/>
                <a:gd name="T16" fmla="*/ 584 w 2382"/>
                <a:gd name="T17" fmla="*/ 164 h 653"/>
                <a:gd name="T18" fmla="*/ 555 w 2382"/>
                <a:gd name="T19" fmla="*/ 113 h 653"/>
                <a:gd name="T20" fmla="*/ 0 w 2382"/>
                <a:gd name="T21" fmla="*/ 84 h 653"/>
                <a:gd name="T22" fmla="*/ 0 w 2382"/>
                <a:gd name="T23" fmla="*/ 84 h 653"/>
                <a:gd name="T24" fmla="*/ 0 w 2382"/>
                <a:gd name="T25" fmla="*/ 84 h 6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82" h="653">
                  <a:moveTo>
                    <a:pt x="0" y="334"/>
                  </a:moveTo>
                  <a:lnTo>
                    <a:pt x="15" y="154"/>
                  </a:lnTo>
                  <a:lnTo>
                    <a:pt x="203" y="146"/>
                  </a:lnTo>
                  <a:lnTo>
                    <a:pt x="1028" y="78"/>
                  </a:lnTo>
                  <a:lnTo>
                    <a:pt x="1369" y="39"/>
                  </a:lnTo>
                  <a:lnTo>
                    <a:pt x="2064" y="32"/>
                  </a:lnTo>
                  <a:lnTo>
                    <a:pt x="2306" y="24"/>
                  </a:lnTo>
                  <a:lnTo>
                    <a:pt x="2382" y="0"/>
                  </a:lnTo>
                  <a:lnTo>
                    <a:pt x="2336" y="653"/>
                  </a:lnTo>
                  <a:lnTo>
                    <a:pt x="2217" y="452"/>
                  </a:lnTo>
                  <a:lnTo>
                    <a:pt x="0" y="334"/>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4" name="Freeform 22"/>
            <p:cNvSpPr>
              <a:spLocks/>
            </p:cNvSpPr>
            <p:nvPr/>
          </p:nvSpPr>
          <p:spPr bwMode="auto">
            <a:xfrm>
              <a:off x="2595" y="2268"/>
              <a:ext cx="647" cy="144"/>
            </a:xfrm>
            <a:custGeom>
              <a:avLst/>
              <a:gdLst>
                <a:gd name="T0" fmla="*/ 16 w 1292"/>
                <a:gd name="T1" fmla="*/ 0 h 287"/>
                <a:gd name="T2" fmla="*/ 17 w 1292"/>
                <a:gd name="T3" fmla="*/ 23 h 287"/>
                <a:gd name="T4" fmla="*/ 0 w 1292"/>
                <a:gd name="T5" fmla="*/ 57 h 287"/>
                <a:gd name="T6" fmla="*/ 101 w 1292"/>
                <a:gd name="T7" fmla="*/ 35 h 287"/>
                <a:gd name="T8" fmla="*/ 151 w 1292"/>
                <a:gd name="T9" fmla="*/ 44 h 287"/>
                <a:gd name="T10" fmla="*/ 95 w 1292"/>
                <a:gd name="T11" fmla="*/ 72 h 287"/>
                <a:gd name="T12" fmla="*/ 324 w 1292"/>
                <a:gd name="T13" fmla="*/ 57 h 287"/>
                <a:gd name="T14" fmla="*/ 319 w 1292"/>
                <a:gd name="T15" fmla="*/ 26 h 287"/>
                <a:gd name="T16" fmla="*/ 267 w 1292"/>
                <a:gd name="T17" fmla="*/ 33 h 287"/>
                <a:gd name="T18" fmla="*/ 241 w 1292"/>
                <a:gd name="T19" fmla="*/ 4 h 287"/>
                <a:gd name="T20" fmla="*/ 16 w 1292"/>
                <a:gd name="T21" fmla="*/ 0 h 287"/>
                <a:gd name="T22" fmla="*/ 16 w 1292"/>
                <a:gd name="T23" fmla="*/ 0 h 287"/>
                <a:gd name="T24" fmla="*/ 16 w 1292"/>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5" name="Freeform 23"/>
            <p:cNvSpPr>
              <a:spLocks/>
            </p:cNvSpPr>
            <p:nvPr/>
          </p:nvSpPr>
          <p:spPr bwMode="auto">
            <a:xfrm>
              <a:off x="3106" y="1333"/>
              <a:ext cx="302" cy="964"/>
            </a:xfrm>
            <a:custGeom>
              <a:avLst/>
              <a:gdLst>
                <a:gd name="T0" fmla="*/ 18 w 604"/>
                <a:gd name="T1" fmla="*/ 460 h 1928"/>
                <a:gd name="T2" fmla="*/ 61 w 604"/>
                <a:gd name="T3" fmla="*/ 447 h 1928"/>
                <a:gd name="T4" fmla="*/ 123 w 604"/>
                <a:gd name="T5" fmla="*/ 87 h 1928"/>
                <a:gd name="T6" fmla="*/ 144 w 604"/>
                <a:gd name="T7" fmla="*/ 0 h 1928"/>
                <a:gd name="T8" fmla="*/ 151 w 604"/>
                <a:gd name="T9" fmla="*/ 27 h 1928"/>
                <a:gd name="T10" fmla="*/ 134 w 604"/>
                <a:gd name="T11" fmla="*/ 213 h 1928"/>
                <a:gd name="T12" fmla="*/ 104 w 604"/>
                <a:gd name="T13" fmla="*/ 443 h 1928"/>
                <a:gd name="T14" fmla="*/ 98 w 604"/>
                <a:gd name="T15" fmla="*/ 465 h 1928"/>
                <a:gd name="T16" fmla="*/ 42 w 604"/>
                <a:gd name="T17" fmla="*/ 482 h 1928"/>
                <a:gd name="T18" fmla="*/ 0 w 604"/>
                <a:gd name="T19" fmla="*/ 472 h 1928"/>
                <a:gd name="T20" fmla="*/ 18 w 604"/>
                <a:gd name="T21" fmla="*/ 460 h 1928"/>
                <a:gd name="T22" fmla="*/ 18 w 604"/>
                <a:gd name="T23" fmla="*/ 460 h 1928"/>
                <a:gd name="T24" fmla="*/ 18 w 604"/>
                <a:gd name="T25" fmla="*/ 460 h 19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6" name="Freeform 24"/>
            <p:cNvSpPr>
              <a:spLocks/>
            </p:cNvSpPr>
            <p:nvPr/>
          </p:nvSpPr>
          <p:spPr bwMode="auto">
            <a:xfrm>
              <a:off x="2546" y="2117"/>
              <a:ext cx="576" cy="95"/>
            </a:xfrm>
            <a:custGeom>
              <a:avLst/>
              <a:gdLst>
                <a:gd name="T0" fmla="*/ 0 w 1152"/>
                <a:gd name="T1" fmla="*/ 26 h 190"/>
                <a:gd name="T2" fmla="*/ 9 w 1152"/>
                <a:gd name="T3" fmla="*/ 48 h 190"/>
                <a:gd name="T4" fmla="*/ 29 w 1152"/>
                <a:gd name="T5" fmla="*/ 38 h 190"/>
                <a:gd name="T6" fmla="*/ 288 w 1152"/>
                <a:gd name="T7" fmla="*/ 15 h 190"/>
                <a:gd name="T8" fmla="*/ 288 w 1152"/>
                <a:gd name="T9" fmla="*/ 3 h 190"/>
                <a:gd name="T10" fmla="*/ 174 w 1152"/>
                <a:gd name="T11" fmla="*/ 0 h 190"/>
                <a:gd name="T12" fmla="*/ 0 w 1152"/>
                <a:gd name="T13" fmla="*/ 26 h 190"/>
                <a:gd name="T14" fmla="*/ 0 w 1152"/>
                <a:gd name="T15" fmla="*/ 26 h 190"/>
                <a:gd name="T16" fmla="*/ 0 w 1152"/>
                <a:gd name="T17" fmla="*/ 26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2" h="190">
                  <a:moveTo>
                    <a:pt x="0" y="103"/>
                  </a:moveTo>
                  <a:lnTo>
                    <a:pt x="34" y="190"/>
                  </a:lnTo>
                  <a:lnTo>
                    <a:pt x="114" y="151"/>
                  </a:lnTo>
                  <a:lnTo>
                    <a:pt x="1152" y="59"/>
                  </a:lnTo>
                  <a:lnTo>
                    <a:pt x="1152" y="12"/>
                  </a:lnTo>
                  <a:lnTo>
                    <a:pt x="696" y="0"/>
                  </a:lnTo>
                  <a:lnTo>
                    <a:pt x="0" y="10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7" name="Freeform 25"/>
            <p:cNvSpPr>
              <a:spLocks/>
            </p:cNvSpPr>
            <p:nvPr/>
          </p:nvSpPr>
          <p:spPr bwMode="auto">
            <a:xfrm>
              <a:off x="2354" y="1228"/>
              <a:ext cx="891" cy="834"/>
            </a:xfrm>
            <a:custGeom>
              <a:avLst/>
              <a:gdLst>
                <a:gd name="T0" fmla="*/ 74 w 1783"/>
                <a:gd name="T1" fmla="*/ 417 h 1669"/>
                <a:gd name="T2" fmla="*/ 5 w 1783"/>
                <a:gd name="T3" fmla="*/ 183 h 1669"/>
                <a:gd name="T4" fmla="*/ 0 w 1783"/>
                <a:gd name="T5" fmla="*/ 127 h 1669"/>
                <a:gd name="T6" fmla="*/ 9 w 1783"/>
                <a:gd name="T7" fmla="*/ 102 h 1669"/>
                <a:gd name="T8" fmla="*/ 49 w 1783"/>
                <a:gd name="T9" fmla="*/ 77 h 1669"/>
                <a:gd name="T10" fmla="*/ 215 w 1783"/>
                <a:gd name="T11" fmla="*/ 32 h 1669"/>
                <a:gd name="T12" fmla="*/ 398 w 1783"/>
                <a:gd name="T13" fmla="*/ 2 h 1669"/>
                <a:gd name="T14" fmla="*/ 438 w 1783"/>
                <a:gd name="T15" fmla="*/ 0 h 1669"/>
                <a:gd name="T16" fmla="*/ 445 w 1783"/>
                <a:gd name="T17" fmla="*/ 19 h 1669"/>
                <a:gd name="T18" fmla="*/ 432 w 1783"/>
                <a:gd name="T19" fmla="*/ 121 h 1669"/>
                <a:gd name="T20" fmla="*/ 404 w 1783"/>
                <a:gd name="T21" fmla="*/ 64 h 1669"/>
                <a:gd name="T22" fmla="*/ 341 w 1783"/>
                <a:gd name="T23" fmla="*/ 28 h 1669"/>
                <a:gd name="T24" fmla="*/ 247 w 1783"/>
                <a:gd name="T25" fmla="*/ 40 h 1669"/>
                <a:gd name="T26" fmla="*/ 77 w 1783"/>
                <a:gd name="T27" fmla="*/ 102 h 1669"/>
                <a:gd name="T28" fmla="*/ 41 w 1783"/>
                <a:gd name="T29" fmla="*/ 138 h 1669"/>
                <a:gd name="T30" fmla="*/ 43 w 1783"/>
                <a:gd name="T31" fmla="*/ 233 h 1669"/>
                <a:gd name="T32" fmla="*/ 79 w 1783"/>
                <a:gd name="T33" fmla="*/ 337 h 1669"/>
                <a:gd name="T34" fmla="*/ 87 w 1783"/>
                <a:gd name="T35" fmla="*/ 389 h 1669"/>
                <a:gd name="T36" fmla="*/ 74 w 1783"/>
                <a:gd name="T37" fmla="*/ 417 h 1669"/>
                <a:gd name="T38" fmla="*/ 74 w 1783"/>
                <a:gd name="T39" fmla="*/ 417 h 1669"/>
                <a:gd name="T40" fmla="*/ 74 w 1783"/>
                <a:gd name="T41" fmla="*/ 417 h 16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8" name="Freeform 26"/>
            <p:cNvSpPr>
              <a:spLocks/>
            </p:cNvSpPr>
            <p:nvPr/>
          </p:nvSpPr>
          <p:spPr bwMode="auto">
            <a:xfrm>
              <a:off x="3045" y="2476"/>
              <a:ext cx="383" cy="140"/>
            </a:xfrm>
            <a:custGeom>
              <a:avLst/>
              <a:gdLst>
                <a:gd name="T0" fmla="*/ 0 w 766"/>
                <a:gd name="T1" fmla="*/ 67 h 279"/>
                <a:gd name="T2" fmla="*/ 16 w 766"/>
                <a:gd name="T3" fmla="*/ 0 h 279"/>
                <a:gd name="T4" fmla="*/ 192 w 766"/>
                <a:gd name="T5" fmla="*/ 7 h 279"/>
                <a:gd name="T6" fmla="*/ 186 w 766"/>
                <a:gd name="T7" fmla="*/ 40 h 279"/>
                <a:gd name="T8" fmla="*/ 176 w 766"/>
                <a:gd name="T9" fmla="*/ 21 h 279"/>
                <a:gd name="T10" fmla="*/ 44 w 766"/>
                <a:gd name="T11" fmla="*/ 29 h 279"/>
                <a:gd name="T12" fmla="*/ 19 w 766"/>
                <a:gd name="T13" fmla="*/ 70 h 279"/>
                <a:gd name="T14" fmla="*/ 0 w 766"/>
                <a:gd name="T15" fmla="*/ 67 h 279"/>
                <a:gd name="T16" fmla="*/ 0 w 766"/>
                <a:gd name="T17" fmla="*/ 67 h 279"/>
                <a:gd name="T18" fmla="*/ 0 w 766"/>
                <a:gd name="T19" fmla="*/ 67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6" h="279">
                  <a:moveTo>
                    <a:pt x="0" y="268"/>
                  </a:moveTo>
                  <a:lnTo>
                    <a:pt x="61" y="0"/>
                  </a:lnTo>
                  <a:lnTo>
                    <a:pt x="766" y="28"/>
                  </a:lnTo>
                  <a:lnTo>
                    <a:pt x="741" y="160"/>
                  </a:lnTo>
                  <a:lnTo>
                    <a:pt x="703" y="84"/>
                  </a:lnTo>
                  <a:lnTo>
                    <a:pt x="175" y="114"/>
                  </a:lnTo>
                  <a:lnTo>
                    <a:pt x="76" y="279"/>
                  </a:lnTo>
                  <a:lnTo>
                    <a:pt x="0" y="268"/>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79" name="Freeform 27"/>
            <p:cNvSpPr>
              <a:spLocks/>
            </p:cNvSpPr>
            <p:nvPr/>
          </p:nvSpPr>
          <p:spPr bwMode="auto">
            <a:xfrm>
              <a:off x="3191" y="2542"/>
              <a:ext cx="188" cy="85"/>
            </a:xfrm>
            <a:custGeom>
              <a:avLst/>
              <a:gdLst>
                <a:gd name="T0" fmla="*/ 0 w 374"/>
                <a:gd name="T1" fmla="*/ 31 h 169"/>
                <a:gd name="T2" fmla="*/ 16 w 374"/>
                <a:gd name="T3" fmla="*/ 41 h 169"/>
                <a:gd name="T4" fmla="*/ 51 w 374"/>
                <a:gd name="T5" fmla="*/ 43 h 169"/>
                <a:gd name="T6" fmla="*/ 52 w 374"/>
                <a:gd name="T7" fmla="*/ 28 h 169"/>
                <a:gd name="T8" fmla="*/ 95 w 374"/>
                <a:gd name="T9" fmla="*/ 4 h 169"/>
                <a:gd name="T10" fmla="*/ 27 w 374"/>
                <a:gd name="T11" fmla="*/ 0 h 169"/>
                <a:gd name="T12" fmla="*/ 12 w 374"/>
                <a:gd name="T13" fmla="*/ 21 h 169"/>
                <a:gd name="T14" fmla="*/ 0 w 374"/>
                <a:gd name="T15" fmla="*/ 31 h 169"/>
                <a:gd name="T16" fmla="*/ 0 w 374"/>
                <a:gd name="T17" fmla="*/ 31 h 169"/>
                <a:gd name="T18" fmla="*/ 0 w 374"/>
                <a:gd name="T19" fmla="*/ 3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4" h="169">
                  <a:moveTo>
                    <a:pt x="0" y="124"/>
                  </a:moveTo>
                  <a:lnTo>
                    <a:pt x="62" y="164"/>
                  </a:lnTo>
                  <a:lnTo>
                    <a:pt x="203" y="169"/>
                  </a:lnTo>
                  <a:lnTo>
                    <a:pt x="207" y="112"/>
                  </a:lnTo>
                  <a:lnTo>
                    <a:pt x="374" y="15"/>
                  </a:lnTo>
                  <a:lnTo>
                    <a:pt x="108" y="0"/>
                  </a:lnTo>
                  <a:lnTo>
                    <a:pt x="47" y="84"/>
                  </a:lnTo>
                  <a:lnTo>
                    <a:pt x="0" y="124"/>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0" name="Freeform 28"/>
            <p:cNvSpPr>
              <a:spLocks/>
            </p:cNvSpPr>
            <p:nvPr/>
          </p:nvSpPr>
          <p:spPr bwMode="auto">
            <a:xfrm>
              <a:off x="1964" y="2855"/>
              <a:ext cx="1550" cy="100"/>
            </a:xfrm>
            <a:custGeom>
              <a:avLst/>
              <a:gdLst>
                <a:gd name="T0" fmla="*/ 19 w 3099"/>
                <a:gd name="T1" fmla="*/ 33 h 200"/>
                <a:gd name="T2" fmla="*/ 0 w 3099"/>
                <a:gd name="T3" fmla="*/ 12 h 200"/>
                <a:gd name="T4" fmla="*/ 57 w 3099"/>
                <a:gd name="T5" fmla="*/ 0 h 200"/>
                <a:gd name="T6" fmla="*/ 757 w 3099"/>
                <a:gd name="T7" fmla="*/ 14 h 200"/>
                <a:gd name="T8" fmla="*/ 775 w 3099"/>
                <a:gd name="T9" fmla="*/ 29 h 200"/>
                <a:gd name="T10" fmla="*/ 746 w 3099"/>
                <a:gd name="T11" fmla="*/ 50 h 200"/>
                <a:gd name="T12" fmla="*/ 371 w 3099"/>
                <a:gd name="T13" fmla="*/ 39 h 200"/>
                <a:gd name="T14" fmla="*/ 124 w 3099"/>
                <a:gd name="T15" fmla="*/ 29 h 200"/>
                <a:gd name="T16" fmla="*/ 45 w 3099"/>
                <a:gd name="T17" fmla="*/ 44 h 200"/>
                <a:gd name="T18" fmla="*/ 19 w 3099"/>
                <a:gd name="T19" fmla="*/ 33 h 200"/>
                <a:gd name="T20" fmla="*/ 19 w 3099"/>
                <a:gd name="T21" fmla="*/ 33 h 200"/>
                <a:gd name="T22" fmla="*/ 19 w 3099"/>
                <a:gd name="T23" fmla="*/ 33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 h="200">
                  <a:moveTo>
                    <a:pt x="76" y="132"/>
                  </a:moveTo>
                  <a:lnTo>
                    <a:pt x="0" y="46"/>
                  </a:lnTo>
                  <a:lnTo>
                    <a:pt x="227" y="0"/>
                  </a:lnTo>
                  <a:lnTo>
                    <a:pt x="3025" y="54"/>
                  </a:lnTo>
                  <a:lnTo>
                    <a:pt x="3099" y="113"/>
                  </a:lnTo>
                  <a:lnTo>
                    <a:pt x="2981" y="200"/>
                  </a:lnTo>
                  <a:lnTo>
                    <a:pt x="1481" y="153"/>
                  </a:lnTo>
                  <a:lnTo>
                    <a:pt x="493" y="115"/>
                  </a:lnTo>
                  <a:lnTo>
                    <a:pt x="179" y="173"/>
                  </a:lnTo>
                  <a:lnTo>
                    <a:pt x="76" y="132"/>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1" name="Freeform 29"/>
            <p:cNvSpPr>
              <a:spLocks/>
            </p:cNvSpPr>
            <p:nvPr/>
          </p:nvSpPr>
          <p:spPr bwMode="auto">
            <a:xfrm>
              <a:off x="2267" y="2375"/>
              <a:ext cx="1228" cy="99"/>
            </a:xfrm>
            <a:custGeom>
              <a:avLst/>
              <a:gdLst>
                <a:gd name="T0" fmla="*/ 4 w 2456"/>
                <a:gd name="T1" fmla="*/ 42 h 197"/>
                <a:gd name="T2" fmla="*/ 57 w 2456"/>
                <a:gd name="T3" fmla="*/ 36 h 197"/>
                <a:gd name="T4" fmla="*/ 110 w 2456"/>
                <a:gd name="T5" fmla="*/ 31 h 197"/>
                <a:gd name="T6" fmla="*/ 179 w 2456"/>
                <a:gd name="T7" fmla="*/ 24 h 197"/>
                <a:gd name="T8" fmla="*/ 211 w 2456"/>
                <a:gd name="T9" fmla="*/ 17 h 197"/>
                <a:gd name="T10" fmla="*/ 247 w 2456"/>
                <a:gd name="T11" fmla="*/ 10 h 197"/>
                <a:gd name="T12" fmla="*/ 310 w 2456"/>
                <a:gd name="T13" fmla="*/ 5 h 197"/>
                <a:gd name="T14" fmla="*/ 424 w 2456"/>
                <a:gd name="T15" fmla="*/ 0 h 197"/>
                <a:gd name="T16" fmla="*/ 539 w 2456"/>
                <a:gd name="T17" fmla="*/ 2 h 197"/>
                <a:gd name="T18" fmla="*/ 563 w 2456"/>
                <a:gd name="T19" fmla="*/ 2 h 197"/>
                <a:gd name="T20" fmla="*/ 606 w 2456"/>
                <a:gd name="T21" fmla="*/ 5 h 197"/>
                <a:gd name="T22" fmla="*/ 612 w 2456"/>
                <a:gd name="T23" fmla="*/ 8 h 197"/>
                <a:gd name="T24" fmla="*/ 614 w 2456"/>
                <a:gd name="T25" fmla="*/ 15 h 197"/>
                <a:gd name="T26" fmla="*/ 612 w 2456"/>
                <a:gd name="T27" fmla="*/ 20 h 197"/>
                <a:gd name="T28" fmla="*/ 604 w 2456"/>
                <a:gd name="T29" fmla="*/ 22 h 197"/>
                <a:gd name="T30" fmla="*/ 563 w 2456"/>
                <a:gd name="T31" fmla="*/ 19 h 197"/>
                <a:gd name="T32" fmla="*/ 539 w 2456"/>
                <a:gd name="T33" fmla="*/ 19 h 197"/>
                <a:gd name="T34" fmla="*/ 425 w 2456"/>
                <a:gd name="T35" fmla="*/ 17 h 197"/>
                <a:gd name="T36" fmla="*/ 311 w 2456"/>
                <a:gd name="T37" fmla="*/ 22 h 197"/>
                <a:gd name="T38" fmla="*/ 251 w 2456"/>
                <a:gd name="T39" fmla="*/ 26 h 197"/>
                <a:gd name="T40" fmla="*/ 214 w 2456"/>
                <a:gd name="T41" fmla="*/ 34 h 197"/>
                <a:gd name="T42" fmla="*/ 180 w 2456"/>
                <a:gd name="T43" fmla="*/ 38 h 197"/>
                <a:gd name="T44" fmla="*/ 111 w 2456"/>
                <a:gd name="T45" fmla="*/ 44 h 197"/>
                <a:gd name="T46" fmla="*/ 5 w 2456"/>
                <a:gd name="T47" fmla="*/ 50 h 197"/>
                <a:gd name="T48" fmla="*/ 0 w 2456"/>
                <a:gd name="T49" fmla="*/ 46 h 197"/>
                <a:gd name="T50" fmla="*/ 4 w 2456"/>
                <a:gd name="T51" fmla="*/ 42 h 197"/>
                <a:gd name="T52" fmla="*/ 4 w 2456"/>
                <a:gd name="T53" fmla="*/ 42 h 197"/>
                <a:gd name="T54" fmla="*/ 4 w 2456"/>
                <a:gd name="T55" fmla="*/ 42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2" name="Freeform 30"/>
            <p:cNvSpPr>
              <a:spLocks/>
            </p:cNvSpPr>
            <p:nvPr/>
          </p:nvSpPr>
          <p:spPr bwMode="auto">
            <a:xfrm>
              <a:off x="3431" y="2385"/>
              <a:ext cx="78" cy="376"/>
            </a:xfrm>
            <a:custGeom>
              <a:avLst/>
              <a:gdLst>
                <a:gd name="T0" fmla="*/ 39 w 156"/>
                <a:gd name="T1" fmla="*/ 9 h 751"/>
                <a:gd name="T2" fmla="*/ 35 w 156"/>
                <a:gd name="T3" fmla="*/ 61 h 751"/>
                <a:gd name="T4" fmla="*/ 27 w 156"/>
                <a:gd name="T5" fmla="*/ 114 h 751"/>
                <a:gd name="T6" fmla="*/ 22 w 156"/>
                <a:gd name="T7" fmla="*/ 147 h 751"/>
                <a:gd name="T8" fmla="*/ 15 w 156"/>
                <a:gd name="T9" fmla="*/ 188 h 751"/>
                <a:gd name="T10" fmla="*/ 0 w 156"/>
                <a:gd name="T11" fmla="*/ 162 h 751"/>
                <a:gd name="T12" fmla="*/ 5 w 156"/>
                <a:gd name="T13" fmla="*/ 139 h 751"/>
                <a:gd name="T14" fmla="*/ 13 w 156"/>
                <a:gd name="T15" fmla="*/ 111 h 751"/>
                <a:gd name="T16" fmla="*/ 21 w 156"/>
                <a:gd name="T17" fmla="*/ 9 h 751"/>
                <a:gd name="T18" fmla="*/ 24 w 156"/>
                <a:gd name="T19" fmla="*/ 2 h 751"/>
                <a:gd name="T20" fmla="*/ 30 w 156"/>
                <a:gd name="T21" fmla="*/ 0 h 751"/>
                <a:gd name="T22" fmla="*/ 39 w 156"/>
                <a:gd name="T23" fmla="*/ 9 h 751"/>
                <a:gd name="T24" fmla="*/ 39 w 156"/>
                <a:gd name="T25" fmla="*/ 9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751">
                  <a:moveTo>
                    <a:pt x="156" y="35"/>
                  </a:moveTo>
                  <a:lnTo>
                    <a:pt x="138" y="244"/>
                  </a:lnTo>
                  <a:lnTo>
                    <a:pt x="106" y="453"/>
                  </a:lnTo>
                  <a:lnTo>
                    <a:pt x="85" y="586"/>
                  </a:lnTo>
                  <a:lnTo>
                    <a:pt x="60" y="751"/>
                  </a:lnTo>
                  <a:lnTo>
                    <a:pt x="0" y="645"/>
                  </a:lnTo>
                  <a:lnTo>
                    <a:pt x="17" y="555"/>
                  </a:lnTo>
                  <a:lnTo>
                    <a:pt x="49" y="443"/>
                  </a:lnTo>
                  <a:lnTo>
                    <a:pt x="83" y="35"/>
                  </a:lnTo>
                  <a:lnTo>
                    <a:pt x="95" y="8"/>
                  </a:lnTo>
                  <a:lnTo>
                    <a:pt x="119" y="0"/>
                  </a:lnTo>
                  <a:lnTo>
                    <a:pt x="15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3" name="Freeform 31"/>
            <p:cNvSpPr>
              <a:spLocks/>
            </p:cNvSpPr>
            <p:nvPr/>
          </p:nvSpPr>
          <p:spPr bwMode="auto">
            <a:xfrm>
              <a:off x="3035" y="2486"/>
              <a:ext cx="36" cy="126"/>
            </a:xfrm>
            <a:custGeom>
              <a:avLst/>
              <a:gdLst>
                <a:gd name="T0" fmla="*/ 19 w 70"/>
                <a:gd name="T1" fmla="*/ 7 h 253"/>
                <a:gd name="T2" fmla="*/ 13 w 70"/>
                <a:gd name="T3" fmla="*/ 24 h 253"/>
                <a:gd name="T4" fmla="*/ 8 w 70"/>
                <a:gd name="T5" fmla="*/ 59 h 253"/>
                <a:gd name="T6" fmla="*/ 5 w 70"/>
                <a:gd name="T7" fmla="*/ 63 h 253"/>
                <a:gd name="T8" fmla="*/ 1 w 70"/>
                <a:gd name="T9" fmla="*/ 59 h 253"/>
                <a:gd name="T10" fmla="*/ 0 w 70"/>
                <a:gd name="T11" fmla="*/ 23 h 253"/>
                <a:gd name="T12" fmla="*/ 7 w 70"/>
                <a:gd name="T13" fmla="*/ 3 h 253"/>
                <a:gd name="T14" fmla="*/ 11 w 70"/>
                <a:gd name="T15" fmla="*/ 0 h 253"/>
                <a:gd name="T16" fmla="*/ 15 w 70"/>
                <a:gd name="T17" fmla="*/ 0 h 253"/>
                <a:gd name="T18" fmla="*/ 19 w 70"/>
                <a:gd name="T19" fmla="*/ 7 h 253"/>
                <a:gd name="T20" fmla="*/ 19 w 70"/>
                <a:gd name="T21" fmla="*/ 7 h 253"/>
                <a:gd name="T22" fmla="*/ 19 w 70"/>
                <a:gd name="T23" fmla="*/ 7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253">
                  <a:moveTo>
                    <a:pt x="70" y="30"/>
                  </a:moveTo>
                  <a:lnTo>
                    <a:pt x="51" y="97"/>
                  </a:lnTo>
                  <a:lnTo>
                    <a:pt x="32" y="239"/>
                  </a:lnTo>
                  <a:lnTo>
                    <a:pt x="17" y="253"/>
                  </a:lnTo>
                  <a:lnTo>
                    <a:pt x="4" y="238"/>
                  </a:lnTo>
                  <a:lnTo>
                    <a:pt x="0" y="93"/>
                  </a:lnTo>
                  <a:lnTo>
                    <a:pt x="26" y="13"/>
                  </a:lnTo>
                  <a:lnTo>
                    <a:pt x="40" y="0"/>
                  </a:lnTo>
                  <a:lnTo>
                    <a:pt x="57" y="0"/>
                  </a:lnTo>
                  <a:lnTo>
                    <a:pt x="7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4" name="Freeform 32"/>
            <p:cNvSpPr>
              <a:spLocks/>
            </p:cNvSpPr>
            <p:nvPr/>
          </p:nvSpPr>
          <p:spPr bwMode="auto">
            <a:xfrm>
              <a:off x="3050" y="2469"/>
              <a:ext cx="384" cy="32"/>
            </a:xfrm>
            <a:custGeom>
              <a:avLst/>
              <a:gdLst>
                <a:gd name="T0" fmla="*/ 6 w 768"/>
                <a:gd name="T1" fmla="*/ 5 h 64"/>
                <a:gd name="T2" fmla="*/ 69 w 768"/>
                <a:gd name="T3" fmla="*/ 0 h 64"/>
                <a:gd name="T4" fmla="*/ 132 w 768"/>
                <a:gd name="T5" fmla="*/ 2 h 64"/>
                <a:gd name="T6" fmla="*/ 189 w 768"/>
                <a:gd name="T7" fmla="*/ 9 h 64"/>
                <a:gd name="T8" fmla="*/ 192 w 768"/>
                <a:gd name="T9" fmla="*/ 13 h 64"/>
                <a:gd name="T10" fmla="*/ 189 w 768"/>
                <a:gd name="T11" fmla="*/ 16 h 64"/>
                <a:gd name="T12" fmla="*/ 132 w 768"/>
                <a:gd name="T13" fmla="*/ 16 h 64"/>
                <a:gd name="T14" fmla="*/ 69 w 768"/>
                <a:gd name="T15" fmla="*/ 13 h 64"/>
                <a:gd name="T16" fmla="*/ 8 w 768"/>
                <a:gd name="T17" fmla="*/ 16 h 64"/>
                <a:gd name="T18" fmla="*/ 0 w 768"/>
                <a:gd name="T19" fmla="*/ 12 h 64"/>
                <a:gd name="T20" fmla="*/ 1 w 768"/>
                <a:gd name="T21" fmla="*/ 7 h 64"/>
                <a:gd name="T22" fmla="*/ 6 w 768"/>
                <a:gd name="T23" fmla="*/ 5 h 64"/>
                <a:gd name="T24" fmla="*/ 6 w 768"/>
                <a:gd name="T25" fmla="*/ 5 h 64"/>
                <a:gd name="T26" fmla="*/ 6 w 768"/>
                <a:gd name="T27" fmla="*/ 5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5" name="Freeform 33"/>
            <p:cNvSpPr>
              <a:spLocks/>
            </p:cNvSpPr>
            <p:nvPr/>
          </p:nvSpPr>
          <p:spPr bwMode="auto">
            <a:xfrm>
              <a:off x="3183" y="2537"/>
              <a:ext cx="217" cy="63"/>
            </a:xfrm>
            <a:custGeom>
              <a:avLst/>
              <a:gdLst>
                <a:gd name="T0" fmla="*/ 10 w 436"/>
                <a:gd name="T1" fmla="*/ 8 h 125"/>
                <a:gd name="T2" fmla="*/ 7 w 436"/>
                <a:gd name="T3" fmla="*/ 23 h 125"/>
                <a:gd name="T4" fmla="*/ 18 w 436"/>
                <a:gd name="T5" fmla="*/ 18 h 125"/>
                <a:gd name="T6" fmla="*/ 23 w 436"/>
                <a:gd name="T7" fmla="*/ 8 h 125"/>
                <a:gd name="T8" fmla="*/ 25 w 436"/>
                <a:gd name="T9" fmla="*/ 3 h 125"/>
                <a:gd name="T10" fmla="*/ 30 w 436"/>
                <a:gd name="T11" fmla="*/ 1 h 125"/>
                <a:gd name="T12" fmla="*/ 49 w 436"/>
                <a:gd name="T13" fmla="*/ 0 h 125"/>
                <a:gd name="T14" fmla="*/ 86 w 436"/>
                <a:gd name="T15" fmla="*/ 0 h 125"/>
                <a:gd name="T16" fmla="*/ 105 w 436"/>
                <a:gd name="T17" fmla="*/ 5 h 125"/>
                <a:gd name="T18" fmla="*/ 108 w 436"/>
                <a:gd name="T19" fmla="*/ 8 h 125"/>
                <a:gd name="T20" fmla="*/ 105 w 436"/>
                <a:gd name="T21" fmla="*/ 11 h 125"/>
                <a:gd name="T22" fmla="*/ 86 w 436"/>
                <a:gd name="T23" fmla="*/ 17 h 125"/>
                <a:gd name="T24" fmla="*/ 49 w 436"/>
                <a:gd name="T25" fmla="*/ 17 h 125"/>
                <a:gd name="T26" fmla="*/ 36 w 436"/>
                <a:gd name="T27" fmla="*/ 16 h 125"/>
                <a:gd name="T28" fmla="*/ 31 w 436"/>
                <a:gd name="T29" fmla="*/ 23 h 125"/>
                <a:gd name="T30" fmla="*/ 23 w 436"/>
                <a:gd name="T31" fmla="*/ 28 h 125"/>
                <a:gd name="T32" fmla="*/ 4 w 436"/>
                <a:gd name="T33" fmla="*/ 32 h 125"/>
                <a:gd name="T34" fmla="*/ 0 w 436"/>
                <a:gd name="T35" fmla="*/ 28 h 125"/>
                <a:gd name="T36" fmla="*/ 3 w 436"/>
                <a:gd name="T37" fmla="*/ 5 h 125"/>
                <a:gd name="T38" fmla="*/ 8 w 436"/>
                <a:gd name="T39" fmla="*/ 3 h 125"/>
                <a:gd name="T40" fmla="*/ 10 w 436"/>
                <a:gd name="T41" fmla="*/ 8 h 125"/>
                <a:gd name="T42" fmla="*/ 10 w 436"/>
                <a:gd name="T43" fmla="*/ 8 h 125"/>
                <a:gd name="T44" fmla="*/ 10 w 436"/>
                <a:gd name="T45" fmla="*/ 8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6" h="125">
                  <a:moveTo>
                    <a:pt x="40" y="30"/>
                  </a:moveTo>
                  <a:lnTo>
                    <a:pt x="31" y="91"/>
                  </a:lnTo>
                  <a:lnTo>
                    <a:pt x="73" y="70"/>
                  </a:lnTo>
                  <a:lnTo>
                    <a:pt x="94" y="30"/>
                  </a:lnTo>
                  <a:lnTo>
                    <a:pt x="101" y="9"/>
                  </a:lnTo>
                  <a:lnTo>
                    <a:pt x="122" y="1"/>
                  </a:lnTo>
                  <a:lnTo>
                    <a:pt x="196" y="0"/>
                  </a:lnTo>
                  <a:lnTo>
                    <a:pt x="345" y="0"/>
                  </a:lnTo>
                  <a:lnTo>
                    <a:pt x="421" y="17"/>
                  </a:lnTo>
                  <a:lnTo>
                    <a:pt x="436" y="30"/>
                  </a:lnTo>
                  <a:lnTo>
                    <a:pt x="421" y="43"/>
                  </a:lnTo>
                  <a:lnTo>
                    <a:pt x="345" y="66"/>
                  </a:lnTo>
                  <a:lnTo>
                    <a:pt x="196" y="66"/>
                  </a:lnTo>
                  <a:lnTo>
                    <a:pt x="145" y="64"/>
                  </a:lnTo>
                  <a:lnTo>
                    <a:pt x="124" y="91"/>
                  </a:lnTo>
                  <a:lnTo>
                    <a:pt x="92" y="110"/>
                  </a:lnTo>
                  <a:lnTo>
                    <a:pt x="16" y="125"/>
                  </a:lnTo>
                  <a:lnTo>
                    <a:pt x="0" y="112"/>
                  </a:lnTo>
                  <a:lnTo>
                    <a:pt x="14" y="19"/>
                  </a:lnTo>
                  <a:lnTo>
                    <a:pt x="33" y="11"/>
                  </a:lnTo>
                  <a:lnTo>
                    <a:pt x="4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6" name="Freeform 34"/>
            <p:cNvSpPr>
              <a:spLocks/>
            </p:cNvSpPr>
            <p:nvPr/>
          </p:nvSpPr>
          <p:spPr bwMode="auto">
            <a:xfrm>
              <a:off x="2192" y="2575"/>
              <a:ext cx="1173" cy="83"/>
            </a:xfrm>
            <a:custGeom>
              <a:avLst/>
              <a:gdLst>
                <a:gd name="T0" fmla="*/ 4 w 2345"/>
                <a:gd name="T1" fmla="*/ 0 h 165"/>
                <a:gd name="T2" fmla="*/ 149 w 2345"/>
                <a:gd name="T3" fmla="*/ 5 h 165"/>
                <a:gd name="T4" fmla="*/ 426 w 2345"/>
                <a:gd name="T5" fmla="*/ 16 h 165"/>
                <a:gd name="T6" fmla="*/ 506 w 2345"/>
                <a:gd name="T7" fmla="*/ 19 h 165"/>
                <a:gd name="T8" fmla="*/ 578 w 2345"/>
                <a:gd name="T9" fmla="*/ 24 h 165"/>
                <a:gd name="T10" fmla="*/ 585 w 2345"/>
                <a:gd name="T11" fmla="*/ 26 h 165"/>
                <a:gd name="T12" fmla="*/ 587 w 2345"/>
                <a:gd name="T13" fmla="*/ 33 h 165"/>
                <a:gd name="T14" fmla="*/ 585 w 2345"/>
                <a:gd name="T15" fmla="*/ 39 h 165"/>
                <a:gd name="T16" fmla="*/ 578 w 2345"/>
                <a:gd name="T17" fmla="*/ 42 h 165"/>
                <a:gd name="T18" fmla="*/ 505 w 2345"/>
                <a:gd name="T19" fmla="*/ 37 h 165"/>
                <a:gd name="T20" fmla="*/ 425 w 2345"/>
                <a:gd name="T21" fmla="*/ 34 h 165"/>
                <a:gd name="T22" fmla="*/ 148 w 2345"/>
                <a:gd name="T23" fmla="*/ 18 h 165"/>
                <a:gd name="T24" fmla="*/ 76 w 2345"/>
                <a:gd name="T25" fmla="*/ 11 h 165"/>
                <a:gd name="T26" fmla="*/ 4 w 2345"/>
                <a:gd name="T27" fmla="*/ 7 h 165"/>
                <a:gd name="T28" fmla="*/ 0 w 2345"/>
                <a:gd name="T29" fmla="*/ 4 h 165"/>
                <a:gd name="T30" fmla="*/ 4 w 2345"/>
                <a:gd name="T31" fmla="*/ 0 h 165"/>
                <a:gd name="T32" fmla="*/ 4 w 2345"/>
                <a:gd name="T33" fmla="*/ 0 h 165"/>
                <a:gd name="T34" fmla="*/ 4 w 2345"/>
                <a:gd name="T35" fmla="*/ 0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5" h="165">
                  <a:moveTo>
                    <a:pt x="15" y="0"/>
                  </a:moveTo>
                  <a:lnTo>
                    <a:pt x="595" y="19"/>
                  </a:lnTo>
                  <a:lnTo>
                    <a:pt x="1703" y="64"/>
                  </a:lnTo>
                  <a:lnTo>
                    <a:pt x="2024" y="76"/>
                  </a:lnTo>
                  <a:lnTo>
                    <a:pt x="2311" y="95"/>
                  </a:lnTo>
                  <a:lnTo>
                    <a:pt x="2338" y="104"/>
                  </a:lnTo>
                  <a:lnTo>
                    <a:pt x="2345" y="129"/>
                  </a:lnTo>
                  <a:lnTo>
                    <a:pt x="2338" y="154"/>
                  </a:lnTo>
                  <a:lnTo>
                    <a:pt x="2311" y="165"/>
                  </a:lnTo>
                  <a:lnTo>
                    <a:pt x="2019" y="146"/>
                  </a:lnTo>
                  <a:lnTo>
                    <a:pt x="1697" y="135"/>
                  </a:lnTo>
                  <a:lnTo>
                    <a:pt x="591" y="70"/>
                  </a:lnTo>
                  <a:lnTo>
                    <a:pt x="302" y="43"/>
                  </a:lnTo>
                  <a:lnTo>
                    <a:pt x="15" y="28"/>
                  </a:lnTo>
                  <a:lnTo>
                    <a:pt x="0" y="1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7" name="Freeform 35"/>
            <p:cNvSpPr>
              <a:spLocks/>
            </p:cNvSpPr>
            <p:nvPr/>
          </p:nvSpPr>
          <p:spPr bwMode="auto">
            <a:xfrm>
              <a:off x="2017" y="2825"/>
              <a:ext cx="1069" cy="64"/>
            </a:xfrm>
            <a:custGeom>
              <a:avLst/>
              <a:gdLst>
                <a:gd name="T0" fmla="*/ 6 w 2137"/>
                <a:gd name="T1" fmla="*/ 2 h 127"/>
                <a:gd name="T2" fmla="*/ 103 w 2137"/>
                <a:gd name="T3" fmla="*/ 0 h 127"/>
                <a:gd name="T4" fmla="*/ 262 w 2137"/>
                <a:gd name="T5" fmla="*/ 6 h 127"/>
                <a:gd name="T6" fmla="*/ 337 w 2137"/>
                <a:gd name="T7" fmla="*/ 10 h 127"/>
                <a:gd name="T8" fmla="*/ 421 w 2137"/>
                <a:gd name="T9" fmla="*/ 14 h 127"/>
                <a:gd name="T10" fmla="*/ 477 w 2137"/>
                <a:gd name="T11" fmla="*/ 18 h 127"/>
                <a:gd name="T12" fmla="*/ 531 w 2137"/>
                <a:gd name="T13" fmla="*/ 21 h 127"/>
                <a:gd name="T14" fmla="*/ 535 w 2137"/>
                <a:gd name="T15" fmla="*/ 24 h 127"/>
                <a:gd name="T16" fmla="*/ 531 w 2137"/>
                <a:gd name="T17" fmla="*/ 28 h 127"/>
                <a:gd name="T18" fmla="*/ 476 w 2137"/>
                <a:gd name="T19" fmla="*/ 30 h 127"/>
                <a:gd name="T20" fmla="*/ 421 w 2137"/>
                <a:gd name="T21" fmla="*/ 32 h 127"/>
                <a:gd name="T22" fmla="*/ 262 w 2137"/>
                <a:gd name="T23" fmla="*/ 24 h 127"/>
                <a:gd name="T24" fmla="*/ 187 w 2137"/>
                <a:gd name="T25" fmla="*/ 20 h 127"/>
                <a:gd name="T26" fmla="*/ 103 w 2137"/>
                <a:gd name="T27" fmla="*/ 19 h 127"/>
                <a:gd name="T28" fmla="*/ 6 w 2137"/>
                <a:gd name="T29" fmla="*/ 14 h 127"/>
                <a:gd name="T30" fmla="*/ 0 w 2137"/>
                <a:gd name="T31" fmla="*/ 8 h 127"/>
                <a:gd name="T32" fmla="*/ 2 w 2137"/>
                <a:gd name="T33" fmla="*/ 4 h 127"/>
                <a:gd name="T34" fmla="*/ 6 w 2137"/>
                <a:gd name="T35" fmla="*/ 2 h 127"/>
                <a:gd name="T36" fmla="*/ 6 w 2137"/>
                <a:gd name="T37" fmla="*/ 2 h 127"/>
                <a:gd name="T38" fmla="*/ 6 w 2137"/>
                <a:gd name="T39" fmla="*/ 2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37" h="127">
                  <a:moveTo>
                    <a:pt x="23" y="5"/>
                  </a:moveTo>
                  <a:lnTo>
                    <a:pt x="409" y="0"/>
                  </a:lnTo>
                  <a:lnTo>
                    <a:pt x="1047" y="22"/>
                  </a:lnTo>
                  <a:lnTo>
                    <a:pt x="1346" y="39"/>
                  </a:lnTo>
                  <a:lnTo>
                    <a:pt x="1684" y="55"/>
                  </a:lnTo>
                  <a:lnTo>
                    <a:pt x="1905" y="70"/>
                  </a:lnTo>
                  <a:lnTo>
                    <a:pt x="2123" y="81"/>
                  </a:lnTo>
                  <a:lnTo>
                    <a:pt x="2137" y="95"/>
                  </a:lnTo>
                  <a:lnTo>
                    <a:pt x="2123" y="110"/>
                  </a:lnTo>
                  <a:lnTo>
                    <a:pt x="1903" y="119"/>
                  </a:lnTo>
                  <a:lnTo>
                    <a:pt x="1682" y="127"/>
                  </a:lnTo>
                  <a:lnTo>
                    <a:pt x="1045" y="95"/>
                  </a:lnTo>
                  <a:lnTo>
                    <a:pt x="747" y="79"/>
                  </a:lnTo>
                  <a:lnTo>
                    <a:pt x="409" y="74"/>
                  </a:lnTo>
                  <a:lnTo>
                    <a:pt x="24" y="55"/>
                  </a:lnTo>
                  <a:lnTo>
                    <a:pt x="0" y="30"/>
                  </a:lnTo>
                  <a:lnTo>
                    <a:pt x="5" y="13"/>
                  </a:lnTo>
                  <a:lnTo>
                    <a:pt x="2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8" name="Freeform 36"/>
            <p:cNvSpPr>
              <a:spLocks/>
            </p:cNvSpPr>
            <p:nvPr/>
          </p:nvSpPr>
          <p:spPr bwMode="auto">
            <a:xfrm>
              <a:off x="3397" y="2645"/>
              <a:ext cx="142" cy="211"/>
            </a:xfrm>
            <a:custGeom>
              <a:avLst/>
              <a:gdLst>
                <a:gd name="T0" fmla="*/ 6 w 285"/>
                <a:gd name="T1" fmla="*/ 2 h 422"/>
                <a:gd name="T2" fmla="*/ 13 w 285"/>
                <a:gd name="T3" fmla="*/ 18 h 422"/>
                <a:gd name="T4" fmla="*/ 20 w 285"/>
                <a:gd name="T5" fmla="*/ 30 h 422"/>
                <a:gd name="T6" fmla="*/ 29 w 285"/>
                <a:gd name="T7" fmla="*/ 43 h 422"/>
                <a:gd name="T8" fmla="*/ 40 w 285"/>
                <a:gd name="T9" fmla="*/ 56 h 422"/>
                <a:gd name="T10" fmla="*/ 71 w 285"/>
                <a:gd name="T11" fmla="*/ 98 h 422"/>
                <a:gd name="T12" fmla="*/ 69 w 285"/>
                <a:gd name="T13" fmla="*/ 104 h 422"/>
                <a:gd name="T14" fmla="*/ 64 w 285"/>
                <a:gd name="T15" fmla="*/ 106 h 422"/>
                <a:gd name="T16" fmla="*/ 56 w 285"/>
                <a:gd name="T17" fmla="*/ 99 h 422"/>
                <a:gd name="T18" fmla="*/ 53 w 285"/>
                <a:gd name="T19" fmla="*/ 88 h 422"/>
                <a:gd name="T20" fmla="*/ 47 w 285"/>
                <a:gd name="T21" fmla="*/ 79 h 422"/>
                <a:gd name="T22" fmla="*/ 31 w 285"/>
                <a:gd name="T23" fmla="*/ 63 h 422"/>
                <a:gd name="T24" fmla="*/ 13 w 285"/>
                <a:gd name="T25" fmla="*/ 36 h 422"/>
                <a:gd name="T26" fmla="*/ 0 w 285"/>
                <a:gd name="T27" fmla="*/ 5 h 422"/>
                <a:gd name="T28" fmla="*/ 2 w 285"/>
                <a:gd name="T29" fmla="*/ 0 h 422"/>
                <a:gd name="T30" fmla="*/ 6 w 285"/>
                <a:gd name="T31" fmla="*/ 2 h 422"/>
                <a:gd name="T32" fmla="*/ 6 w 285"/>
                <a:gd name="T33" fmla="*/ 2 h 422"/>
                <a:gd name="T34" fmla="*/ 6 w 285"/>
                <a:gd name="T35" fmla="*/ 2 h 4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422">
                  <a:moveTo>
                    <a:pt x="25" y="8"/>
                  </a:moveTo>
                  <a:lnTo>
                    <a:pt x="53" y="69"/>
                  </a:lnTo>
                  <a:lnTo>
                    <a:pt x="82" y="120"/>
                  </a:lnTo>
                  <a:lnTo>
                    <a:pt x="116" y="170"/>
                  </a:lnTo>
                  <a:lnTo>
                    <a:pt x="160" y="223"/>
                  </a:lnTo>
                  <a:lnTo>
                    <a:pt x="285" y="390"/>
                  </a:lnTo>
                  <a:lnTo>
                    <a:pt x="278" y="415"/>
                  </a:lnTo>
                  <a:lnTo>
                    <a:pt x="257" y="422"/>
                  </a:lnTo>
                  <a:lnTo>
                    <a:pt x="225" y="394"/>
                  </a:lnTo>
                  <a:lnTo>
                    <a:pt x="213" y="350"/>
                  </a:lnTo>
                  <a:lnTo>
                    <a:pt x="188" y="316"/>
                  </a:lnTo>
                  <a:lnTo>
                    <a:pt x="124" y="251"/>
                  </a:lnTo>
                  <a:lnTo>
                    <a:pt x="52" y="141"/>
                  </a:lnTo>
                  <a:lnTo>
                    <a:pt x="0" y="19"/>
                  </a:lnTo>
                  <a:lnTo>
                    <a:pt x="8" y="0"/>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89" name="Freeform 37"/>
            <p:cNvSpPr>
              <a:spLocks/>
            </p:cNvSpPr>
            <p:nvPr/>
          </p:nvSpPr>
          <p:spPr bwMode="auto">
            <a:xfrm>
              <a:off x="3462" y="2876"/>
              <a:ext cx="82" cy="80"/>
            </a:xfrm>
            <a:custGeom>
              <a:avLst/>
              <a:gdLst>
                <a:gd name="T0" fmla="*/ 41 w 164"/>
                <a:gd name="T1" fmla="*/ 5 h 162"/>
                <a:gd name="T2" fmla="*/ 34 w 164"/>
                <a:gd name="T3" fmla="*/ 15 h 162"/>
                <a:gd name="T4" fmla="*/ 27 w 164"/>
                <a:gd name="T5" fmla="*/ 23 h 162"/>
                <a:gd name="T6" fmla="*/ 11 w 164"/>
                <a:gd name="T7" fmla="*/ 40 h 162"/>
                <a:gd name="T8" fmla="*/ 2 w 164"/>
                <a:gd name="T9" fmla="*/ 40 h 162"/>
                <a:gd name="T10" fmla="*/ 0 w 164"/>
                <a:gd name="T11" fmla="*/ 36 h 162"/>
                <a:gd name="T12" fmla="*/ 2 w 164"/>
                <a:gd name="T13" fmla="*/ 31 h 162"/>
                <a:gd name="T14" fmla="*/ 35 w 164"/>
                <a:gd name="T15" fmla="*/ 1 h 162"/>
                <a:gd name="T16" fmla="*/ 40 w 164"/>
                <a:gd name="T17" fmla="*/ 0 h 162"/>
                <a:gd name="T18" fmla="*/ 41 w 164"/>
                <a:gd name="T19" fmla="*/ 5 h 162"/>
                <a:gd name="T20" fmla="*/ 41 w 164"/>
                <a:gd name="T21" fmla="*/ 5 h 162"/>
                <a:gd name="T22" fmla="*/ 41 w 164"/>
                <a:gd name="T23" fmla="*/ 5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 h="162">
                  <a:moveTo>
                    <a:pt x="164" y="21"/>
                  </a:moveTo>
                  <a:lnTo>
                    <a:pt x="135" y="61"/>
                  </a:lnTo>
                  <a:lnTo>
                    <a:pt x="107" y="95"/>
                  </a:lnTo>
                  <a:lnTo>
                    <a:pt x="42" y="162"/>
                  </a:lnTo>
                  <a:lnTo>
                    <a:pt x="6" y="162"/>
                  </a:lnTo>
                  <a:lnTo>
                    <a:pt x="0" y="147"/>
                  </a:lnTo>
                  <a:lnTo>
                    <a:pt x="6" y="128"/>
                  </a:lnTo>
                  <a:lnTo>
                    <a:pt x="139" y="4"/>
                  </a:lnTo>
                  <a:lnTo>
                    <a:pt x="160" y="0"/>
                  </a:lnTo>
                  <a:lnTo>
                    <a:pt x="16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0" name="Freeform 38"/>
            <p:cNvSpPr>
              <a:spLocks/>
            </p:cNvSpPr>
            <p:nvPr/>
          </p:nvSpPr>
          <p:spPr bwMode="auto">
            <a:xfrm>
              <a:off x="1989" y="2906"/>
              <a:ext cx="1500" cy="61"/>
            </a:xfrm>
            <a:custGeom>
              <a:avLst/>
              <a:gdLst>
                <a:gd name="T0" fmla="*/ 6 w 3000"/>
                <a:gd name="T1" fmla="*/ 6 h 122"/>
                <a:gd name="T2" fmla="*/ 48 w 3000"/>
                <a:gd name="T3" fmla="*/ 9 h 122"/>
                <a:gd name="T4" fmla="*/ 81 w 3000"/>
                <a:gd name="T5" fmla="*/ 4 h 122"/>
                <a:gd name="T6" fmla="*/ 110 w 3000"/>
                <a:gd name="T7" fmla="*/ 1 h 122"/>
                <a:gd name="T8" fmla="*/ 172 w 3000"/>
                <a:gd name="T9" fmla="*/ 0 h 122"/>
                <a:gd name="T10" fmla="*/ 198 w 3000"/>
                <a:gd name="T11" fmla="*/ 0 h 122"/>
                <a:gd name="T12" fmla="*/ 473 w 3000"/>
                <a:gd name="T13" fmla="*/ 6 h 122"/>
                <a:gd name="T14" fmla="*/ 496 w 3000"/>
                <a:gd name="T15" fmla="*/ 6 h 122"/>
                <a:gd name="T16" fmla="*/ 508 w 3000"/>
                <a:gd name="T17" fmla="*/ 7 h 122"/>
                <a:gd name="T18" fmla="*/ 575 w 3000"/>
                <a:gd name="T19" fmla="*/ 8 h 122"/>
                <a:gd name="T20" fmla="*/ 587 w 3000"/>
                <a:gd name="T21" fmla="*/ 10 h 122"/>
                <a:gd name="T22" fmla="*/ 732 w 3000"/>
                <a:gd name="T23" fmla="*/ 16 h 122"/>
                <a:gd name="T24" fmla="*/ 750 w 3000"/>
                <a:gd name="T25" fmla="*/ 16 h 122"/>
                <a:gd name="T26" fmla="*/ 744 w 3000"/>
                <a:gd name="T27" fmla="*/ 28 h 122"/>
                <a:gd name="T28" fmla="*/ 732 w 3000"/>
                <a:gd name="T29" fmla="*/ 31 h 122"/>
                <a:gd name="T30" fmla="*/ 659 w 3000"/>
                <a:gd name="T31" fmla="*/ 27 h 122"/>
                <a:gd name="T32" fmla="*/ 586 w 3000"/>
                <a:gd name="T33" fmla="*/ 23 h 122"/>
                <a:gd name="T34" fmla="*/ 574 w 3000"/>
                <a:gd name="T35" fmla="*/ 23 h 122"/>
                <a:gd name="T36" fmla="*/ 507 w 3000"/>
                <a:gd name="T37" fmla="*/ 21 h 122"/>
                <a:gd name="T38" fmla="*/ 496 w 3000"/>
                <a:gd name="T39" fmla="*/ 19 h 122"/>
                <a:gd name="T40" fmla="*/ 473 w 3000"/>
                <a:gd name="T41" fmla="*/ 20 h 122"/>
                <a:gd name="T42" fmla="*/ 198 w 3000"/>
                <a:gd name="T43" fmla="*/ 14 h 122"/>
                <a:gd name="T44" fmla="*/ 172 w 3000"/>
                <a:gd name="T45" fmla="*/ 14 h 122"/>
                <a:gd name="T46" fmla="*/ 111 w 3000"/>
                <a:gd name="T47" fmla="*/ 12 h 122"/>
                <a:gd name="T48" fmla="*/ 49 w 3000"/>
                <a:gd name="T49" fmla="*/ 16 h 122"/>
                <a:gd name="T50" fmla="*/ 5 w 3000"/>
                <a:gd name="T51" fmla="*/ 16 h 122"/>
                <a:gd name="T52" fmla="*/ 0 w 3000"/>
                <a:gd name="T53" fmla="*/ 10 h 122"/>
                <a:gd name="T54" fmla="*/ 2 w 3000"/>
                <a:gd name="T55" fmla="*/ 7 h 122"/>
                <a:gd name="T56" fmla="*/ 6 w 3000"/>
                <a:gd name="T57" fmla="*/ 6 h 122"/>
                <a:gd name="T58" fmla="*/ 6 w 3000"/>
                <a:gd name="T59" fmla="*/ 6 h 122"/>
                <a:gd name="T60" fmla="*/ 6 w 3000"/>
                <a:gd name="T61" fmla="*/ 6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00" h="122">
                  <a:moveTo>
                    <a:pt x="24" y="21"/>
                  </a:moveTo>
                  <a:lnTo>
                    <a:pt x="190" y="34"/>
                  </a:lnTo>
                  <a:lnTo>
                    <a:pt x="323" y="15"/>
                  </a:lnTo>
                  <a:lnTo>
                    <a:pt x="439" y="4"/>
                  </a:lnTo>
                  <a:lnTo>
                    <a:pt x="688" y="0"/>
                  </a:lnTo>
                  <a:lnTo>
                    <a:pt x="792" y="0"/>
                  </a:lnTo>
                  <a:lnTo>
                    <a:pt x="1891" y="21"/>
                  </a:lnTo>
                  <a:lnTo>
                    <a:pt x="1983" y="23"/>
                  </a:lnTo>
                  <a:lnTo>
                    <a:pt x="2030" y="25"/>
                  </a:lnTo>
                  <a:lnTo>
                    <a:pt x="2300" y="32"/>
                  </a:lnTo>
                  <a:lnTo>
                    <a:pt x="2346" y="40"/>
                  </a:lnTo>
                  <a:lnTo>
                    <a:pt x="2927" y="61"/>
                  </a:lnTo>
                  <a:lnTo>
                    <a:pt x="3000" y="61"/>
                  </a:lnTo>
                  <a:lnTo>
                    <a:pt x="2973" y="112"/>
                  </a:lnTo>
                  <a:lnTo>
                    <a:pt x="2927" y="122"/>
                  </a:lnTo>
                  <a:lnTo>
                    <a:pt x="2635" y="107"/>
                  </a:lnTo>
                  <a:lnTo>
                    <a:pt x="2344" y="91"/>
                  </a:lnTo>
                  <a:lnTo>
                    <a:pt x="2296" y="89"/>
                  </a:lnTo>
                  <a:lnTo>
                    <a:pt x="2026" y="82"/>
                  </a:lnTo>
                  <a:lnTo>
                    <a:pt x="1981" y="74"/>
                  </a:lnTo>
                  <a:lnTo>
                    <a:pt x="1891" y="78"/>
                  </a:lnTo>
                  <a:lnTo>
                    <a:pt x="792" y="55"/>
                  </a:lnTo>
                  <a:lnTo>
                    <a:pt x="688" y="55"/>
                  </a:lnTo>
                  <a:lnTo>
                    <a:pt x="441" y="46"/>
                  </a:lnTo>
                  <a:lnTo>
                    <a:pt x="194" y="63"/>
                  </a:lnTo>
                  <a:lnTo>
                    <a:pt x="17" y="63"/>
                  </a:lnTo>
                  <a:lnTo>
                    <a:pt x="0" y="38"/>
                  </a:lnTo>
                  <a:lnTo>
                    <a:pt x="7" y="25"/>
                  </a:lnTo>
                  <a:lnTo>
                    <a:pt x="2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1" name="Freeform 39"/>
            <p:cNvSpPr>
              <a:spLocks/>
            </p:cNvSpPr>
            <p:nvPr/>
          </p:nvSpPr>
          <p:spPr bwMode="auto">
            <a:xfrm>
              <a:off x="2271" y="2655"/>
              <a:ext cx="800" cy="84"/>
            </a:xfrm>
            <a:custGeom>
              <a:avLst/>
              <a:gdLst>
                <a:gd name="T0" fmla="*/ 8 w 1599"/>
                <a:gd name="T1" fmla="*/ 0 h 168"/>
                <a:gd name="T2" fmla="*/ 100 w 1599"/>
                <a:gd name="T3" fmla="*/ 4 h 168"/>
                <a:gd name="T4" fmla="*/ 161 w 1599"/>
                <a:gd name="T5" fmla="*/ 10 h 168"/>
                <a:gd name="T6" fmla="*/ 214 w 1599"/>
                <a:gd name="T7" fmla="*/ 15 h 168"/>
                <a:gd name="T8" fmla="*/ 329 w 1599"/>
                <a:gd name="T9" fmla="*/ 25 h 168"/>
                <a:gd name="T10" fmla="*/ 363 w 1599"/>
                <a:gd name="T11" fmla="*/ 30 h 168"/>
                <a:gd name="T12" fmla="*/ 397 w 1599"/>
                <a:gd name="T13" fmla="*/ 35 h 168"/>
                <a:gd name="T14" fmla="*/ 400 w 1599"/>
                <a:gd name="T15" fmla="*/ 38 h 168"/>
                <a:gd name="T16" fmla="*/ 397 w 1599"/>
                <a:gd name="T17" fmla="*/ 42 h 168"/>
                <a:gd name="T18" fmla="*/ 327 w 1599"/>
                <a:gd name="T19" fmla="*/ 42 h 168"/>
                <a:gd name="T20" fmla="*/ 98 w 1599"/>
                <a:gd name="T21" fmla="*/ 21 h 168"/>
                <a:gd name="T22" fmla="*/ 6 w 1599"/>
                <a:gd name="T23" fmla="*/ 13 h 168"/>
                <a:gd name="T24" fmla="*/ 0 w 1599"/>
                <a:gd name="T25" fmla="*/ 6 h 168"/>
                <a:gd name="T26" fmla="*/ 3 w 1599"/>
                <a:gd name="T27" fmla="*/ 1 h 168"/>
                <a:gd name="T28" fmla="*/ 8 w 1599"/>
                <a:gd name="T29" fmla="*/ 0 h 168"/>
                <a:gd name="T30" fmla="*/ 8 w 1599"/>
                <a:gd name="T31" fmla="*/ 0 h 168"/>
                <a:gd name="T32" fmla="*/ 8 w 1599"/>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9" h="168">
                  <a:moveTo>
                    <a:pt x="29" y="0"/>
                  </a:moveTo>
                  <a:lnTo>
                    <a:pt x="400" y="15"/>
                  </a:lnTo>
                  <a:lnTo>
                    <a:pt x="643" y="40"/>
                  </a:lnTo>
                  <a:lnTo>
                    <a:pt x="856" y="59"/>
                  </a:lnTo>
                  <a:lnTo>
                    <a:pt x="1314" y="99"/>
                  </a:lnTo>
                  <a:lnTo>
                    <a:pt x="1449" y="120"/>
                  </a:lnTo>
                  <a:lnTo>
                    <a:pt x="1586" y="137"/>
                  </a:lnTo>
                  <a:lnTo>
                    <a:pt x="1599" y="152"/>
                  </a:lnTo>
                  <a:lnTo>
                    <a:pt x="1586" y="166"/>
                  </a:lnTo>
                  <a:lnTo>
                    <a:pt x="1308" y="168"/>
                  </a:lnTo>
                  <a:lnTo>
                    <a:pt x="392" y="82"/>
                  </a:lnTo>
                  <a:lnTo>
                    <a:pt x="23" y="52"/>
                  </a:lnTo>
                  <a:lnTo>
                    <a:pt x="0" y="23"/>
                  </a:lnTo>
                  <a:lnTo>
                    <a:pt x="10" y="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2" name="Freeform 40"/>
            <p:cNvSpPr>
              <a:spLocks/>
            </p:cNvSpPr>
            <p:nvPr/>
          </p:nvSpPr>
          <p:spPr bwMode="auto">
            <a:xfrm>
              <a:off x="2231" y="2731"/>
              <a:ext cx="582" cy="62"/>
            </a:xfrm>
            <a:custGeom>
              <a:avLst/>
              <a:gdLst>
                <a:gd name="T0" fmla="*/ 4 w 1163"/>
                <a:gd name="T1" fmla="*/ 0 h 124"/>
                <a:gd name="T2" fmla="*/ 92 w 1163"/>
                <a:gd name="T3" fmla="*/ 4 h 124"/>
                <a:gd name="T4" fmla="*/ 146 w 1163"/>
                <a:gd name="T5" fmla="*/ 9 h 124"/>
                <a:gd name="T6" fmla="*/ 217 w 1163"/>
                <a:gd name="T7" fmla="*/ 16 h 124"/>
                <a:gd name="T8" fmla="*/ 250 w 1163"/>
                <a:gd name="T9" fmla="*/ 20 h 124"/>
                <a:gd name="T10" fmla="*/ 288 w 1163"/>
                <a:gd name="T11" fmla="*/ 25 h 124"/>
                <a:gd name="T12" fmla="*/ 291 w 1163"/>
                <a:gd name="T13" fmla="*/ 28 h 124"/>
                <a:gd name="T14" fmla="*/ 287 w 1163"/>
                <a:gd name="T15" fmla="*/ 31 h 124"/>
                <a:gd name="T16" fmla="*/ 145 w 1163"/>
                <a:gd name="T17" fmla="*/ 24 h 124"/>
                <a:gd name="T18" fmla="*/ 91 w 1163"/>
                <a:gd name="T19" fmla="*/ 19 h 124"/>
                <a:gd name="T20" fmla="*/ 47 w 1163"/>
                <a:gd name="T21" fmla="*/ 12 h 124"/>
                <a:gd name="T22" fmla="*/ 4 w 1163"/>
                <a:gd name="T23" fmla="*/ 8 h 124"/>
                <a:gd name="T24" fmla="*/ 0 w 1163"/>
                <a:gd name="T25" fmla="*/ 4 h 124"/>
                <a:gd name="T26" fmla="*/ 4 w 1163"/>
                <a:gd name="T27" fmla="*/ 0 h 124"/>
                <a:gd name="T28" fmla="*/ 4 w 1163"/>
                <a:gd name="T29" fmla="*/ 0 h 124"/>
                <a:gd name="T30" fmla="*/ 4 w 1163"/>
                <a:gd name="T31" fmla="*/ 0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3" h="124">
                  <a:moveTo>
                    <a:pt x="15" y="0"/>
                  </a:moveTo>
                  <a:lnTo>
                    <a:pt x="366" y="16"/>
                  </a:lnTo>
                  <a:lnTo>
                    <a:pt x="581" y="33"/>
                  </a:lnTo>
                  <a:lnTo>
                    <a:pt x="866" y="61"/>
                  </a:lnTo>
                  <a:lnTo>
                    <a:pt x="998" y="80"/>
                  </a:lnTo>
                  <a:lnTo>
                    <a:pt x="1150" y="97"/>
                  </a:lnTo>
                  <a:lnTo>
                    <a:pt x="1163" y="112"/>
                  </a:lnTo>
                  <a:lnTo>
                    <a:pt x="1148" y="124"/>
                  </a:lnTo>
                  <a:lnTo>
                    <a:pt x="579" y="93"/>
                  </a:lnTo>
                  <a:lnTo>
                    <a:pt x="361" y="76"/>
                  </a:lnTo>
                  <a:lnTo>
                    <a:pt x="188" y="46"/>
                  </a:lnTo>
                  <a:lnTo>
                    <a:pt x="15" y="29"/>
                  </a:lnTo>
                  <a:lnTo>
                    <a:pt x="0" y="1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3" name="Freeform 41"/>
            <p:cNvSpPr>
              <a:spLocks/>
            </p:cNvSpPr>
            <p:nvPr/>
          </p:nvSpPr>
          <p:spPr bwMode="auto">
            <a:xfrm>
              <a:off x="3184" y="2713"/>
              <a:ext cx="176" cy="34"/>
            </a:xfrm>
            <a:custGeom>
              <a:avLst/>
              <a:gdLst>
                <a:gd name="T0" fmla="*/ 4 w 352"/>
                <a:gd name="T1" fmla="*/ 0 h 69"/>
                <a:gd name="T2" fmla="*/ 81 w 352"/>
                <a:gd name="T3" fmla="*/ 2 h 69"/>
                <a:gd name="T4" fmla="*/ 88 w 352"/>
                <a:gd name="T5" fmla="*/ 9 h 69"/>
                <a:gd name="T6" fmla="*/ 86 w 352"/>
                <a:gd name="T7" fmla="*/ 14 h 69"/>
                <a:gd name="T8" fmla="*/ 81 w 352"/>
                <a:gd name="T9" fmla="*/ 17 h 69"/>
                <a:gd name="T10" fmla="*/ 42 w 352"/>
                <a:gd name="T11" fmla="*/ 13 h 69"/>
                <a:gd name="T12" fmla="*/ 3 w 352"/>
                <a:gd name="T13" fmla="*/ 7 h 69"/>
                <a:gd name="T14" fmla="*/ 0 w 352"/>
                <a:gd name="T15" fmla="*/ 3 h 69"/>
                <a:gd name="T16" fmla="*/ 4 w 352"/>
                <a:gd name="T17" fmla="*/ 0 h 69"/>
                <a:gd name="T18" fmla="*/ 4 w 352"/>
                <a:gd name="T19" fmla="*/ 0 h 69"/>
                <a:gd name="T20" fmla="*/ 4 w 3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2" h="69">
                  <a:moveTo>
                    <a:pt x="16" y="0"/>
                  </a:moveTo>
                  <a:lnTo>
                    <a:pt x="322" y="8"/>
                  </a:lnTo>
                  <a:lnTo>
                    <a:pt x="352" y="38"/>
                  </a:lnTo>
                  <a:lnTo>
                    <a:pt x="344" y="59"/>
                  </a:lnTo>
                  <a:lnTo>
                    <a:pt x="322" y="69"/>
                  </a:lnTo>
                  <a:lnTo>
                    <a:pt x="166" y="53"/>
                  </a:lnTo>
                  <a:lnTo>
                    <a:pt x="12" y="29"/>
                  </a:lnTo>
                  <a:lnTo>
                    <a:pt x="0" y="14"/>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4" name="Freeform 42"/>
            <p:cNvSpPr>
              <a:spLocks/>
            </p:cNvSpPr>
            <p:nvPr/>
          </p:nvSpPr>
          <p:spPr bwMode="auto">
            <a:xfrm>
              <a:off x="3223" y="2758"/>
              <a:ext cx="178" cy="30"/>
            </a:xfrm>
            <a:custGeom>
              <a:avLst/>
              <a:gdLst>
                <a:gd name="T0" fmla="*/ 4 w 358"/>
                <a:gd name="T1" fmla="*/ 5 h 60"/>
                <a:gd name="T2" fmla="*/ 42 w 358"/>
                <a:gd name="T3" fmla="*/ 5 h 60"/>
                <a:gd name="T4" fmla="*/ 81 w 358"/>
                <a:gd name="T5" fmla="*/ 0 h 60"/>
                <a:gd name="T6" fmla="*/ 89 w 358"/>
                <a:gd name="T7" fmla="*/ 7 h 60"/>
                <a:gd name="T8" fmla="*/ 87 w 358"/>
                <a:gd name="T9" fmla="*/ 13 h 60"/>
                <a:gd name="T10" fmla="*/ 82 w 358"/>
                <a:gd name="T11" fmla="*/ 15 h 60"/>
                <a:gd name="T12" fmla="*/ 42 w 358"/>
                <a:gd name="T13" fmla="*/ 15 h 60"/>
                <a:gd name="T14" fmla="*/ 3 w 358"/>
                <a:gd name="T15" fmla="*/ 12 h 60"/>
                <a:gd name="T16" fmla="*/ 0 w 358"/>
                <a:gd name="T17" fmla="*/ 8 h 60"/>
                <a:gd name="T18" fmla="*/ 4 w 358"/>
                <a:gd name="T19" fmla="*/ 5 h 60"/>
                <a:gd name="T20" fmla="*/ 4 w 358"/>
                <a:gd name="T21" fmla="*/ 5 h 60"/>
                <a:gd name="T22" fmla="*/ 4 w 358"/>
                <a:gd name="T23" fmla="*/ 5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8" h="60">
                  <a:moveTo>
                    <a:pt x="16" y="19"/>
                  </a:moveTo>
                  <a:lnTo>
                    <a:pt x="170" y="17"/>
                  </a:lnTo>
                  <a:lnTo>
                    <a:pt x="325" y="0"/>
                  </a:lnTo>
                  <a:lnTo>
                    <a:pt x="358" y="28"/>
                  </a:lnTo>
                  <a:lnTo>
                    <a:pt x="352" y="49"/>
                  </a:lnTo>
                  <a:lnTo>
                    <a:pt x="331" y="60"/>
                  </a:lnTo>
                  <a:lnTo>
                    <a:pt x="171" y="60"/>
                  </a:lnTo>
                  <a:lnTo>
                    <a:pt x="12" y="47"/>
                  </a:lnTo>
                  <a:lnTo>
                    <a:pt x="0" y="32"/>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5" name="Freeform 43"/>
            <p:cNvSpPr>
              <a:spLocks/>
            </p:cNvSpPr>
            <p:nvPr/>
          </p:nvSpPr>
          <p:spPr bwMode="auto">
            <a:xfrm>
              <a:off x="3238" y="2810"/>
              <a:ext cx="205" cy="36"/>
            </a:xfrm>
            <a:custGeom>
              <a:avLst/>
              <a:gdLst>
                <a:gd name="T0" fmla="*/ 6 w 410"/>
                <a:gd name="T1" fmla="*/ 5 h 72"/>
                <a:gd name="T2" fmla="*/ 82 w 410"/>
                <a:gd name="T3" fmla="*/ 4 h 72"/>
                <a:gd name="T4" fmla="*/ 99 w 410"/>
                <a:gd name="T5" fmla="*/ 0 h 72"/>
                <a:gd name="T6" fmla="*/ 103 w 410"/>
                <a:gd name="T7" fmla="*/ 3 h 72"/>
                <a:gd name="T8" fmla="*/ 101 w 410"/>
                <a:gd name="T9" fmla="*/ 7 h 72"/>
                <a:gd name="T10" fmla="*/ 93 w 410"/>
                <a:gd name="T11" fmla="*/ 12 h 72"/>
                <a:gd name="T12" fmla="*/ 84 w 410"/>
                <a:gd name="T13" fmla="*/ 18 h 72"/>
                <a:gd name="T14" fmla="*/ 45 w 410"/>
                <a:gd name="T15" fmla="*/ 18 h 72"/>
                <a:gd name="T16" fmla="*/ 6 w 410"/>
                <a:gd name="T17" fmla="*/ 17 h 72"/>
                <a:gd name="T18" fmla="*/ 0 w 410"/>
                <a:gd name="T19" fmla="*/ 11 h 72"/>
                <a:gd name="T20" fmla="*/ 2 w 410"/>
                <a:gd name="T21" fmla="*/ 7 h 72"/>
                <a:gd name="T22" fmla="*/ 6 w 410"/>
                <a:gd name="T23" fmla="*/ 5 h 72"/>
                <a:gd name="T24" fmla="*/ 6 w 410"/>
                <a:gd name="T25" fmla="*/ 5 h 72"/>
                <a:gd name="T26" fmla="*/ 6 w 410"/>
                <a:gd name="T27" fmla="*/ 5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0" h="72">
                  <a:moveTo>
                    <a:pt x="24" y="17"/>
                  </a:moveTo>
                  <a:lnTo>
                    <a:pt x="327" y="13"/>
                  </a:lnTo>
                  <a:lnTo>
                    <a:pt x="393" y="0"/>
                  </a:lnTo>
                  <a:lnTo>
                    <a:pt x="410" y="10"/>
                  </a:lnTo>
                  <a:lnTo>
                    <a:pt x="403" y="27"/>
                  </a:lnTo>
                  <a:lnTo>
                    <a:pt x="370" y="48"/>
                  </a:lnTo>
                  <a:lnTo>
                    <a:pt x="336" y="69"/>
                  </a:lnTo>
                  <a:lnTo>
                    <a:pt x="180" y="72"/>
                  </a:lnTo>
                  <a:lnTo>
                    <a:pt x="24" y="67"/>
                  </a:lnTo>
                  <a:lnTo>
                    <a:pt x="0" y="42"/>
                  </a:lnTo>
                  <a:lnTo>
                    <a:pt x="5" y="25"/>
                  </a:lnTo>
                  <a:lnTo>
                    <a:pt x="2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6" name="Freeform 44"/>
            <p:cNvSpPr>
              <a:spLocks/>
            </p:cNvSpPr>
            <p:nvPr/>
          </p:nvSpPr>
          <p:spPr bwMode="auto">
            <a:xfrm>
              <a:off x="2243" y="1080"/>
              <a:ext cx="1092" cy="298"/>
            </a:xfrm>
            <a:custGeom>
              <a:avLst/>
              <a:gdLst>
                <a:gd name="T0" fmla="*/ 1 w 2185"/>
                <a:gd name="T1" fmla="*/ 143 h 595"/>
                <a:gd name="T2" fmla="*/ 20 w 2185"/>
                <a:gd name="T3" fmla="*/ 129 h 595"/>
                <a:gd name="T4" fmla="*/ 39 w 2185"/>
                <a:gd name="T5" fmla="*/ 117 h 595"/>
                <a:gd name="T6" fmla="*/ 74 w 2185"/>
                <a:gd name="T7" fmla="*/ 99 h 595"/>
                <a:gd name="T8" fmla="*/ 112 w 2185"/>
                <a:gd name="T9" fmla="*/ 84 h 595"/>
                <a:gd name="T10" fmla="*/ 157 w 2185"/>
                <a:gd name="T11" fmla="*/ 71 h 595"/>
                <a:gd name="T12" fmla="*/ 186 w 2185"/>
                <a:gd name="T13" fmla="*/ 63 h 595"/>
                <a:gd name="T14" fmla="*/ 212 w 2185"/>
                <a:gd name="T15" fmla="*/ 54 h 595"/>
                <a:gd name="T16" fmla="*/ 238 w 2185"/>
                <a:gd name="T17" fmla="*/ 46 h 595"/>
                <a:gd name="T18" fmla="*/ 268 w 2185"/>
                <a:gd name="T19" fmla="*/ 39 h 595"/>
                <a:gd name="T20" fmla="*/ 311 w 2185"/>
                <a:gd name="T21" fmla="*/ 29 h 595"/>
                <a:gd name="T22" fmla="*/ 355 w 2185"/>
                <a:gd name="T23" fmla="*/ 16 h 595"/>
                <a:gd name="T24" fmla="*/ 404 w 2185"/>
                <a:gd name="T25" fmla="*/ 7 h 595"/>
                <a:gd name="T26" fmla="*/ 447 w 2185"/>
                <a:gd name="T27" fmla="*/ 2 h 595"/>
                <a:gd name="T28" fmla="*/ 542 w 2185"/>
                <a:gd name="T29" fmla="*/ 0 h 595"/>
                <a:gd name="T30" fmla="*/ 546 w 2185"/>
                <a:gd name="T31" fmla="*/ 4 h 595"/>
                <a:gd name="T32" fmla="*/ 542 w 2185"/>
                <a:gd name="T33" fmla="*/ 8 h 595"/>
                <a:gd name="T34" fmla="*/ 450 w 2185"/>
                <a:gd name="T35" fmla="*/ 15 h 595"/>
                <a:gd name="T36" fmla="*/ 407 w 2185"/>
                <a:gd name="T37" fmla="*/ 24 h 595"/>
                <a:gd name="T38" fmla="*/ 359 w 2185"/>
                <a:gd name="T39" fmla="*/ 35 h 595"/>
                <a:gd name="T40" fmla="*/ 315 w 2185"/>
                <a:gd name="T41" fmla="*/ 47 h 595"/>
                <a:gd name="T42" fmla="*/ 272 w 2185"/>
                <a:gd name="T43" fmla="*/ 57 h 595"/>
                <a:gd name="T44" fmla="*/ 216 w 2185"/>
                <a:gd name="T45" fmla="*/ 72 h 595"/>
                <a:gd name="T46" fmla="*/ 191 w 2185"/>
                <a:gd name="T47" fmla="*/ 80 h 595"/>
                <a:gd name="T48" fmla="*/ 161 w 2185"/>
                <a:gd name="T49" fmla="*/ 89 h 595"/>
                <a:gd name="T50" fmla="*/ 117 w 2185"/>
                <a:gd name="T51" fmla="*/ 100 h 595"/>
                <a:gd name="T52" fmla="*/ 79 w 2185"/>
                <a:gd name="T53" fmla="*/ 111 h 595"/>
                <a:gd name="T54" fmla="*/ 42 w 2185"/>
                <a:gd name="T55" fmla="*/ 126 h 595"/>
                <a:gd name="T56" fmla="*/ 24 w 2185"/>
                <a:gd name="T57" fmla="*/ 136 h 595"/>
                <a:gd name="T58" fmla="*/ 5 w 2185"/>
                <a:gd name="T59" fmla="*/ 149 h 595"/>
                <a:gd name="T60" fmla="*/ 0 w 2185"/>
                <a:gd name="T61" fmla="*/ 148 h 595"/>
                <a:gd name="T62" fmla="*/ 1 w 2185"/>
                <a:gd name="T63" fmla="*/ 143 h 595"/>
                <a:gd name="T64" fmla="*/ 1 w 2185"/>
                <a:gd name="T65" fmla="*/ 143 h 5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7" name="Freeform 45"/>
            <p:cNvSpPr>
              <a:spLocks/>
            </p:cNvSpPr>
            <p:nvPr/>
          </p:nvSpPr>
          <p:spPr bwMode="auto">
            <a:xfrm>
              <a:off x="3372" y="1104"/>
              <a:ext cx="112" cy="169"/>
            </a:xfrm>
            <a:custGeom>
              <a:avLst/>
              <a:gdLst>
                <a:gd name="T0" fmla="*/ 7 w 224"/>
                <a:gd name="T1" fmla="*/ 0 h 338"/>
                <a:gd name="T2" fmla="*/ 23 w 224"/>
                <a:gd name="T3" fmla="*/ 18 h 338"/>
                <a:gd name="T4" fmla="*/ 36 w 224"/>
                <a:gd name="T5" fmla="*/ 34 h 338"/>
                <a:gd name="T6" fmla="*/ 56 w 224"/>
                <a:gd name="T7" fmla="*/ 73 h 338"/>
                <a:gd name="T8" fmla="*/ 56 w 224"/>
                <a:gd name="T9" fmla="*/ 81 h 338"/>
                <a:gd name="T10" fmla="*/ 51 w 224"/>
                <a:gd name="T11" fmla="*/ 85 h 338"/>
                <a:gd name="T12" fmla="*/ 44 w 224"/>
                <a:gd name="T13" fmla="*/ 85 h 338"/>
                <a:gd name="T14" fmla="*/ 39 w 224"/>
                <a:gd name="T15" fmla="*/ 79 h 338"/>
                <a:gd name="T16" fmla="*/ 31 w 224"/>
                <a:gd name="T17" fmla="*/ 58 h 338"/>
                <a:gd name="T18" fmla="*/ 25 w 224"/>
                <a:gd name="T19" fmla="*/ 40 h 338"/>
                <a:gd name="T20" fmla="*/ 15 w 224"/>
                <a:gd name="T21" fmla="*/ 23 h 338"/>
                <a:gd name="T22" fmla="*/ 9 w 224"/>
                <a:gd name="T23" fmla="*/ 14 h 338"/>
                <a:gd name="T24" fmla="*/ 1 w 224"/>
                <a:gd name="T25" fmla="*/ 6 h 338"/>
                <a:gd name="T26" fmla="*/ 0 w 224"/>
                <a:gd name="T27" fmla="*/ 3 h 338"/>
                <a:gd name="T28" fmla="*/ 1 w 224"/>
                <a:gd name="T29" fmla="*/ 0 h 338"/>
                <a:gd name="T30" fmla="*/ 7 w 224"/>
                <a:gd name="T31" fmla="*/ 0 h 338"/>
                <a:gd name="T32" fmla="*/ 7 w 224"/>
                <a:gd name="T33" fmla="*/ 0 h 338"/>
                <a:gd name="T34" fmla="*/ 7 w 224"/>
                <a:gd name="T35" fmla="*/ 0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8" name="Freeform 46"/>
            <p:cNvSpPr>
              <a:spLocks/>
            </p:cNvSpPr>
            <p:nvPr/>
          </p:nvSpPr>
          <p:spPr bwMode="auto">
            <a:xfrm>
              <a:off x="3298" y="1249"/>
              <a:ext cx="189" cy="991"/>
            </a:xfrm>
            <a:custGeom>
              <a:avLst/>
              <a:gdLst>
                <a:gd name="T0" fmla="*/ 95 w 378"/>
                <a:gd name="T1" fmla="*/ 9 h 1983"/>
                <a:gd name="T2" fmla="*/ 80 w 378"/>
                <a:gd name="T3" fmla="*/ 123 h 1983"/>
                <a:gd name="T4" fmla="*/ 73 w 378"/>
                <a:gd name="T5" fmla="*/ 159 h 1983"/>
                <a:gd name="T6" fmla="*/ 66 w 378"/>
                <a:gd name="T7" fmla="*/ 194 h 1983"/>
                <a:gd name="T8" fmla="*/ 60 w 378"/>
                <a:gd name="T9" fmla="*/ 224 h 1983"/>
                <a:gd name="T10" fmla="*/ 55 w 378"/>
                <a:gd name="T11" fmla="*/ 251 h 1983"/>
                <a:gd name="T12" fmla="*/ 45 w 378"/>
                <a:gd name="T13" fmla="*/ 299 h 1983"/>
                <a:gd name="T14" fmla="*/ 30 w 378"/>
                <a:gd name="T15" fmla="*/ 406 h 1983"/>
                <a:gd name="T16" fmla="*/ 19 w 378"/>
                <a:gd name="T17" fmla="*/ 486 h 1983"/>
                <a:gd name="T18" fmla="*/ 15 w 378"/>
                <a:gd name="T19" fmla="*/ 493 h 1983"/>
                <a:gd name="T20" fmla="*/ 9 w 378"/>
                <a:gd name="T21" fmla="*/ 495 h 1983"/>
                <a:gd name="T22" fmla="*/ 0 w 378"/>
                <a:gd name="T23" fmla="*/ 486 h 1983"/>
                <a:gd name="T24" fmla="*/ 5 w 378"/>
                <a:gd name="T25" fmla="*/ 445 h 1983"/>
                <a:gd name="T26" fmla="*/ 12 w 378"/>
                <a:gd name="T27" fmla="*/ 404 h 1983"/>
                <a:gd name="T28" fmla="*/ 19 w 378"/>
                <a:gd name="T29" fmla="*/ 347 h 1983"/>
                <a:gd name="T30" fmla="*/ 28 w 378"/>
                <a:gd name="T31" fmla="*/ 297 h 1983"/>
                <a:gd name="T32" fmla="*/ 39 w 378"/>
                <a:gd name="T33" fmla="*/ 248 h 1983"/>
                <a:gd name="T34" fmla="*/ 44 w 378"/>
                <a:gd name="T35" fmla="*/ 221 h 1983"/>
                <a:gd name="T36" fmla="*/ 51 w 378"/>
                <a:gd name="T37" fmla="*/ 192 h 1983"/>
                <a:gd name="T38" fmla="*/ 65 w 378"/>
                <a:gd name="T39" fmla="*/ 120 h 1983"/>
                <a:gd name="T40" fmla="*/ 79 w 378"/>
                <a:gd name="T41" fmla="*/ 6 h 1983"/>
                <a:gd name="T42" fmla="*/ 82 w 378"/>
                <a:gd name="T43" fmla="*/ 1 h 1983"/>
                <a:gd name="T44" fmla="*/ 88 w 378"/>
                <a:gd name="T45" fmla="*/ 0 h 1983"/>
                <a:gd name="T46" fmla="*/ 95 w 378"/>
                <a:gd name="T47" fmla="*/ 9 h 1983"/>
                <a:gd name="T48" fmla="*/ 95 w 378"/>
                <a:gd name="T49" fmla="*/ 9 h 1983"/>
                <a:gd name="T50" fmla="*/ 95 w 378"/>
                <a:gd name="T51" fmla="*/ 9 h 19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9" name="Freeform 47"/>
            <p:cNvSpPr>
              <a:spLocks/>
            </p:cNvSpPr>
            <p:nvPr/>
          </p:nvSpPr>
          <p:spPr bwMode="auto">
            <a:xfrm>
              <a:off x="3248" y="1169"/>
              <a:ext cx="122" cy="898"/>
            </a:xfrm>
            <a:custGeom>
              <a:avLst/>
              <a:gdLst>
                <a:gd name="T0" fmla="*/ 61 w 243"/>
                <a:gd name="T1" fmla="*/ 6 h 1797"/>
                <a:gd name="T2" fmla="*/ 61 w 243"/>
                <a:gd name="T3" fmla="*/ 61 h 1797"/>
                <a:gd name="T4" fmla="*/ 58 w 243"/>
                <a:gd name="T5" fmla="*/ 83 h 1797"/>
                <a:gd name="T6" fmla="*/ 54 w 243"/>
                <a:gd name="T7" fmla="*/ 152 h 1797"/>
                <a:gd name="T8" fmla="*/ 51 w 243"/>
                <a:gd name="T9" fmla="*/ 221 h 1797"/>
                <a:gd name="T10" fmla="*/ 43 w 243"/>
                <a:gd name="T11" fmla="*/ 280 h 1797"/>
                <a:gd name="T12" fmla="*/ 33 w 243"/>
                <a:gd name="T13" fmla="*/ 339 h 1797"/>
                <a:gd name="T14" fmla="*/ 26 w 243"/>
                <a:gd name="T15" fmla="*/ 368 h 1797"/>
                <a:gd name="T16" fmla="*/ 20 w 243"/>
                <a:gd name="T17" fmla="*/ 392 h 1797"/>
                <a:gd name="T18" fmla="*/ 7 w 243"/>
                <a:gd name="T19" fmla="*/ 445 h 1797"/>
                <a:gd name="T20" fmla="*/ 3 w 243"/>
                <a:gd name="T21" fmla="*/ 449 h 1797"/>
                <a:gd name="T22" fmla="*/ 0 w 243"/>
                <a:gd name="T23" fmla="*/ 444 h 1797"/>
                <a:gd name="T24" fmla="*/ 14 w 243"/>
                <a:gd name="T25" fmla="*/ 336 h 1797"/>
                <a:gd name="T26" fmla="*/ 32 w 243"/>
                <a:gd name="T27" fmla="*/ 219 h 1797"/>
                <a:gd name="T28" fmla="*/ 37 w 243"/>
                <a:gd name="T29" fmla="*/ 151 h 1797"/>
                <a:gd name="T30" fmla="*/ 41 w 243"/>
                <a:gd name="T31" fmla="*/ 82 h 1797"/>
                <a:gd name="T32" fmla="*/ 43 w 243"/>
                <a:gd name="T33" fmla="*/ 61 h 1797"/>
                <a:gd name="T34" fmla="*/ 49 w 243"/>
                <a:gd name="T35" fmla="*/ 6 h 1797"/>
                <a:gd name="T36" fmla="*/ 50 w 243"/>
                <a:gd name="T37" fmla="*/ 2 h 1797"/>
                <a:gd name="T38" fmla="*/ 54 w 243"/>
                <a:gd name="T39" fmla="*/ 0 h 1797"/>
                <a:gd name="T40" fmla="*/ 61 w 243"/>
                <a:gd name="T41" fmla="*/ 6 h 1797"/>
                <a:gd name="T42" fmla="*/ 61 w 243"/>
                <a:gd name="T43" fmla="*/ 6 h 1797"/>
                <a:gd name="T44" fmla="*/ 61 w 243"/>
                <a:gd name="T45" fmla="*/ 6 h 17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0" name="Freeform 48"/>
            <p:cNvSpPr>
              <a:spLocks/>
            </p:cNvSpPr>
            <p:nvPr/>
          </p:nvSpPr>
          <p:spPr bwMode="auto">
            <a:xfrm>
              <a:off x="2242" y="1402"/>
              <a:ext cx="210" cy="837"/>
            </a:xfrm>
            <a:custGeom>
              <a:avLst/>
              <a:gdLst>
                <a:gd name="T0" fmla="*/ 7 w 421"/>
                <a:gd name="T1" fmla="*/ 4 h 1673"/>
                <a:gd name="T2" fmla="*/ 14 w 421"/>
                <a:gd name="T3" fmla="*/ 59 h 1673"/>
                <a:gd name="T4" fmla="*/ 18 w 421"/>
                <a:gd name="T5" fmla="*/ 83 h 1673"/>
                <a:gd name="T6" fmla="*/ 24 w 421"/>
                <a:gd name="T7" fmla="*/ 106 h 1673"/>
                <a:gd name="T8" fmla="*/ 31 w 421"/>
                <a:gd name="T9" fmla="*/ 130 h 1673"/>
                <a:gd name="T10" fmla="*/ 39 w 421"/>
                <a:gd name="T11" fmla="*/ 154 h 1673"/>
                <a:gd name="T12" fmla="*/ 47 w 421"/>
                <a:gd name="T13" fmla="*/ 179 h 1673"/>
                <a:gd name="T14" fmla="*/ 56 w 421"/>
                <a:gd name="T15" fmla="*/ 207 h 1673"/>
                <a:gd name="T16" fmla="*/ 83 w 421"/>
                <a:gd name="T17" fmla="*/ 321 h 1673"/>
                <a:gd name="T18" fmla="*/ 104 w 421"/>
                <a:gd name="T19" fmla="*/ 404 h 1673"/>
                <a:gd name="T20" fmla="*/ 105 w 421"/>
                <a:gd name="T21" fmla="*/ 410 h 1673"/>
                <a:gd name="T22" fmla="*/ 101 w 421"/>
                <a:gd name="T23" fmla="*/ 419 h 1673"/>
                <a:gd name="T24" fmla="*/ 93 w 421"/>
                <a:gd name="T25" fmla="*/ 416 h 1673"/>
                <a:gd name="T26" fmla="*/ 88 w 421"/>
                <a:gd name="T27" fmla="*/ 409 h 1673"/>
                <a:gd name="T28" fmla="*/ 84 w 421"/>
                <a:gd name="T29" fmla="*/ 386 h 1673"/>
                <a:gd name="T30" fmla="*/ 80 w 421"/>
                <a:gd name="T31" fmla="*/ 366 h 1673"/>
                <a:gd name="T32" fmla="*/ 74 w 421"/>
                <a:gd name="T33" fmla="*/ 347 h 1673"/>
                <a:gd name="T34" fmla="*/ 68 w 421"/>
                <a:gd name="T35" fmla="*/ 325 h 1673"/>
                <a:gd name="T36" fmla="*/ 44 w 421"/>
                <a:gd name="T37" fmla="*/ 210 h 1673"/>
                <a:gd name="T38" fmla="*/ 35 w 421"/>
                <a:gd name="T39" fmla="*/ 182 h 1673"/>
                <a:gd name="T40" fmla="*/ 28 w 421"/>
                <a:gd name="T41" fmla="*/ 156 h 1673"/>
                <a:gd name="T42" fmla="*/ 15 w 421"/>
                <a:gd name="T43" fmla="*/ 109 h 1673"/>
                <a:gd name="T44" fmla="*/ 0 w 421"/>
                <a:gd name="T45" fmla="*/ 4 h 1673"/>
                <a:gd name="T46" fmla="*/ 3 w 421"/>
                <a:gd name="T47" fmla="*/ 0 h 1673"/>
                <a:gd name="T48" fmla="*/ 7 w 421"/>
                <a:gd name="T49" fmla="*/ 4 h 1673"/>
                <a:gd name="T50" fmla="*/ 7 w 421"/>
                <a:gd name="T51" fmla="*/ 4 h 1673"/>
                <a:gd name="T52" fmla="*/ 7 w 421"/>
                <a:gd name="T53" fmla="*/ 4 h 16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1" name="Freeform 49"/>
            <p:cNvSpPr>
              <a:spLocks/>
            </p:cNvSpPr>
            <p:nvPr/>
          </p:nvSpPr>
          <p:spPr bwMode="auto">
            <a:xfrm>
              <a:off x="2473" y="2244"/>
              <a:ext cx="687" cy="43"/>
            </a:xfrm>
            <a:custGeom>
              <a:avLst/>
              <a:gdLst>
                <a:gd name="T0" fmla="*/ 4 w 1375"/>
                <a:gd name="T1" fmla="*/ 2 h 88"/>
                <a:gd name="T2" fmla="*/ 49 w 1375"/>
                <a:gd name="T3" fmla="*/ 3 h 88"/>
                <a:gd name="T4" fmla="*/ 95 w 1375"/>
                <a:gd name="T5" fmla="*/ 0 h 88"/>
                <a:gd name="T6" fmla="*/ 334 w 1375"/>
                <a:gd name="T7" fmla="*/ 3 h 88"/>
                <a:gd name="T8" fmla="*/ 341 w 1375"/>
                <a:gd name="T9" fmla="*/ 5 h 88"/>
                <a:gd name="T10" fmla="*/ 343 w 1375"/>
                <a:gd name="T11" fmla="*/ 12 h 88"/>
                <a:gd name="T12" fmla="*/ 341 w 1375"/>
                <a:gd name="T13" fmla="*/ 18 h 88"/>
                <a:gd name="T14" fmla="*/ 334 w 1375"/>
                <a:gd name="T15" fmla="*/ 21 h 88"/>
                <a:gd name="T16" fmla="*/ 215 w 1375"/>
                <a:gd name="T17" fmla="*/ 18 h 88"/>
                <a:gd name="T18" fmla="*/ 95 w 1375"/>
                <a:gd name="T19" fmla="*/ 16 h 88"/>
                <a:gd name="T20" fmla="*/ 48 w 1375"/>
                <a:gd name="T21" fmla="*/ 15 h 88"/>
                <a:gd name="T22" fmla="*/ 3 w 1375"/>
                <a:gd name="T23" fmla="*/ 10 h 88"/>
                <a:gd name="T24" fmla="*/ 0 w 1375"/>
                <a:gd name="T25" fmla="*/ 5 h 88"/>
                <a:gd name="T26" fmla="*/ 4 w 1375"/>
                <a:gd name="T27" fmla="*/ 2 h 88"/>
                <a:gd name="T28" fmla="*/ 4 w 1375"/>
                <a:gd name="T29" fmla="*/ 2 h 88"/>
                <a:gd name="T30" fmla="*/ 4 w 1375"/>
                <a:gd name="T31" fmla="*/ 2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2" name="Freeform 50"/>
            <p:cNvSpPr>
              <a:spLocks/>
            </p:cNvSpPr>
            <p:nvPr/>
          </p:nvSpPr>
          <p:spPr bwMode="auto">
            <a:xfrm>
              <a:off x="3174" y="2246"/>
              <a:ext cx="130" cy="47"/>
            </a:xfrm>
            <a:custGeom>
              <a:avLst/>
              <a:gdLst>
                <a:gd name="T0" fmla="*/ 6 w 261"/>
                <a:gd name="T1" fmla="*/ 10 h 95"/>
                <a:gd name="T2" fmla="*/ 25 w 261"/>
                <a:gd name="T3" fmla="*/ 6 h 95"/>
                <a:gd name="T4" fmla="*/ 60 w 261"/>
                <a:gd name="T5" fmla="*/ 0 h 95"/>
                <a:gd name="T6" fmla="*/ 65 w 261"/>
                <a:gd name="T7" fmla="*/ 2 h 95"/>
                <a:gd name="T8" fmla="*/ 62 w 261"/>
                <a:gd name="T9" fmla="*/ 7 h 95"/>
                <a:gd name="T10" fmla="*/ 46 w 261"/>
                <a:gd name="T11" fmla="*/ 14 h 95"/>
                <a:gd name="T12" fmla="*/ 30 w 261"/>
                <a:gd name="T13" fmla="*/ 22 h 95"/>
                <a:gd name="T14" fmla="*/ 6 w 261"/>
                <a:gd name="T15" fmla="*/ 23 h 95"/>
                <a:gd name="T16" fmla="*/ 0 w 261"/>
                <a:gd name="T17" fmla="*/ 17 h 95"/>
                <a:gd name="T18" fmla="*/ 1 w 261"/>
                <a:gd name="T19" fmla="*/ 12 h 95"/>
                <a:gd name="T20" fmla="*/ 6 w 261"/>
                <a:gd name="T21" fmla="*/ 10 h 95"/>
                <a:gd name="T22" fmla="*/ 6 w 261"/>
                <a:gd name="T23" fmla="*/ 10 h 95"/>
                <a:gd name="T24" fmla="*/ 6 w 261"/>
                <a:gd name="T25" fmla="*/ 1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3" name="Freeform 51"/>
            <p:cNvSpPr>
              <a:spLocks/>
            </p:cNvSpPr>
            <p:nvPr/>
          </p:nvSpPr>
          <p:spPr bwMode="auto">
            <a:xfrm>
              <a:off x="2542" y="2255"/>
              <a:ext cx="105" cy="142"/>
            </a:xfrm>
            <a:custGeom>
              <a:avLst/>
              <a:gdLst>
                <a:gd name="T0" fmla="*/ 43 w 209"/>
                <a:gd name="T1" fmla="*/ 5 h 283"/>
                <a:gd name="T2" fmla="*/ 53 w 209"/>
                <a:gd name="T3" fmla="*/ 25 h 283"/>
                <a:gd name="T4" fmla="*/ 52 w 209"/>
                <a:gd name="T5" fmla="*/ 31 h 283"/>
                <a:gd name="T6" fmla="*/ 44 w 209"/>
                <a:gd name="T7" fmla="*/ 46 h 283"/>
                <a:gd name="T8" fmla="*/ 34 w 209"/>
                <a:gd name="T9" fmla="*/ 57 h 283"/>
                <a:gd name="T10" fmla="*/ 20 w 209"/>
                <a:gd name="T11" fmla="*/ 65 h 283"/>
                <a:gd name="T12" fmla="*/ 6 w 209"/>
                <a:gd name="T13" fmla="*/ 71 h 283"/>
                <a:gd name="T14" fmla="*/ 0 w 209"/>
                <a:gd name="T15" fmla="*/ 69 h 283"/>
                <a:gd name="T16" fmla="*/ 2 w 209"/>
                <a:gd name="T17" fmla="*/ 65 h 283"/>
                <a:gd name="T18" fmla="*/ 21 w 209"/>
                <a:gd name="T19" fmla="*/ 50 h 283"/>
                <a:gd name="T20" fmla="*/ 33 w 209"/>
                <a:gd name="T21" fmla="*/ 28 h 283"/>
                <a:gd name="T22" fmla="*/ 26 w 209"/>
                <a:gd name="T23" fmla="*/ 12 h 283"/>
                <a:gd name="T24" fmla="*/ 26 w 209"/>
                <a:gd name="T25" fmla="*/ 5 h 283"/>
                <a:gd name="T26" fmla="*/ 31 w 209"/>
                <a:gd name="T27" fmla="*/ 0 h 283"/>
                <a:gd name="T28" fmla="*/ 43 w 209"/>
                <a:gd name="T29" fmla="*/ 5 h 283"/>
                <a:gd name="T30" fmla="*/ 43 w 209"/>
                <a:gd name="T31" fmla="*/ 5 h 283"/>
                <a:gd name="T32" fmla="*/ 43 w 209"/>
                <a:gd name="T33" fmla="*/ 5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4" name="Freeform 52"/>
            <p:cNvSpPr>
              <a:spLocks/>
            </p:cNvSpPr>
            <p:nvPr/>
          </p:nvSpPr>
          <p:spPr bwMode="auto">
            <a:xfrm>
              <a:off x="2482" y="2385"/>
              <a:ext cx="51" cy="65"/>
            </a:xfrm>
            <a:custGeom>
              <a:avLst/>
              <a:gdLst>
                <a:gd name="T0" fmla="*/ 8 w 101"/>
                <a:gd name="T1" fmla="*/ 31 h 130"/>
                <a:gd name="T2" fmla="*/ 0 w 101"/>
                <a:gd name="T3" fmla="*/ 20 h 130"/>
                <a:gd name="T4" fmla="*/ 1 w 101"/>
                <a:gd name="T5" fmla="*/ 15 h 130"/>
                <a:gd name="T6" fmla="*/ 10 w 101"/>
                <a:gd name="T7" fmla="*/ 7 h 130"/>
                <a:gd name="T8" fmla="*/ 20 w 101"/>
                <a:gd name="T9" fmla="*/ 0 h 130"/>
                <a:gd name="T10" fmla="*/ 26 w 101"/>
                <a:gd name="T11" fmla="*/ 2 h 130"/>
                <a:gd name="T12" fmla="*/ 24 w 101"/>
                <a:gd name="T13" fmla="*/ 8 h 130"/>
                <a:gd name="T14" fmla="*/ 14 w 101"/>
                <a:gd name="T15" fmla="*/ 19 h 130"/>
                <a:gd name="T16" fmla="*/ 16 w 101"/>
                <a:gd name="T17" fmla="*/ 27 h 130"/>
                <a:gd name="T18" fmla="*/ 14 w 101"/>
                <a:gd name="T19" fmla="*/ 33 h 130"/>
                <a:gd name="T20" fmla="*/ 8 w 101"/>
                <a:gd name="T21" fmla="*/ 31 h 130"/>
                <a:gd name="T22" fmla="*/ 8 w 101"/>
                <a:gd name="T23" fmla="*/ 31 h 130"/>
                <a:gd name="T24" fmla="*/ 8 w 101"/>
                <a:gd name="T25" fmla="*/ 31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5" name="Freeform 53"/>
            <p:cNvSpPr>
              <a:spLocks/>
            </p:cNvSpPr>
            <p:nvPr/>
          </p:nvSpPr>
          <p:spPr bwMode="auto">
            <a:xfrm>
              <a:off x="3055" y="2252"/>
              <a:ext cx="152" cy="93"/>
            </a:xfrm>
            <a:custGeom>
              <a:avLst/>
              <a:gdLst>
                <a:gd name="T0" fmla="*/ 17 w 304"/>
                <a:gd name="T1" fmla="*/ 7 h 187"/>
                <a:gd name="T2" fmla="*/ 19 w 304"/>
                <a:gd name="T3" fmla="*/ 15 h 187"/>
                <a:gd name="T4" fmla="*/ 24 w 304"/>
                <a:gd name="T5" fmla="*/ 22 h 187"/>
                <a:gd name="T6" fmla="*/ 31 w 304"/>
                <a:gd name="T7" fmla="*/ 26 h 187"/>
                <a:gd name="T8" fmla="*/ 38 w 304"/>
                <a:gd name="T9" fmla="*/ 31 h 187"/>
                <a:gd name="T10" fmla="*/ 72 w 304"/>
                <a:gd name="T11" fmla="*/ 32 h 187"/>
                <a:gd name="T12" fmla="*/ 76 w 304"/>
                <a:gd name="T13" fmla="*/ 35 h 187"/>
                <a:gd name="T14" fmla="*/ 74 w 304"/>
                <a:gd name="T15" fmla="*/ 39 h 187"/>
                <a:gd name="T16" fmla="*/ 54 w 304"/>
                <a:gd name="T17" fmla="*/ 43 h 187"/>
                <a:gd name="T18" fmla="*/ 35 w 304"/>
                <a:gd name="T19" fmla="*/ 46 h 187"/>
                <a:gd name="T20" fmla="*/ 12 w 304"/>
                <a:gd name="T21" fmla="*/ 32 h 187"/>
                <a:gd name="T22" fmla="*/ 0 w 304"/>
                <a:gd name="T23" fmla="*/ 9 h 187"/>
                <a:gd name="T24" fmla="*/ 2 w 304"/>
                <a:gd name="T25" fmla="*/ 2 h 187"/>
                <a:gd name="T26" fmla="*/ 8 w 304"/>
                <a:gd name="T27" fmla="*/ 0 h 187"/>
                <a:gd name="T28" fmla="*/ 17 w 304"/>
                <a:gd name="T29" fmla="*/ 7 h 187"/>
                <a:gd name="T30" fmla="*/ 17 w 304"/>
                <a:gd name="T31" fmla="*/ 7 h 187"/>
                <a:gd name="T32" fmla="*/ 17 w 304"/>
                <a:gd name="T33" fmla="*/ 7 h 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6" name="Freeform 54"/>
            <p:cNvSpPr>
              <a:spLocks/>
            </p:cNvSpPr>
            <p:nvPr/>
          </p:nvSpPr>
          <p:spPr bwMode="auto">
            <a:xfrm>
              <a:off x="3228" y="2321"/>
              <a:ext cx="25" cy="83"/>
            </a:xfrm>
            <a:custGeom>
              <a:avLst/>
              <a:gdLst>
                <a:gd name="T0" fmla="*/ 11 w 49"/>
                <a:gd name="T1" fmla="*/ 4 h 167"/>
                <a:gd name="T2" fmla="*/ 13 w 49"/>
                <a:gd name="T3" fmla="*/ 17 h 167"/>
                <a:gd name="T4" fmla="*/ 10 w 49"/>
                <a:gd name="T5" fmla="*/ 38 h 167"/>
                <a:gd name="T6" fmla="*/ 6 w 49"/>
                <a:gd name="T7" fmla="*/ 41 h 167"/>
                <a:gd name="T8" fmla="*/ 3 w 49"/>
                <a:gd name="T9" fmla="*/ 38 h 167"/>
                <a:gd name="T10" fmla="*/ 0 w 49"/>
                <a:gd name="T11" fmla="*/ 17 h 167"/>
                <a:gd name="T12" fmla="*/ 2 w 49"/>
                <a:gd name="T13" fmla="*/ 4 h 167"/>
                <a:gd name="T14" fmla="*/ 6 w 49"/>
                <a:gd name="T15" fmla="*/ 0 h 167"/>
                <a:gd name="T16" fmla="*/ 11 w 49"/>
                <a:gd name="T17" fmla="*/ 4 h 167"/>
                <a:gd name="T18" fmla="*/ 11 w 49"/>
                <a:gd name="T19" fmla="*/ 4 h 167"/>
                <a:gd name="T20" fmla="*/ 11 w 49"/>
                <a:gd name="T21" fmla="*/ 4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167">
                  <a:moveTo>
                    <a:pt x="43" y="17"/>
                  </a:moveTo>
                  <a:lnTo>
                    <a:pt x="49" y="71"/>
                  </a:lnTo>
                  <a:lnTo>
                    <a:pt x="40" y="152"/>
                  </a:lnTo>
                  <a:lnTo>
                    <a:pt x="24" y="167"/>
                  </a:lnTo>
                  <a:lnTo>
                    <a:pt x="9" y="152"/>
                  </a:lnTo>
                  <a:lnTo>
                    <a:pt x="0" y="71"/>
                  </a:lnTo>
                  <a:lnTo>
                    <a:pt x="5" y="17"/>
                  </a:lnTo>
                  <a:lnTo>
                    <a:pt x="24" y="0"/>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7" name="Freeform 55"/>
            <p:cNvSpPr>
              <a:spLocks/>
            </p:cNvSpPr>
            <p:nvPr/>
          </p:nvSpPr>
          <p:spPr bwMode="auto">
            <a:xfrm>
              <a:off x="2529" y="2148"/>
              <a:ext cx="33" cy="70"/>
            </a:xfrm>
            <a:custGeom>
              <a:avLst/>
              <a:gdLst>
                <a:gd name="T0" fmla="*/ 13 w 66"/>
                <a:gd name="T1" fmla="*/ 6 h 141"/>
                <a:gd name="T2" fmla="*/ 17 w 66"/>
                <a:gd name="T3" fmla="*/ 30 h 141"/>
                <a:gd name="T4" fmla="*/ 15 w 66"/>
                <a:gd name="T5" fmla="*/ 35 h 141"/>
                <a:gd name="T6" fmla="*/ 10 w 66"/>
                <a:gd name="T7" fmla="*/ 33 h 141"/>
                <a:gd name="T8" fmla="*/ 0 w 66"/>
                <a:gd name="T9" fmla="*/ 7 h 141"/>
                <a:gd name="T10" fmla="*/ 2 w 66"/>
                <a:gd name="T11" fmla="*/ 2 h 141"/>
                <a:gd name="T12" fmla="*/ 5 w 66"/>
                <a:gd name="T13" fmla="*/ 0 h 141"/>
                <a:gd name="T14" fmla="*/ 13 w 66"/>
                <a:gd name="T15" fmla="*/ 6 h 141"/>
                <a:gd name="T16" fmla="*/ 13 w 66"/>
                <a:gd name="T17" fmla="*/ 6 h 141"/>
                <a:gd name="T18" fmla="*/ 13 w 66"/>
                <a:gd name="T19" fmla="*/ 6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41">
                  <a:moveTo>
                    <a:pt x="51" y="27"/>
                  </a:moveTo>
                  <a:lnTo>
                    <a:pt x="66" y="122"/>
                  </a:lnTo>
                  <a:lnTo>
                    <a:pt x="57" y="141"/>
                  </a:lnTo>
                  <a:lnTo>
                    <a:pt x="38" y="133"/>
                  </a:lnTo>
                  <a:lnTo>
                    <a:pt x="0" y="31"/>
                  </a:lnTo>
                  <a:lnTo>
                    <a:pt x="5" y="8"/>
                  </a:lnTo>
                  <a:lnTo>
                    <a:pt x="20" y="0"/>
                  </a:lnTo>
                  <a:lnTo>
                    <a:pt x="5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8" name="Freeform 56"/>
            <p:cNvSpPr>
              <a:spLocks/>
            </p:cNvSpPr>
            <p:nvPr/>
          </p:nvSpPr>
          <p:spPr bwMode="auto">
            <a:xfrm>
              <a:off x="2532" y="2105"/>
              <a:ext cx="606" cy="60"/>
            </a:xfrm>
            <a:custGeom>
              <a:avLst/>
              <a:gdLst>
                <a:gd name="T0" fmla="*/ 0 w 1213"/>
                <a:gd name="T1" fmla="*/ 22 h 119"/>
                <a:gd name="T2" fmla="*/ 30 w 1213"/>
                <a:gd name="T3" fmla="*/ 19 h 119"/>
                <a:gd name="T4" fmla="*/ 154 w 1213"/>
                <a:gd name="T5" fmla="*/ 5 h 119"/>
                <a:gd name="T6" fmla="*/ 227 w 1213"/>
                <a:gd name="T7" fmla="*/ 0 h 119"/>
                <a:gd name="T8" fmla="*/ 300 w 1213"/>
                <a:gd name="T9" fmla="*/ 2 h 119"/>
                <a:gd name="T10" fmla="*/ 303 w 1213"/>
                <a:gd name="T11" fmla="*/ 6 h 119"/>
                <a:gd name="T12" fmla="*/ 300 w 1213"/>
                <a:gd name="T13" fmla="*/ 9 h 119"/>
                <a:gd name="T14" fmla="*/ 148 w 1213"/>
                <a:gd name="T15" fmla="*/ 18 h 119"/>
                <a:gd name="T16" fmla="*/ 31 w 1213"/>
                <a:gd name="T17" fmla="*/ 29 h 119"/>
                <a:gd name="T18" fmla="*/ 6 w 1213"/>
                <a:gd name="T19" fmla="*/ 30 h 119"/>
                <a:gd name="T20" fmla="*/ 0 w 1213"/>
                <a:gd name="T21" fmla="*/ 27 h 119"/>
                <a:gd name="T22" fmla="*/ 0 w 1213"/>
                <a:gd name="T23" fmla="*/ 22 h 119"/>
                <a:gd name="T24" fmla="*/ 0 w 1213"/>
                <a:gd name="T25" fmla="*/ 22 h 119"/>
                <a:gd name="T26" fmla="*/ 0 w 1213"/>
                <a:gd name="T27" fmla="*/ 22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9" name="Freeform 57"/>
            <p:cNvSpPr>
              <a:spLocks/>
            </p:cNvSpPr>
            <p:nvPr/>
          </p:nvSpPr>
          <p:spPr bwMode="auto">
            <a:xfrm>
              <a:off x="3121" y="2108"/>
              <a:ext cx="24" cy="80"/>
            </a:xfrm>
            <a:custGeom>
              <a:avLst/>
              <a:gdLst>
                <a:gd name="T0" fmla="*/ 12 w 47"/>
                <a:gd name="T1" fmla="*/ 7 h 160"/>
                <a:gd name="T2" fmla="*/ 10 w 47"/>
                <a:gd name="T3" fmla="*/ 37 h 160"/>
                <a:gd name="T4" fmla="*/ 6 w 47"/>
                <a:gd name="T5" fmla="*/ 40 h 160"/>
                <a:gd name="T6" fmla="*/ 2 w 47"/>
                <a:gd name="T7" fmla="*/ 37 h 160"/>
                <a:gd name="T8" fmla="*/ 0 w 47"/>
                <a:gd name="T9" fmla="*/ 7 h 160"/>
                <a:gd name="T10" fmla="*/ 2 w 47"/>
                <a:gd name="T11" fmla="*/ 2 h 160"/>
                <a:gd name="T12" fmla="*/ 6 w 47"/>
                <a:gd name="T13" fmla="*/ 0 h 160"/>
                <a:gd name="T14" fmla="*/ 12 w 47"/>
                <a:gd name="T15" fmla="*/ 7 h 160"/>
                <a:gd name="T16" fmla="*/ 12 w 47"/>
                <a:gd name="T17" fmla="*/ 7 h 160"/>
                <a:gd name="T18" fmla="*/ 12 w 47"/>
                <a:gd name="T19" fmla="*/ 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60">
                  <a:moveTo>
                    <a:pt x="47" y="25"/>
                  </a:moveTo>
                  <a:lnTo>
                    <a:pt x="38" y="147"/>
                  </a:lnTo>
                  <a:lnTo>
                    <a:pt x="23" y="160"/>
                  </a:lnTo>
                  <a:lnTo>
                    <a:pt x="8" y="147"/>
                  </a:lnTo>
                  <a:lnTo>
                    <a:pt x="0" y="25"/>
                  </a:lnTo>
                  <a:lnTo>
                    <a:pt x="8" y="6"/>
                  </a:lnTo>
                  <a:lnTo>
                    <a:pt x="23" y="0"/>
                  </a:lnTo>
                  <a:lnTo>
                    <a:pt x="4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0" name="Freeform 58"/>
            <p:cNvSpPr>
              <a:spLocks/>
            </p:cNvSpPr>
            <p:nvPr/>
          </p:nvSpPr>
          <p:spPr bwMode="auto">
            <a:xfrm>
              <a:off x="2996" y="2139"/>
              <a:ext cx="23" cy="61"/>
            </a:xfrm>
            <a:custGeom>
              <a:avLst/>
              <a:gdLst>
                <a:gd name="T0" fmla="*/ 12 w 46"/>
                <a:gd name="T1" fmla="*/ 6 h 122"/>
                <a:gd name="T2" fmla="*/ 10 w 46"/>
                <a:gd name="T3" fmla="*/ 27 h 122"/>
                <a:gd name="T4" fmla="*/ 6 w 46"/>
                <a:gd name="T5" fmla="*/ 31 h 122"/>
                <a:gd name="T6" fmla="*/ 3 w 46"/>
                <a:gd name="T7" fmla="*/ 27 h 122"/>
                <a:gd name="T8" fmla="*/ 0 w 46"/>
                <a:gd name="T9" fmla="*/ 6 h 122"/>
                <a:gd name="T10" fmla="*/ 2 w 46"/>
                <a:gd name="T11" fmla="*/ 2 h 122"/>
                <a:gd name="T12" fmla="*/ 6 w 46"/>
                <a:gd name="T13" fmla="*/ 0 h 122"/>
                <a:gd name="T14" fmla="*/ 12 w 46"/>
                <a:gd name="T15" fmla="*/ 6 h 122"/>
                <a:gd name="T16" fmla="*/ 12 w 46"/>
                <a:gd name="T17" fmla="*/ 6 h 122"/>
                <a:gd name="T18" fmla="*/ 12 w 46"/>
                <a:gd name="T19" fmla="*/ 6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22">
                  <a:moveTo>
                    <a:pt x="46" y="23"/>
                  </a:moveTo>
                  <a:lnTo>
                    <a:pt x="38" y="108"/>
                  </a:lnTo>
                  <a:lnTo>
                    <a:pt x="23" y="122"/>
                  </a:lnTo>
                  <a:lnTo>
                    <a:pt x="9" y="105"/>
                  </a:lnTo>
                  <a:lnTo>
                    <a:pt x="0" y="23"/>
                  </a:lnTo>
                  <a:lnTo>
                    <a:pt x="7" y="6"/>
                  </a:lnTo>
                  <a:lnTo>
                    <a:pt x="23" y="0"/>
                  </a:lnTo>
                  <a:lnTo>
                    <a:pt x="4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1" name="Freeform 59"/>
            <p:cNvSpPr>
              <a:spLocks/>
            </p:cNvSpPr>
            <p:nvPr/>
          </p:nvSpPr>
          <p:spPr bwMode="auto">
            <a:xfrm>
              <a:off x="2882" y="2138"/>
              <a:ext cx="29" cy="61"/>
            </a:xfrm>
            <a:custGeom>
              <a:avLst/>
              <a:gdLst>
                <a:gd name="T0" fmla="*/ 15 w 57"/>
                <a:gd name="T1" fmla="*/ 5 h 122"/>
                <a:gd name="T2" fmla="*/ 12 w 57"/>
                <a:gd name="T3" fmla="*/ 25 h 122"/>
                <a:gd name="T4" fmla="*/ 8 w 57"/>
                <a:gd name="T5" fmla="*/ 31 h 122"/>
                <a:gd name="T6" fmla="*/ 5 w 57"/>
                <a:gd name="T7" fmla="*/ 26 h 122"/>
                <a:gd name="T8" fmla="*/ 0 w 57"/>
                <a:gd name="T9" fmla="*/ 4 h 122"/>
                <a:gd name="T10" fmla="*/ 3 w 57"/>
                <a:gd name="T11" fmla="*/ 1 h 122"/>
                <a:gd name="T12" fmla="*/ 7 w 57"/>
                <a:gd name="T13" fmla="*/ 0 h 122"/>
                <a:gd name="T14" fmla="*/ 15 w 57"/>
                <a:gd name="T15" fmla="*/ 5 h 122"/>
                <a:gd name="T16" fmla="*/ 15 w 57"/>
                <a:gd name="T17" fmla="*/ 5 h 122"/>
                <a:gd name="T18" fmla="*/ 15 w 57"/>
                <a:gd name="T19" fmla="*/ 5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22">
                  <a:moveTo>
                    <a:pt x="57" y="17"/>
                  </a:moveTo>
                  <a:lnTo>
                    <a:pt x="47" y="97"/>
                  </a:lnTo>
                  <a:lnTo>
                    <a:pt x="32" y="122"/>
                  </a:lnTo>
                  <a:lnTo>
                    <a:pt x="17" y="103"/>
                  </a:lnTo>
                  <a:lnTo>
                    <a:pt x="0" y="15"/>
                  </a:lnTo>
                  <a:lnTo>
                    <a:pt x="9" y="2"/>
                  </a:lnTo>
                  <a:lnTo>
                    <a:pt x="28" y="0"/>
                  </a:lnTo>
                  <a:lnTo>
                    <a:pt x="5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2" name="Freeform 60"/>
            <p:cNvSpPr>
              <a:spLocks/>
            </p:cNvSpPr>
            <p:nvPr/>
          </p:nvSpPr>
          <p:spPr bwMode="auto">
            <a:xfrm>
              <a:off x="2751" y="2134"/>
              <a:ext cx="27" cy="64"/>
            </a:xfrm>
            <a:custGeom>
              <a:avLst/>
              <a:gdLst>
                <a:gd name="T0" fmla="*/ 14 w 54"/>
                <a:gd name="T1" fmla="*/ 6 h 127"/>
                <a:gd name="T2" fmla="*/ 12 w 54"/>
                <a:gd name="T3" fmla="*/ 26 h 127"/>
                <a:gd name="T4" fmla="*/ 8 w 54"/>
                <a:gd name="T5" fmla="*/ 32 h 127"/>
                <a:gd name="T6" fmla="*/ 3 w 54"/>
                <a:gd name="T7" fmla="*/ 27 h 127"/>
                <a:gd name="T8" fmla="*/ 0 w 54"/>
                <a:gd name="T9" fmla="*/ 6 h 127"/>
                <a:gd name="T10" fmla="*/ 2 w 54"/>
                <a:gd name="T11" fmla="*/ 2 h 127"/>
                <a:gd name="T12" fmla="*/ 7 w 54"/>
                <a:gd name="T13" fmla="*/ 0 h 127"/>
                <a:gd name="T14" fmla="*/ 14 w 54"/>
                <a:gd name="T15" fmla="*/ 6 h 127"/>
                <a:gd name="T16" fmla="*/ 14 w 54"/>
                <a:gd name="T17" fmla="*/ 6 h 127"/>
                <a:gd name="T18" fmla="*/ 14 w 54"/>
                <a:gd name="T19" fmla="*/ 6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27">
                  <a:moveTo>
                    <a:pt x="54" y="24"/>
                  </a:moveTo>
                  <a:lnTo>
                    <a:pt x="48" y="104"/>
                  </a:lnTo>
                  <a:lnTo>
                    <a:pt x="31" y="127"/>
                  </a:lnTo>
                  <a:lnTo>
                    <a:pt x="12" y="108"/>
                  </a:lnTo>
                  <a:lnTo>
                    <a:pt x="0" y="24"/>
                  </a:lnTo>
                  <a:lnTo>
                    <a:pt x="8" y="7"/>
                  </a:lnTo>
                  <a:lnTo>
                    <a:pt x="27" y="0"/>
                  </a:lnTo>
                  <a:lnTo>
                    <a:pt x="5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3" name="Freeform 61"/>
            <p:cNvSpPr>
              <a:spLocks/>
            </p:cNvSpPr>
            <p:nvPr/>
          </p:nvSpPr>
          <p:spPr bwMode="auto">
            <a:xfrm>
              <a:off x="2637" y="2141"/>
              <a:ext cx="29" cy="68"/>
            </a:xfrm>
            <a:custGeom>
              <a:avLst/>
              <a:gdLst>
                <a:gd name="T0" fmla="*/ 15 w 57"/>
                <a:gd name="T1" fmla="*/ 5 h 137"/>
                <a:gd name="T2" fmla="*/ 14 w 57"/>
                <a:gd name="T3" fmla="*/ 14 h 137"/>
                <a:gd name="T4" fmla="*/ 14 w 57"/>
                <a:gd name="T5" fmla="*/ 30 h 137"/>
                <a:gd name="T6" fmla="*/ 10 w 57"/>
                <a:gd name="T7" fmla="*/ 34 h 137"/>
                <a:gd name="T8" fmla="*/ 6 w 57"/>
                <a:gd name="T9" fmla="*/ 30 h 137"/>
                <a:gd name="T10" fmla="*/ 2 w 57"/>
                <a:gd name="T11" fmla="*/ 15 h 137"/>
                <a:gd name="T12" fmla="*/ 0 w 57"/>
                <a:gd name="T13" fmla="*/ 4 h 137"/>
                <a:gd name="T14" fmla="*/ 2 w 57"/>
                <a:gd name="T15" fmla="*/ 1 h 137"/>
                <a:gd name="T16" fmla="*/ 8 w 57"/>
                <a:gd name="T17" fmla="*/ 0 h 137"/>
                <a:gd name="T18" fmla="*/ 15 w 57"/>
                <a:gd name="T19" fmla="*/ 5 h 137"/>
                <a:gd name="T20" fmla="*/ 15 w 57"/>
                <a:gd name="T21" fmla="*/ 5 h 137"/>
                <a:gd name="T22" fmla="*/ 15 w 57"/>
                <a:gd name="T23" fmla="*/ 5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4" name="Freeform 62"/>
            <p:cNvSpPr>
              <a:spLocks/>
            </p:cNvSpPr>
            <p:nvPr/>
          </p:nvSpPr>
          <p:spPr bwMode="auto">
            <a:xfrm>
              <a:off x="2971" y="1289"/>
              <a:ext cx="218" cy="93"/>
            </a:xfrm>
            <a:custGeom>
              <a:avLst/>
              <a:gdLst>
                <a:gd name="T0" fmla="*/ 4 w 437"/>
                <a:gd name="T1" fmla="*/ 0 h 184"/>
                <a:gd name="T2" fmla="*/ 61 w 437"/>
                <a:gd name="T3" fmla="*/ 3 h 184"/>
                <a:gd name="T4" fmla="*/ 85 w 437"/>
                <a:gd name="T5" fmla="*/ 11 h 184"/>
                <a:gd name="T6" fmla="*/ 105 w 437"/>
                <a:gd name="T7" fmla="*/ 30 h 184"/>
                <a:gd name="T8" fmla="*/ 107 w 437"/>
                <a:gd name="T9" fmla="*/ 35 h 184"/>
                <a:gd name="T10" fmla="*/ 109 w 437"/>
                <a:gd name="T11" fmla="*/ 42 h 184"/>
                <a:gd name="T12" fmla="*/ 105 w 437"/>
                <a:gd name="T13" fmla="*/ 47 h 184"/>
                <a:gd name="T14" fmla="*/ 94 w 437"/>
                <a:gd name="T15" fmla="*/ 44 h 184"/>
                <a:gd name="T16" fmla="*/ 90 w 437"/>
                <a:gd name="T17" fmla="*/ 39 h 184"/>
                <a:gd name="T18" fmla="*/ 82 w 437"/>
                <a:gd name="T19" fmla="*/ 30 h 184"/>
                <a:gd name="T20" fmla="*/ 73 w 437"/>
                <a:gd name="T21" fmla="*/ 22 h 184"/>
                <a:gd name="T22" fmla="*/ 63 w 437"/>
                <a:gd name="T23" fmla="*/ 16 h 184"/>
                <a:gd name="T24" fmla="*/ 53 w 437"/>
                <a:gd name="T25" fmla="*/ 13 h 184"/>
                <a:gd name="T26" fmla="*/ 4 w 437"/>
                <a:gd name="T27" fmla="*/ 8 h 184"/>
                <a:gd name="T28" fmla="*/ 0 w 437"/>
                <a:gd name="T29" fmla="*/ 4 h 184"/>
                <a:gd name="T30" fmla="*/ 4 w 437"/>
                <a:gd name="T31" fmla="*/ 0 h 184"/>
                <a:gd name="T32" fmla="*/ 4 w 437"/>
                <a:gd name="T33" fmla="*/ 0 h 184"/>
                <a:gd name="T34" fmla="*/ 4 w 437"/>
                <a:gd name="T35" fmla="*/ 0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5" name="Freeform 63"/>
            <p:cNvSpPr>
              <a:spLocks/>
            </p:cNvSpPr>
            <p:nvPr/>
          </p:nvSpPr>
          <p:spPr bwMode="auto">
            <a:xfrm>
              <a:off x="2364" y="1575"/>
              <a:ext cx="175" cy="496"/>
            </a:xfrm>
            <a:custGeom>
              <a:avLst/>
              <a:gdLst>
                <a:gd name="T0" fmla="*/ 17 w 349"/>
                <a:gd name="T1" fmla="*/ 8 h 992"/>
                <a:gd name="T2" fmla="*/ 20 w 349"/>
                <a:gd name="T3" fmla="*/ 38 h 992"/>
                <a:gd name="T4" fmla="*/ 25 w 349"/>
                <a:gd name="T5" fmla="*/ 69 h 992"/>
                <a:gd name="T6" fmla="*/ 35 w 349"/>
                <a:gd name="T7" fmla="*/ 92 h 992"/>
                <a:gd name="T8" fmla="*/ 59 w 349"/>
                <a:gd name="T9" fmla="*/ 152 h 992"/>
                <a:gd name="T10" fmla="*/ 73 w 349"/>
                <a:gd name="T11" fmla="*/ 191 h 992"/>
                <a:gd name="T12" fmla="*/ 88 w 349"/>
                <a:gd name="T13" fmla="*/ 236 h 992"/>
                <a:gd name="T14" fmla="*/ 87 w 349"/>
                <a:gd name="T15" fmla="*/ 244 h 992"/>
                <a:gd name="T16" fmla="*/ 81 w 349"/>
                <a:gd name="T17" fmla="*/ 248 h 992"/>
                <a:gd name="T18" fmla="*/ 74 w 349"/>
                <a:gd name="T19" fmla="*/ 248 h 992"/>
                <a:gd name="T20" fmla="*/ 69 w 349"/>
                <a:gd name="T21" fmla="*/ 242 h 992"/>
                <a:gd name="T22" fmla="*/ 55 w 349"/>
                <a:gd name="T23" fmla="*/ 197 h 992"/>
                <a:gd name="T24" fmla="*/ 45 w 349"/>
                <a:gd name="T25" fmla="*/ 156 h 992"/>
                <a:gd name="T26" fmla="*/ 18 w 349"/>
                <a:gd name="T27" fmla="*/ 71 h 992"/>
                <a:gd name="T28" fmla="*/ 8 w 349"/>
                <a:gd name="T29" fmla="*/ 40 h 992"/>
                <a:gd name="T30" fmla="*/ 0 w 349"/>
                <a:gd name="T31" fmla="*/ 8 h 992"/>
                <a:gd name="T32" fmla="*/ 3 w 349"/>
                <a:gd name="T33" fmla="*/ 2 h 992"/>
                <a:gd name="T34" fmla="*/ 8 w 349"/>
                <a:gd name="T35" fmla="*/ 0 h 992"/>
                <a:gd name="T36" fmla="*/ 17 w 349"/>
                <a:gd name="T37" fmla="*/ 8 h 992"/>
                <a:gd name="T38" fmla="*/ 17 w 349"/>
                <a:gd name="T39" fmla="*/ 8 h 9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6" name="Freeform 64"/>
            <p:cNvSpPr>
              <a:spLocks/>
            </p:cNvSpPr>
            <p:nvPr/>
          </p:nvSpPr>
          <p:spPr bwMode="auto">
            <a:xfrm>
              <a:off x="2537" y="1998"/>
              <a:ext cx="624" cy="92"/>
            </a:xfrm>
            <a:custGeom>
              <a:avLst/>
              <a:gdLst>
                <a:gd name="T0" fmla="*/ 10 w 1247"/>
                <a:gd name="T1" fmla="*/ 34 h 182"/>
                <a:gd name="T2" fmla="*/ 66 w 1247"/>
                <a:gd name="T3" fmla="*/ 26 h 182"/>
                <a:gd name="T4" fmla="*/ 120 w 1247"/>
                <a:gd name="T5" fmla="*/ 21 h 182"/>
                <a:gd name="T6" fmla="*/ 211 w 1247"/>
                <a:gd name="T7" fmla="*/ 9 h 182"/>
                <a:gd name="T8" fmla="*/ 254 w 1247"/>
                <a:gd name="T9" fmla="*/ 3 h 182"/>
                <a:gd name="T10" fmla="*/ 302 w 1247"/>
                <a:gd name="T11" fmla="*/ 0 h 182"/>
                <a:gd name="T12" fmla="*/ 310 w 1247"/>
                <a:gd name="T13" fmla="*/ 4 h 182"/>
                <a:gd name="T14" fmla="*/ 312 w 1247"/>
                <a:gd name="T15" fmla="*/ 10 h 182"/>
                <a:gd name="T16" fmla="*/ 310 w 1247"/>
                <a:gd name="T17" fmla="*/ 16 h 182"/>
                <a:gd name="T18" fmla="*/ 302 w 1247"/>
                <a:gd name="T19" fmla="*/ 19 h 182"/>
                <a:gd name="T20" fmla="*/ 212 w 1247"/>
                <a:gd name="T21" fmla="*/ 27 h 182"/>
                <a:gd name="T22" fmla="*/ 169 w 1247"/>
                <a:gd name="T23" fmla="*/ 33 h 182"/>
                <a:gd name="T24" fmla="*/ 121 w 1247"/>
                <a:gd name="T25" fmla="*/ 38 h 182"/>
                <a:gd name="T26" fmla="*/ 0 w 1247"/>
                <a:gd name="T27" fmla="*/ 47 h 182"/>
                <a:gd name="T28" fmla="*/ 1 w 1247"/>
                <a:gd name="T29" fmla="*/ 41 h 182"/>
                <a:gd name="T30" fmla="*/ 10 w 1247"/>
                <a:gd name="T31" fmla="*/ 34 h 182"/>
                <a:gd name="T32" fmla="*/ 10 w 1247"/>
                <a:gd name="T33" fmla="*/ 34 h 182"/>
                <a:gd name="T34" fmla="*/ 10 w 1247"/>
                <a:gd name="T35" fmla="*/ 34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7" name="Freeform 65"/>
            <p:cNvSpPr>
              <a:spLocks/>
            </p:cNvSpPr>
            <p:nvPr/>
          </p:nvSpPr>
          <p:spPr bwMode="auto">
            <a:xfrm>
              <a:off x="3120" y="1265"/>
              <a:ext cx="129" cy="772"/>
            </a:xfrm>
            <a:custGeom>
              <a:avLst/>
              <a:gdLst>
                <a:gd name="T0" fmla="*/ 60 w 259"/>
                <a:gd name="T1" fmla="*/ 5 h 1546"/>
                <a:gd name="T2" fmla="*/ 64 w 259"/>
                <a:gd name="T3" fmla="*/ 41 h 1546"/>
                <a:gd name="T4" fmla="*/ 61 w 259"/>
                <a:gd name="T5" fmla="*/ 99 h 1546"/>
                <a:gd name="T6" fmla="*/ 54 w 259"/>
                <a:gd name="T7" fmla="*/ 149 h 1546"/>
                <a:gd name="T8" fmla="*/ 45 w 259"/>
                <a:gd name="T9" fmla="*/ 199 h 1546"/>
                <a:gd name="T10" fmla="*/ 34 w 259"/>
                <a:gd name="T11" fmla="*/ 257 h 1546"/>
                <a:gd name="T12" fmla="*/ 27 w 259"/>
                <a:gd name="T13" fmla="*/ 319 h 1546"/>
                <a:gd name="T14" fmla="*/ 24 w 259"/>
                <a:gd name="T15" fmla="*/ 348 h 1546"/>
                <a:gd name="T16" fmla="*/ 19 w 259"/>
                <a:gd name="T17" fmla="*/ 378 h 1546"/>
                <a:gd name="T18" fmla="*/ 15 w 259"/>
                <a:gd name="T19" fmla="*/ 384 h 1546"/>
                <a:gd name="T20" fmla="*/ 8 w 259"/>
                <a:gd name="T21" fmla="*/ 386 h 1546"/>
                <a:gd name="T22" fmla="*/ 0 w 259"/>
                <a:gd name="T23" fmla="*/ 375 h 1546"/>
                <a:gd name="T24" fmla="*/ 6 w 259"/>
                <a:gd name="T25" fmla="*/ 318 h 1546"/>
                <a:gd name="T26" fmla="*/ 15 w 259"/>
                <a:gd name="T27" fmla="*/ 254 h 1546"/>
                <a:gd name="T28" fmla="*/ 21 w 259"/>
                <a:gd name="T29" fmla="*/ 223 h 1546"/>
                <a:gd name="T30" fmla="*/ 26 w 259"/>
                <a:gd name="T31" fmla="*/ 196 h 1546"/>
                <a:gd name="T32" fmla="*/ 38 w 259"/>
                <a:gd name="T33" fmla="*/ 146 h 1546"/>
                <a:gd name="T34" fmla="*/ 50 w 259"/>
                <a:gd name="T35" fmla="*/ 37 h 1546"/>
                <a:gd name="T36" fmla="*/ 46 w 259"/>
                <a:gd name="T37" fmla="*/ 16 h 1546"/>
                <a:gd name="T38" fmla="*/ 48 w 259"/>
                <a:gd name="T39" fmla="*/ 7 h 1546"/>
                <a:gd name="T40" fmla="*/ 53 w 259"/>
                <a:gd name="T41" fmla="*/ 1 h 1546"/>
                <a:gd name="T42" fmla="*/ 58 w 259"/>
                <a:gd name="T43" fmla="*/ 0 h 1546"/>
                <a:gd name="T44" fmla="*/ 60 w 259"/>
                <a:gd name="T45" fmla="*/ 5 h 1546"/>
                <a:gd name="T46" fmla="*/ 60 w 259"/>
                <a:gd name="T47" fmla="*/ 5 h 1546"/>
                <a:gd name="T48" fmla="*/ 60 w 259"/>
                <a:gd name="T49" fmla="*/ 5 h 1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8" name="Freeform 66"/>
            <p:cNvSpPr>
              <a:spLocks/>
            </p:cNvSpPr>
            <p:nvPr/>
          </p:nvSpPr>
          <p:spPr bwMode="auto">
            <a:xfrm>
              <a:off x="1960" y="2605"/>
              <a:ext cx="220" cy="252"/>
            </a:xfrm>
            <a:custGeom>
              <a:avLst/>
              <a:gdLst>
                <a:gd name="T0" fmla="*/ 110 w 439"/>
                <a:gd name="T1" fmla="*/ 5 h 503"/>
                <a:gd name="T2" fmla="*/ 82 w 439"/>
                <a:gd name="T3" fmla="*/ 34 h 503"/>
                <a:gd name="T4" fmla="*/ 59 w 439"/>
                <a:gd name="T5" fmla="*/ 62 h 503"/>
                <a:gd name="T6" fmla="*/ 38 w 439"/>
                <a:gd name="T7" fmla="*/ 91 h 503"/>
                <a:gd name="T8" fmla="*/ 14 w 439"/>
                <a:gd name="T9" fmla="*/ 123 h 503"/>
                <a:gd name="T10" fmla="*/ 8 w 439"/>
                <a:gd name="T11" fmla="*/ 126 h 503"/>
                <a:gd name="T12" fmla="*/ 2 w 439"/>
                <a:gd name="T13" fmla="*/ 124 h 503"/>
                <a:gd name="T14" fmla="*/ 0 w 439"/>
                <a:gd name="T15" fmla="*/ 112 h 503"/>
                <a:gd name="T16" fmla="*/ 25 w 439"/>
                <a:gd name="T17" fmla="*/ 81 h 503"/>
                <a:gd name="T18" fmla="*/ 50 w 439"/>
                <a:gd name="T19" fmla="*/ 54 h 503"/>
                <a:gd name="T20" fmla="*/ 75 w 439"/>
                <a:gd name="T21" fmla="*/ 28 h 503"/>
                <a:gd name="T22" fmla="*/ 105 w 439"/>
                <a:gd name="T23" fmla="*/ 0 h 503"/>
                <a:gd name="T24" fmla="*/ 110 w 439"/>
                <a:gd name="T25" fmla="*/ 0 h 503"/>
                <a:gd name="T26" fmla="*/ 110 w 439"/>
                <a:gd name="T27" fmla="*/ 5 h 503"/>
                <a:gd name="T28" fmla="*/ 110 w 439"/>
                <a:gd name="T29" fmla="*/ 5 h 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9" h="503">
                  <a:moveTo>
                    <a:pt x="439" y="20"/>
                  </a:moveTo>
                  <a:lnTo>
                    <a:pt x="325" y="134"/>
                  </a:lnTo>
                  <a:lnTo>
                    <a:pt x="235" y="245"/>
                  </a:lnTo>
                  <a:lnTo>
                    <a:pt x="150" y="361"/>
                  </a:lnTo>
                  <a:lnTo>
                    <a:pt x="55" y="490"/>
                  </a:lnTo>
                  <a:lnTo>
                    <a:pt x="30" y="503"/>
                  </a:lnTo>
                  <a:lnTo>
                    <a:pt x="5" y="496"/>
                  </a:lnTo>
                  <a:lnTo>
                    <a:pt x="0" y="446"/>
                  </a:lnTo>
                  <a:lnTo>
                    <a:pt x="100" y="321"/>
                  </a:lnTo>
                  <a:lnTo>
                    <a:pt x="197" y="214"/>
                  </a:lnTo>
                  <a:lnTo>
                    <a:pt x="300" y="112"/>
                  </a:lnTo>
                  <a:lnTo>
                    <a:pt x="418" y="0"/>
                  </a:lnTo>
                  <a:lnTo>
                    <a:pt x="439" y="0"/>
                  </a:lnTo>
                  <a:lnTo>
                    <a:pt x="43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9" name="Freeform 67"/>
            <p:cNvSpPr>
              <a:spLocks/>
            </p:cNvSpPr>
            <p:nvPr/>
          </p:nvSpPr>
          <p:spPr bwMode="auto">
            <a:xfrm>
              <a:off x="1950" y="2840"/>
              <a:ext cx="64" cy="89"/>
            </a:xfrm>
            <a:custGeom>
              <a:avLst/>
              <a:gdLst>
                <a:gd name="T0" fmla="*/ 16 w 127"/>
                <a:gd name="T1" fmla="*/ 3 h 179"/>
                <a:gd name="T2" fmla="*/ 31 w 127"/>
                <a:gd name="T3" fmla="*/ 33 h 179"/>
                <a:gd name="T4" fmla="*/ 32 w 127"/>
                <a:gd name="T5" fmla="*/ 40 h 179"/>
                <a:gd name="T6" fmla="*/ 28 w 127"/>
                <a:gd name="T7" fmla="*/ 44 h 179"/>
                <a:gd name="T8" fmla="*/ 17 w 127"/>
                <a:gd name="T9" fmla="*/ 41 h 179"/>
                <a:gd name="T10" fmla="*/ 1 w 127"/>
                <a:gd name="T11" fmla="*/ 12 h 179"/>
                <a:gd name="T12" fmla="*/ 0 w 127"/>
                <a:gd name="T13" fmla="*/ 4 h 179"/>
                <a:gd name="T14" fmla="*/ 5 w 127"/>
                <a:gd name="T15" fmla="*/ 0 h 179"/>
                <a:gd name="T16" fmla="*/ 16 w 127"/>
                <a:gd name="T17" fmla="*/ 3 h 179"/>
                <a:gd name="T18" fmla="*/ 16 w 127"/>
                <a:gd name="T19" fmla="*/ 3 h 179"/>
                <a:gd name="T20" fmla="*/ 16 w 127"/>
                <a:gd name="T21" fmla="*/ 3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179">
                  <a:moveTo>
                    <a:pt x="64" y="15"/>
                  </a:moveTo>
                  <a:lnTo>
                    <a:pt x="123" y="135"/>
                  </a:lnTo>
                  <a:lnTo>
                    <a:pt x="127" y="162"/>
                  </a:lnTo>
                  <a:lnTo>
                    <a:pt x="112" y="179"/>
                  </a:lnTo>
                  <a:lnTo>
                    <a:pt x="68" y="167"/>
                  </a:lnTo>
                  <a:lnTo>
                    <a:pt x="2" y="48"/>
                  </a:lnTo>
                  <a:lnTo>
                    <a:pt x="0" y="19"/>
                  </a:lnTo>
                  <a:lnTo>
                    <a:pt x="17" y="0"/>
                  </a:lnTo>
                  <a:lnTo>
                    <a:pt x="6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0" name="Freeform 68"/>
            <p:cNvSpPr>
              <a:spLocks/>
            </p:cNvSpPr>
            <p:nvPr/>
          </p:nvSpPr>
          <p:spPr bwMode="auto">
            <a:xfrm>
              <a:off x="2363" y="1257"/>
              <a:ext cx="853" cy="234"/>
            </a:xfrm>
            <a:custGeom>
              <a:avLst/>
              <a:gdLst>
                <a:gd name="T0" fmla="*/ 423 w 1705"/>
                <a:gd name="T1" fmla="*/ 8 h 468"/>
                <a:gd name="T2" fmla="*/ 371 w 1705"/>
                <a:gd name="T3" fmla="*/ 16 h 468"/>
                <a:gd name="T4" fmla="*/ 325 w 1705"/>
                <a:gd name="T5" fmla="*/ 22 h 468"/>
                <a:gd name="T6" fmla="*/ 228 w 1705"/>
                <a:gd name="T7" fmla="*/ 37 h 468"/>
                <a:gd name="T8" fmla="*/ 177 w 1705"/>
                <a:gd name="T9" fmla="*/ 50 h 468"/>
                <a:gd name="T10" fmla="*/ 126 w 1705"/>
                <a:gd name="T11" fmla="*/ 66 h 468"/>
                <a:gd name="T12" fmla="*/ 94 w 1705"/>
                <a:gd name="T13" fmla="*/ 74 h 468"/>
                <a:gd name="T14" fmla="*/ 66 w 1705"/>
                <a:gd name="T15" fmla="*/ 83 h 468"/>
                <a:gd name="T16" fmla="*/ 40 w 1705"/>
                <a:gd name="T17" fmla="*/ 95 h 468"/>
                <a:gd name="T18" fmla="*/ 15 w 1705"/>
                <a:gd name="T19" fmla="*/ 114 h 468"/>
                <a:gd name="T20" fmla="*/ 8 w 1705"/>
                <a:gd name="T21" fmla="*/ 117 h 468"/>
                <a:gd name="T22" fmla="*/ 3 w 1705"/>
                <a:gd name="T23" fmla="*/ 114 h 468"/>
                <a:gd name="T24" fmla="*/ 0 w 1705"/>
                <a:gd name="T25" fmla="*/ 109 h 468"/>
                <a:gd name="T26" fmla="*/ 3 w 1705"/>
                <a:gd name="T27" fmla="*/ 103 h 468"/>
                <a:gd name="T28" fmla="*/ 16 w 1705"/>
                <a:gd name="T29" fmla="*/ 91 h 468"/>
                <a:gd name="T30" fmla="*/ 30 w 1705"/>
                <a:gd name="T31" fmla="*/ 82 h 468"/>
                <a:gd name="T32" fmla="*/ 57 w 1705"/>
                <a:gd name="T33" fmla="*/ 68 h 468"/>
                <a:gd name="T34" fmla="*/ 87 w 1705"/>
                <a:gd name="T35" fmla="*/ 59 h 468"/>
                <a:gd name="T36" fmla="*/ 122 w 1705"/>
                <a:gd name="T37" fmla="*/ 50 h 468"/>
                <a:gd name="T38" fmla="*/ 173 w 1705"/>
                <a:gd name="T39" fmla="*/ 34 h 468"/>
                <a:gd name="T40" fmla="*/ 225 w 1705"/>
                <a:gd name="T41" fmla="*/ 21 h 468"/>
                <a:gd name="T42" fmla="*/ 321 w 1705"/>
                <a:gd name="T43" fmla="*/ 6 h 468"/>
                <a:gd name="T44" fmla="*/ 367 w 1705"/>
                <a:gd name="T45" fmla="*/ 2 h 468"/>
                <a:gd name="T46" fmla="*/ 422 w 1705"/>
                <a:gd name="T47" fmla="*/ 0 h 468"/>
                <a:gd name="T48" fmla="*/ 427 w 1705"/>
                <a:gd name="T49" fmla="*/ 4 h 468"/>
                <a:gd name="T50" fmla="*/ 423 w 1705"/>
                <a:gd name="T51" fmla="*/ 8 h 468"/>
                <a:gd name="T52" fmla="*/ 423 w 1705"/>
                <a:gd name="T53" fmla="*/ 8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1" name="Freeform 69"/>
            <p:cNvSpPr>
              <a:spLocks/>
            </p:cNvSpPr>
            <p:nvPr/>
          </p:nvSpPr>
          <p:spPr bwMode="auto">
            <a:xfrm>
              <a:off x="2419" y="1326"/>
              <a:ext cx="348" cy="390"/>
            </a:xfrm>
            <a:custGeom>
              <a:avLst/>
              <a:gdLst>
                <a:gd name="T0" fmla="*/ 11 w 698"/>
                <a:gd name="T1" fmla="*/ 192 h 781"/>
                <a:gd name="T2" fmla="*/ 0 w 698"/>
                <a:gd name="T3" fmla="*/ 115 h 781"/>
                <a:gd name="T4" fmla="*/ 2 w 698"/>
                <a:gd name="T5" fmla="*/ 98 h 781"/>
                <a:gd name="T6" fmla="*/ 7 w 698"/>
                <a:gd name="T7" fmla="*/ 80 h 781"/>
                <a:gd name="T8" fmla="*/ 15 w 698"/>
                <a:gd name="T9" fmla="*/ 65 h 781"/>
                <a:gd name="T10" fmla="*/ 28 w 698"/>
                <a:gd name="T11" fmla="*/ 49 h 781"/>
                <a:gd name="T12" fmla="*/ 53 w 698"/>
                <a:gd name="T13" fmla="*/ 34 h 781"/>
                <a:gd name="T14" fmla="*/ 83 w 698"/>
                <a:gd name="T15" fmla="*/ 23 h 781"/>
                <a:gd name="T16" fmla="*/ 110 w 698"/>
                <a:gd name="T17" fmla="*/ 15 h 781"/>
                <a:gd name="T18" fmla="*/ 137 w 698"/>
                <a:gd name="T19" fmla="*/ 8 h 781"/>
                <a:gd name="T20" fmla="*/ 169 w 698"/>
                <a:gd name="T21" fmla="*/ 0 h 781"/>
                <a:gd name="T22" fmla="*/ 174 w 698"/>
                <a:gd name="T23" fmla="*/ 2 h 781"/>
                <a:gd name="T24" fmla="*/ 171 w 698"/>
                <a:gd name="T25" fmla="*/ 7 h 781"/>
                <a:gd name="T26" fmla="*/ 141 w 698"/>
                <a:gd name="T27" fmla="*/ 17 h 781"/>
                <a:gd name="T28" fmla="*/ 115 w 698"/>
                <a:gd name="T29" fmla="*/ 27 h 781"/>
                <a:gd name="T30" fmla="*/ 89 w 698"/>
                <a:gd name="T31" fmla="*/ 39 h 781"/>
                <a:gd name="T32" fmla="*/ 60 w 698"/>
                <a:gd name="T33" fmla="*/ 51 h 781"/>
                <a:gd name="T34" fmla="*/ 41 w 698"/>
                <a:gd name="T35" fmla="*/ 63 h 781"/>
                <a:gd name="T36" fmla="*/ 29 w 698"/>
                <a:gd name="T37" fmla="*/ 77 h 781"/>
                <a:gd name="T38" fmla="*/ 21 w 698"/>
                <a:gd name="T39" fmla="*/ 91 h 781"/>
                <a:gd name="T40" fmla="*/ 12 w 698"/>
                <a:gd name="T41" fmla="*/ 122 h 781"/>
                <a:gd name="T42" fmla="*/ 12 w 698"/>
                <a:gd name="T43" fmla="*/ 154 h 781"/>
                <a:gd name="T44" fmla="*/ 19 w 698"/>
                <a:gd name="T45" fmla="*/ 190 h 781"/>
                <a:gd name="T46" fmla="*/ 16 w 698"/>
                <a:gd name="T47" fmla="*/ 195 h 781"/>
                <a:gd name="T48" fmla="*/ 11 w 698"/>
                <a:gd name="T49" fmla="*/ 192 h 781"/>
                <a:gd name="T50" fmla="*/ 11 w 698"/>
                <a:gd name="T51" fmla="*/ 192 h 7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2" name="Freeform 70"/>
            <p:cNvSpPr>
              <a:spLocks/>
            </p:cNvSpPr>
            <p:nvPr/>
          </p:nvSpPr>
          <p:spPr bwMode="auto">
            <a:xfrm>
              <a:off x="2259" y="2457"/>
              <a:ext cx="31" cy="131"/>
            </a:xfrm>
            <a:custGeom>
              <a:avLst/>
              <a:gdLst>
                <a:gd name="T0" fmla="*/ 11 w 62"/>
                <a:gd name="T1" fmla="*/ 22 h 262"/>
                <a:gd name="T2" fmla="*/ 11 w 62"/>
                <a:gd name="T3" fmla="*/ 35 h 262"/>
                <a:gd name="T4" fmla="*/ 16 w 62"/>
                <a:gd name="T5" fmla="*/ 66 h 262"/>
                <a:gd name="T6" fmla="*/ 1 w 62"/>
                <a:gd name="T7" fmla="*/ 66 h 262"/>
                <a:gd name="T8" fmla="*/ 0 w 62"/>
                <a:gd name="T9" fmla="*/ 3 h 262"/>
                <a:gd name="T10" fmla="*/ 10 w 62"/>
                <a:gd name="T11" fmla="*/ 0 h 262"/>
                <a:gd name="T12" fmla="*/ 14 w 62"/>
                <a:gd name="T13" fmla="*/ 7 h 262"/>
                <a:gd name="T14" fmla="*/ 11 w 62"/>
                <a:gd name="T15" fmla="*/ 22 h 262"/>
                <a:gd name="T16" fmla="*/ 11 w 62"/>
                <a:gd name="T17" fmla="*/ 22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262">
                  <a:moveTo>
                    <a:pt x="43" y="86"/>
                  </a:moveTo>
                  <a:lnTo>
                    <a:pt x="43" y="139"/>
                  </a:lnTo>
                  <a:lnTo>
                    <a:pt x="62" y="262"/>
                  </a:lnTo>
                  <a:lnTo>
                    <a:pt x="2" y="262"/>
                  </a:lnTo>
                  <a:lnTo>
                    <a:pt x="0" y="10"/>
                  </a:lnTo>
                  <a:lnTo>
                    <a:pt x="40" y="0"/>
                  </a:lnTo>
                  <a:lnTo>
                    <a:pt x="53" y="25"/>
                  </a:lnTo>
                  <a:lnTo>
                    <a:pt x="4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1510" name="Freeform 71"/>
          <p:cNvSpPr>
            <a:spLocks/>
          </p:cNvSpPr>
          <p:nvPr/>
        </p:nvSpPr>
        <p:spPr bwMode="auto">
          <a:xfrm flipH="1">
            <a:off x="2019300" y="1228725"/>
            <a:ext cx="642938" cy="635000"/>
          </a:xfrm>
          <a:custGeom>
            <a:avLst/>
            <a:gdLst>
              <a:gd name="T0" fmla="*/ 25885922 w 2306"/>
              <a:gd name="T1" fmla="*/ 172513159 h 2281"/>
              <a:gd name="T2" fmla="*/ 18811931 w 2306"/>
              <a:gd name="T3" fmla="*/ 155463367 h 2281"/>
              <a:gd name="T4" fmla="*/ 0 w 2306"/>
              <a:gd name="T5" fmla="*/ 53396791 h 2281"/>
              <a:gd name="T6" fmla="*/ 621748 w 2306"/>
              <a:gd name="T7" fmla="*/ 41539467 h 2281"/>
              <a:gd name="T8" fmla="*/ 7151779 w 2306"/>
              <a:gd name="T9" fmla="*/ 36269608 h 2281"/>
              <a:gd name="T10" fmla="*/ 25264173 w 2306"/>
              <a:gd name="T11" fmla="*/ 28597271 h 2281"/>
              <a:gd name="T12" fmla="*/ 53482070 w 2306"/>
              <a:gd name="T13" fmla="*/ 21699684 h 2281"/>
              <a:gd name="T14" fmla="*/ 111705877 w 2306"/>
              <a:gd name="T15" fmla="*/ 6974978 h 2281"/>
              <a:gd name="T16" fmla="*/ 143344226 w 2306"/>
              <a:gd name="T17" fmla="*/ 0 h 2281"/>
              <a:gd name="T18" fmla="*/ 157569996 w 2306"/>
              <a:gd name="T19" fmla="*/ 0 h 2281"/>
              <a:gd name="T20" fmla="*/ 160523998 w 2306"/>
              <a:gd name="T21" fmla="*/ 1084873 h 2281"/>
              <a:gd name="T22" fmla="*/ 160523998 w 2306"/>
              <a:gd name="T23" fmla="*/ 18754910 h 2281"/>
              <a:gd name="T24" fmla="*/ 157569996 w 2306"/>
              <a:gd name="T25" fmla="*/ 46267030 h 2281"/>
              <a:gd name="T26" fmla="*/ 158735983 w 2306"/>
              <a:gd name="T27" fmla="*/ 85016506 h 2281"/>
              <a:gd name="T28" fmla="*/ 169385724 w 2306"/>
              <a:gd name="T29" fmla="*/ 8602427 h 2281"/>
              <a:gd name="T30" fmla="*/ 172806177 w 2306"/>
              <a:gd name="T31" fmla="*/ 7517554 h 2281"/>
              <a:gd name="T32" fmla="*/ 176926166 w 2306"/>
              <a:gd name="T33" fmla="*/ 16972400 h 2281"/>
              <a:gd name="T34" fmla="*/ 179258140 w 2306"/>
              <a:gd name="T35" fmla="*/ 29217238 h 2281"/>
              <a:gd name="T36" fmla="*/ 171562401 w 2306"/>
              <a:gd name="T37" fmla="*/ 92068875 h 2281"/>
              <a:gd name="T38" fmla="*/ 161067958 w 2306"/>
              <a:gd name="T39" fmla="*/ 171195555 h 2281"/>
              <a:gd name="T40" fmla="*/ 153450007 w 2306"/>
              <a:gd name="T41" fmla="*/ 175070419 h 2281"/>
              <a:gd name="T42" fmla="*/ 125620494 w 2306"/>
              <a:gd name="T43" fmla="*/ 176775537 h 2281"/>
              <a:gd name="T44" fmla="*/ 39956115 w 2306"/>
              <a:gd name="T45" fmla="*/ 175923117 h 2281"/>
              <a:gd name="T46" fmla="*/ 31327475 w 2306"/>
              <a:gd name="T47" fmla="*/ 173985546 h 2281"/>
              <a:gd name="T48" fmla="*/ 25885922 w 2306"/>
              <a:gd name="T49" fmla="*/ 172513159 h 2281"/>
              <a:gd name="T50" fmla="*/ 25885922 w 2306"/>
              <a:gd name="T51" fmla="*/ 172513159 h 2281"/>
              <a:gd name="T52" fmla="*/ 25885922 w 2306"/>
              <a:gd name="T53" fmla="*/ 172513159 h 22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1" name="Freeform 72"/>
          <p:cNvSpPr>
            <a:spLocks/>
          </p:cNvSpPr>
          <p:nvPr/>
        </p:nvSpPr>
        <p:spPr bwMode="auto">
          <a:xfrm flipH="1">
            <a:off x="2136775" y="1316038"/>
            <a:ext cx="447675" cy="449262"/>
          </a:xfrm>
          <a:custGeom>
            <a:avLst/>
            <a:gdLst>
              <a:gd name="T0" fmla="*/ 3505206 w 1604"/>
              <a:gd name="T1" fmla="*/ 72624373 h 1612"/>
              <a:gd name="T2" fmla="*/ 1635800 w 1604"/>
              <a:gd name="T3" fmla="*/ 58332434 h 1612"/>
              <a:gd name="T4" fmla="*/ 0 w 1604"/>
              <a:gd name="T5" fmla="*/ 45205735 h 1612"/>
              <a:gd name="T6" fmla="*/ 4985269 w 1604"/>
              <a:gd name="T7" fmla="*/ 22913477 h 1612"/>
              <a:gd name="T8" fmla="*/ 19629879 w 1604"/>
              <a:gd name="T9" fmla="*/ 17243356 h 1612"/>
              <a:gd name="T10" fmla="*/ 85530207 w 1604"/>
              <a:gd name="T11" fmla="*/ 0 h 1612"/>
              <a:gd name="T12" fmla="*/ 105705445 w 1604"/>
              <a:gd name="T13" fmla="*/ 465984 h 1612"/>
              <a:gd name="T14" fmla="*/ 120817267 w 1604"/>
              <a:gd name="T15" fmla="*/ 10952015 h 1612"/>
              <a:gd name="T16" fmla="*/ 124945702 w 1604"/>
              <a:gd name="T17" fmla="*/ 31846043 h 1612"/>
              <a:gd name="T18" fmla="*/ 111157926 w 1604"/>
              <a:gd name="T19" fmla="*/ 113790930 h 1612"/>
              <a:gd name="T20" fmla="*/ 18149816 w 1604"/>
              <a:gd name="T21" fmla="*/ 125208929 h 1612"/>
              <a:gd name="T22" fmla="*/ 13631760 w 1604"/>
              <a:gd name="T23" fmla="*/ 117985343 h 1612"/>
              <a:gd name="T24" fmla="*/ 3505206 w 1604"/>
              <a:gd name="T25" fmla="*/ 72624373 h 1612"/>
              <a:gd name="T26" fmla="*/ 3505206 w 1604"/>
              <a:gd name="T27" fmla="*/ 72624373 h 1612"/>
              <a:gd name="T28" fmla="*/ 3505206 w 1604"/>
              <a:gd name="T29" fmla="*/ 72624373 h 16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close/>
              </a:path>
            </a:pathLst>
          </a:custGeom>
          <a:solidFill>
            <a:srgbClr val="FF7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2" name="Freeform 73"/>
          <p:cNvSpPr>
            <a:spLocks/>
          </p:cNvSpPr>
          <p:nvPr/>
        </p:nvSpPr>
        <p:spPr bwMode="auto">
          <a:xfrm flipH="1">
            <a:off x="2122488" y="1892300"/>
            <a:ext cx="395287" cy="74613"/>
          </a:xfrm>
          <a:custGeom>
            <a:avLst/>
            <a:gdLst>
              <a:gd name="T0" fmla="*/ 0 w 1418"/>
              <a:gd name="T1" fmla="*/ 17938817 h 266"/>
              <a:gd name="T2" fmla="*/ 3574588 w 1418"/>
              <a:gd name="T3" fmla="*/ 13768904 h 266"/>
              <a:gd name="T4" fmla="*/ 25877082 w 1418"/>
              <a:gd name="T5" fmla="*/ 7946565 h 266"/>
              <a:gd name="T6" fmla="*/ 67684675 w 1418"/>
              <a:gd name="T7" fmla="*/ 786803 h 266"/>
              <a:gd name="T8" fmla="*/ 94105904 w 1418"/>
              <a:gd name="T9" fmla="*/ 1966866 h 266"/>
              <a:gd name="T10" fmla="*/ 110191687 w 1418"/>
              <a:gd name="T11" fmla="*/ 0 h 266"/>
              <a:gd name="T12" fmla="*/ 107549564 w 1418"/>
              <a:gd name="T13" fmla="*/ 12588560 h 266"/>
              <a:gd name="T14" fmla="*/ 63566220 w 1418"/>
              <a:gd name="T15" fmla="*/ 13139462 h 266"/>
              <a:gd name="T16" fmla="*/ 24089927 w 1418"/>
              <a:gd name="T17" fmla="*/ 16129311 h 266"/>
              <a:gd name="T18" fmla="*/ 4740378 w 1418"/>
              <a:gd name="T19" fmla="*/ 20928666 h 266"/>
              <a:gd name="T20" fmla="*/ 0 w 1418"/>
              <a:gd name="T21" fmla="*/ 17938817 h 266"/>
              <a:gd name="T22" fmla="*/ 0 w 1418"/>
              <a:gd name="T23" fmla="*/ 17938817 h 266"/>
              <a:gd name="T24" fmla="*/ 0 w 1418"/>
              <a:gd name="T25" fmla="*/ 17938817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3" name="Freeform 74"/>
          <p:cNvSpPr>
            <a:spLocks/>
          </p:cNvSpPr>
          <p:nvPr/>
        </p:nvSpPr>
        <p:spPr bwMode="auto">
          <a:xfrm flipH="1">
            <a:off x="2387600" y="1389063"/>
            <a:ext cx="161925" cy="141287"/>
          </a:xfrm>
          <a:custGeom>
            <a:avLst/>
            <a:gdLst>
              <a:gd name="T0" fmla="*/ 30885385 w 582"/>
              <a:gd name="T1" fmla="*/ 1370649 h 512"/>
              <a:gd name="T2" fmla="*/ 18577694 w 582"/>
              <a:gd name="T3" fmla="*/ 4492761 h 512"/>
              <a:gd name="T4" fmla="*/ 7663337 w 582"/>
              <a:gd name="T5" fmla="*/ 9899472 h 512"/>
              <a:gd name="T6" fmla="*/ 2631977 w 582"/>
              <a:gd name="T7" fmla="*/ 16676833 h 512"/>
              <a:gd name="T8" fmla="*/ 0 w 582"/>
              <a:gd name="T9" fmla="*/ 24215543 h 512"/>
              <a:gd name="T10" fmla="*/ 4025311 w 582"/>
              <a:gd name="T11" fmla="*/ 38988589 h 512"/>
              <a:gd name="T12" fmla="*/ 12694697 w 582"/>
              <a:gd name="T13" fmla="*/ 23758568 h 512"/>
              <a:gd name="T14" fmla="*/ 25002667 w 582"/>
              <a:gd name="T15" fmla="*/ 9899472 h 512"/>
              <a:gd name="T16" fmla="*/ 45051041 w 582"/>
              <a:gd name="T17" fmla="*/ 0 h 512"/>
              <a:gd name="T18" fmla="*/ 30885385 w 582"/>
              <a:gd name="T19" fmla="*/ 1370649 h 512"/>
              <a:gd name="T20" fmla="*/ 30885385 w 582"/>
              <a:gd name="T21" fmla="*/ 1370649 h 512"/>
              <a:gd name="T22" fmla="*/ 30885385 w 582"/>
              <a:gd name="T23" fmla="*/ 1370649 h 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close/>
              </a:path>
            </a:pathLst>
          </a:custGeom>
          <a:solidFill>
            <a:srgbClr val="DBE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4" name="Freeform 75"/>
          <p:cNvSpPr>
            <a:spLocks/>
          </p:cNvSpPr>
          <p:nvPr/>
        </p:nvSpPr>
        <p:spPr bwMode="auto">
          <a:xfrm flipH="1">
            <a:off x="2198688" y="1563688"/>
            <a:ext cx="101600" cy="134937"/>
          </a:xfrm>
          <a:custGeom>
            <a:avLst/>
            <a:gdLst>
              <a:gd name="T0" fmla="*/ 21772462 w 365"/>
              <a:gd name="T1" fmla="*/ 5015905 h 482"/>
              <a:gd name="T2" fmla="*/ 15418983 w 365"/>
              <a:gd name="T3" fmla="*/ 19515194 h 482"/>
              <a:gd name="T4" fmla="*/ 0 w 365"/>
              <a:gd name="T5" fmla="*/ 35581655 h 482"/>
              <a:gd name="T6" fmla="*/ 11777249 w 365"/>
              <a:gd name="T7" fmla="*/ 37776201 h 482"/>
              <a:gd name="T8" fmla="*/ 21772462 w 365"/>
              <a:gd name="T9" fmla="*/ 32760296 h 482"/>
              <a:gd name="T10" fmla="*/ 25026724 w 365"/>
              <a:gd name="T11" fmla="*/ 20377167 h 482"/>
              <a:gd name="T12" fmla="*/ 28280986 w 365"/>
              <a:gd name="T13" fmla="*/ 0 h 482"/>
              <a:gd name="T14" fmla="*/ 21772462 w 365"/>
              <a:gd name="T15" fmla="*/ 5015905 h 482"/>
              <a:gd name="T16" fmla="*/ 21772462 w 365"/>
              <a:gd name="T17" fmla="*/ 5015905 h 482"/>
              <a:gd name="T18" fmla="*/ 21772462 w 365"/>
              <a:gd name="T19" fmla="*/ 5015905 h 4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 h="482">
                <a:moveTo>
                  <a:pt x="281" y="64"/>
                </a:moveTo>
                <a:lnTo>
                  <a:pt x="199" y="249"/>
                </a:lnTo>
                <a:lnTo>
                  <a:pt x="0" y="454"/>
                </a:lnTo>
                <a:lnTo>
                  <a:pt x="152" y="482"/>
                </a:lnTo>
                <a:lnTo>
                  <a:pt x="281" y="418"/>
                </a:lnTo>
                <a:lnTo>
                  <a:pt x="323" y="260"/>
                </a:lnTo>
                <a:lnTo>
                  <a:pt x="365" y="0"/>
                </a:lnTo>
                <a:lnTo>
                  <a:pt x="281" y="64"/>
                </a:lnTo>
                <a:close/>
              </a:path>
            </a:pathLst>
          </a:custGeom>
          <a:solidFill>
            <a:srgbClr val="6D7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5" name="Freeform 76"/>
          <p:cNvSpPr>
            <a:spLocks/>
          </p:cNvSpPr>
          <p:nvPr/>
        </p:nvSpPr>
        <p:spPr bwMode="auto">
          <a:xfrm flipH="1">
            <a:off x="1684338" y="2106613"/>
            <a:ext cx="241300" cy="171450"/>
          </a:xfrm>
          <a:custGeom>
            <a:avLst/>
            <a:gdLst>
              <a:gd name="T0" fmla="*/ 1704129 w 867"/>
              <a:gd name="T1" fmla="*/ 15338373 h 616"/>
              <a:gd name="T2" fmla="*/ 10611912 w 867"/>
              <a:gd name="T3" fmla="*/ 5887471 h 616"/>
              <a:gd name="T4" fmla="*/ 19674717 w 867"/>
              <a:gd name="T5" fmla="*/ 1162019 h 616"/>
              <a:gd name="T6" fmla="*/ 30131885 w 867"/>
              <a:gd name="T7" fmla="*/ 0 h 616"/>
              <a:gd name="T8" fmla="*/ 38729902 w 867"/>
              <a:gd name="T9" fmla="*/ 2943596 h 616"/>
              <a:gd name="T10" fmla="*/ 51510731 w 867"/>
              <a:gd name="T11" fmla="*/ 8831067 h 616"/>
              <a:gd name="T12" fmla="*/ 57707438 w 867"/>
              <a:gd name="T13" fmla="*/ 13401768 h 616"/>
              <a:gd name="T14" fmla="*/ 62432687 w 867"/>
              <a:gd name="T15" fmla="*/ 20063825 h 616"/>
              <a:gd name="T16" fmla="*/ 66383105 w 867"/>
              <a:gd name="T17" fmla="*/ 27655497 h 616"/>
              <a:gd name="T18" fmla="*/ 67157659 w 867"/>
              <a:gd name="T19" fmla="*/ 34472583 h 616"/>
              <a:gd name="T20" fmla="*/ 58404619 w 867"/>
              <a:gd name="T21" fmla="*/ 45627688 h 616"/>
              <a:gd name="T22" fmla="*/ 37103145 w 867"/>
              <a:gd name="T23" fmla="*/ 47719322 h 616"/>
              <a:gd name="T24" fmla="*/ 21146452 w 867"/>
              <a:gd name="T25" fmla="*/ 36254160 h 616"/>
              <a:gd name="T26" fmla="*/ 7048910 w 867"/>
              <a:gd name="T27" fmla="*/ 36254160 h 616"/>
              <a:gd name="T28" fmla="*/ 0 w 867"/>
              <a:gd name="T29" fmla="*/ 26338450 h 616"/>
              <a:gd name="T30" fmla="*/ 1704129 w 867"/>
              <a:gd name="T31" fmla="*/ 15338373 h 616"/>
              <a:gd name="T32" fmla="*/ 1704129 w 867"/>
              <a:gd name="T33" fmla="*/ 15338373 h 616"/>
              <a:gd name="T34" fmla="*/ 1704129 w 867"/>
              <a:gd name="T35" fmla="*/ 15338373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7" h="616">
                <a:moveTo>
                  <a:pt x="22" y="198"/>
                </a:moveTo>
                <a:lnTo>
                  <a:pt x="137" y="76"/>
                </a:lnTo>
                <a:lnTo>
                  <a:pt x="254" y="15"/>
                </a:lnTo>
                <a:lnTo>
                  <a:pt x="389" y="0"/>
                </a:lnTo>
                <a:lnTo>
                  <a:pt x="500" y="38"/>
                </a:lnTo>
                <a:lnTo>
                  <a:pt x="665" y="114"/>
                </a:lnTo>
                <a:lnTo>
                  <a:pt x="745" y="173"/>
                </a:lnTo>
                <a:lnTo>
                  <a:pt x="806" y="259"/>
                </a:lnTo>
                <a:lnTo>
                  <a:pt x="857" y="357"/>
                </a:lnTo>
                <a:lnTo>
                  <a:pt x="867" y="445"/>
                </a:lnTo>
                <a:lnTo>
                  <a:pt x="754" y="589"/>
                </a:lnTo>
                <a:lnTo>
                  <a:pt x="479" y="616"/>
                </a:lnTo>
                <a:lnTo>
                  <a:pt x="273" y="468"/>
                </a:lnTo>
                <a:lnTo>
                  <a:pt x="91" y="468"/>
                </a:lnTo>
                <a:lnTo>
                  <a:pt x="0" y="340"/>
                </a:lnTo>
                <a:lnTo>
                  <a:pt x="22"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6" name="Freeform 77"/>
          <p:cNvSpPr>
            <a:spLocks/>
          </p:cNvSpPr>
          <p:nvPr/>
        </p:nvSpPr>
        <p:spPr bwMode="auto">
          <a:xfrm flipH="1">
            <a:off x="1679575" y="2138363"/>
            <a:ext cx="246063" cy="149225"/>
          </a:xfrm>
          <a:custGeom>
            <a:avLst/>
            <a:gdLst>
              <a:gd name="T0" fmla="*/ 3641677 w 884"/>
              <a:gd name="T1" fmla="*/ 4262935 h 536"/>
              <a:gd name="T2" fmla="*/ 9529931 w 884"/>
              <a:gd name="T3" fmla="*/ 0 h 536"/>
              <a:gd name="T4" fmla="*/ 22391733 w 884"/>
              <a:gd name="T5" fmla="*/ 0 h 536"/>
              <a:gd name="T6" fmla="*/ 30139656 w 884"/>
              <a:gd name="T7" fmla="*/ 2247841 h 536"/>
              <a:gd name="T8" fmla="*/ 21151954 w 884"/>
              <a:gd name="T9" fmla="*/ 13409091 h 536"/>
              <a:gd name="T10" fmla="*/ 34555985 w 884"/>
              <a:gd name="T11" fmla="*/ 6510776 h 536"/>
              <a:gd name="T12" fmla="*/ 45170653 w 884"/>
              <a:gd name="T13" fmla="*/ 2635380 h 536"/>
              <a:gd name="T14" fmla="*/ 53461084 w 884"/>
              <a:gd name="T15" fmla="*/ 6355704 h 536"/>
              <a:gd name="T16" fmla="*/ 57102482 w 884"/>
              <a:gd name="T17" fmla="*/ 10773711 h 536"/>
              <a:gd name="T18" fmla="*/ 49897067 w 884"/>
              <a:gd name="T19" fmla="*/ 12866480 h 536"/>
              <a:gd name="T20" fmla="*/ 41684019 w 884"/>
              <a:gd name="T21" fmla="*/ 17827098 h 536"/>
              <a:gd name="T22" fmla="*/ 41064129 w 884"/>
              <a:gd name="T23" fmla="*/ 27128325 h 536"/>
              <a:gd name="T24" fmla="*/ 54933008 w 884"/>
              <a:gd name="T25" fmla="*/ 15501860 h 536"/>
              <a:gd name="T26" fmla="*/ 60821541 w 884"/>
              <a:gd name="T27" fmla="*/ 14416638 h 536"/>
              <a:gd name="T28" fmla="*/ 67407344 w 884"/>
              <a:gd name="T29" fmla="*/ 18834645 h 536"/>
              <a:gd name="T30" fmla="*/ 68492081 w 884"/>
              <a:gd name="T31" fmla="*/ 25500492 h 536"/>
              <a:gd name="T32" fmla="*/ 52686152 w 884"/>
              <a:gd name="T33" fmla="*/ 39529591 h 536"/>
              <a:gd name="T34" fmla="*/ 44783188 w 884"/>
              <a:gd name="T35" fmla="*/ 41544964 h 536"/>
              <a:gd name="T36" fmla="*/ 33858714 w 884"/>
              <a:gd name="T37" fmla="*/ 40072202 h 536"/>
              <a:gd name="T38" fmla="*/ 25180818 w 884"/>
              <a:gd name="T39" fmla="*/ 30771253 h 536"/>
              <a:gd name="T40" fmla="*/ 7515499 w 884"/>
              <a:gd name="T41" fmla="*/ 31236189 h 536"/>
              <a:gd name="T42" fmla="*/ 2324516 w 884"/>
              <a:gd name="T43" fmla="*/ 24880485 h 536"/>
              <a:gd name="T44" fmla="*/ 0 w 884"/>
              <a:gd name="T45" fmla="*/ 10618639 h 536"/>
              <a:gd name="T46" fmla="*/ 3641677 w 884"/>
              <a:gd name="T47" fmla="*/ 4262935 h 536"/>
              <a:gd name="T48" fmla="*/ 3641677 w 884"/>
              <a:gd name="T49" fmla="*/ 4262935 h 536"/>
              <a:gd name="T50" fmla="*/ 3641677 w 884"/>
              <a:gd name="T51" fmla="*/ 4262935 h 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4" h="536">
                <a:moveTo>
                  <a:pt x="47" y="55"/>
                </a:moveTo>
                <a:lnTo>
                  <a:pt x="123" y="0"/>
                </a:lnTo>
                <a:lnTo>
                  <a:pt x="289" y="0"/>
                </a:lnTo>
                <a:lnTo>
                  <a:pt x="389" y="29"/>
                </a:lnTo>
                <a:lnTo>
                  <a:pt x="273" y="173"/>
                </a:lnTo>
                <a:lnTo>
                  <a:pt x="446" y="84"/>
                </a:lnTo>
                <a:lnTo>
                  <a:pt x="583" y="34"/>
                </a:lnTo>
                <a:lnTo>
                  <a:pt x="690" y="82"/>
                </a:lnTo>
                <a:lnTo>
                  <a:pt x="737" y="139"/>
                </a:lnTo>
                <a:lnTo>
                  <a:pt x="644" y="166"/>
                </a:lnTo>
                <a:lnTo>
                  <a:pt x="538" y="230"/>
                </a:lnTo>
                <a:lnTo>
                  <a:pt x="530" y="350"/>
                </a:lnTo>
                <a:lnTo>
                  <a:pt x="709" y="200"/>
                </a:lnTo>
                <a:lnTo>
                  <a:pt x="785" y="186"/>
                </a:lnTo>
                <a:lnTo>
                  <a:pt x="870" y="243"/>
                </a:lnTo>
                <a:lnTo>
                  <a:pt x="884" y="329"/>
                </a:lnTo>
                <a:lnTo>
                  <a:pt x="680" y="510"/>
                </a:lnTo>
                <a:lnTo>
                  <a:pt x="578" y="536"/>
                </a:lnTo>
                <a:lnTo>
                  <a:pt x="437" y="517"/>
                </a:lnTo>
                <a:lnTo>
                  <a:pt x="325" y="397"/>
                </a:lnTo>
                <a:lnTo>
                  <a:pt x="97" y="403"/>
                </a:lnTo>
                <a:lnTo>
                  <a:pt x="30" y="321"/>
                </a:lnTo>
                <a:lnTo>
                  <a:pt x="0" y="137"/>
                </a:lnTo>
                <a:lnTo>
                  <a:pt x="47" y="55"/>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7" name="Freeform 78"/>
          <p:cNvSpPr>
            <a:spLocks/>
          </p:cNvSpPr>
          <p:nvPr/>
        </p:nvSpPr>
        <p:spPr bwMode="auto">
          <a:xfrm flipH="1">
            <a:off x="1687513" y="2206625"/>
            <a:ext cx="233362" cy="80963"/>
          </a:xfrm>
          <a:custGeom>
            <a:avLst/>
            <a:gdLst>
              <a:gd name="T0" fmla="*/ 0 w 836"/>
              <a:gd name="T1" fmla="*/ 1935044 h 291"/>
              <a:gd name="T2" fmla="*/ 8259507 w 836"/>
              <a:gd name="T3" fmla="*/ 5650717 h 291"/>
              <a:gd name="T4" fmla="*/ 14804809 w 836"/>
              <a:gd name="T5" fmla="*/ 3560703 h 291"/>
              <a:gd name="T6" fmla="*/ 20726789 w 836"/>
              <a:gd name="T7" fmla="*/ 1625659 h 291"/>
              <a:gd name="T8" fmla="*/ 26648489 w 836"/>
              <a:gd name="T9" fmla="*/ 2709339 h 291"/>
              <a:gd name="T10" fmla="*/ 29765379 w 836"/>
              <a:gd name="T11" fmla="*/ 5805409 h 291"/>
              <a:gd name="T12" fmla="*/ 32102907 w 836"/>
              <a:gd name="T13" fmla="*/ 9598428 h 291"/>
              <a:gd name="T14" fmla="*/ 39816973 w 836"/>
              <a:gd name="T15" fmla="*/ 13855802 h 291"/>
              <a:gd name="T16" fmla="*/ 45271391 w 836"/>
              <a:gd name="T17" fmla="*/ 6966713 h 291"/>
              <a:gd name="T18" fmla="*/ 52985456 w 836"/>
              <a:gd name="T19" fmla="*/ 2090014 h 291"/>
              <a:gd name="T20" fmla="*/ 59998319 w 836"/>
              <a:gd name="T21" fmla="*/ 0 h 291"/>
              <a:gd name="T22" fmla="*/ 64595495 w 836"/>
              <a:gd name="T23" fmla="*/ 3715673 h 291"/>
              <a:gd name="T24" fmla="*/ 65140937 w 836"/>
              <a:gd name="T25" fmla="*/ 7353722 h 291"/>
              <a:gd name="T26" fmla="*/ 60154080 w 836"/>
              <a:gd name="T27" fmla="*/ 14630098 h 291"/>
              <a:gd name="T28" fmla="*/ 51660931 w 836"/>
              <a:gd name="T29" fmla="*/ 20512852 h 291"/>
              <a:gd name="T30" fmla="*/ 43712946 w 836"/>
              <a:gd name="T31" fmla="*/ 22525520 h 291"/>
              <a:gd name="T32" fmla="*/ 31713226 w 836"/>
              <a:gd name="T33" fmla="*/ 20745169 h 291"/>
              <a:gd name="T34" fmla="*/ 22518875 w 836"/>
              <a:gd name="T35" fmla="*/ 12694776 h 291"/>
              <a:gd name="T36" fmla="*/ 8727069 w 836"/>
              <a:gd name="T37" fmla="*/ 11920758 h 291"/>
              <a:gd name="T38" fmla="*/ 1792086 w 836"/>
              <a:gd name="T39" fmla="*/ 8592094 h 291"/>
              <a:gd name="T40" fmla="*/ 0 w 836"/>
              <a:gd name="T41" fmla="*/ 1935044 h 291"/>
              <a:gd name="T42" fmla="*/ 0 w 836"/>
              <a:gd name="T43" fmla="*/ 1935044 h 291"/>
              <a:gd name="T44" fmla="*/ 0 w 836"/>
              <a:gd name="T45" fmla="*/ 1935044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6" h="291">
                <a:moveTo>
                  <a:pt x="0" y="25"/>
                </a:moveTo>
                <a:lnTo>
                  <a:pt x="106" y="73"/>
                </a:lnTo>
                <a:lnTo>
                  <a:pt x="190" y="46"/>
                </a:lnTo>
                <a:lnTo>
                  <a:pt x="266" y="21"/>
                </a:lnTo>
                <a:lnTo>
                  <a:pt x="342" y="35"/>
                </a:lnTo>
                <a:lnTo>
                  <a:pt x="382" y="75"/>
                </a:lnTo>
                <a:lnTo>
                  <a:pt x="412" y="124"/>
                </a:lnTo>
                <a:lnTo>
                  <a:pt x="511" y="179"/>
                </a:lnTo>
                <a:lnTo>
                  <a:pt x="581" y="90"/>
                </a:lnTo>
                <a:lnTo>
                  <a:pt x="680" y="27"/>
                </a:lnTo>
                <a:lnTo>
                  <a:pt x="770" y="0"/>
                </a:lnTo>
                <a:lnTo>
                  <a:pt x="829" y="48"/>
                </a:lnTo>
                <a:lnTo>
                  <a:pt x="836" y="95"/>
                </a:lnTo>
                <a:lnTo>
                  <a:pt x="772" y="189"/>
                </a:lnTo>
                <a:lnTo>
                  <a:pt x="663" y="265"/>
                </a:lnTo>
                <a:lnTo>
                  <a:pt x="561" y="291"/>
                </a:lnTo>
                <a:lnTo>
                  <a:pt x="407" y="268"/>
                </a:lnTo>
                <a:lnTo>
                  <a:pt x="289" y="164"/>
                </a:lnTo>
                <a:lnTo>
                  <a:pt x="112" y="154"/>
                </a:lnTo>
                <a:lnTo>
                  <a:pt x="23" y="111"/>
                </a:lnTo>
                <a:lnTo>
                  <a:pt x="0" y="25"/>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8" name="Freeform 79"/>
          <p:cNvSpPr>
            <a:spLocks/>
          </p:cNvSpPr>
          <p:nvPr/>
        </p:nvSpPr>
        <p:spPr bwMode="auto">
          <a:xfrm flipH="1">
            <a:off x="1860550" y="2149475"/>
            <a:ext cx="58738" cy="34925"/>
          </a:xfrm>
          <a:custGeom>
            <a:avLst/>
            <a:gdLst>
              <a:gd name="T0" fmla="*/ 2791185 w 208"/>
              <a:gd name="T1" fmla="*/ 0 h 125"/>
              <a:gd name="T2" fmla="*/ 10048152 w 208"/>
              <a:gd name="T3" fmla="*/ 2966390 h 125"/>
              <a:gd name="T4" fmla="*/ 13237794 w 208"/>
              <a:gd name="T5" fmla="*/ 5620690 h 125"/>
              <a:gd name="T6" fmla="*/ 16427720 w 208"/>
              <a:gd name="T7" fmla="*/ 8430895 h 125"/>
              <a:gd name="T8" fmla="*/ 16587272 w 208"/>
              <a:gd name="T9" fmla="*/ 9680092 h 125"/>
              <a:gd name="T10" fmla="*/ 15311415 w 208"/>
              <a:gd name="T11" fmla="*/ 9758045 h 125"/>
              <a:gd name="T12" fmla="*/ 12041855 w 208"/>
              <a:gd name="T13" fmla="*/ 7572299 h 125"/>
              <a:gd name="T14" fmla="*/ 8054448 w 208"/>
              <a:gd name="T15" fmla="*/ 5932780 h 125"/>
              <a:gd name="T16" fmla="*/ 0 w 208"/>
              <a:gd name="T17" fmla="*/ 4293540 h 125"/>
              <a:gd name="T18" fmla="*/ 0 w 208"/>
              <a:gd name="T19" fmla="*/ 2107794 h 125"/>
              <a:gd name="T20" fmla="*/ 2791185 w 208"/>
              <a:gd name="T21" fmla="*/ 0 h 125"/>
              <a:gd name="T22" fmla="*/ 2791185 w 208"/>
              <a:gd name="T23" fmla="*/ 0 h 125"/>
              <a:gd name="T24" fmla="*/ 2791185 w 208"/>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8" h="125">
                <a:moveTo>
                  <a:pt x="35" y="0"/>
                </a:moveTo>
                <a:lnTo>
                  <a:pt x="126" y="38"/>
                </a:lnTo>
                <a:lnTo>
                  <a:pt x="166" y="72"/>
                </a:lnTo>
                <a:lnTo>
                  <a:pt x="206" y="108"/>
                </a:lnTo>
                <a:lnTo>
                  <a:pt x="208" y="124"/>
                </a:lnTo>
                <a:lnTo>
                  <a:pt x="192" y="125"/>
                </a:lnTo>
                <a:lnTo>
                  <a:pt x="151" y="97"/>
                </a:lnTo>
                <a:lnTo>
                  <a:pt x="101" y="76"/>
                </a:lnTo>
                <a:lnTo>
                  <a:pt x="0" y="55"/>
                </a:lnTo>
                <a:lnTo>
                  <a:pt x="0" y="27"/>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19" name="Freeform 80"/>
          <p:cNvSpPr>
            <a:spLocks/>
          </p:cNvSpPr>
          <p:nvPr/>
        </p:nvSpPr>
        <p:spPr bwMode="auto">
          <a:xfrm flipH="1">
            <a:off x="1676400" y="2171700"/>
            <a:ext cx="63500" cy="111125"/>
          </a:xfrm>
          <a:custGeom>
            <a:avLst/>
            <a:gdLst>
              <a:gd name="T0" fmla="*/ 10595113 w 230"/>
              <a:gd name="T1" fmla="*/ 155129 h 399"/>
              <a:gd name="T2" fmla="*/ 13491541 w 230"/>
              <a:gd name="T3" fmla="*/ 3955939 h 399"/>
              <a:gd name="T4" fmla="*/ 17531522 w 230"/>
              <a:gd name="T5" fmla="*/ 9308042 h 399"/>
              <a:gd name="T6" fmla="*/ 17531522 w 230"/>
              <a:gd name="T7" fmla="*/ 16987086 h 399"/>
              <a:gd name="T8" fmla="*/ 12195865 w 230"/>
              <a:gd name="T9" fmla="*/ 24898963 h 399"/>
              <a:gd name="T10" fmla="*/ 5488057 w 230"/>
              <a:gd name="T11" fmla="*/ 28312088 h 399"/>
              <a:gd name="T12" fmla="*/ 914676 w 230"/>
              <a:gd name="T13" fmla="*/ 30949287 h 399"/>
              <a:gd name="T14" fmla="*/ 0 w 230"/>
              <a:gd name="T15" fmla="*/ 29475419 h 399"/>
              <a:gd name="T16" fmla="*/ 7698685 w 230"/>
              <a:gd name="T17" fmla="*/ 23115114 h 399"/>
              <a:gd name="T18" fmla="*/ 13796617 w 230"/>
              <a:gd name="T19" fmla="*/ 15358366 h 399"/>
              <a:gd name="T20" fmla="*/ 13034341 w 230"/>
              <a:gd name="T21" fmla="*/ 7834173 h 399"/>
              <a:gd name="T22" fmla="*/ 11433589 w 230"/>
              <a:gd name="T23" fmla="*/ 4421327 h 399"/>
              <a:gd name="T24" fmla="*/ 9299437 w 230"/>
              <a:gd name="T25" fmla="*/ 1163610 h 399"/>
              <a:gd name="T26" fmla="*/ 9451837 w 230"/>
              <a:gd name="T27" fmla="*/ 0 h 399"/>
              <a:gd name="T28" fmla="*/ 10595113 w 230"/>
              <a:gd name="T29" fmla="*/ 155129 h 399"/>
              <a:gd name="T30" fmla="*/ 10595113 w 230"/>
              <a:gd name="T31" fmla="*/ 155129 h 399"/>
              <a:gd name="T32" fmla="*/ 10595113 w 230"/>
              <a:gd name="T33" fmla="*/ 155129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 h="399">
                <a:moveTo>
                  <a:pt x="139" y="2"/>
                </a:moveTo>
                <a:lnTo>
                  <a:pt x="177" y="51"/>
                </a:lnTo>
                <a:lnTo>
                  <a:pt x="230" y="120"/>
                </a:lnTo>
                <a:lnTo>
                  <a:pt x="230" y="219"/>
                </a:lnTo>
                <a:lnTo>
                  <a:pt x="160" y="321"/>
                </a:lnTo>
                <a:lnTo>
                  <a:pt x="72" y="365"/>
                </a:lnTo>
                <a:lnTo>
                  <a:pt x="12" y="399"/>
                </a:lnTo>
                <a:lnTo>
                  <a:pt x="0" y="380"/>
                </a:lnTo>
                <a:lnTo>
                  <a:pt x="101" y="298"/>
                </a:lnTo>
                <a:lnTo>
                  <a:pt x="181" y="198"/>
                </a:lnTo>
                <a:lnTo>
                  <a:pt x="171" y="101"/>
                </a:lnTo>
                <a:lnTo>
                  <a:pt x="150" y="57"/>
                </a:lnTo>
                <a:lnTo>
                  <a:pt x="122" y="15"/>
                </a:lnTo>
                <a:lnTo>
                  <a:pt x="124" y="0"/>
                </a:lnTo>
                <a:lnTo>
                  <a:pt x="13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0" name="Freeform 81"/>
          <p:cNvSpPr>
            <a:spLocks/>
          </p:cNvSpPr>
          <p:nvPr/>
        </p:nvSpPr>
        <p:spPr bwMode="auto">
          <a:xfrm flipH="1">
            <a:off x="1725613" y="2105025"/>
            <a:ext cx="207962" cy="182563"/>
          </a:xfrm>
          <a:custGeom>
            <a:avLst/>
            <a:gdLst>
              <a:gd name="T0" fmla="*/ 56437176 w 751"/>
              <a:gd name="T1" fmla="*/ 13252669 h 650"/>
              <a:gd name="T2" fmla="*/ 51606421 w 751"/>
              <a:gd name="T3" fmla="*/ 9466313 h 650"/>
              <a:gd name="T4" fmla="*/ 49459234 w 751"/>
              <a:gd name="T5" fmla="*/ 7809764 h 650"/>
              <a:gd name="T6" fmla="*/ 46698684 w 751"/>
              <a:gd name="T7" fmla="*/ 6310782 h 650"/>
              <a:gd name="T8" fmla="*/ 42864817 w 751"/>
              <a:gd name="T9" fmla="*/ 4812080 h 650"/>
              <a:gd name="T10" fmla="*/ 39414199 w 751"/>
              <a:gd name="T11" fmla="*/ 3786637 h 650"/>
              <a:gd name="T12" fmla="*/ 32359275 w 751"/>
              <a:gd name="T13" fmla="*/ 2839838 h 650"/>
              <a:gd name="T14" fmla="*/ 17790028 w 751"/>
              <a:gd name="T15" fmla="*/ 5758599 h 650"/>
              <a:gd name="T16" fmla="*/ 13572636 w 751"/>
              <a:gd name="T17" fmla="*/ 7809764 h 650"/>
              <a:gd name="T18" fmla="*/ 9815197 w 751"/>
              <a:gd name="T19" fmla="*/ 11122861 h 650"/>
              <a:gd name="T20" fmla="*/ 5444395 w 751"/>
              <a:gd name="T21" fmla="*/ 15934941 h 650"/>
              <a:gd name="T22" fmla="*/ 3527324 w 751"/>
              <a:gd name="T23" fmla="*/ 22403570 h 650"/>
              <a:gd name="T24" fmla="*/ 3680734 w 751"/>
              <a:gd name="T25" fmla="*/ 27609986 h 650"/>
              <a:gd name="T26" fmla="*/ 4984165 w 751"/>
              <a:gd name="T27" fmla="*/ 32421784 h 650"/>
              <a:gd name="T28" fmla="*/ 7591305 w 751"/>
              <a:gd name="T29" fmla="*/ 36129499 h 650"/>
              <a:gd name="T30" fmla="*/ 11655564 w 751"/>
              <a:gd name="T31" fmla="*/ 37549558 h 650"/>
              <a:gd name="T32" fmla="*/ 23081013 w 751"/>
              <a:gd name="T33" fmla="*/ 37628200 h 650"/>
              <a:gd name="T34" fmla="*/ 27988473 w 751"/>
              <a:gd name="T35" fmla="*/ 39127183 h 650"/>
              <a:gd name="T36" fmla="*/ 32206142 w 751"/>
              <a:gd name="T37" fmla="*/ 42913540 h 650"/>
              <a:gd name="T38" fmla="*/ 35886598 w 751"/>
              <a:gd name="T39" fmla="*/ 46069071 h 650"/>
              <a:gd name="T40" fmla="*/ 39490627 w 751"/>
              <a:gd name="T41" fmla="*/ 48041313 h 650"/>
              <a:gd name="T42" fmla="*/ 48155803 w 751"/>
              <a:gd name="T43" fmla="*/ 49540015 h 650"/>
              <a:gd name="T44" fmla="*/ 48155803 w 751"/>
              <a:gd name="T45" fmla="*/ 51275487 h 650"/>
              <a:gd name="T46" fmla="*/ 37957080 w 751"/>
              <a:gd name="T47" fmla="*/ 50723304 h 650"/>
              <a:gd name="T48" fmla="*/ 29292182 w 751"/>
              <a:gd name="T49" fmla="*/ 45753377 h 650"/>
              <a:gd name="T50" fmla="*/ 25688153 w 751"/>
              <a:gd name="T51" fmla="*/ 42755974 h 650"/>
              <a:gd name="T52" fmla="*/ 21470761 w 751"/>
              <a:gd name="T53" fmla="*/ 41572685 h 650"/>
              <a:gd name="T54" fmla="*/ 11655564 w 751"/>
              <a:gd name="T55" fmla="*/ 41572685 h 650"/>
              <a:gd name="T56" fmla="*/ 6134464 w 751"/>
              <a:gd name="T57" fmla="*/ 39758289 h 650"/>
              <a:gd name="T58" fmla="*/ 2530435 w 751"/>
              <a:gd name="T59" fmla="*/ 35104056 h 650"/>
              <a:gd name="T60" fmla="*/ 459953 w 751"/>
              <a:gd name="T61" fmla="*/ 28793275 h 650"/>
              <a:gd name="T62" fmla="*/ 0 w 751"/>
              <a:gd name="T63" fmla="*/ 22087876 h 650"/>
              <a:gd name="T64" fmla="*/ 2070482 w 751"/>
              <a:gd name="T65" fmla="*/ 14278112 h 650"/>
              <a:gd name="T66" fmla="*/ 4063982 w 751"/>
              <a:gd name="T67" fmla="*/ 11280708 h 650"/>
              <a:gd name="T68" fmla="*/ 6977942 w 751"/>
              <a:gd name="T69" fmla="*/ 8283024 h 650"/>
              <a:gd name="T70" fmla="*/ 11655564 w 751"/>
              <a:gd name="T71" fmla="*/ 4654233 h 650"/>
              <a:gd name="T72" fmla="*/ 16946549 w 751"/>
              <a:gd name="T73" fmla="*/ 2287655 h 650"/>
              <a:gd name="T74" fmla="*/ 24921380 w 751"/>
              <a:gd name="T75" fmla="*/ 315413 h 650"/>
              <a:gd name="T76" fmla="*/ 34429757 w 751"/>
              <a:gd name="T77" fmla="*/ 0 h 650"/>
              <a:gd name="T78" fmla="*/ 45318547 w 751"/>
              <a:gd name="T79" fmla="*/ 2997684 h 650"/>
              <a:gd name="T80" fmla="*/ 52526604 w 751"/>
              <a:gd name="T81" fmla="*/ 7809764 h 650"/>
              <a:gd name="T82" fmla="*/ 57280655 w 751"/>
              <a:gd name="T83" fmla="*/ 11753968 h 650"/>
              <a:gd name="T84" fmla="*/ 57587475 w 751"/>
              <a:gd name="T85" fmla="*/ 12937257 h 650"/>
              <a:gd name="T86" fmla="*/ 56437176 w 751"/>
              <a:gd name="T87" fmla="*/ 13252669 h 650"/>
              <a:gd name="T88" fmla="*/ 56437176 w 751"/>
              <a:gd name="T89" fmla="*/ 13252669 h 650"/>
              <a:gd name="T90" fmla="*/ 56437176 w 751"/>
              <a:gd name="T91" fmla="*/ 13252669 h 6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1" h="650">
                <a:moveTo>
                  <a:pt x="736" y="168"/>
                </a:moveTo>
                <a:lnTo>
                  <a:pt x="673" y="120"/>
                </a:lnTo>
                <a:lnTo>
                  <a:pt x="645" y="99"/>
                </a:lnTo>
                <a:lnTo>
                  <a:pt x="609" y="80"/>
                </a:lnTo>
                <a:lnTo>
                  <a:pt x="559" y="61"/>
                </a:lnTo>
                <a:lnTo>
                  <a:pt x="514" y="48"/>
                </a:lnTo>
                <a:lnTo>
                  <a:pt x="422" y="36"/>
                </a:lnTo>
                <a:lnTo>
                  <a:pt x="232" y="73"/>
                </a:lnTo>
                <a:lnTo>
                  <a:pt x="177" y="99"/>
                </a:lnTo>
                <a:lnTo>
                  <a:pt x="128" y="141"/>
                </a:lnTo>
                <a:lnTo>
                  <a:pt x="71" y="202"/>
                </a:lnTo>
                <a:lnTo>
                  <a:pt x="46" y="284"/>
                </a:lnTo>
                <a:lnTo>
                  <a:pt x="48" y="350"/>
                </a:lnTo>
                <a:lnTo>
                  <a:pt x="65" y="411"/>
                </a:lnTo>
                <a:lnTo>
                  <a:pt x="99" y="458"/>
                </a:lnTo>
                <a:lnTo>
                  <a:pt x="152" y="476"/>
                </a:lnTo>
                <a:lnTo>
                  <a:pt x="301" y="477"/>
                </a:lnTo>
                <a:lnTo>
                  <a:pt x="365" y="496"/>
                </a:lnTo>
                <a:lnTo>
                  <a:pt x="420" y="544"/>
                </a:lnTo>
                <a:lnTo>
                  <a:pt x="468" y="584"/>
                </a:lnTo>
                <a:lnTo>
                  <a:pt x="515" y="609"/>
                </a:lnTo>
                <a:lnTo>
                  <a:pt x="628" y="628"/>
                </a:lnTo>
                <a:lnTo>
                  <a:pt x="628" y="650"/>
                </a:lnTo>
                <a:lnTo>
                  <a:pt x="495" y="643"/>
                </a:lnTo>
                <a:lnTo>
                  <a:pt x="382" y="580"/>
                </a:lnTo>
                <a:lnTo>
                  <a:pt x="335" y="542"/>
                </a:lnTo>
                <a:lnTo>
                  <a:pt x="280" y="527"/>
                </a:lnTo>
                <a:lnTo>
                  <a:pt x="152" y="527"/>
                </a:lnTo>
                <a:lnTo>
                  <a:pt x="80" y="504"/>
                </a:lnTo>
                <a:lnTo>
                  <a:pt x="33" y="445"/>
                </a:lnTo>
                <a:lnTo>
                  <a:pt x="6" y="365"/>
                </a:lnTo>
                <a:lnTo>
                  <a:pt x="0" y="280"/>
                </a:lnTo>
                <a:lnTo>
                  <a:pt x="27" y="181"/>
                </a:lnTo>
                <a:lnTo>
                  <a:pt x="53" y="143"/>
                </a:lnTo>
                <a:lnTo>
                  <a:pt x="91" y="105"/>
                </a:lnTo>
                <a:lnTo>
                  <a:pt x="152" y="59"/>
                </a:lnTo>
                <a:lnTo>
                  <a:pt x="221" y="29"/>
                </a:lnTo>
                <a:lnTo>
                  <a:pt x="325" y="4"/>
                </a:lnTo>
                <a:lnTo>
                  <a:pt x="449" y="0"/>
                </a:lnTo>
                <a:lnTo>
                  <a:pt x="591" y="38"/>
                </a:lnTo>
                <a:lnTo>
                  <a:pt x="685" y="99"/>
                </a:lnTo>
                <a:lnTo>
                  <a:pt x="747" y="149"/>
                </a:lnTo>
                <a:lnTo>
                  <a:pt x="751" y="164"/>
                </a:lnTo>
                <a:lnTo>
                  <a:pt x="736"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1" name="Freeform 82"/>
          <p:cNvSpPr>
            <a:spLocks/>
          </p:cNvSpPr>
          <p:nvPr/>
        </p:nvSpPr>
        <p:spPr bwMode="auto">
          <a:xfrm flipH="1">
            <a:off x="1728788" y="2189163"/>
            <a:ext cx="60325" cy="77787"/>
          </a:xfrm>
          <a:custGeom>
            <a:avLst/>
            <a:gdLst>
              <a:gd name="T0" fmla="*/ 16611260 w 215"/>
              <a:gd name="T1" fmla="*/ 1456084 h 281"/>
              <a:gd name="T2" fmla="*/ 6298211 w 215"/>
              <a:gd name="T3" fmla="*/ 10881599 h 281"/>
              <a:gd name="T4" fmla="*/ 3621464 w 215"/>
              <a:gd name="T5" fmla="*/ 17625261 h 281"/>
              <a:gd name="T6" fmla="*/ 3778870 w 215"/>
              <a:gd name="T7" fmla="*/ 20537152 h 281"/>
              <a:gd name="T8" fmla="*/ 3306371 w 215"/>
              <a:gd name="T9" fmla="*/ 21533435 h 281"/>
              <a:gd name="T10" fmla="*/ 2125685 w 215"/>
              <a:gd name="T11" fmla="*/ 21073633 h 281"/>
              <a:gd name="T12" fmla="*/ 0 w 215"/>
              <a:gd name="T13" fmla="*/ 17625261 h 281"/>
              <a:gd name="T14" fmla="*/ 1338373 w 215"/>
              <a:gd name="T15" fmla="*/ 13103926 h 281"/>
              <a:gd name="T16" fmla="*/ 3306371 w 215"/>
              <a:gd name="T17" fmla="*/ 8889310 h 281"/>
              <a:gd name="T18" fmla="*/ 6140524 w 215"/>
              <a:gd name="T19" fmla="*/ 6053822 h 281"/>
              <a:gd name="T20" fmla="*/ 9132083 w 215"/>
              <a:gd name="T21" fmla="*/ 4061533 h 281"/>
              <a:gd name="T22" fmla="*/ 12281328 w 215"/>
              <a:gd name="T23" fmla="*/ 2145648 h 281"/>
              <a:gd name="T24" fmla="*/ 15587699 w 215"/>
              <a:gd name="T25" fmla="*/ 0 h 281"/>
              <a:gd name="T26" fmla="*/ 16926073 w 215"/>
              <a:gd name="T27" fmla="*/ 229762 h 281"/>
              <a:gd name="T28" fmla="*/ 16611260 w 215"/>
              <a:gd name="T29" fmla="*/ 1456084 h 281"/>
              <a:gd name="T30" fmla="*/ 16611260 w 215"/>
              <a:gd name="T31" fmla="*/ 1456084 h 281"/>
              <a:gd name="T32" fmla="*/ 16611260 w 215"/>
              <a:gd name="T33" fmla="*/ 1456084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5" h="281">
                <a:moveTo>
                  <a:pt x="211" y="19"/>
                </a:moveTo>
                <a:lnTo>
                  <a:pt x="80" y="142"/>
                </a:lnTo>
                <a:lnTo>
                  <a:pt x="46" y="230"/>
                </a:lnTo>
                <a:lnTo>
                  <a:pt x="48" y="268"/>
                </a:lnTo>
                <a:lnTo>
                  <a:pt x="42" y="281"/>
                </a:lnTo>
                <a:lnTo>
                  <a:pt x="27" y="275"/>
                </a:lnTo>
                <a:lnTo>
                  <a:pt x="0" y="230"/>
                </a:lnTo>
                <a:lnTo>
                  <a:pt x="17" y="171"/>
                </a:lnTo>
                <a:lnTo>
                  <a:pt x="42" y="116"/>
                </a:lnTo>
                <a:lnTo>
                  <a:pt x="78" y="79"/>
                </a:lnTo>
                <a:lnTo>
                  <a:pt x="116" y="53"/>
                </a:lnTo>
                <a:lnTo>
                  <a:pt x="156" y="28"/>
                </a:lnTo>
                <a:lnTo>
                  <a:pt x="198" y="0"/>
                </a:lnTo>
                <a:lnTo>
                  <a:pt x="215" y="3"/>
                </a:lnTo>
                <a:lnTo>
                  <a:pt x="2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2" name="Freeform 83"/>
          <p:cNvSpPr>
            <a:spLocks/>
          </p:cNvSpPr>
          <p:nvPr/>
        </p:nvSpPr>
        <p:spPr bwMode="auto">
          <a:xfrm flipH="1">
            <a:off x="1765300" y="2130425"/>
            <a:ext cx="93663" cy="55563"/>
          </a:xfrm>
          <a:custGeom>
            <a:avLst/>
            <a:gdLst>
              <a:gd name="T0" fmla="*/ 25711759 w 333"/>
              <a:gd name="T1" fmla="*/ 1559115 h 199"/>
              <a:gd name="T2" fmla="*/ 11154898 w 333"/>
              <a:gd name="T3" fmla="*/ 7951652 h 199"/>
              <a:gd name="T4" fmla="*/ 5142464 w 333"/>
              <a:gd name="T5" fmla="*/ 12551095 h 199"/>
              <a:gd name="T6" fmla="*/ 2294322 w 333"/>
              <a:gd name="T7" fmla="*/ 15357725 h 199"/>
              <a:gd name="T8" fmla="*/ 158355 w 333"/>
              <a:gd name="T9" fmla="*/ 15513525 h 199"/>
              <a:gd name="T10" fmla="*/ 0 w 333"/>
              <a:gd name="T11" fmla="*/ 13330653 h 199"/>
              <a:gd name="T12" fmla="*/ 2531714 w 333"/>
              <a:gd name="T13" fmla="*/ 9900545 h 199"/>
              <a:gd name="T14" fmla="*/ 9177005 w 333"/>
              <a:gd name="T15" fmla="*/ 4833423 h 199"/>
              <a:gd name="T16" fmla="*/ 13053753 w 333"/>
              <a:gd name="T17" fmla="*/ 2962429 h 199"/>
              <a:gd name="T18" fmla="*/ 17009257 w 333"/>
              <a:gd name="T19" fmla="*/ 1870993 h 199"/>
              <a:gd name="T20" fmla="*/ 25236975 w 333"/>
              <a:gd name="T21" fmla="*/ 0 h 199"/>
              <a:gd name="T22" fmla="*/ 26344617 w 333"/>
              <a:gd name="T23" fmla="*/ 545578 h 199"/>
              <a:gd name="T24" fmla="*/ 25711759 w 333"/>
              <a:gd name="T25" fmla="*/ 1559115 h 199"/>
              <a:gd name="T26" fmla="*/ 25711759 w 333"/>
              <a:gd name="T27" fmla="*/ 1559115 h 199"/>
              <a:gd name="T28" fmla="*/ 25711759 w 333"/>
              <a:gd name="T29" fmla="*/ 1559115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3" h="199">
                <a:moveTo>
                  <a:pt x="325" y="20"/>
                </a:moveTo>
                <a:lnTo>
                  <a:pt x="141" y="102"/>
                </a:lnTo>
                <a:lnTo>
                  <a:pt x="65" y="161"/>
                </a:lnTo>
                <a:lnTo>
                  <a:pt x="29" y="197"/>
                </a:lnTo>
                <a:lnTo>
                  <a:pt x="2" y="199"/>
                </a:lnTo>
                <a:lnTo>
                  <a:pt x="0" y="171"/>
                </a:lnTo>
                <a:lnTo>
                  <a:pt x="32" y="127"/>
                </a:lnTo>
                <a:lnTo>
                  <a:pt x="116" y="62"/>
                </a:lnTo>
                <a:lnTo>
                  <a:pt x="165" y="38"/>
                </a:lnTo>
                <a:lnTo>
                  <a:pt x="215" y="24"/>
                </a:lnTo>
                <a:lnTo>
                  <a:pt x="319" y="0"/>
                </a:lnTo>
                <a:lnTo>
                  <a:pt x="333" y="7"/>
                </a:lnTo>
                <a:lnTo>
                  <a:pt x="3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3" name="Freeform 84"/>
          <p:cNvSpPr>
            <a:spLocks/>
          </p:cNvSpPr>
          <p:nvPr/>
        </p:nvSpPr>
        <p:spPr bwMode="auto">
          <a:xfrm flipH="1">
            <a:off x="1824038" y="2119313"/>
            <a:ext cx="61912" cy="14287"/>
          </a:xfrm>
          <a:custGeom>
            <a:avLst/>
            <a:gdLst>
              <a:gd name="T0" fmla="*/ 1098728 w 221"/>
              <a:gd name="T1" fmla="*/ 145296 h 53"/>
              <a:gd name="T2" fmla="*/ 3296184 w 221"/>
              <a:gd name="T3" fmla="*/ 0 h 53"/>
              <a:gd name="T4" fmla="*/ 10437915 w 221"/>
              <a:gd name="T5" fmla="*/ 0 h 53"/>
              <a:gd name="T6" fmla="*/ 16873401 w 221"/>
              <a:gd name="T7" fmla="*/ 2325546 h 53"/>
              <a:gd name="T8" fmla="*/ 17344325 w 221"/>
              <a:gd name="T9" fmla="*/ 3415402 h 53"/>
              <a:gd name="T10" fmla="*/ 16245597 w 221"/>
              <a:gd name="T11" fmla="*/ 3851560 h 53"/>
              <a:gd name="T12" fmla="*/ 10202593 w 221"/>
              <a:gd name="T13" fmla="*/ 2616138 h 53"/>
              <a:gd name="T14" fmla="*/ 3296184 w 221"/>
              <a:gd name="T15" fmla="*/ 2616138 h 53"/>
              <a:gd name="T16" fmla="*/ 1098728 w 221"/>
              <a:gd name="T17" fmla="*/ 2325546 h 53"/>
              <a:gd name="T18" fmla="*/ 0 w 221"/>
              <a:gd name="T19" fmla="*/ 1235421 h 53"/>
              <a:gd name="T20" fmla="*/ 1098728 w 221"/>
              <a:gd name="T21" fmla="*/ 145296 h 53"/>
              <a:gd name="T22" fmla="*/ 1098728 w 221"/>
              <a:gd name="T23" fmla="*/ 145296 h 53"/>
              <a:gd name="T24" fmla="*/ 1098728 w 221"/>
              <a:gd name="T25" fmla="*/ 14529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53">
                <a:moveTo>
                  <a:pt x="14" y="2"/>
                </a:moveTo>
                <a:lnTo>
                  <a:pt x="42" y="0"/>
                </a:lnTo>
                <a:lnTo>
                  <a:pt x="133" y="0"/>
                </a:lnTo>
                <a:lnTo>
                  <a:pt x="215" y="32"/>
                </a:lnTo>
                <a:lnTo>
                  <a:pt x="221" y="47"/>
                </a:lnTo>
                <a:lnTo>
                  <a:pt x="207" y="53"/>
                </a:lnTo>
                <a:lnTo>
                  <a:pt x="130" y="36"/>
                </a:lnTo>
                <a:lnTo>
                  <a:pt x="42" y="36"/>
                </a:lnTo>
                <a:lnTo>
                  <a:pt x="14" y="32"/>
                </a:lnTo>
                <a:lnTo>
                  <a:pt x="0" y="1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4" name="Freeform 85"/>
          <p:cNvSpPr>
            <a:spLocks/>
          </p:cNvSpPr>
          <p:nvPr/>
        </p:nvSpPr>
        <p:spPr bwMode="auto">
          <a:xfrm flipH="1">
            <a:off x="1690688" y="2217738"/>
            <a:ext cx="288925" cy="133350"/>
          </a:xfrm>
          <a:custGeom>
            <a:avLst/>
            <a:gdLst>
              <a:gd name="T0" fmla="*/ 1866578 w 1036"/>
              <a:gd name="T1" fmla="*/ 0 h 479"/>
              <a:gd name="T2" fmla="*/ 7388783 w 1036"/>
              <a:gd name="T3" fmla="*/ 2712656 h 479"/>
              <a:gd name="T4" fmla="*/ 12366604 w 1036"/>
              <a:gd name="T5" fmla="*/ 6665273 h 479"/>
              <a:gd name="T6" fmla="*/ 16410996 w 1036"/>
              <a:gd name="T7" fmla="*/ 12555501 h 479"/>
              <a:gd name="T8" fmla="*/ 18744149 w 1036"/>
              <a:gd name="T9" fmla="*/ 20538127 h 479"/>
              <a:gd name="T10" fmla="*/ 25432930 w 1036"/>
              <a:gd name="T11" fmla="*/ 26428355 h 479"/>
              <a:gd name="T12" fmla="*/ 32977331 w 1036"/>
              <a:gd name="T13" fmla="*/ 29760992 h 479"/>
              <a:gd name="T14" fmla="*/ 48066132 w 1036"/>
              <a:gd name="T15" fmla="*/ 32706106 h 479"/>
              <a:gd name="T16" fmla="*/ 61521503 w 1036"/>
              <a:gd name="T17" fmla="*/ 30536036 h 479"/>
              <a:gd name="T18" fmla="*/ 72721530 w 1036"/>
              <a:gd name="T19" fmla="*/ 25110724 h 479"/>
              <a:gd name="T20" fmla="*/ 76688113 w 1036"/>
              <a:gd name="T21" fmla="*/ 19608018 h 479"/>
              <a:gd name="T22" fmla="*/ 77310306 w 1036"/>
              <a:gd name="T23" fmla="*/ 14027919 h 479"/>
              <a:gd name="T24" fmla="*/ 70232480 w 1036"/>
              <a:gd name="T25" fmla="*/ 7362646 h 479"/>
              <a:gd name="T26" fmla="*/ 70621525 w 1036"/>
              <a:gd name="T27" fmla="*/ 5037790 h 479"/>
              <a:gd name="T28" fmla="*/ 72254676 w 1036"/>
              <a:gd name="T29" fmla="*/ 4340139 h 479"/>
              <a:gd name="T30" fmla="*/ 77776881 w 1036"/>
              <a:gd name="T31" fmla="*/ 7285253 h 479"/>
              <a:gd name="T32" fmla="*/ 80421270 w 1036"/>
              <a:gd name="T33" fmla="*/ 12710287 h 479"/>
              <a:gd name="T34" fmla="*/ 80576888 w 1036"/>
              <a:gd name="T35" fmla="*/ 19608018 h 479"/>
              <a:gd name="T36" fmla="*/ 75988112 w 1036"/>
              <a:gd name="T37" fmla="*/ 27590922 h 479"/>
              <a:gd name="T38" fmla="*/ 70077141 w 1036"/>
              <a:gd name="T39" fmla="*/ 32706106 h 479"/>
              <a:gd name="T40" fmla="*/ 61365885 w 1036"/>
              <a:gd name="T41" fmla="*/ 35418484 h 479"/>
              <a:gd name="T42" fmla="*/ 52654908 w 1036"/>
              <a:gd name="T43" fmla="*/ 36736115 h 479"/>
              <a:gd name="T44" fmla="*/ 45343934 w 1036"/>
              <a:gd name="T45" fmla="*/ 37123638 h 479"/>
              <a:gd name="T46" fmla="*/ 33988568 w 1036"/>
              <a:gd name="T47" fmla="*/ 35108633 h 479"/>
              <a:gd name="T48" fmla="*/ 20066343 w 1036"/>
              <a:gd name="T49" fmla="*/ 28908276 h 479"/>
              <a:gd name="T50" fmla="*/ 14777566 w 1036"/>
              <a:gd name="T51" fmla="*/ 21855759 h 479"/>
              <a:gd name="T52" fmla="*/ 12522221 w 1036"/>
              <a:gd name="T53" fmla="*/ 16353053 h 479"/>
              <a:gd name="T54" fmla="*/ 9722215 w 1036"/>
              <a:gd name="T55" fmla="*/ 10772954 h 479"/>
              <a:gd name="T56" fmla="*/ 5755631 w 1036"/>
              <a:gd name="T57" fmla="*/ 5812557 h 479"/>
              <a:gd name="T58" fmla="*/ 0 w 1036"/>
              <a:gd name="T59" fmla="*/ 1782547 h 479"/>
              <a:gd name="T60" fmla="*/ 1866578 w 1036"/>
              <a:gd name="T61" fmla="*/ 0 h 479"/>
              <a:gd name="T62" fmla="*/ 1866578 w 1036"/>
              <a:gd name="T63" fmla="*/ 0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36" h="479">
                <a:moveTo>
                  <a:pt x="24" y="0"/>
                </a:moveTo>
                <a:lnTo>
                  <a:pt x="95" y="35"/>
                </a:lnTo>
                <a:lnTo>
                  <a:pt x="159" y="86"/>
                </a:lnTo>
                <a:lnTo>
                  <a:pt x="211" y="162"/>
                </a:lnTo>
                <a:lnTo>
                  <a:pt x="241" y="265"/>
                </a:lnTo>
                <a:lnTo>
                  <a:pt x="327" y="341"/>
                </a:lnTo>
                <a:lnTo>
                  <a:pt x="424" y="384"/>
                </a:lnTo>
                <a:lnTo>
                  <a:pt x="618" y="422"/>
                </a:lnTo>
                <a:lnTo>
                  <a:pt x="791" y="394"/>
                </a:lnTo>
                <a:lnTo>
                  <a:pt x="935" y="324"/>
                </a:lnTo>
                <a:lnTo>
                  <a:pt x="986" y="253"/>
                </a:lnTo>
                <a:lnTo>
                  <a:pt x="994" y="181"/>
                </a:lnTo>
                <a:lnTo>
                  <a:pt x="903" y="95"/>
                </a:lnTo>
                <a:lnTo>
                  <a:pt x="908" y="65"/>
                </a:lnTo>
                <a:lnTo>
                  <a:pt x="929" y="56"/>
                </a:lnTo>
                <a:lnTo>
                  <a:pt x="1000" y="94"/>
                </a:lnTo>
                <a:lnTo>
                  <a:pt x="1034" y="164"/>
                </a:lnTo>
                <a:lnTo>
                  <a:pt x="1036" y="253"/>
                </a:lnTo>
                <a:lnTo>
                  <a:pt x="977" y="356"/>
                </a:lnTo>
                <a:lnTo>
                  <a:pt x="901" y="422"/>
                </a:lnTo>
                <a:lnTo>
                  <a:pt x="789" y="457"/>
                </a:lnTo>
                <a:lnTo>
                  <a:pt x="677" y="474"/>
                </a:lnTo>
                <a:lnTo>
                  <a:pt x="583" y="479"/>
                </a:lnTo>
                <a:lnTo>
                  <a:pt x="437" y="453"/>
                </a:lnTo>
                <a:lnTo>
                  <a:pt x="258" y="373"/>
                </a:lnTo>
                <a:lnTo>
                  <a:pt x="190" y="282"/>
                </a:lnTo>
                <a:lnTo>
                  <a:pt x="161" y="211"/>
                </a:lnTo>
                <a:lnTo>
                  <a:pt x="125" y="139"/>
                </a:lnTo>
                <a:lnTo>
                  <a:pt x="74" y="75"/>
                </a:lnTo>
                <a:lnTo>
                  <a:pt x="0" y="2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5" name="Freeform 86"/>
          <p:cNvSpPr>
            <a:spLocks/>
          </p:cNvSpPr>
          <p:nvPr/>
        </p:nvSpPr>
        <p:spPr bwMode="auto">
          <a:xfrm flipH="1">
            <a:off x="1965325" y="2057400"/>
            <a:ext cx="866775" cy="187325"/>
          </a:xfrm>
          <a:custGeom>
            <a:avLst/>
            <a:gdLst>
              <a:gd name="T0" fmla="*/ 37721724 w 3108"/>
              <a:gd name="T1" fmla="*/ 0 h 669"/>
              <a:gd name="T2" fmla="*/ 30721986 w 3108"/>
              <a:gd name="T3" fmla="*/ 4233713 h 669"/>
              <a:gd name="T4" fmla="*/ 7933167 w 3108"/>
              <a:gd name="T5" fmla="*/ 33870544 h 669"/>
              <a:gd name="T6" fmla="*/ 0 w 3108"/>
              <a:gd name="T7" fmla="*/ 38026135 h 669"/>
              <a:gd name="T8" fmla="*/ 6922208 w 3108"/>
              <a:gd name="T9" fmla="*/ 49081110 h 669"/>
              <a:gd name="T10" fmla="*/ 58954923 w 3108"/>
              <a:gd name="T11" fmla="*/ 46415159 h 669"/>
              <a:gd name="T12" fmla="*/ 225319667 w 3108"/>
              <a:gd name="T13" fmla="*/ 52452400 h 669"/>
              <a:gd name="T14" fmla="*/ 241730663 w 3108"/>
              <a:gd name="T15" fmla="*/ 43984694 h 669"/>
              <a:gd name="T16" fmla="*/ 204164278 w 3108"/>
              <a:gd name="T17" fmla="*/ 39829383 h 669"/>
              <a:gd name="T18" fmla="*/ 234808455 w 3108"/>
              <a:gd name="T19" fmla="*/ 37398918 h 669"/>
              <a:gd name="T20" fmla="*/ 227653099 w 3108"/>
              <a:gd name="T21" fmla="*/ 28068789 h 669"/>
              <a:gd name="T22" fmla="*/ 215442114 w 3108"/>
              <a:gd name="T23" fmla="*/ 10741367 h 669"/>
              <a:gd name="T24" fmla="*/ 124209861 w 3108"/>
              <a:gd name="T25" fmla="*/ 5958839 h 669"/>
              <a:gd name="T26" fmla="*/ 46588320 w 3108"/>
              <a:gd name="T27" fmla="*/ 627217 h 669"/>
              <a:gd name="T28" fmla="*/ 37721724 w 3108"/>
              <a:gd name="T29" fmla="*/ 0 h 669"/>
              <a:gd name="T30" fmla="*/ 37721724 w 3108"/>
              <a:gd name="T31" fmla="*/ 0 h 669"/>
              <a:gd name="T32" fmla="*/ 37721724 w 3108"/>
              <a:gd name="T33" fmla="*/ 0 h 6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8" h="669">
                <a:moveTo>
                  <a:pt x="485" y="0"/>
                </a:moveTo>
                <a:lnTo>
                  <a:pt x="395" y="54"/>
                </a:lnTo>
                <a:lnTo>
                  <a:pt x="102" y="432"/>
                </a:lnTo>
                <a:lnTo>
                  <a:pt x="0" y="485"/>
                </a:lnTo>
                <a:lnTo>
                  <a:pt x="89" y="626"/>
                </a:lnTo>
                <a:lnTo>
                  <a:pt x="758" y="592"/>
                </a:lnTo>
                <a:lnTo>
                  <a:pt x="2897" y="669"/>
                </a:lnTo>
                <a:lnTo>
                  <a:pt x="3108" y="561"/>
                </a:lnTo>
                <a:lnTo>
                  <a:pt x="2625" y="508"/>
                </a:lnTo>
                <a:lnTo>
                  <a:pt x="3019" y="477"/>
                </a:lnTo>
                <a:lnTo>
                  <a:pt x="2927" y="358"/>
                </a:lnTo>
                <a:lnTo>
                  <a:pt x="2770" y="137"/>
                </a:lnTo>
                <a:lnTo>
                  <a:pt x="1597" y="76"/>
                </a:lnTo>
                <a:lnTo>
                  <a:pt x="599" y="8"/>
                </a:lnTo>
                <a:lnTo>
                  <a:pt x="485" y="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6" name="Freeform 87"/>
          <p:cNvSpPr>
            <a:spLocks/>
          </p:cNvSpPr>
          <p:nvPr/>
        </p:nvSpPr>
        <p:spPr bwMode="auto">
          <a:xfrm flipH="1">
            <a:off x="1997075" y="1949450"/>
            <a:ext cx="663575" cy="182563"/>
          </a:xfrm>
          <a:custGeom>
            <a:avLst/>
            <a:gdLst>
              <a:gd name="T0" fmla="*/ 0 w 2382"/>
              <a:gd name="T1" fmla="*/ 26106229 h 653"/>
              <a:gd name="T2" fmla="*/ 1164181 w 2382"/>
              <a:gd name="T3" fmla="*/ 12036857 h 653"/>
              <a:gd name="T4" fmla="*/ 15754195 w 2382"/>
              <a:gd name="T5" fmla="*/ 11411725 h 653"/>
              <a:gd name="T6" fmla="*/ 79779154 w 2382"/>
              <a:gd name="T7" fmla="*/ 6096710 h 653"/>
              <a:gd name="T8" fmla="*/ 106243038 w 2382"/>
              <a:gd name="T9" fmla="*/ 3048215 h 653"/>
              <a:gd name="T10" fmla="*/ 160179261 w 2382"/>
              <a:gd name="T11" fmla="*/ 2501085 h 653"/>
              <a:gd name="T12" fmla="*/ 178959937 w 2382"/>
              <a:gd name="T13" fmla="*/ 1875954 h 653"/>
              <a:gd name="T14" fmla="*/ 184858010 w 2382"/>
              <a:gd name="T15" fmla="*/ 0 h 653"/>
              <a:gd name="T16" fmla="*/ 181288021 w 2382"/>
              <a:gd name="T17" fmla="*/ 51039918 h 653"/>
              <a:gd name="T18" fmla="*/ 172052851 w 2382"/>
              <a:gd name="T19" fmla="*/ 35329435 h 653"/>
              <a:gd name="T20" fmla="*/ 0 w 2382"/>
              <a:gd name="T21" fmla="*/ 26106229 h 653"/>
              <a:gd name="T22" fmla="*/ 0 w 2382"/>
              <a:gd name="T23" fmla="*/ 26106229 h 653"/>
              <a:gd name="T24" fmla="*/ 0 w 2382"/>
              <a:gd name="T25" fmla="*/ 26106229 h 6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82" h="653">
                <a:moveTo>
                  <a:pt x="0" y="334"/>
                </a:moveTo>
                <a:lnTo>
                  <a:pt x="15" y="154"/>
                </a:lnTo>
                <a:lnTo>
                  <a:pt x="203" y="146"/>
                </a:lnTo>
                <a:lnTo>
                  <a:pt x="1028" y="78"/>
                </a:lnTo>
                <a:lnTo>
                  <a:pt x="1369" y="39"/>
                </a:lnTo>
                <a:lnTo>
                  <a:pt x="2064" y="32"/>
                </a:lnTo>
                <a:lnTo>
                  <a:pt x="2306" y="24"/>
                </a:lnTo>
                <a:lnTo>
                  <a:pt x="2382" y="0"/>
                </a:lnTo>
                <a:lnTo>
                  <a:pt x="2336" y="653"/>
                </a:lnTo>
                <a:lnTo>
                  <a:pt x="2217" y="452"/>
                </a:lnTo>
                <a:lnTo>
                  <a:pt x="0" y="334"/>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7" name="Freeform 88"/>
          <p:cNvSpPr>
            <a:spLocks/>
          </p:cNvSpPr>
          <p:nvPr/>
        </p:nvSpPr>
        <p:spPr bwMode="auto">
          <a:xfrm flipH="1">
            <a:off x="2127250" y="1862138"/>
            <a:ext cx="360363" cy="80962"/>
          </a:xfrm>
          <a:custGeom>
            <a:avLst/>
            <a:gdLst>
              <a:gd name="T0" fmla="*/ 4978978 w 1292"/>
              <a:gd name="T1" fmla="*/ 0 h 287"/>
              <a:gd name="T2" fmla="*/ 5289973 w 1292"/>
              <a:gd name="T3" fmla="*/ 7241726 h 287"/>
              <a:gd name="T4" fmla="*/ 0 w 1292"/>
              <a:gd name="T5" fmla="*/ 17985130 h 287"/>
              <a:gd name="T6" fmla="*/ 31195944 w 1292"/>
              <a:gd name="T7" fmla="*/ 10902507 h 287"/>
              <a:gd name="T8" fmla="*/ 46988602 w 1292"/>
              <a:gd name="T9" fmla="*/ 13767207 h 287"/>
              <a:gd name="T10" fmla="*/ 29406681 w 1292"/>
              <a:gd name="T11" fmla="*/ 22839465 h 287"/>
              <a:gd name="T12" fmla="*/ 100511991 w 1292"/>
              <a:gd name="T13" fmla="*/ 17985130 h 287"/>
              <a:gd name="T14" fmla="*/ 99034000 w 1292"/>
              <a:gd name="T15" fmla="*/ 8276460 h 287"/>
              <a:gd name="T16" fmla="*/ 82930069 w 1292"/>
              <a:gd name="T17" fmla="*/ 10265812 h 287"/>
              <a:gd name="T18" fmla="*/ 74683837 w 1292"/>
              <a:gd name="T19" fmla="*/ 1193837 h 287"/>
              <a:gd name="T20" fmla="*/ 4978978 w 1292"/>
              <a:gd name="T21" fmla="*/ 0 h 287"/>
              <a:gd name="T22" fmla="*/ 4978978 w 1292"/>
              <a:gd name="T23" fmla="*/ 0 h 287"/>
              <a:gd name="T24" fmla="*/ 4978978 w 1292"/>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8" name="Freeform 89"/>
          <p:cNvSpPr>
            <a:spLocks/>
          </p:cNvSpPr>
          <p:nvPr/>
        </p:nvSpPr>
        <p:spPr bwMode="auto">
          <a:xfrm flipH="1">
            <a:off x="2035175" y="1341438"/>
            <a:ext cx="168275" cy="538162"/>
          </a:xfrm>
          <a:custGeom>
            <a:avLst/>
            <a:gdLst>
              <a:gd name="T0" fmla="*/ 5588457 w 604"/>
              <a:gd name="T1" fmla="*/ 143360998 h 1928"/>
              <a:gd name="T2" fmla="*/ 18706106 w 604"/>
              <a:gd name="T3" fmla="*/ 139231553 h 1928"/>
              <a:gd name="T4" fmla="*/ 38188395 w 604"/>
              <a:gd name="T5" fmla="*/ 27113819 h 1928"/>
              <a:gd name="T6" fmla="*/ 44553035 w 604"/>
              <a:gd name="T7" fmla="*/ 0 h 1928"/>
              <a:gd name="T8" fmla="*/ 46881582 w 604"/>
              <a:gd name="T9" fmla="*/ 8336766 h 1928"/>
              <a:gd name="T10" fmla="*/ 41603486 w 604"/>
              <a:gd name="T11" fmla="*/ 66226584 h 1928"/>
              <a:gd name="T12" fmla="*/ 32289298 w 604"/>
              <a:gd name="T13" fmla="*/ 138062837 h 1928"/>
              <a:gd name="T14" fmla="*/ 30193661 w 604"/>
              <a:gd name="T15" fmla="*/ 144841222 h 1928"/>
              <a:gd name="T16" fmla="*/ 12807009 w 604"/>
              <a:gd name="T17" fmla="*/ 150217260 h 1928"/>
              <a:gd name="T18" fmla="*/ 0 w 604"/>
              <a:gd name="T19" fmla="*/ 146945022 h 1928"/>
              <a:gd name="T20" fmla="*/ 5588457 w 604"/>
              <a:gd name="T21" fmla="*/ 143360998 h 1928"/>
              <a:gd name="T22" fmla="*/ 5588457 w 604"/>
              <a:gd name="T23" fmla="*/ 143360998 h 1928"/>
              <a:gd name="T24" fmla="*/ 5588457 w 604"/>
              <a:gd name="T25" fmla="*/ 143360998 h 19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29" name="Freeform 90"/>
          <p:cNvSpPr>
            <a:spLocks/>
          </p:cNvSpPr>
          <p:nvPr/>
        </p:nvSpPr>
        <p:spPr bwMode="auto">
          <a:xfrm flipH="1">
            <a:off x="2193925" y="1778000"/>
            <a:ext cx="322263" cy="53975"/>
          </a:xfrm>
          <a:custGeom>
            <a:avLst/>
            <a:gdLst>
              <a:gd name="T0" fmla="*/ 0 w 1152"/>
              <a:gd name="T1" fmla="*/ 8312150 h 190"/>
              <a:gd name="T2" fmla="*/ 2660628 w 1152"/>
              <a:gd name="T3" fmla="*/ 15333161 h 190"/>
              <a:gd name="T4" fmla="*/ 8921258 w 1152"/>
              <a:gd name="T5" fmla="*/ 12185851 h 190"/>
              <a:gd name="T6" fmla="*/ 90150557 w 1152"/>
              <a:gd name="T7" fmla="*/ 4761447 h 190"/>
              <a:gd name="T8" fmla="*/ 90150557 w 1152"/>
              <a:gd name="T9" fmla="*/ 968425 h 190"/>
              <a:gd name="T10" fmla="*/ 54466084 w 1152"/>
              <a:gd name="T11" fmla="*/ 0 h 190"/>
              <a:gd name="T12" fmla="*/ 0 w 1152"/>
              <a:gd name="T13" fmla="*/ 8312150 h 190"/>
              <a:gd name="T14" fmla="*/ 0 w 1152"/>
              <a:gd name="T15" fmla="*/ 8312150 h 190"/>
              <a:gd name="T16" fmla="*/ 0 w 1152"/>
              <a:gd name="T17" fmla="*/ 831215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2" h="190">
                <a:moveTo>
                  <a:pt x="0" y="103"/>
                </a:moveTo>
                <a:lnTo>
                  <a:pt x="34" y="190"/>
                </a:lnTo>
                <a:lnTo>
                  <a:pt x="114" y="151"/>
                </a:lnTo>
                <a:lnTo>
                  <a:pt x="1152" y="59"/>
                </a:lnTo>
                <a:lnTo>
                  <a:pt x="1152" y="12"/>
                </a:lnTo>
                <a:lnTo>
                  <a:pt x="696" y="0"/>
                </a:lnTo>
                <a:lnTo>
                  <a:pt x="0" y="10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0" name="Freeform 91"/>
          <p:cNvSpPr>
            <a:spLocks/>
          </p:cNvSpPr>
          <p:nvPr/>
        </p:nvSpPr>
        <p:spPr bwMode="auto">
          <a:xfrm flipH="1">
            <a:off x="2125663" y="1282700"/>
            <a:ext cx="496887" cy="465138"/>
          </a:xfrm>
          <a:custGeom>
            <a:avLst/>
            <a:gdLst>
              <a:gd name="T0" fmla="*/ 22988060 w 1783"/>
              <a:gd name="T1" fmla="*/ 129630254 h 1669"/>
              <a:gd name="T2" fmla="*/ 1786341 w 1783"/>
              <a:gd name="T3" fmla="*/ 57009364 h 1669"/>
              <a:gd name="T4" fmla="*/ 0 w 1783"/>
              <a:gd name="T5" fmla="*/ 39456188 h 1669"/>
              <a:gd name="T6" fmla="*/ 2951225 w 1783"/>
              <a:gd name="T7" fmla="*/ 31766779 h 1669"/>
              <a:gd name="T8" fmla="*/ 15221797 w 1783"/>
              <a:gd name="T9" fmla="*/ 24077650 h 1669"/>
              <a:gd name="T10" fmla="*/ 66867669 w 1783"/>
              <a:gd name="T11" fmla="*/ 10019279 h 1669"/>
              <a:gd name="T12" fmla="*/ 123872006 w 1783"/>
              <a:gd name="T13" fmla="*/ 621485 h 1669"/>
              <a:gd name="T14" fmla="*/ 136142858 w 1783"/>
              <a:gd name="T15" fmla="*/ 0 h 1669"/>
              <a:gd name="T16" fmla="*/ 138472625 w 1783"/>
              <a:gd name="T17" fmla="*/ 5902989 h 1669"/>
              <a:gd name="T18" fmla="*/ 134356517 w 1783"/>
              <a:gd name="T19" fmla="*/ 37669768 h 1669"/>
              <a:gd name="T20" fmla="*/ 125658347 w 1783"/>
              <a:gd name="T21" fmla="*/ 19961081 h 1669"/>
              <a:gd name="T22" fmla="*/ 106164938 w 1783"/>
              <a:gd name="T23" fmla="*/ 8854344 h 1669"/>
              <a:gd name="T24" fmla="*/ 76886227 w 1783"/>
              <a:gd name="T25" fmla="*/ 12427183 h 1669"/>
              <a:gd name="T26" fmla="*/ 24075471 w 1783"/>
              <a:gd name="T27" fmla="*/ 31766779 h 1669"/>
              <a:gd name="T28" fmla="*/ 12814278 w 1783"/>
              <a:gd name="T29" fmla="*/ 42951272 h 1669"/>
              <a:gd name="T30" fmla="*/ 13435735 w 1783"/>
              <a:gd name="T31" fmla="*/ 72387902 h 1669"/>
              <a:gd name="T32" fmla="*/ 24619176 w 1783"/>
              <a:gd name="T33" fmla="*/ 104698411 h 1669"/>
              <a:gd name="T34" fmla="*/ 27026696 w 1783"/>
              <a:gd name="T35" fmla="*/ 121086653 h 1669"/>
              <a:gd name="T36" fmla="*/ 22988060 w 1783"/>
              <a:gd name="T37" fmla="*/ 129630254 h 1669"/>
              <a:gd name="T38" fmla="*/ 22988060 w 1783"/>
              <a:gd name="T39" fmla="*/ 129630254 h 1669"/>
              <a:gd name="T40" fmla="*/ 22988060 w 1783"/>
              <a:gd name="T41" fmla="*/ 129630254 h 16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1" name="Freeform 92"/>
          <p:cNvSpPr>
            <a:spLocks/>
          </p:cNvSpPr>
          <p:nvPr/>
        </p:nvSpPr>
        <p:spPr bwMode="auto">
          <a:xfrm flipH="1">
            <a:off x="2024063" y="1979613"/>
            <a:ext cx="212725" cy="77787"/>
          </a:xfrm>
          <a:custGeom>
            <a:avLst/>
            <a:gdLst>
              <a:gd name="T0" fmla="*/ 0 w 766"/>
              <a:gd name="T1" fmla="*/ 20832697 h 279"/>
              <a:gd name="T2" fmla="*/ 4704388 w 766"/>
              <a:gd name="T3" fmla="*/ 0 h 279"/>
              <a:gd name="T4" fmla="*/ 59075621 w 766"/>
              <a:gd name="T5" fmla="*/ 2176642 h 279"/>
              <a:gd name="T6" fmla="*/ 57147488 w 766"/>
              <a:gd name="T7" fmla="*/ 12437556 h 279"/>
              <a:gd name="T8" fmla="*/ 54216826 w 766"/>
              <a:gd name="T9" fmla="*/ 6529647 h 279"/>
              <a:gd name="T10" fmla="*/ 13496374 w 766"/>
              <a:gd name="T11" fmla="*/ 8861584 h 279"/>
              <a:gd name="T12" fmla="*/ 5861324 w 766"/>
              <a:gd name="T13" fmla="*/ 21687796 h 279"/>
              <a:gd name="T14" fmla="*/ 0 w 766"/>
              <a:gd name="T15" fmla="*/ 20832697 h 279"/>
              <a:gd name="T16" fmla="*/ 0 w 766"/>
              <a:gd name="T17" fmla="*/ 20832697 h 279"/>
              <a:gd name="T18" fmla="*/ 0 w 766"/>
              <a:gd name="T19" fmla="*/ 20832697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6" h="279">
                <a:moveTo>
                  <a:pt x="0" y="268"/>
                </a:moveTo>
                <a:lnTo>
                  <a:pt x="61" y="0"/>
                </a:lnTo>
                <a:lnTo>
                  <a:pt x="766" y="28"/>
                </a:lnTo>
                <a:lnTo>
                  <a:pt x="741" y="160"/>
                </a:lnTo>
                <a:lnTo>
                  <a:pt x="703" y="84"/>
                </a:lnTo>
                <a:lnTo>
                  <a:pt x="175" y="114"/>
                </a:lnTo>
                <a:lnTo>
                  <a:pt x="76" y="279"/>
                </a:lnTo>
                <a:lnTo>
                  <a:pt x="0" y="268"/>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2" name="Freeform 93"/>
          <p:cNvSpPr>
            <a:spLocks/>
          </p:cNvSpPr>
          <p:nvPr/>
        </p:nvSpPr>
        <p:spPr bwMode="auto">
          <a:xfrm flipH="1">
            <a:off x="2051050" y="2016125"/>
            <a:ext cx="104775" cy="47625"/>
          </a:xfrm>
          <a:custGeom>
            <a:avLst/>
            <a:gdLst>
              <a:gd name="T0" fmla="*/ 0 w 374"/>
              <a:gd name="T1" fmla="*/ 9847385 h 169"/>
              <a:gd name="T2" fmla="*/ 4865874 w 374"/>
              <a:gd name="T3" fmla="*/ 13023888 h 169"/>
              <a:gd name="T4" fmla="*/ 15931963 w 374"/>
              <a:gd name="T5" fmla="*/ 13420950 h 169"/>
              <a:gd name="T6" fmla="*/ 16245728 w 374"/>
              <a:gd name="T7" fmla="*/ 8894321 h 169"/>
              <a:gd name="T8" fmla="*/ 29352408 w 374"/>
              <a:gd name="T9" fmla="*/ 1191189 h 169"/>
              <a:gd name="T10" fmla="*/ 8476129 w 374"/>
              <a:gd name="T11" fmla="*/ 0 h 169"/>
              <a:gd name="T12" fmla="*/ 3688696 w 374"/>
              <a:gd name="T13" fmla="*/ 6670882 h 169"/>
              <a:gd name="T14" fmla="*/ 0 w 374"/>
              <a:gd name="T15" fmla="*/ 9847385 h 169"/>
              <a:gd name="T16" fmla="*/ 0 w 374"/>
              <a:gd name="T17" fmla="*/ 9847385 h 169"/>
              <a:gd name="T18" fmla="*/ 0 w 374"/>
              <a:gd name="T19" fmla="*/ 9847385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4" h="169">
                <a:moveTo>
                  <a:pt x="0" y="124"/>
                </a:moveTo>
                <a:lnTo>
                  <a:pt x="62" y="164"/>
                </a:lnTo>
                <a:lnTo>
                  <a:pt x="203" y="169"/>
                </a:lnTo>
                <a:lnTo>
                  <a:pt x="207" y="112"/>
                </a:lnTo>
                <a:lnTo>
                  <a:pt x="374" y="15"/>
                </a:lnTo>
                <a:lnTo>
                  <a:pt x="108" y="0"/>
                </a:lnTo>
                <a:lnTo>
                  <a:pt x="47" y="84"/>
                </a:lnTo>
                <a:lnTo>
                  <a:pt x="0" y="124"/>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3" name="Freeform 94"/>
          <p:cNvSpPr>
            <a:spLocks/>
          </p:cNvSpPr>
          <p:nvPr/>
        </p:nvSpPr>
        <p:spPr bwMode="auto">
          <a:xfrm flipH="1">
            <a:off x="1976438" y="2190750"/>
            <a:ext cx="863600" cy="55563"/>
          </a:xfrm>
          <a:custGeom>
            <a:avLst/>
            <a:gdLst>
              <a:gd name="T0" fmla="*/ 5901963 w 3099"/>
              <a:gd name="T1" fmla="*/ 10187754 h 200"/>
              <a:gd name="T2" fmla="*/ 0 w 3099"/>
              <a:gd name="T3" fmla="*/ 3550198 h 200"/>
              <a:gd name="T4" fmla="*/ 17628141 w 3099"/>
              <a:gd name="T5" fmla="*/ 0 h 200"/>
              <a:gd name="T6" fmla="*/ 234913134 w 3099"/>
              <a:gd name="T7" fmla="*/ 4167781 h 200"/>
              <a:gd name="T8" fmla="*/ 240659877 w 3099"/>
              <a:gd name="T9" fmla="*/ 8721446 h 200"/>
              <a:gd name="T10" fmla="*/ 231496354 w 3099"/>
              <a:gd name="T11" fmla="*/ 15435957 h 200"/>
              <a:gd name="T12" fmla="*/ 115010397 w 3099"/>
              <a:gd name="T13" fmla="*/ 11808527 h 200"/>
              <a:gd name="T14" fmla="*/ 38285152 w 3099"/>
              <a:gd name="T15" fmla="*/ 8875634 h 200"/>
              <a:gd name="T16" fmla="*/ 13900644 w 3099"/>
              <a:gd name="T17" fmla="*/ 13352067 h 200"/>
              <a:gd name="T18" fmla="*/ 5901963 w 3099"/>
              <a:gd name="T19" fmla="*/ 10187754 h 200"/>
              <a:gd name="T20" fmla="*/ 5901963 w 3099"/>
              <a:gd name="T21" fmla="*/ 10187754 h 200"/>
              <a:gd name="T22" fmla="*/ 5901963 w 3099"/>
              <a:gd name="T23" fmla="*/ 10187754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 h="200">
                <a:moveTo>
                  <a:pt x="76" y="132"/>
                </a:moveTo>
                <a:lnTo>
                  <a:pt x="0" y="46"/>
                </a:lnTo>
                <a:lnTo>
                  <a:pt x="227" y="0"/>
                </a:lnTo>
                <a:lnTo>
                  <a:pt x="3025" y="54"/>
                </a:lnTo>
                <a:lnTo>
                  <a:pt x="3099" y="113"/>
                </a:lnTo>
                <a:lnTo>
                  <a:pt x="2981" y="200"/>
                </a:lnTo>
                <a:lnTo>
                  <a:pt x="1481" y="153"/>
                </a:lnTo>
                <a:lnTo>
                  <a:pt x="493" y="115"/>
                </a:lnTo>
                <a:lnTo>
                  <a:pt x="179" y="173"/>
                </a:lnTo>
                <a:lnTo>
                  <a:pt x="76" y="132"/>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4" name="Freeform 95"/>
          <p:cNvSpPr>
            <a:spLocks/>
          </p:cNvSpPr>
          <p:nvPr/>
        </p:nvSpPr>
        <p:spPr bwMode="auto">
          <a:xfrm flipH="1">
            <a:off x="1985963" y="1922463"/>
            <a:ext cx="685800" cy="55562"/>
          </a:xfrm>
          <a:custGeom>
            <a:avLst/>
            <a:gdLst>
              <a:gd name="T0" fmla="*/ 1169713 w 2456"/>
              <a:gd name="T1" fmla="*/ 13284677 h 197"/>
              <a:gd name="T2" fmla="*/ 17621653 w 2456"/>
              <a:gd name="T3" fmla="*/ 11455079 h 197"/>
              <a:gd name="T4" fmla="*/ 34073593 w 2456"/>
              <a:gd name="T5" fmla="*/ 9784553 h 197"/>
              <a:gd name="T6" fmla="*/ 55593919 w 2456"/>
              <a:gd name="T7" fmla="*/ 7397925 h 197"/>
              <a:gd name="T8" fmla="*/ 65652226 w 2456"/>
              <a:gd name="T9" fmla="*/ 5409257 h 197"/>
              <a:gd name="T10" fmla="*/ 77036338 w 2456"/>
              <a:gd name="T11" fmla="*/ 3022911 h 197"/>
              <a:gd name="T12" fmla="*/ 96451236 w 2456"/>
              <a:gd name="T13" fmla="*/ 1511456 h 197"/>
              <a:gd name="T14" fmla="*/ 132240446 w 2456"/>
              <a:gd name="T15" fmla="*/ 0 h 197"/>
              <a:gd name="T16" fmla="*/ 168107563 w 2456"/>
              <a:gd name="T17" fmla="*/ 397677 h 197"/>
              <a:gd name="T18" fmla="*/ 175514817 w 2456"/>
              <a:gd name="T19" fmla="*/ 397677 h 197"/>
              <a:gd name="T20" fmla="*/ 189003799 w 2456"/>
              <a:gd name="T21" fmla="*/ 1352385 h 197"/>
              <a:gd name="T22" fmla="*/ 190875229 w 2456"/>
              <a:gd name="T23" fmla="*/ 2386346 h 197"/>
              <a:gd name="T24" fmla="*/ 191499039 w 2456"/>
              <a:gd name="T25" fmla="*/ 4534367 h 197"/>
              <a:gd name="T26" fmla="*/ 190641231 w 2456"/>
              <a:gd name="T27" fmla="*/ 6284429 h 197"/>
              <a:gd name="T28" fmla="*/ 188380269 w 2456"/>
              <a:gd name="T29" fmla="*/ 6920712 h 197"/>
              <a:gd name="T30" fmla="*/ 175514817 w 2456"/>
              <a:gd name="T31" fmla="*/ 6045540 h 197"/>
              <a:gd name="T32" fmla="*/ 168107563 w 2456"/>
              <a:gd name="T33" fmla="*/ 6045540 h 197"/>
              <a:gd name="T34" fmla="*/ 132474165 w 2456"/>
              <a:gd name="T35" fmla="*/ 5409257 h 197"/>
              <a:gd name="T36" fmla="*/ 96763141 w 2456"/>
              <a:gd name="T37" fmla="*/ 6920712 h 197"/>
              <a:gd name="T38" fmla="*/ 78127866 w 2456"/>
              <a:gd name="T39" fmla="*/ 8273097 h 197"/>
              <a:gd name="T40" fmla="*/ 66510034 w 2456"/>
              <a:gd name="T41" fmla="*/ 10579907 h 197"/>
              <a:gd name="T42" fmla="*/ 56139823 w 2456"/>
              <a:gd name="T43" fmla="*/ 12091363 h 197"/>
              <a:gd name="T44" fmla="*/ 34385498 w 2456"/>
              <a:gd name="T45" fmla="*/ 13841425 h 197"/>
              <a:gd name="T46" fmla="*/ 1325526 w 2456"/>
              <a:gd name="T47" fmla="*/ 15671022 h 197"/>
              <a:gd name="T48" fmla="*/ 0 w 2456"/>
              <a:gd name="T49" fmla="*/ 14477709 h 197"/>
              <a:gd name="T50" fmla="*/ 1169713 w 2456"/>
              <a:gd name="T51" fmla="*/ 13284677 h 197"/>
              <a:gd name="T52" fmla="*/ 1169713 w 2456"/>
              <a:gd name="T53" fmla="*/ 13284677 h 197"/>
              <a:gd name="T54" fmla="*/ 1169713 w 2456"/>
              <a:gd name="T55" fmla="*/ 13284677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5" name="Freeform 96"/>
          <p:cNvSpPr>
            <a:spLocks/>
          </p:cNvSpPr>
          <p:nvPr/>
        </p:nvSpPr>
        <p:spPr bwMode="auto">
          <a:xfrm flipH="1">
            <a:off x="1978025" y="1928813"/>
            <a:ext cx="44450" cy="209550"/>
          </a:xfrm>
          <a:custGeom>
            <a:avLst/>
            <a:gdLst>
              <a:gd name="T0" fmla="*/ 12665401 w 156"/>
              <a:gd name="T1" fmla="*/ 2724987 h 751"/>
              <a:gd name="T2" fmla="*/ 11203964 w 156"/>
              <a:gd name="T3" fmla="*/ 18997061 h 751"/>
              <a:gd name="T4" fmla="*/ 8605919 w 156"/>
              <a:gd name="T5" fmla="*/ 35269134 h 751"/>
              <a:gd name="T6" fmla="*/ 6901147 w 156"/>
              <a:gd name="T7" fmla="*/ 45623862 h 751"/>
              <a:gd name="T8" fmla="*/ 4871264 w 156"/>
              <a:gd name="T9" fmla="*/ 58470310 h 751"/>
              <a:gd name="T10" fmla="*/ 0 w 156"/>
              <a:gd name="T11" fmla="*/ 50217500 h 751"/>
              <a:gd name="T12" fmla="*/ 1380229 w 156"/>
              <a:gd name="T13" fmla="*/ 43210549 h 751"/>
              <a:gd name="T14" fmla="*/ 3978275 w 156"/>
              <a:gd name="T15" fmla="*/ 34490367 h 751"/>
              <a:gd name="T16" fmla="*/ 6738734 w 156"/>
              <a:gd name="T17" fmla="*/ 2724987 h 751"/>
              <a:gd name="T18" fmla="*/ 7712930 w 156"/>
              <a:gd name="T19" fmla="*/ 622790 h 751"/>
              <a:gd name="T20" fmla="*/ 9661321 w 156"/>
              <a:gd name="T21" fmla="*/ 0 h 751"/>
              <a:gd name="T22" fmla="*/ 12665401 w 156"/>
              <a:gd name="T23" fmla="*/ 2724987 h 751"/>
              <a:gd name="T24" fmla="*/ 12665401 w 156"/>
              <a:gd name="T25" fmla="*/ 2724987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751">
                <a:moveTo>
                  <a:pt x="156" y="35"/>
                </a:moveTo>
                <a:lnTo>
                  <a:pt x="138" y="244"/>
                </a:lnTo>
                <a:lnTo>
                  <a:pt x="106" y="453"/>
                </a:lnTo>
                <a:lnTo>
                  <a:pt x="85" y="586"/>
                </a:lnTo>
                <a:lnTo>
                  <a:pt x="60" y="751"/>
                </a:lnTo>
                <a:lnTo>
                  <a:pt x="0" y="645"/>
                </a:lnTo>
                <a:lnTo>
                  <a:pt x="17" y="555"/>
                </a:lnTo>
                <a:lnTo>
                  <a:pt x="49" y="443"/>
                </a:lnTo>
                <a:lnTo>
                  <a:pt x="83" y="35"/>
                </a:lnTo>
                <a:lnTo>
                  <a:pt x="95" y="8"/>
                </a:lnTo>
                <a:lnTo>
                  <a:pt x="119" y="0"/>
                </a:lnTo>
                <a:lnTo>
                  <a:pt x="15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6" name="Freeform 97"/>
          <p:cNvSpPr>
            <a:spLocks/>
          </p:cNvSpPr>
          <p:nvPr/>
        </p:nvSpPr>
        <p:spPr bwMode="auto">
          <a:xfrm flipH="1">
            <a:off x="2222500" y="1984375"/>
            <a:ext cx="20638" cy="69850"/>
          </a:xfrm>
          <a:custGeom>
            <a:avLst/>
            <a:gdLst>
              <a:gd name="T0" fmla="*/ 6084672 w 70"/>
              <a:gd name="T1" fmla="*/ 2286828 h 253"/>
              <a:gd name="T2" fmla="*/ 4433042 w 70"/>
              <a:gd name="T3" fmla="*/ 7393609 h 253"/>
              <a:gd name="T4" fmla="*/ 2781708 w 70"/>
              <a:gd name="T5" fmla="*/ 18217598 h 253"/>
              <a:gd name="T6" fmla="*/ 1477681 w 70"/>
              <a:gd name="T7" fmla="*/ 19284674 h 253"/>
              <a:gd name="T8" fmla="*/ 347603 w 70"/>
              <a:gd name="T9" fmla="*/ 18141398 h 253"/>
              <a:gd name="T10" fmla="*/ 0 w 70"/>
              <a:gd name="T11" fmla="*/ 7088809 h 253"/>
              <a:gd name="T12" fmla="*/ 2260156 w 70"/>
              <a:gd name="T13" fmla="*/ 990876 h 253"/>
              <a:gd name="T14" fmla="*/ 3476913 w 70"/>
              <a:gd name="T15" fmla="*/ 0 h 253"/>
              <a:gd name="T16" fmla="*/ 4954594 w 70"/>
              <a:gd name="T17" fmla="*/ 0 h 253"/>
              <a:gd name="T18" fmla="*/ 6084672 w 70"/>
              <a:gd name="T19" fmla="*/ 2286828 h 253"/>
              <a:gd name="T20" fmla="*/ 6084672 w 70"/>
              <a:gd name="T21" fmla="*/ 2286828 h 253"/>
              <a:gd name="T22" fmla="*/ 6084672 w 70"/>
              <a:gd name="T23" fmla="*/ 2286828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253">
                <a:moveTo>
                  <a:pt x="70" y="30"/>
                </a:moveTo>
                <a:lnTo>
                  <a:pt x="51" y="97"/>
                </a:lnTo>
                <a:lnTo>
                  <a:pt x="32" y="239"/>
                </a:lnTo>
                <a:lnTo>
                  <a:pt x="17" y="253"/>
                </a:lnTo>
                <a:lnTo>
                  <a:pt x="4" y="238"/>
                </a:lnTo>
                <a:lnTo>
                  <a:pt x="0" y="93"/>
                </a:lnTo>
                <a:lnTo>
                  <a:pt x="26" y="13"/>
                </a:lnTo>
                <a:lnTo>
                  <a:pt x="40" y="0"/>
                </a:lnTo>
                <a:lnTo>
                  <a:pt x="57" y="0"/>
                </a:lnTo>
                <a:lnTo>
                  <a:pt x="7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7" name="Freeform 98"/>
          <p:cNvSpPr>
            <a:spLocks/>
          </p:cNvSpPr>
          <p:nvPr/>
        </p:nvSpPr>
        <p:spPr bwMode="auto">
          <a:xfrm flipH="1">
            <a:off x="2020888" y="1974850"/>
            <a:ext cx="214312" cy="17463"/>
          </a:xfrm>
          <a:custGeom>
            <a:avLst/>
            <a:gdLst>
              <a:gd name="T0" fmla="*/ 1635245 w 768"/>
              <a:gd name="T1" fmla="*/ 1414503 h 64"/>
              <a:gd name="T2" fmla="*/ 21336322 w 768"/>
              <a:gd name="T3" fmla="*/ 0 h 64"/>
              <a:gd name="T4" fmla="*/ 41037399 w 768"/>
              <a:gd name="T5" fmla="*/ 521161 h 64"/>
              <a:gd name="T6" fmla="*/ 58791809 w 768"/>
              <a:gd name="T7" fmla="*/ 2680025 h 64"/>
              <a:gd name="T8" fmla="*/ 59804210 w 768"/>
              <a:gd name="T9" fmla="*/ 3796838 h 64"/>
              <a:gd name="T10" fmla="*/ 58636098 w 768"/>
              <a:gd name="T11" fmla="*/ 4764670 h 64"/>
              <a:gd name="T12" fmla="*/ 40881688 w 768"/>
              <a:gd name="T13" fmla="*/ 4764670 h 64"/>
              <a:gd name="T14" fmla="*/ 21492033 w 768"/>
              <a:gd name="T15" fmla="*/ 3796838 h 64"/>
              <a:gd name="T16" fmla="*/ 2258369 w 768"/>
              <a:gd name="T17" fmla="*/ 4764670 h 64"/>
              <a:gd name="T18" fmla="*/ 0 w 768"/>
              <a:gd name="T19" fmla="*/ 3350167 h 64"/>
              <a:gd name="T20" fmla="*/ 311422 w 768"/>
              <a:gd name="T21" fmla="*/ 2084646 h 64"/>
              <a:gd name="T22" fmla="*/ 1635245 w 768"/>
              <a:gd name="T23" fmla="*/ 1414503 h 64"/>
              <a:gd name="T24" fmla="*/ 1635245 w 768"/>
              <a:gd name="T25" fmla="*/ 1414503 h 64"/>
              <a:gd name="T26" fmla="*/ 1635245 w 768"/>
              <a:gd name="T27" fmla="*/ 1414503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8" name="Freeform 99"/>
          <p:cNvSpPr>
            <a:spLocks/>
          </p:cNvSpPr>
          <p:nvPr/>
        </p:nvSpPr>
        <p:spPr bwMode="auto">
          <a:xfrm flipH="1">
            <a:off x="2039938" y="2012950"/>
            <a:ext cx="120650" cy="34925"/>
          </a:xfrm>
          <a:custGeom>
            <a:avLst/>
            <a:gdLst>
              <a:gd name="T0" fmla="*/ 3063016 w 436"/>
              <a:gd name="T1" fmla="*/ 2341931 h 125"/>
              <a:gd name="T2" fmla="*/ 2373706 w 436"/>
              <a:gd name="T3" fmla="*/ 7103745 h 125"/>
              <a:gd name="T4" fmla="*/ 5590024 w 436"/>
              <a:gd name="T5" fmla="*/ 5464505 h 125"/>
              <a:gd name="T6" fmla="*/ 7198045 w 436"/>
              <a:gd name="T7" fmla="*/ 2341931 h 125"/>
              <a:gd name="T8" fmla="*/ 7734052 w 436"/>
              <a:gd name="T9" fmla="*/ 702691 h 125"/>
              <a:gd name="T10" fmla="*/ 9342073 w 436"/>
              <a:gd name="T11" fmla="*/ 77953 h 125"/>
              <a:gd name="T12" fmla="*/ 15008473 w 436"/>
              <a:gd name="T13" fmla="*/ 0 h 125"/>
              <a:gd name="T14" fmla="*/ 26417922 w 436"/>
              <a:gd name="T15" fmla="*/ 0 h 125"/>
              <a:gd name="T16" fmla="*/ 32237625 w 436"/>
              <a:gd name="T17" fmla="*/ 1327150 h 125"/>
              <a:gd name="T18" fmla="*/ 33386290 w 436"/>
              <a:gd name="T19" fmla="*/ 2341931 h 125"/>
              <a:gd name="T20" fmla="*/ 32237625 w 436"/>
              <a:gd name="T21" fmla="*/ 3356712 h 125"/>
              <a:gd name="T22" fmla="*/ 26417922 w 436"/>
              <a:gd name="T23" fmla="*/ 5152136 h 125"/>
              <a:gd name="T24" fmla="*/ 15008473 w 436"/>
              <a:gd name="T25" fmla="*/ 5152136 h 125"/>
              <a:gd name="T26" fmla="*/ 11103121 w 436"/>
              <a:gd name="T27" fmla="*/ 4996231 h 125"/>
              <a:gd name="T28" fmla="*/ 9495100 w 436"/>
              <a:gd name="T29" fmla="*/ 7103745 h 125"/>
              <a:gd name="T30" fmla="*/ 7044742 w 436"/>
              <a:gd name="T31" fmla="*/ 8587080 h 125"/>
              <a:gd name="T32" fmla="*/ 1225317 w 436"/>
              <a:gd name="T33" fmla="*/ 9758045 h 125"/>
              <a:gd name="T34" fmla="*/ 0 w 436"/>
              <a:gd name="T35" fmla="*/ 8743264 h 125"/>
              <a:gd name="T36" fmla="*/ 1072014 w 436"/>
              <a:gd name="T37" fmla="*/ 1483335 h 125"/>
              <a:gd name="T38" fmla="*/ 2527009 w 436"/>
              <a:gd name="T39" fmla="*/ 858596 h 125"/>
              <a:gd name="T40" fmla="*/ 3063016 w 436"/>
              <a:gd name="T41" fmla="*/ 2341931 h 125"/>
              <a:gd name="T42" fmla="*/ 3063016 w 436"/>
              <a:gd name="T43" fmla="*/ 2341931 h 125"/>
              <a:gd name="T44" fmla="*/ 3063016 w 436"/>
              <a:gd name="T45" fmla="*/ 2341931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6" h="125">
                <a:moveTo>
                  <a:pt x="40" y="30"/>
                </a:moveTo>
                <a:lnTo>
                  <a:pt x="31" y="91"/>
                </a:lnTo>
                <a:lnTo>
                  <a:pt x="73" y="70"/>
                </a:lnTo>
                <a:lnTo>
                  <a:pt x="94" y="30"/>
                </a:lnTo>
                <a:lnTo>
                  <a:pt x="101" y="9"/>
                </a:lnTo>
                <a:lnTo>
                  <a:pt x="122" y="1"/>
                </a:lnTo>
                <a:lnTo>
                  <a:pt x="196" y="0"/>
                </a:lnTo>
                <a:lnTo>
                  <a:pt x="345" y="0"/>
                </a:lnTo>
                <a:lnTo>
                  <a:pt x="421" y="17"/>
                </a:lnTo>
                <a:lnTo>
                  <a:pt x="436" y="30"/>
                </a:lnTo>
                <a:lnTo>
                  <a:pt x="421" y="43"/>
                </a:lnTo>
                <a:lnTo>
                  <a:pt x="345" y="66"/>
                </a:lnTo>
                <a:lnTo>
                  <a:pt x="196" y="66"/>
                </a:lnTo>
                <a:lnTo>
                  <a:pt x="145" y="64"/>
                </a:lnTo>
                <a:lnTo>
                  <a:pt x="124" y="91"/>
                </a:lnTo>
                <a:lnTo>
                  <a:pt x="92" y="110"/>
                </a:lnTo>
                <a:lnTo>
                  <a:pt x="16" y="125"/>
                </a:lnTo>
                <a:lnTo>
                  <a:pt x="0" y="112"/>
                </a:lnTo>
                <a:lnTo>
                  <a:pt x="14" y="19"/>
                </a:lnTo>
                <a:lnTo>
                  <a:pt x="33" y="11"/>
                </a:lnTo>
                <a:lnTo>
                  <a:pt x="4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9" name="Freeform 100"/>
          <p:cNvSpPr>
            <a:spLocks/>
          </p:cNvSpPr>
          <p:nvPr/>
        </p:nvSpPr>
        <p:spPr bwMode="auto">
          <a:xfrm flipH="1">
            <a:off x="2058988" y="2033588"/>
            <a:ext cx="654050" cy="47625"/>
          </a:xfrm>
          <a:custGeom>
            <a:avLst/>
            <a:gdLst>
              <a:gd name="T0" fmla="*/ 1166970 w 2345"/>
              <a:gd name="T1" fmla="*/ 0 h 165"/>
              <a:gd name="T2" fmla="*/ 46286379 w 2345"/>
              <a:gd name="T3" fmla="*/ 1582882 h 165"/>
              <a:gd name="T4" fmla="*/ 132480129 w 2345"/>
              <a:gd name="T5" fmla="*/ 5331980 h 165"/>
              <a:gd name="T6" fmla="*/ 157451451 w 2345"/>
              <a:gd name="T7" fmla="*/ 6331527 h 165"/>
              <a:gd name="T8" fmla="*/ 179777845 w 2345"/>
              <a:gd name="T9" fmla="*/ 7914409 h 165"/>
              <a:gd name="T10" fmla="*/ 181878336 w 2345"/>
              <a:gd name="T11" fmla="*/ 8664286 h 165"/>
              <a:gd name="T12" fmla="*/ 182422773 w 2345"/>
              <a:gd name="T13" fmla="*/ 10747086 h 165"/>
              <a:gd name="T14" fmla="*/ 181878336 w 2345"/>
              <a:gd name="T15" fmla="*/ 12829886 h 165"/>
              <a:gd name="T16" fmla="*/ 179777845 w 2345"/>
              <a:gd name="T17" fmla="*/ 13746307 h 165"/>
              <a:gd name="T18" fmla="*/ 157062368 w 2345"/>
              <a:gd name="T19" fmla="*/ 12163425 h 165"/>
              <a:gd name="T20" fmla="*/ 132013508 w 2345"/>
              <a:gd name="T21" fmla="*/ 11247005 h 165"/>
              <a:gd name="T22" fmla="*/ 45975113 w 2345"/>
              <a:gd name="T23" fmla="*/ 5831898 h 165"/>
              <a:gd name="T24" fmla="*/ 23493364 w 2345"/>
              <a:gd name="T25" fmla="*/ 3582266 h 165"/>
              <a:gd name="T26" fmla="*/ 1166970 w 2345"/>
              <a:gd name="T27" fmla="*/ 2332759 h 165"/>
              <a:gd name="T28" fmla="*/ 0 w 2345"/>
              <a:gd name="T29" fmla="*/ 1082964 h 165"/>
              <a:gd name="T30" fmla="*/ 1166970 w 2345"/>
              <a:gd name="T31" fmla="*/ 0 h 165"/>
              <a:gd name="T32" fmla="*/ 1166970 w 2345"/>
              <a:gd name="T33" fmla="*/ 0 h 165"/>
              <a:gd name="T34" fmla="*/ 1166970 w 2345"/>
              <a:gd name="T35" fmla="*/ 0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5" h="165">
                <a:moveTo>
                  <a:pt x="15" y="0"/>
                </a:moveTo>
                <a:lnTo>
                  <a:pt x="595" y="19"/>
                </a:lnTo>
                <a:lnTo>
                  <a:pt x="1703" y="64"/>
                </a:lnTo>
                <a:lnTo>
                  <a:pt x="2024" y="76"/>
                </a:lnTo>
                <a:lnTo>
                  <a:pt x="2311" y="95"/>
                </a:lnTo>
                <a:lnTo>
                  <a:pt x="2338" y="104"/>
                </a:lnTo>
                <a:lnTo>
                  <a:pt x="2345" y="129"/>
                </a:lnTo>
                <a:lnTo>
                  <a:pt x="2338" y="154"/>
                </a:lnTo>
                <a:lnTo>
                  <a:pt x="2311" y="165"/>
                </a:lnTo>
                <a:lnTo>
                  <a:pt x="2019" y="146"/>
                </a:lnTo>
                <a:lnTo>
                  <a:pt x="1697" y="135"/>
                </a:lnTo>
                <a:lnTo>
                  <a:pt x="591" y="70"/>
                </a:lnTo>
                <a:lnTo>
                  <a:pt x="302" y="43"/>
                </a:lnTo>
                <a:lnTo>
                  <a:pt x="15" y="28"/>
                </a:lnTo>
                <a:lnTo>
                  <a:pt x="0" y="1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0" name="Freeform 101"/>
          <p:cNvSpPr>
            <a:spLocks/>
          </p:cNvSpPr>
          <p:nvPr/>
        </p:nvSpPr>
        <p:spPr bwMode="auto">
          <a:xfrm flipH="1">
            <a:off x="2214563" y="2173288"/>
            <a:ext cx="595312" cy="36512"/>
          </a:xfrm>
          <a:custGeom>
            <a:avLst/>
            <a:gdLst>
              <a:gd name="T0" fmla="*/ 1784822 w 2137"/>
              <a:gd name="T1" fmla="*/ 413419 h 127"/>
              <a:gd name="T2" fmla="*/ 31739852 w 2137"/>
              <a:gd name="T3" fmla="*/ 0 h 127"/>
              <a:gd name="T4" fmla="*/ 81250756 w 2137"/>
              <a:gd name="T5" fmla="*/ 1818413 h 127"/>
              <a:gd name="T6" fmla="*/ 104453995 w 2137"/>
              <a:gd name="T7" fmla="*/ 3223693 h 127"/>
              <a:gd name="T8" fmla="*/ 130683938 w 2137"/>
              <a:gd name="T9" fmla="*/ 4546175 h 127"/>
              <a:gd name="T10" fmla="*/ 147834328 w 2137"/>
              <a:gd name="T11" fmla="*/ 5785858 h 127"/>
              <a:gd name="T12" fmla="*/ 164751830 w 2137"/>
              <a:gd name="T13" fmla="*/ 6695208 h 127"/>
              <a:gd name="T14" fmla="*/ 165838267 w 2137"/>
              <a:gd name="T15" fmla="*/ 7852380 h 127"/>
              <a:gd name="T16" fmla="*/ 164751830 w 2137"/>
              <a:gd name="T17" fmla="*/ 9092063 h 127"/>
              <a:gd name="T18" fmla="*/ 147679162 w 2137"/>
              <a:gd name="T19" fmla="*/ 9836103 h 127"/>
              <a:gd name="T20" fmla="*/ 130528772 w 2137"/>
              <a:gd name="T21" fmla="*/ 10497344 h 127"/>
              <a:gd name="T22" fmla="*/ 81095590 w 2137"/>
              <a:gd name="T23" fmla="*/ 7852380 h 127"/>
              <a:gd name="T24" fmla="*/ 57969794 w 2137"/>
              <a:gd name="T25" fmla="*/ 6529898 h 127"/>
              <a:gd name="T26" fmla="*/ 31739852 w 2137"/>
              <a:gd name="T27" fmla="*/ 6116479 h 127"/>
              <a:gd name="T28" fmla="*/ 1862544 w 2137"/>
              <a:gd name="T29" fmla="*/ 4546175 h 127"/>
              <a:gd name="T30" fmla="*/ 0 w 2137"/>
              <a:gd name="T31" fmla="*/ 2479654 h 127"/>
              <a:gd name="T32" fmla="*/ 388053 w 2137"/>
              <a:gd name="T33" fmla="*/ 1074660 h 127"/>
              <a:gd name="T34" fmla="*/ 1784822 w 2137"/>
              <a:gd name="T35" fmla="*/ 413419 h 127"/>
              <a:gd name="T36" fmla="*/ 1784822 w 2137"/>
              <a:gd name="T37" fmla="*/ 413419 h 127"/>
              <a:gd name="T38" fmla="*/ 1784822 w 2137"/>
              <a:gd name="T39" fmla="*/ 413419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37" h="127">
                <a:moveTo>
                  <a:pt x="23" y="5"/>
                </a:moveTo>
                <a:lnTo>
                  <a:pt x="409" y="0"/>
                </a:lnTo>
                <a:lnTo>
                  <a:pt x="1047" y="22"/>
                </a:lnTo>
                <a:lnTo>
                  <a:pt x="1346" y="39"/>
                </a:lnTo>
                <a:lnTo>
                  <a:pt x="1684" y="55"/>
                </a:lnTo>
                <a:lnTo>
                  <a:pt x="1905" y="70"/>
                </a:lnTo>
                <a:lnTo>
                  <a:pt x="2123" y="81"/>
                </a:lnTo>
                <a:lnTo>
                  <a:pt x="2137" y="95"/>
                </a:lnTo>
                <a:lnTo>
                  <a:pt x="2123" y="110"/>
                </a:lnTo>
                <a:lnTo>
                  <a:pt x="1903" y="119"/>
                </a:lnTo>
                <a:lnTo>
                  <a:pt x="1682" y="127"/>
                </a:lnTo>
                <a:lnTo>
                  <a:pt x="1045" y="95"/>
                </a:lnTo>
                <a:lnTo>
                  <a:pt x="747" y="79"/>
                </a:lnTo>
                <a:lnTo>
                  <a:pt x="409" y="74"/>
                </a:lnTo>
                <a:lnTo>
                  <a:pt x="24" y="55"/>
                </a:lnTo>
                <a:lnTo>
                  <a:pt x="0" y="30"/>
                </a:lnTo>
                <a:lnTo>
                  <a:pt x="5" y="13"/>
                </a:lnTo>
                <a:lnTo>
                  <a:pt x="2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1" name="Freeform 102"/>
          <p:cNvSpPr>
            <a:spLocks/>
          </p:cNvSpPr>
          <p:nvPr/>
        </p:nvSpPr>
        <p:spPr bwMode="auto">
          <a:xfrm flipH="1">
            <a:off x="1962150" y="2073275"/>
            <a:ext cx="79375" cy="117475"/>
          </a:xfrm>
          <a:custGeom>
            <a:avLst/>
            <a:gdLst>
              <a:gd name="T0" fmla="*/ 1939257 w 285"/>
              <a:gd name="T1" fmla="*/ 619945 h 422"/>
              <a:gd name="T2" fmla="*/ 4111068 w 285"/>
              <a:gd name="T3" fmla="*/ 5347061 h 422"/>
              <a:gd name="T4" fmla="*/ 6360583 w 285"/>
              <a:gd name="T5" fmla="*/ 9299176 h 422"/>
              <a:gd name="T6" fmla="*/ 8997783 w 285"/>
              <a:gd name="T7" fmla="*/ 13173903 h 422"/>
              <a:gd name="T8" fmla="*/ 12410629 w 285"/>
              <a:gd name="T9" fmla="*/ 17281074 h 422"/>
              <a:gd name="T10" fmla="*/ 22106634 w 285"/>
              <a:gd name="T11" fmla="*/ 30222532 h 422"/>
              <a:gd name="T12" fmla="*/ 21563542 w 285"/>
              <a:gd name="T13" fmla="*/ 32159756 h 422"/>
              <a:gd name="T14" fmla="*/ 19934822 w 285"/>
              <a:gd name="T15" fmla="*/ 32702312 h 422"/>
              <a:gd name="T16" fmla="*/ 17452474 w 285"/>
              <a:gd name="T17" fmla="*/ 30532365 h 422"/>
              <a:gd name="T18" fmla="*/ 16521697 w 285"/>
              <a:gd name="T19" fmla="*/ 27122806 h 422"/>
              <a:gd name="T20" fmla="*/ 14582719 w 285"/>
              <a:gd name="T21" fmla="*/ 24487970 h 422"/>
              <a:gd name="T22" fmla="*/ 9618300 w 285"/>
              <a:gd name="T23" fmla="*/ 19451021 h 422"/>
              <a:gd name="T24" fmla="*/ 4033364 w 285"/>
              <a:gd name="T25" fmla="*/ 10926567 h 422"/>
              <a:gd name="T26" fmla="*/ 0 w 285"/>
              <a:gd name="T27" fmla="*/ 1472335 h 422"/>
              <a:gd name="T28" fmla="*/ 620518 w 285"/>
              <a:gd name="T29" fmla="*/ 0 h 422"/>
              <a:gd name="T30" fmla="*/ 1939257 w 285"/>
              <a:gd name="T31" fmla="*/ 619945 h 422"/>
              <a:gd name="T32" fmla="*/ 1939257 w 285"/>
              <a:gd name="T33" fmla="*/ 619945 h 422"/>
              <a:gd name="T34" fmla="*/ 1939257 w 285"/>
              <a:gd name="T35" fmla="*/ 619945 h 4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422">
                <a:moveTo>
                  <a:pt x="25" y="8"/>
                </a:moveTo>
                <a:lnTo>
                  <a:pt x="53" y="69"/>
                </a:lnTo>
                <a:lnTo>
                  <a:pt x="82" y="120"/>
                </a:lnTo>
                <a:lnTo>
                  <a:pt x="116" y="170"/>
                </a:lnTo>
                <a:lnTo>
                  <a:pt x="160" y="223"/>
                </a:lnTo>
                <a:lnTo>
                  <a:pt x="285" y="390"/>
                </a:lnTo>
                <a:lnTo>
                  <a:pt x="278" y="415"/>
                </a:lnTo>
                <a:lnTo>
                  <a:pt x="257" y="422"/>
                </a:lnTo>
                <a:lnTo>
                  <a:pt x="225" y="394"/>
                </a:lnTo>
                <a:lnTo>
                  <a:pt x="213" y="350"/>
                </a:lnTo>
                <a:lnTo>
                  <a:pt x="188" y="316"/>
                </a:lnTo>
                <a:lnTo>
                  <a:pt x="124" y="251"/>
                </a:lnTo>
                <a:lnTo>
                  <a:pt x="52" y="141"/>
                </a:lnTo>
                <a:lnTo>
                  <a:pt x="0" y="19"/>
                </a:lnTo>
                <a:lnTo>
                  <a:pt x="8" y="0"/>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2" name="Freeform 103"/>
          <p:cNvSpPr>
            <a:spLocks/>
          </p:cNvSpPr>
          <p:nvPr/>
        </p:nvSpPr>
        <p:spPr bwMode="auto">
          <a:xfrm flipH="1">
            <a:off x="1958975" y="2201863"/>
            <a:ext cx="46038" cy="44450"/>
          </a:xfrm>
          <a:custGeom>
            <a:avLst/>
            <a:gdLst>
              <a:gd name="T0" fmla="*/ 12923765 w 164"/>
              <a:gd name="T1" fmla="*/ 1580993 h 162"/>
              <a:gd name="T2" fmla="*/ 10638427 w 164"/>
              <a:gd name="T3" fmla="*/ 4592344 h 162"/>
              <a:gd name="T4" fmla="*/ 8431972 w 164"/>
              <a:gd name="T5" fmla="*/ 7152060 h 162"/>
              <a:gd name="T6" fmla="*/ 3309683 w 164"/>
              <a:gd name="T7" fmla="*/ 12196312 h 162"/>
              <a:gd name="T8" fmla="*/ 472732 w 164"/>
              <a:gd name="T9" fmla="*/ 12196312 h 162"/>
              <a:gd name="T10" fmla="*/ 0 w 164"/>
              <a:gd name="T11" fmla="*/ 11066952 h 162"/>
              <a:gd name="T12" fmla="*/ 472732 w 164"/>
              <a:gd name="T13" fmla="*/ 9636595 h 162"/>
              <a:gd name="T14" fmla="*/ 10953675 w 164"/>
              <a:gd name="T15" fmla="*/ 301272 h 162"/>
              <a:gd name="T16" fmla="*/ 12608517 w 164"/>
              <a:gd name="T17" fmla="*/ 0 h 162"/>
              <a:gd name="T18" fmla="*/ 12923765 w 164"/>
              <a:gd name="T19" fmla="*/ 1580993 h 162"/>
              <a:gd name="T20" fmla="*/ 12923765 w 164"/>
              <a:gd name="T21" fmla="*/ 1580993 h 162"/>
              <a:gd name="T22" fmla="*/ 12923765 w 164"/>
              <a:gd name="T23" fmla="*/ 1580993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 h="162">
                <a:moveTo>
                  <a:pt x="164" y="21"/>
                </a:moveTo>
                <a:lnTo>
                  <a:pt x="135" y="61"/>
                </a:lnTo>
                <a:lnTo>
                  <a:pt x="107" y="95"/>
                </a:lnTo>
                <a:lnTo>
                  <a:pt x="42" y="162"/>
                </a:lnTo>
                <a:lnTo>
                  <a:pt x="6" y="162"/>
                </a:lnTo>
                <a:lnTo>
                  <a:pt x="0" y="147"/>
                </a:lnTo>
                <a:lnTo>
                  <a:pt x="6" y="128"/>
                </a:lnTo>
                <a:lnTo>
                  <a:pt x="139" y="4"/>
                </a:lnTo>
                <a:lnTo>
                  <a:pt x="160" y="0"/>
                </a:lnTo>
                <a:lnTo>
                  <a:pt x="16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3" name="Freeform 104"/>
          <p:cNvSpPr>
            <a:spLocks/>
          </p:cNvSpPr>
          <p:nvPr/>
        </p:nvSpPr>
        <p:spPr bwMode="auto">
          <a:xfrm flipH="1">
            <a:off x="1989138" y="2219325"/>
            <a:ext cx="836612" cy="33338"/>
          </a:xfrm>
          <a:custGeom>
            <a:avLst/>
            <a:gdLst>
              <a:gd name="T0" fmla="*/ 1866481 w 3000"/>
              <a:gd name="T1" fmla="*/ 1567979 h 122"/>
              <a:gd name="T2" fmla="*/ 14775962 w 3000"/>
              <a:gd name="T3" fmla="*/ 2538880 h 122"/>
              <a:gd name="T4" fmla="*/ 25119275 w 3000"/>
              <a:gd name="T5" fmla="*/ 1120102 h 122"/>
              <a:gd name="T6" fmla="*/ 34140462 w 3000"/>
              <a:gd name="T7" fmla="*/ 298676 h 122"/>
              <a:gd name="T8" fmla="*/ 53504963 w 3000"/>
              <a:gd name="T9" fmla="*/ 0 h 122"/>
              <a:gd name="T10" fmla="*/ 61593049 w 3000"/>
              <a:gd name="T11" fmla="*/ 0 h 122"/>
              <a:gd name="T12" fmla="*/ 147060773 w 3000"/>
              <a:gd name="T13" fmla="*/ 1567979 h 122"/>
              <a:gd name="T14" fmla="*/ 154215758 w 3000"/>
              <a:gd name="T15" fmla="*/ 1717454 h 122"/>
              <a:gd name="T16" fmla="*/ 157870636 w 3000"/>
              <a:gd name="T17" fmla="*/ 1866655 h 122"/>
              <a:gd name="T18" fmla="*/ 178868482 w 3000"/>
              <a:gd name="T19" fmla="*/ 2389406 h 122"/>
              <a:gd name="T20" fmla="*/ 182445835 w 3000"/>
              <a:gd name="T21" fmla="*/ 2986757 h 122"/>
              <a:gd name="T22" fmla="*/ 227629297 w 3000"/>
              <a:gd name="T23" fmla="*/ 4555009 h 122"/>
              <a:gd name="T24" fmla="*/ 233306546 w 3000"/>
              <a:gd name="T25" fmla="*/ 4555009 h 122"/>
              <a:gd name="T26" fmla="*/ 231206650 w 3000"/>
              <a:gd name="T27" fmla="*/ 8362919 h 122"/>
              <a:gd name="T28" fmla="*/ 227629297 w 3000"/>
              <a:gd name="T29" fmla="*/ 9109745 h 122"/>
              <a:gd name="T30" fmla="*/ 204920859 w 3000"/>
              <a:gd name="T31" fmla="*/ 7989643 h 122"/>
              <a:gd name="T32" fmla="*/ 182290225 w 3000"/>
              <a:gd name="T33" fmla="*/ 6794940 h 122"/>
              <a:gd name="T34" fmla="*/ 178557263 w 3000"/>
              <a:gd name="T35" fmla="*/ 6645739 h 122"/>
              <a:gd name="T36" fmla="*/ 157559696 w 3000"/>
              <a:gd name="T37" fmla="*/ 6122988 h 122"/>
              <a:gd name="T38" fmla="*/ 154060148 w 3000"/>
              <a:gd name="T39" fmla="*/ 5525637 h 122"/>
              <a:gd name="T40" fmla="*/ 147060773 w 3000"/>
              <a:gd name="T41" fmla="*/ 5824313 h 122"/>
              <a:gd name="T42" fmla="*/ 61593049 w 3000"/>
              <a:gd name="T43" fmla="*/ 4106859 h 122"/>
              <a:gd name="T44" fmla="*/ 53504963 w 3000"/>
              <a:gd name="T45" fmla="*/ 4106859 h 122"/>
              <a:gd name="T46" fmla="*/ 34296072 w 3000"/>
              <a:gd name="T47" fmla="*/ 3434907 h 122"/>
              <a:gd name="T48" fmla="*/ 15087182 w 3000"/>
              <a:gd name="T49" fmla="*/ 4704210 h 122"/>
              <a:gd name="T50" fmla="*/ 1322126 w 3000"/>
              <a:gd name="T51" fmla="*/ 4704210 h 122"/>
              <a:gd name="T52" fmla="*/ 0 w 3000"/>
              <a:gd name="T53" fmla="*/ 2837556 h 122"/>
              <a:gd name="T54" fmla="*/ 544356 w 3000"/>
              <a:gd name="T55" fmla="*/ 1866655 h 122"/>
              <a:gd name="T56" fmla="*/ 1866481 w 3000"/>
              <a:gd name="T57" fmla="*/ 1567979 h 122"/>
              <a:gd name="T58" fmla="*/ 1866481 w 3000"/>
              <a:gd name="T59" fmla="*/ 1567979 h 122"/>
              <a:gd name="T60" fmla="*/ 1866481 w 3000"/>
              <a:gd name="T61" fmla="*/ 1567979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00" h="122">
                <a:moveTo>
                  <a:pt x="24" y="21"/>
                </a:moveTo>
                <a:lnTo>
                  <a:pt x="190" y="34"/>
                </a:lnTo>
                <a:lnTo>
                  <a:pt x="323" y="15"/>
                </a:lnTo>
                <a:lnTo>
                  <a:pt x="439" y="4"/>
                </a:lnTo>
                <a:lnTo>
                  <a:pt x="688" y="0"/>
                </a:lnTo>
                <a:lnTo>
                  <a:pt x="792" y="0"/>
                </a:lnTo>
                <a:lnTo>
                  <a:pt x="1891" y="21"/>
                </a:lnTo>
                <a:lnTo>
                  <a:pt x="1983" y="23"/>
                </a:lnTo>
                <a:lnTo>
                  <a:pt x="2030" y="25"/>
                </a:lnTo>
                <a:lnTo>
                  <a:pt x="2300" y="32"/>
                </a:lnTo>
                <a:lnTo>
                  <a:pt x="2346" y="40"/>
                </a:lnTo>
                <a:lnTo>
                  <a:pt x="2927" y="61"/>
                </a:lnTo>
                <a:lnTo>
                  <a:pt x="3000" y="61"/>
                </a:lnTo>
                <a:lnTo>
                  <a:pt x="2973" y="112"/>
                </a:lnTo>
                <a:lnTo>
                  <a:pt x="2927" y="122"/>
                </a:lnTo>
                <a:lnTo>
                  <a:pt x="2635" y="107"/>
                </a:lnTo>
                <a:lnTo>
                  <a:pt x="2344" y="91"/>
                </a:lnTo>
                <a:lnTo>
                  <a:pt x="2296" y="89"/>
                </a:lnTo>
                <a:lnTo>
                  <a:pt x="2026" y="82"/>
                </a:lnTo>
                <a:lnTo>
                  <a:pt x="1981" y="74"/>
                </a:lnTo>
                <a:lnTo>
                  <a:pt x="1891" y="78"/>
                </a:lnTo>
                <a:lnTo>
                  <a:pt x="792" y="55"/>
                </a:lnTo>
                <a:lnTo>
                  <a:pt x="688" y="55"/>
                </a:lnTo>
                <a:lnTo>
                  <a:pt x="441" y="46"/>
                </a:lnTo>
                <a:lnTo>
                  <a:pt x="194" y="63"/>
                </a:lnTo>
                <a:lnTo>
                  <a:pt x="17" y="63"/>
                </a:lnTo>
                <a:lnTo>
                  <a:pt x="0" y="38"/>
                </a:lnTo>
                <a:lnTo>
                  <a:pt x="7" y="25"/>
                </a:lnTo>
                <a:lnTo>
                  <a:pt x="2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4" name="Freeform 105"/>
          <p:cNvSpPr>
            <a:spLocks/>
          </p:cNvSpPr>
          <p:nvPr/>
        </p:nvSpPr>
        <p:spPr bwMode="auto">
          <a:xfrm flipH="1">
            <a:off x="2222500" y="2079625"/>
            <a:ext cx="446088" cy="46038"/>
          </a:xfrm>
          <a:custGeom>
            <a:avLst/>
            <a:gdLst>
              <a:gd name="T0" fmla="*/ 2256943 w 1599"/>
              <a:gd name="T1" fmla="*/ 0 h 168"/>
              <a:gd name="T2" fmla="*/ 31131865 w 1599"/>
              <a:gd name="T3" fmla="*/ 1126287 h 168"/>
              <a:gd name="T4" fmla="*/ 50044434 w 1599"/>
              <a:gd name="T5" fmla="*/ 3003705 h 168"/>
              <a:gd name="T6" fmla="*/ 66621946 w 1599"/>
              <a:gd name="T7" fmla="*/ 4430609 h 168"/>
              <a:gd name="T8" fmla="*/ 102267976 w 1599"/>
              <a:gd name="T9" fmla="*/ 7434315 h 168"/>
              <a:gd name="T10" fmla="*/ 112774896 w 1599"/>
              <a:gd name="T11" fmla="*/ 9011390 h 168"/>
              <a:gd name="T12" fmla="*/ 123437488 w 1599"/>
              <a:gd name="T13" fmla="*/ 10287849 h 168"/>
              <a:gd name="T14" fmla="*/ 124449346 w 1599"/>
              <a:gd name="T15" fmla="*/ 11414410 h 168"/>
              <a:gd name="T16" fmla="*/ 123437488 w 1599"/>
              <a:gd name="T17" fmla="*/ 12465611 h 168"/>
              <a:gd name="T18" fmla="*/ 101800964 w 1599"/>
              <a:gd name="T19" fmla="*/ 12615782 h 168"/>
              <a:gd name="T20" fmla="*/ 30509183 w 1599"/>
              <a:gd name="T21" fmla="*/ 6157583 h 168"/>
              <a:gd name="T22" fmla="*/ 1790211 w 1599"/>
              <a:gd name="T23" fmla="*/ 3905009 h 168"/>
              <a:gd name="T24" fmla="*/ 0 w 1599"/>
              <a:gd name="T25" fmla="*/ 1727247 h 168"/>
              <a:gd name="T26" fmla="*/ 778352 w 1599"/>
              <a:gd name="T27" fmla="*/ 300343 h 168"/>
              <a:gd name="T28" fmla="*/ 2256943 w 1599"/>
              <a:gd name="T29" fmla="*/ 0 h 168"/>
              <a:gd name="T30" fmla="*/ 2256943 w 1599"/>
              <a:gd name="T31" fmla="*/ 0 h 168"/>
              <a:gd name="T32" fmla="*/ 2256943 w 1599"/>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9" h="168">
                <a:moveTo>
                  <a:pt x="29" y="0"/>
                </a:moveTo>
                <a:lnTo>
                  <a:pt x="400" y="15"/>
                </a:lnTo>
                <a:lnTo>
                  <a:pt x="643" y="40"/>
                </a:lnTo>
                <a:lnTo>
                  <a:pt x="856" y="59"/>
                </a:lnTo>
                <a:lnTo>
                  <a:pt x="1314" y="99"/>
                </a:lnTo>
                <a:lnTo>
                  <a:pt x="1449" y="120"/>
                </a:lnTo>
                <a:lnTo>
                  <a:pt x="1586" y="137"/>
                </a:lnTo>
                <a:lnTo>
                  <a:pt x="1599" y="152"/>
                </a:lnTo>
                <a:lnTo>
                  <a:pt x="1586" y="166"/>
                </a:lnTo>
                <a:lnTo>
                  <a:pt x="1308" y="168"/>
                </a:lnTo>
                <a:lnTo>
                  <a:pt x="392" y="82"/>
                </a:lnTo>
                <a:lnTo>
                  <a:pt x="23" y="52"/>
                </a:lnTo>
                <a:lnTo>
                  <a:pt x="0" y="23"/>
                </a:lnTo>
                <a:lnTo>
                  <a:pt x="10" y="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5" name="Freeform 106"/>
          <p:cNvSpPr>
            <a:spLocks/>
          </p:cNvSpPr>
          <p:nvPr/>
        </p:nvSpPr>
        <p:spPr bwMode="auto">
          <a:xfrm flipH="1">
            <a:off x="2366963" y="2120900"/>
            <a:ext cx="323850" cy="34925"/>
          </a:xfrm>
          <a:custGeom>
            <a:avLst/>
            <a:gdLst>
              <a:gd name="T0" fmla="*/ 1163131 w 1163"/>
              <a:gd name="T1" fmla="*/ 0 h 124"/>
              <a:gd name="T2" fmla="*/ 28379897 w 1163"/>
              <a:gd name="T3" fmla="*/ 1269129 h 124"/>
              <a:gd name="T4" fmla="*/ 45051071 w 1163"/>
              <a:gd name="T5" fmla="*/ 2617967 h 124"/>
              <a:gd name="T6" fmla="*/ 67150005 w 1163"/>
              <a:gd name="T7" fmla="*/ 4839084 h 124"/>
              <a:gd name="T8" fmla="*/ 77385392 w 1163"/>
              <a:gd name="T9" fmla="*/ 6346210 h 124"/>
              <a:gd name="T10" fmla="*/ 89171527 w 1163"/>
              <a:gd name="T11" fmla="*/ 7694766 h 124"/>
              <a:gd name="T12" fmla="*/ 90179555 w 1163"/>
              <a:gd name="T13" fmla="*/ 8884751 h 124"/>
              <a:gd name="T14" fmla="*/ 89016424 w 1163"/>
              <a:gd name="T15" fmla="*/ 9836739 h 124"/>
              <a:gd name="T16" fmla="*/ 44895969 w 1163"/>
              <a:gd name="T17" fmla="*/ 7377625 h 124"/>
              <a:gd name="T18" fmla="*/ 27992001 w 1163"/>
              <a:gd name="T19" fmla="*/ 6029069 h 124"/>
              <a:gd name="T20" fmla="*/ 14577705 w 1163"/>
              <a:gd name="T21" fmla="*/ 3649099 h 124"/>
              <a:gd name="T22" fmla="*/ 1163131 w 1163"/>
              <a:gd name="T23" fmla="*/ 2300544 h 124"/>
              <a:gd name="T24" fmla="*/ 0 w 1163"/>
              <a:gd name="T25" fmla="*/ 1110559 h 124"/>
              <a:gd name="T26" fmla="*/ 1163131 w 1163"/>
              <a:gd name="T27" fmla="*/ 0 h 124"/>
              <a:gd name="T28" fmla="*/ 1163131 w 1163"/>
              <a:gd name="T29" fmla="*/ 0 h 124"/>
              <a:gd name="T30" fmla="*/ 1163131 w 1163"/>
              <a:gd name="T31" fmla="*/ 0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3" h="124">
                <a:moveTo>
                  <a:pt x="15" y="0"/>
                </a:moveTo>
                <a:lnTo>
                  <a:pt x="366" y="16"/>
                </a:lnTo>
                <a:lnTo>
                  <a:pt x="581" y="33"/>
                </a:lnTo>
                <a:lnTo>
                  <a:pt x="866" y="61"/>
                </a:lnTo>
                <a:lnTo>
                  <a:pt x="998" y="80"/>
                </a:lnTo>
                <a:lnTo>
                  <a:pt x="1150" y="97"/>
                </a:lnTo>
                <a:lnTo>
                  <a:pt x="1163" y="112"/>
                </a:lnTo>
                <a:lnTo>
                  <a:pt x="1148" y="124"/>
                </a:lnTo>
                <a:lnTo>
                  <a:pt x="579" y="93"/>
                </a:lnTo>
                <a:lnTo>
                  <a:pt x="361" y="76"/>
                </a:lnTo>
                <a:lnTo>
                  <a:pt x="188" y="46"/>
                </a:lnTo>
                <a:lnTo>
                  <a:pt x="15" y="29"/>
                </a:lnTo>
                <a:lnTo>
                  <a:pt x="0" y="1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6" name="Freeform 107"/>
          <p:cNvSpPr>
            <a:spLocks/>
          </p:cNvSpPr>
          <p:nvPr/>
        </p:nvSpPr>
        <p:spPr bwMode="auto">
          <a:xfrm flipH="1">
            <a:off x="2062163" y="2111375"/>
            <a:ext cx="98425" cy="19050"/>
          </a:xfrm>
          <a:custGeom>
            <a:avLst/>
            <a:gdLst>
              <a:gd name="T0" fmla="*/ 1251004 w 352"/>
              <a:gd name="T1" fmla="*/ 0 h 69"/>
              <a:gd name="T2" fmla="*/ 25175829 w 352"/>
              <a:gd name="T3" fmla="*/ 609876 h 69"/>
              <a:gd name="T4" fmla="*/ 27521252 w 352"/>
              <a:gd name="T5" fmla="*/ 2896428 h 69"/>
              <a:gd name="T6" fmla="*/ 26895750 w 352"/>
              <a:gd name="T7" fmla="*/ 4497180 h 69"/>
              <a:gd name="T8" fmla="*/ 25175829 w 352"/>
              <a:gd name="T9" fmla="*/ 5259457 h 69"/>
              <a:gd name="T10" fmla="*/ 12978678 w 352"/>
              <a:gd name="T11" fmla="*/ 4039980 h 69"/>
              <a:gd name="T12" fmla="*/ 938113 w 352"/>
              <a:gd name="T13" fmla="*/ 2210628 h 69"/>
              <a:gd name="T14" fmla="*/ 0 w 352"/>
              <a:gd name="T15" fmla="*/ 1067076 h 69"/>
              <a:gd name="T16" fmla="*/ 1251004 w 352"/>
              <a:gd name="T17" fmla="*/ 0 h 69"/>
              <a:gd name="T18" fmla="*/ 1251004 w 352"/>
              <a:gd name="T19" fmla="*/ 0 h 69"/>
              <a:gd name="T20" fmla="*/ 1251004 w 3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2" h="69">
                <a:moveTo>
                  <a:pt x="16" y="0"/>
                </a:moveTo>
                <a:lnTo>
                  <a:pt x="322" y="8"/>
                </a:lnTo>
                <a:lnTo>
                  <a:pt x="352" y="38"/>
                </a:lnTo>
                <a:lnTo>
                  <a:pt x="344" y="59"/>
                </a:lnTo>
                <a:lnTo>
                  <a:pt x="322" y="69"/>
                </a:lnTo>
                <a:lnTo>
                  <a:pt x="166" y="53"/>
                </a:lnTo>
                <a:lnTo>
                  <a:pt x="12" y="29"/>
                </a:lnTo>
                <a:lnTo>
                  <a:pt x="0" y="14"/>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7" name="Freeform 108"/>
          <p:cNvSpPr>
            <a:spLocks/>
          </p:cNvSpPr>
          <p:nvPr/>
        </p:nvSpPr>
        <p:spPr bwMode="auto">
          <a:xfrm flipH="1">
            <a:off x="2038350" y="2136775"/>
            <a:ext cx="100013" cy="15875"/>
          </a:xfrm>
          <a:custGeom>
            <a:avLst/>
            <a:gdLst>
              <a:gd name="T0" fmla="*/ 1248766 w 358"/>
              <a:gd name="T1" fmla="*/ 1330060 h 60"/>
              <a:gd name="T2" fmla="*/ 13267646 w 358"/>
              <a:gd name="T3" fmla="*/ 1190096 h 60"/>
              <a:gd name="T4" fmla="*/ 25364750 w 358"/>
              <a:gd name="T5" fmla="*/ 0 h 60"/>
              <a:gd name="T6" fmla="*/ 27940224 w 358"/>
              <a:gd name="T7" fmla="*/ 1960033 h 60"/>
              <a:gd name="T8" fmla="*/ 27472007 w 358"/>
              <a:gd name="T9" fmla="*/ 3430323 h 60"/>
              <a:gd name="T10" fmla="*/ 25832967 w 358"/>
              <a:gd name="T11" fmla="*/ 4200260 h 60"/>
              <a:gd name="T12" fmla="*/ 13345869 w 358"/>
              <a:gd name="T13" fmla="*/ 4200260 h 60"/>
              <a:gd name="T14" fmla="*/ 936435 w 358"/>
              <a:gd name="T15" fmla="*/ 3290094 h 60"/>
              <a:gd name="T16" fmla="*/ 0 w 358"/>
              <a:gd name="T17" fmla="*/ 2240227 h 60"/>
              <a:gd name="T18" fmla="*/ 1248766 w 358"/>
              <a:gd name="T19" fmla="*/ 1330060 h 60"/>
              <a:gd name="T20" fmla="*/ 1248766 w 358"/>
              <a:gd name="T21" fmla="*/ 1330060 h 60"/>
              <a:gd name="T22" fmla="*/ 1248766 w 358"/>
              <a:gd name="T23" fmla="*/ 13300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8" h="60">
                <a:moveTo>
                  <a:pt x="16" y="19"/>
                </a:moveTo>
                <a:lnTo>
                  <a:pt x="170" y="17"/>
                </a:lnTo>
                <a:lnTo>
                  <a:pt x="325" y="0"/>
                </a:lnTo>
                <a:lnTo>
                  <a:pt x="358" y="28"/>
                </a:lnTo>
                <a:lnTo>
                  <a:pt x="352" y="49"/>
                </a:lnTo>
                <a:lnTo>
                  <a:pt x="331" y="60"/>
                </a:lnTo>
                <a:lnTo>
                  <a:pt x="171" y="60"/>
                </a:lnTo>
                <a:lnTo>
                  <a:pt x="12" y="47"/>
                </a:lnTo>
                <a:lnTo>
                  <a:pt x="0" y="32"/>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8" name="Freeform 109"/>
          <p:cNvSpPr>
            <a:spLocks/>
          </p:cNvSpPr>
          <p:nvPr/>
        </p:nvSpPr>
        <p:spPr bwMode="auto">
          <a:xfrm flipH="1">
            <a:off x="2016125" y="2165350"/>
            <a:ext cx="114300" cy="20638"/>
          </a:xfrm>
          <a:custGeom>
            <a:avLst/>
            <a:gdLst>
              <a:gd name="T0" fmla="*/ 1865320 w 410"/>
              <a:gd name="T1" fmla="*/ 1396791 h 72"/>
              <a:gd name="T2" fmla="*/ 25413908 w 410"/>
              <a:gd name="T3" fmla="*/ 1068017 h 72"/>
              <a:gd name="T4" fmla="*/ 30543469 w 410"/>
              <a:gd name="T5" fmla="*/ 0 h 72"/>
              <a:gd name="T6" fmla="*/ 31864610 w 410"/>
              <a:gd name="T7" fmla="*/ 821507 h 72"/>
              <a:gd name="T8" fmla="*/ 31320709 w 410"/>
              <a:gd name="T9" fmla="*/ 2218298 h 72"/>
              <a:gd name="T10" fmla="*/ 28755929 w 410"/>
              <a:gd name="T11" fmla="*/ 3943578 h 72"/>
              <a:gd name="T12" fmla="*/ 26113368 w 410"/>
              <a:gd name="T13" fmla="*/ 5668857 h 72"/>
              <a:gd name="T14" fmla="*/ 13989205 w 410"/>
              <a:gd name="T15" fmla="*/ 5915367 h 72"/>
              <a:gd name="T16" fmla="*/ 1865320 w 410"/>
              <a:gd name="T17" fmla="*/ 5504613 h 72"/>
              <a:gd name="T18" fmla="*/ 0 w 410"/>
              <a:gd name="T19" fmla="*/ 3450559 h 72"/>
              <a:gd name="T20" fmla="*/ 388620 w 410"/>
              <a:gd name="T21" fmla="*/ 2054054 h 72"/>
              <a:gd name="T22" fmla="*/ 1865320 w 410"/>
              <a:gd name="T23" fmla="*/ 1396791 h 72"/>
              <a:gd name="T24" fmla="*/ 1865320 w 410"/>
              <a:gd name="T25" fmla="*/ 1396791 h 72"/>
              <a:gd name="T26" fmla="*/ 1865320 w 410"/>
              <a:gd name="T27" fmla="*/ 1396791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0" h="72">
                <a:moveTo>
                  <a:pt x="24" y="17"/>
                </a:moveTo>
                <a:lnTo>
                  <a:pt x="327" y="13"/>
                </a:lnTo>
                <a:lnTo>
                  <a:pt x="393" y="0"/>
                </a:lnTo>
                <a:lnTo>
                  <a:pt x="410" y="10"/>
                </a:lnTo>
                <a:lnTo>
                  <a:pt x="403" y="27"/>
                </a:lnTo>
                <a:lnTo>
                  <a:pt x="370" y="48"/>
                </a:lnTo>
                <a:lnTo>
                  <a:pt x="336" y="69"/>
                </a:lnTo>
                <a:lnTo>
                  <a:pt x="180" y="72"/>
                </a:lnTo>
                <a:lnTo>
                  <a:pt x="24" y="67"/>
                </a:lnTo>
                <a:lnTo>
                  <a:pt x="0" y="42"/>
                </a:lnTo>
                <a:lnTo>
                  <a:pt x="5" y="25"/>
                </a:lnTo>
                <a:lnTo>
                  <a:pt x="2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9" name="Freeform 110"/>
          <p:cNvSpPr>
            <a:spLocks/>
          </p:cNvSpPr>
          <p:nvPr/>
        </p:nvSpPr>
        <p:spPr bwMode="auto">
          <a:xfrm flipH="1">
            <a:off x="2076450" y="1200150"/>
            <a:ext cx="608013" cy="166688"/>
          </a:xfrm>
          <a:custGeom>
            <a:avLst/>
            <a:gdLst>
              <a:gd name="T0" fmla="*/ 309711 w 2185"/>
              <a:gd name="T1" fmla="*/ 44734857 h 595"/>
              <a:gd name="T2" fmla="*/ 6349492 w 2185"/>
              <a:gd name="T3" fmla="*/ 40418338 h 595"/>
              <a:gd name="T4" fmla="*/ 12079563 w 2185"/>
              <a:gd name="T5" fmla="*/ 36651189 h 595"/>
              <a:gd name="T6" fmla="*/ 23152356 w 2185"/>
              <a:gd name="T7" fmla="*/ 30843443 h 595"/>
              <a:gd name="T8" fmla="*/ 34921929 w 2185"/>
              <a:gd name="T9" fmla="*/ 26213159 h 595"/>
              <a:gd name="T10" fmla="*/ 48627683 w 2185"/>
              <a:gd name="T11" fmla="*/ 22210406 h 595"/>
              <a:gd name="T12" fmla="*/ 57841932 w 2185"/>
              <a:gd name="T13" fmla="*/ 19541997 h 595"/>
              <a:gd name="T14" fmla="*/ 65817616 w 2185"/>
              <a:gd name="T15" fmla="*/ 16795147 h 595"/>
              <a:gd name="T16" fmla="*/ 73948016 w 2185"/>
              <a:gd name="T17" fmla="*/ 14283901 h 595"/>
              <a:gd name="T18" fmla="*/ 83162543 w 2185"/>
              <a:gd name="T19" fmla="*/ 12164862 h 595"/>
              <a:gd name="T20" fmla="*/ 96480672 w 2185"/>
              <a:gd name="T21" fmla="*/ 8947083 h 595"/>
              <a:gd name="T22" fmla="*/ 109954073 w 2185"/>
              <a:gd name="T23" fmla="*/ 5022772 h 595"/>
              <a:gd name="T24" fmla="*/ 125130745 w 2185"/>
              <a:gd name="T25" fmla="*/ 2040597 h 595"/>
              <a:gd name="T26" fmla="*/ 138681504 w 2185"/>
              <a:gd name="T27" fmla="*/ 549370 h 595"/>
              <a:gd name="T28" fmla="*/ 167951000 w 2185"/>
              <a:gd name="T29" fmla="*/ 0 h 595"/>
              <a:gd name="T30" fmla="*/ 169189844 w 2185"/>
              <a:gd name="T31" fmla="*/ 1177181 h 595"/>
              <a:gd name="T32" fmla="*/ 167951000 w 2185"/>
              <a:gd name="T33" fmla="*/ 2354363 h 595"/>
              <a:gd name="T34" fmla="*/ 139455921 w 2185"/>
              <a:gd name="T35" fmla="*/ 4630565 h 595"/>
              <a:gd name="T36" fmla="*/ 126214873 w 2185"/>
              <a:gd name="T37" fmla="*/ 7455856 h 595"/>
              <a:gd name="T38" fmla="*/ 111347911 w 2185"/>
              <a:gd name="T39" fmla="*/ 10987401 h 595"/>
              <a:gd name="T40" fmla="*/ 97797152 w 2185"/>
              <a:gd name="T41" fmla="*/ 14754549 h 595"/>
              <a:gd name="T42" fmla="*/ 84246393 w 2185"/>
              <a:gd name="T43" fmla="*/ 17893887 h 595"/>
              <a:gd name="T44" fmla="*/ 67133818 w 2185"/>
              <a:gd name="T45" fmla="*/ 22524451 h 595"/>
              <a:gd name="T46" fmla="*/ 59235771 w 2185"/>
              <a:gd name="T47" fmla="*/ 25035977 h 595"/>
              <a:gd name="T48" fmla="*/ 49943885 w 2185"/>
              <a:gd name="T49" fmla="*/ 27704386 h 595"/>
              <a:gd name="T50" fmla="*/ 36393126 w 2185"/>
              <a:gd name="T51" fmla="*/ 31157489 h 595"/>
              <a:gd name="T52" fmla="*/ 24623553 w 2185"/>
              <a:gd name="T53" fmla="*/ 34610592 h 595"/>
              <a:gd name="T54" fmla="*/ 13241048 w 2185"/>
              <a:gd name="T55" fmla="*/ 39319598 h 595"/>
              <a:gd name="T56" fmla="*/ 7665694 w 2185"/>
              <a:gd name="T57" fmla="*/ 42615818 h 595"/>
              <a:gd name="T58" fmla="*/ 1626191 w 2185"/>
              <a:gd name="T59" fmla="*/ 46697013 h 595"/>
              <a:gd name="T60" fmla="*/ 0 w 2185"/>
              <a:gd name="T61" fmla="*/ 46382967 h 595"/>
              <a:gd name="T62" fmla="*/ 309711 w 2185"/>
              <a:gd name="T63" fmla="*/ 44734857 h 595"/>
              <a:gd name="T64" fmla="*/ 309711 w 2185"/>
              <a:gd name="T65" fmla="*/ 44734857 h 5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0" name="Freeform 111"/>
          <p:cNvSpPr>
            <a:spLocks/>
          </p:cNvSpPr>
          <p:nvPr/>
        </p:nvSpPr>
        <p:spPr bwMode="auto">
          <a:xfrm flipH="1">
            <a:off x="1992313" y="1212850"/>
            <a:ext cx="63500" cy="95250"/>
          </a:xfrm>
          <a:custGeom>
            <a:avLst/>
            <a:gdLst>
              <a:gd name="T0" fmla="*/ 2009038 w 224"/>
              <a:gd name="T1" fmla="*/ 0 h 338"/>
              <a:gd name="T2" fmla="*/ 7312989 w 224"/>
              <a:gd name="T3" fmla="*/ 5479693 h 338"/>
              <a:gd name="T4" fmla="*/ 11572025 w 224"/>
              <a:gd name="T5" fmla="*/ 10562041 h 338"/>
              <a:gd name="T6" fmla="*/ 18001116 w 224"/>
              <a:gd name="T7" fmla="*/ 23109397 h 338"/>
              <a:gd name="T8" fmla="*/ 17840382 w 224"/>
              <a:gd name="T9" fmla="*/ 25491774 h 338"/>
              <a:gd name="T10" fmla="*/ 16152812 w 224"/>
              <a:gd name="T11" fmla="*/ 26841901 h 338"/>
              <a:gd name="T12" fmla="*/ 13902531 w 224"/>
              <a:gd name="T13" fmla="*/ 26841901 h 338"/>
              <a:gd name="T14" fmla="*/ 12375696 w 224"/>
              <a:gd name="T15" fmla="*/ 25094712 h 338"/>
              <a:gd name="T16" fmla="*/ 9884455 w 224"/>
              <a:gd name="T17" fmla="*/ 18424112 h 338"/>
              <a:gd name="T18" fmla="*/ 7795192 w 224"/>
              <a:gd name="T19" fmla="*/ 12547356 h 338"/>
              <a:gd name="T20" fmla="*/ 4741239 w 224"/>
              <a:gd name="T21" fmla="*/ 7067945 h 338"/>
              <a:gd name="T22" fmla="*/ 2732201 w 224"/>
              <a:gd name="T23" fmla="*/ 4367692 h 338"/>
              <a:gd name="T24" fmla="*/ 321469 w 224"/>
              <a:gd name="T25" fmla="*/ 1667720 h 338"/>
              <a:gd name="T26" fmla="*/ 0 w 224"/>
              <a:gd name="T27" fmla="*/ 794126 h 338"/>
              <a:gd name="T28" fmla="*/ 321469 w 224"/>
              <a:gd name="T29" fmla="*/ 0 h 338"/>
              <a:gd name="T30" fmla="*/ 2009038 w 224"/>
              <a:gd name="T31" fmla="*/ 0 h 338"/>
              <a:gd name="T32" fmla="*/ 2009038 w 224"/>
              <a:gd name="T33" fmla="*/ 0 h 338"/>
              <a:gd name="T34" fmla="*/ 2009038 w 224"/>
              <a:gd name="T35" fmla="*/ 0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1" name="Freeform 112"/>
          <p:cNvSpPr>
            <a:spLocks/>
          </p:cNvSpPr>
          <p:nvPr/>
        </p:nvSpPr>
        <p:spPr bwMode="auto">
          <a:xfrm flipH="1">
            <a:off x="1990725" y="1293813"/>
            <a:ext cx="104775" cy="554037"/>
          </a:xfrm>
          <a:custGeom>
            <a:avLst/>
            <a:gdLst>
              <a:gd name="T0" fmla="*/ 29041801 w 378"/>
              <a:gd name="T1" fmla="*/ 2810138 h 1983"/>
              <a:gd name="T2" fmla="*/ 24508757 w 378"/>
              <a:gd name="T3" fmla="*/ 38405968 h 1983"/>
              <a:gd name="T4" fmla="*/ 22434323 w 378"/>
              <a:gd name="T5" fmla="*/ 49724751 h 1983"/>
              <a:gd name="T6" fmla="*/ 20283110 w 378"/>
              <a:gd name="T7" fmla="*/ 60809402 h 1983"/>
              <a:gd name="T8" fmla="*/ 18362512 w 378"/>
              <a:gd name="T9" fmla="*/ 70020442 h 1983"/>
              <a:gd name="T10" fmla="*/ 16749032 w 378"/>
              <a:gd name="T11" fmla="*/ 78372906 h 1983"/>
              <a:gd name="T12" fmla="*/ 13675632 w 378"/>
              <a:gd name="T13" fmla="*/ 93594814 h 1983"/>
              <a:gd name="T14" fmla="*/ 8989030 w 378"/>
              <a:gd name="T15" fmla="*/ 126848769 h 1983"/>
              <a:gd name="T16" fmla="*/ 5685568 w 378"/>
              <a:gd name="T17" fmla="*/ 151984391 h 1983"/>
              <a:gd name="T18" fmla="*/ 4609823 w 378"/>
              <a:gd name="T19" fmla="*/ 154170085 h 1983"/>
              <a:gd name="T20" fmla="*/ 2612168 w 378"/>
              <a:gd name="T21" fmla="*/ 154794529 h 1983"/>
              <a:gd name="T22" fmla="*/ 0 w 378"/>
              <a:gd name="T23" fmla="*/ 151828210 h 1983"/>
              <a:gd name="T24" fmla="*/ 1459643 w 378"/>
              <a:gd name="T25" fmla="*/ 139026128 h 1983"/>
              <a:gd name="T26" fmla="*/ 3457298 w 378"/>
              <a:gd name="T27" fmla="*/ 126302275 h 1983"/>
              <a:gd name="T28" fmla="*/ 5685568 w 378"/>
              <a:gd name="T29" fmla="*/ 108504361 h 1983"/>
              <a:gd name="T30" fmla="*/ 8451296 w 378"/>
              <a:gd name="T31" fmla="*/ 92892419 h 1983"/>
              <a:gd name="T32" fmla="*/ 11831814 w 378"/>
              <a:gd name="T33" fmla="*/ 77436380 h 1983"/>
              <a:gd name="T34" fmla="*/ 13522073 w 378"/>
              <a:gd name="T35" fmla="*/ 69161866 h 1983"/>
              <a:gd name="T36" fmla="*/ 15442948 w 378"/>
              <a:gd name="T37" fmla="*/ 59950547 h 1983"/>
              <a:gd name="T38" fmla="*/ 19975714 w 378"/>
              <a:gd name="T39" fmla="*/ 37703294 h 1983"/>
              <a:gd name="T40" fmla="*/ 24201639 w 378"/>
              <a:gd name="T41" fmla="*/ 1951563 h 1983"/>
              <a:gd name="T42" fmla="*/ 25200328 w 378"/>
              <a:gd name="T43" fmla="*/ 312362 h 1983"/>
              <a:gd name="T44" fmla="*/ 26967366 w 378"/>
              <a:gd name="T45" fmla="*/ 0 h 1983"/>
              <a:gd name="T46" fmla="*/ 29041801 w 378"/>
              <a:gd name="T47" fmla="*/ 2810138 h 1983"/>
              <a:gd name="T48" fmla="*/ 29041801 w 378"/>
              <a:gd name="T49" fmla="*/ 2810138 h 1983"/>
              <a:gd name="T50" fmla="*/ 29041801 w 378"/>
              <a:gd name="T51" fmla="*/ 2810138 h 19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2" name="Freeform 113"/>
          <p:cNvSpPr>
            <a:spLocks/>
          </p:cNvSpPr>
          <p:nvPr/>
        </p:nvSpPr>
        <p:spPr bwMode="auto">
          <a:xfrm flipH="1">
            <a:off x="2055813" y="1249363"/>
            <a:ext cx="68262" cy="501650"/>
          </a:xfrm>
          <a:custGeom>
            <a:avLst/>
            <a:gdLst>
              <a:gd name="T0" fmla="*/ 19175723 w 243"/>
              <a:gd name="T1" fmla="*/ 1948256 h 1797"/>
              <a:gd name="T2" fmla="*/ 19017849 w 243"/>
              <a:gd name="T3" fmla="*/ 19248620 h 1797"/>
              <a:gd name="T4" fmla="*/ 18307700 w 243"/>
              <a:gd name="T5" fmla="*/ 25950687 h 1797"/>
              <a:gd name="T6" fmla="*/ 17044993 w 243"/>
              <a:gd name="T7" fmla="*/ 47459384 h 1797"/>
              <a:gd name="T8" fmla="*/ 16019097 w 243"/>
              <a:gd name="T9" fmla="*/ 68890196 h 1797"/>
              <a:gd name="T10" fmla="*/ 13336091 w 243"/>
              <a:gd name="T11" fmla="*/ 87281796 h 1797"/>
              <a:gd name="T12" fmla="*/ 10179746 w 243"/>
              <a:gd name="T13" fmla="*/ 105829167 h 1797"/>
              <a:gd name="T14" fmla="*/ 8206890 w 243"/>
              <a:gd name="T15" fmla="*/ 114713146 h 1797"/>
              <a:gd name="T16" fmla="*/ 6155097 w 243"/>
              <a:gd name="T17" fmla="*/ 122350397 h 1797"/>
              <a:gd name="T18" fmla="*/ 2209666 w 243"/>
              <a:gd name="T19" fmla="*/ 138949513 h 1797"/>
              <a:gd name="T20" fmla="*/ 868023 w 243"/>
              <a:gd name="T21" fmla="*/ 140040469 h 1797"/>
              <a:gd name="T22" fmla="*/ 0 w 243"/>
              <a:gd name="T23" fmla="*/ 138559806 h 1797"/>
              <a:gd name="T24" fmla="*/ 4182241 w 243"/>
              <a:gd name="T25" fmla="*/ 104738211 h 1797"/>
              <a:gd name="T26" fmla="*/ 10021873 w 243"/>
              <a:gd name="T27" fmla="*/ 68500489 h 1797"/>
              <a:gd name="T28" fmla="*/ 11521109 w 243"/>
              <a:gd name="T29" fmla="*/ 47147842 h 1797"/>
              <a:gd name="T30" fmla="*/ 12862752 w 243"/>
              <a:gd name="T31" fmla="*/ 25639144 h 1797"/>
              <a:gd name="T32" fmla="*/ 13336091 w 243"/>
              <a:gd name="T33" fmla="*/ 19248620 h 1797"/>
              <a:gd name="T34" fmla="*/ 15308947 w 243"/>
              <a:gd name="T35" fmla="*/ 2104027 h 1797"/>
              <a:gd name="T36" fmla="*/ 15703631 w 243"/>
              <a:gd name="T37" fmla="*/ 623364 h 1797"/>
              <a:gd name="T38" fmla="*/ 17044993 w 243"/>
              <a:gd name="T39" fmla="*/ 0 h 1797"/>
              <a:gd name="T40" fmla="*/ 19175723 w 243"/>
              <a:gd name="T41" fmla="*/ 1948256 h 1797"/>
              <a:gd name="T42" fmla="*/ 19175723 w 243"/>
              <a:gd name="T43" fmla="*/ 1948256 h 1797"/>
              <a:gd name="T44" fmla="*/ 19175723 w 243"/>
              <a:gd name="T45" fmla="*/ 1948256 h 17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3" name="Freeform 114"/>
          <p:cNvSpPr>
            <a:spLocks/>
          </p:cNvSpPr>
          <p:nvPr/>
        </p:nvSpPr>
        <p:spPr bwMode="auto">
          <a:xfrm flipH="1">
            <a:off x="2568575" y="1379538"/>
            <a:ext cx="115888" cy="466725"/>
          </a:xfrm>
          <a:custGeom>
            <a:avLst/>
            <a:gdLst>
              <a:gd name="T0" fmla="*/ 2348865 w 421"/>
              <a:gd name="T1" fmla="*/ 1011842 h 1673"/>
              <a:gd name="T2" fmla="*/ 4243263 w 421"/>
              <a:gd name="T3" fmla="*/ 18211481 h 1673"/>
              <a:gd name="T4" fmla="*/ 5682916 w 421"/>
              <a:gd name="T5" fmla="*/ 25760821 h 1673"/>
              <a:gd name="T6" fmla="*/ 7349942 w 421"/>
              <a:gd name="T7" fmla="*/ 32998546 h 1673"/>
              <a:gd name="T8" fmla="*/ 9547409 w 421"/>
              <a:gd name="T9" fmla="*/ 40236549 h 1673"/>
              <a:gd name="T10" fmla="*/ 11820576 w 421"/>
              <a:gd name="T11" fmla="*/ 47785889 h 1673"/>
              <a:gd name="T12" fmla="*/ 14321114 w 421"/>
              <a:gd name="T13" fmla="*/ 55646285 h 1673"/>
              <a:gd name="T14" fmla="*/ 17048749 w 421"/>
              <a:gd name="T15" fmla="*/ 64207188 h 1673"/>
              <a:gd name="T16" fmla="*/ 25232203 w 421"/>
              <a:gd name="T17" fmla="*/ 99696421 h 1673"/>
              <a:gd name="T18" fmla="*/ 31597235 w 421"/>
              <a:gd name="T19" fmla="*/ 125768299 h 1673"/>
              <a:gd name="T20" fmla="*/ 31900305 w 421"/>
              <a:gd name="T21" fmla="*/ 127558481 h 1673"/>
              <a:gd name="T22" fmla="*/ 30839421 w 421"/>
              <a:gd name="T23" fmla="*/ 130204558 h 1673"/>
              <a:gd name="T24" fmla="*/ 28414857 w 421"/>
              <a:gd name="T25" fmla="*/ 129270550 h 1673"/>
              <a:gd name="T26" fmla="*/ 26823530 w 421"/>
              <a:gd name="T27" fmla="*/ 127247145 h 1673"/>
              <a:gd name="T28" fmla="*/ 25686947 w 421"/>
              <a:gd name="T29" fmla="*/ 120086976 h 1673"/>
              <a:gd name="T30" fmla="*/ 24247293 w 421"/>
              <a:gd name="T31" fmla="*/ 113938648 h 1673"/>
              <a:gd name="T32" fmla="*/ 22655966 w 421"/>
              <a:gd name="T33" fmla="*/ 107868154 h 1673"/>
              <a:gd name="T34" fmla="*/ 20610172 w 421"/>
              <a:gd name="T35" fmla="*/ 101019320 h 1673"/>
              <a:gd name="T36" fmla="*/ 13563300 w 421"/>
              <a:gd name="T37" fmla="*/ 65374698 h 1673"/>
              <a:gd name="T38" fmla="*/ 10835390 w 421"/>
              <a:gd name="T39" fmla="*/ 56658127 h 1673"/>
              <a:gd name="T40" fmla="*/ 8562224 w 421"/>
              <a:gd name="T41" fmla="*/ 48486116 h 1673"/>
              <a:gd name="T42" fmla="*/ 4622032 w 421"/>
              <a:gd name="T43" fmla="*/ 33699051 h 1673"/>
              <a:gd name="T44" fmla="*/ 0 w 421"/>
              <a:gd name="T45" fmla="*/ 1167510 h 1673"/>
              <a:gd name="T46" fmla="*/ 1060884 w 421"/>
              <a:gd name="T47" fmla="*/ 0 h 1673"/>
              <a:gd name="T48" fmla="*/ 2348865 w 421"/>
              <a:gd name="T49" fmla="*/ 1011842 h 1673"/>
              <a:gd name="T50" fmla="*/ 2348865 w 421"/>
              <a:gd name="T51" fmla="*/ 1011842 h 1673"/>
              <a:gd name="T52" fmla="*/ 2348865 w 421"/>
              <a:gd name="T53" fmla="*/ 1011842 h 16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4" name="Freeform 115"/>
          <p:cNvSpPr>
            <a:spLocks/>
          </p:cNvSpPr>
          <p:nvPr/>
        </p:nvSpPr>
        <p:spPr bwMode="auto">
          <a:xfrm flipH="1">
            <a:off x="2173288" y="1849438"/>
            <a:ext cx="382587" cy="23812"/>
          </a:xfrm>
          <a:custGeom>
            <a:avLst/>
            <a:gdLst>
              <a:gd name="T0" fmla="*/ 1393451 w 1375"/>
              <a:gd name="T1" fmla="*/ 732219 h 88"/>
              <a:gd name="T2" fmla="*/ 15329357 w 1375"/>
              <a:gd name="T3" fmla="*/ 1098329 h 88"/>
              <a:gd name="T4" fmla="*/ 29497040 w 1375"/>
              <a:gd name="T5" fmla="*/ 0 h 88"/>
              <a:gd name="T6" fmla="*/ 103511069 w 1375"/>
              <a:gd name="T7" fmla="*/ 878609 h 88"/>
              <a:gd name="T8" fmla="*/ 105678877 w 1375"/>
              <a:gd name="T9" fmla="*/ 1684158 h 88"/>
              <a:gd name="T10" fmla="*/ 106452955 w 1375"/>
              <a:gd name="T11" fmla="*/ 3661095 h 88"/>
              <a:gd name="T12" fmla="*/ 105678877 w 1375"/>
              <a:gd name="T13" fmla="*/ 5564973 h 88"/>
              <a:gd name="T14" fmla="*/ 103511069 w 1375"/>
              <a:gd name="T15" fmla="*/ 6443581 h 88"/>
              <a:gd name="T16" fmla="*/ 66581546 w 1375"/>
              <a:gd name="T17" fmla="*/ 5564973 h 88"/>
              <a:gd name="T18" fmla="*/ 29497040 w 1375"/>
              <a:gd name="T19" fmla="*/ 4759424 h 88"/>
              <a:gd name="T20" fmla="*/ 15019670 w 1375"/>
              <a:gd name="T21" fmla="*/ 4613034 h 88"/>
              <a:gd name="T22" fmla="*/ 929060 w 1375"/>
              <a:gd name="T23" fmla="*/ 2928876 h 88"/>
              <a:gd name="T24" fmla="*/ 0 w 1375"/>
              <a:gd name="T25" fmla="*/ 1537768 h 88"/>
              <a:gd name="T26" fmla="*/ 1393451 w 1375"/>
              <a:gd name="T27" fmla="*/ 732219 h 88"/>
              <a:gd name="T28" fmla="*/ 1393451 w 1375"/>
              <a:gd name="T29" fmla="*/ 732219 h 88"/>
              <a:gd name="T30" fmla="*/ 1393451 w 1375"/>
              <a:gd name="T31" fmla="*/ 732219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5" name="Freeform 116"/>
          <p:cNvSpPr>
            <a:spLocks/>
          </p:cNvSpPr>
          <p:nvPr/>
        </p:nvSpPr>
        <p:spPr bwMode="auto">
          <a:xfrm flipH="1">
            <a:off x="2092325" y="1851025"/>
            <a:ext cx="73025" cy="25400"/>
          </a:xfrm>
          <a:custGeom>
            <a:avLst/>
            <a:gdLst>
              <a:gd name="T0" fmla="*/ 2113528 w 261"/>
              <a:gd name="T1" fmla="*/ 2859505 h 95"/>
              <a:gd name="T2" fmla="*/ 8062967 w 261"/>
              <a:gd name="T3" fmla="*/ 1787091 h 95"/>
              <a:gd name="T4" fmla="*/ 18944252 w 261"/>
              <a:gd name="T5" fmla="*/ 0 h 95"/>
              <a:gd name="T6" fmla="*/ 20431612 w 261"/>
              <a:gd name="T7" fmla="*/ 571901 h 95"/>
              <a:gd name="T8" fmla="*/ 19648761 w 261"/>
              <a:gd name="T9" fmla="*/ 2073175 h 95"/>
              <a:gd name="T10" fmla="*/ 14482173 w 261"/>
              <a:gd name="T11" fmla="*/ 4217737 h 95"/>
              <a:gd name="T12" fmla="*/ 9393925 w 261"/>
              <a:gd name="T13" fmla="*/ 6505341 h 95"/>
              <a:gd name="T14" fmla="*/ 2113528 w 261"/>
              <a:gd name="T15" fmla="*/ 6791158 h 95"/>
              <a:gd name="T16" fmla="*/ 0 w 261"/>
              <a:gd name="T17" fmla="*/ 4861025 h 95"/>
              <a:gd name="T18" fmla="*/ 469766 w 261"/>
              <a:gd name="T19" fmla="*/ 3502794 h 95"/>
              <a:gd name="T20" fmla="*/ 2113528 w 261"/>
              <a:gd name="T21" fmla="*/ 2859505 h 95"/>
              <a:gd name="T22" fmla="*/ 2113528 w 261"/>
              <a:gd name="T23" fmla="*/ 2859505 h 95"/>
              <a:gd name="T24" fmla="*/ 2113528 w 261"/>
              <a:gd name="T25" fmla="*/ 2859505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6" name="Freeform 117"/>
          <p:cNvSpPr>
            <a:spLocks/>
          </p:cNvSpPr>
          <p:nvPr/>
        </p:nvSpPr>
        <p:spPr bwMode="auto">
          <a:xfrm flipH="1">
            <a:off x="2459038" y="1855788"/>
            <a:ext cx="58737" cy="79375"/>
          </a:xfrm>
          <a:custGeom>
            <a:avLst/>
            <a:gdLst>
              <a:gd name="T0" fmla="*/ 13347913 w 209"/>
              <a:gd name="T1" fmla="*/ 1494662 h 283"/>
              <a:gd name="T2" fmla="*/ 16507345 w 209"/>
              <a:gd name="T3" fmla="*/ 7788006 h 283"/>
              <a:gd name="T4" fmla="*/ 16349402 w 209"/>
              <a:gd name="T5" fmla="*/ 9754711 h 283"/>
              <a:gd name="T6" fmla="*/ 13822025 w 209"/>
              <a:gd name="T7" fmla="*/ 14474859 h 283"/>
              <a:gd name="T8" fmla="*/ 10504649 w 209"/>
              <a:gd name="T9" fmla="*/ 17778878 h 283"/>
              <a:gd name="T10" fmla="*/ 6318584 w 209"/>
              <a:gd name="T11" fmla="*/ 20217626 h 283"/>
              <a:gd name="T12" fmla="*/ 1658688 w 209"/>
              <a:gd name="T13" fmla="*/ 22262864 h 283"/>
              <a:gd name="T14" fmla="*/ 0 w 209"/>
              <a:gd name="T15" fmla="*/ 21712288 h 283"/>
              <a:gd name="T16" fmla="*/ 631774 w 209"/>
              <a:gd name="T17" fmla="*/ 20217626 h 283"/>
              <a:gd name="T18" fmla="*/ 6634471 w 209"/>
              <a:gd name="T19" fmla="*/ 15576011 h 283"/>
              <a:gd name="T20" fmla="*/ 10188762 w 209"/>
              <a:gd name="T21" fmla="*/ 8653277 h 283"/>
              <a:gd name="T22" fmla="*/ 8135215 w 209"/>
              <a:gd name="T23" fmla="*/ 3776062 h 283"/>
              <a:gd name="T24" fmla="*/ 8135215 w 209"/>
              <a:gd name="T25" fmla="*/ 1494662 h 283"/>
              <a:gd name="T26" fmla="*/ 9635959 w 209"/>
              <a:gd name="T27" fmla="*/ 0 h 283"/>
              <a:gd name="T28" fmla="*/ 13347913 w 209"/>
              <a:gd name="T29" fmla="*/ 1494662 h 283"/>
              <a:gd name="T30" fmla="*/ 13347913 w 209"/>
              <a:gd name="T31" fmla="*/ 1494662 h 283"/>
              <a:gd name="T32" fmla="*/ 13347913 w 209"/>
              <a:gd name="T33" fmla="*/ 1494662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7" name="Freeform 118"/>
          <p:cNvSpPr>
            <a:spLocks/>
          </p:cNvSpPr>
          <p:nvPr/>
        </p:nvSpPr>
        <p:spPr bwMode="auto">
          <a:xfrm flipH="1">
            <a:off x="2522538" y="1928813"/>
            <a:ext cx="28575" cy="34925"/>
          </a:xfrm>
          <a:custGeom>
            <a:avLst/>
            <a:gdLst>
              <a:gd name="T0" fmla="*/ 2321365 w 101"/>
              <a:gd name="T1" fmla="*/ 8805398 h 130"/>
              <a:gd name="T2" fmla="*/ 0 w 101"/>
              <a:gd name="T3" fmla="*/ 5773908 h 130"/>
              <a:gd name="T4" fmla="*/ 320266 w 101"/>
              <a:gd name="T5" fmla="*/ 4113896 h 130"/>
              <a:gd name="T6" fmla="*/ 3041681 w 101"/>
              <a:gd name="T7" fmla="*/ 1804279 h 130"/>
              <a:gd name="T8" fmla="*/ 6243496 w 101"/>
              <a:gd name="T9" fmla="*/ 0 h 130"/>
              <a:gd name="T10" fmla="*/ 8084462 w 101"/>
              <a:gd name="T11" fmla="*/ 433070 h 130"/>
              <a:gd name="T12" fmla="*/ 7604062 w 101"/>
              <a:gd name="T13" fmla="*/ 2093082 h 130"/>
              <a:gd name="T14" fmla="*/ 4322464 w 101"/>
              <a:gd name="T15" fmla="*/ 5485374 h 130"/>
              <a:gd name="T16" fmla="*/ 4882647 w 101"/>
              <a:gd name="T17" fmla="*/ 7578456 h 130"/>
              <a:gd name="T18" fmla="*/ 4322464 w 101"/>
              <a:gd name="T19" fmla="*/ 9382736 h 130"/>
              <a:gd name="T20" fmla="*/ 2321365 w 101"/>
              <a:gd name="T21" fmla="*/ 8805398 h 130"/>
              <a:gd name="T22" fmla="*/ 2321365 w 101"/>
              <a:gd name="T23" fmla="*/ 8805398 h 130"/>
              <a:gd name="T24" fmla="*/ 2321365 w 101"/>
              <a:gd name="T25" fmla="*/ 8805398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8" name="Freeform 119"/>
          <p:cNvSpPr>
            <a:spLocks/>
          </p:cNvSpPr>
          <p:nvPr/>
        </p:nvSpPr>
        <p:spPr bwMode="auto">
          <a:xfrm flipH="1">
            <a:off x="2146300" y="1854200"/>
            <a:ext cx="85725" cy="52388"/>
          </a:xfrm>
          <a:custGeom>
            <a:avLst/>
            <a:gdLst>
              <a:gd name="T0" fmla="*/ 5248118 w 304"/>
              <a:gd name="T1" fmla="*/ 2275936 h 187"/>
              <a:gd name="T2" fmla="*/ 6043331 w 304"/>
              <a:gd name="T3" fmla="*/ 4944363 h 187"/>
              <a:gd name="T4" fmla="*/ 7554234 w 304"/>
              <a:gd name="T5" fmla="*/ 6906531 h 187"/>
              <a:gd name="T6" fmla="*/ 9621785 w 304"/>
              <a:gd name="T7" fmla="*/ 8397488 h 187"/>
              <a:gd name="T8" fmla="*/ 12086661 w 304"/>
              <a:gd name="T9" fmla="*/ 9731841 h 187"/>
              <a:gd name="T10" fmla="*/ 22821743 w 304"/>
              <a:gd name="T11" fmla="*/ 10045609 h 187"/>
              <a:gd name="T12" fmla="*/ 24173604 w 304"/>
              <a:gd name="T13" fmla="*/ 11065914 h 187"/>
              <a:gd name="T14" fmla="*/ 23298871 w 304"/>
              <a:gd name="T15" fmla="*/ 12243384 h 187"/>
              <a:gd name="T16" fmla="*/ 17096498 w 304"/>
              <a:gd name="T17" fmla="*/ 13734341 h 187"/>
              <a:gd name="T18" fmla="*/ 11053167 w 304"/>
              <a:gd name="T19" fmla="*/ 14676204 h 187"/>
              <a:gd name="T20" fmla="*/ 3737497 w 304"/>
              <a:gd name="T21" fmla="*/ 10202773 h 187"/>
              <a:gd name="T22" fmla="*/ 0 w 304"/>
              <a:gd name="T23" fmla="*/ 2825310 h 187"/>
              <a:gd name="T24" fmla="*/ 556649 w 304"/>
              <a:gd name="T25" fmla="*/ 784699 h 187"/>
              <a:gd name="T26" fmla="*/ 2385637 w 304"/>
              <a:gd name="T27" fmla="*/ 0 h 187"/>
              <a:gd name="T28" fmla="*/ 5248118 w 304"/>
              <a:gd name="T29" fmla="*/ 2275936 h 187"/>
              <a:gd name="T30" fmla="*/ 5248118 w 304"/>
              <a:gd name="T31" fmla="*/ 2275936 h 187"/>
              <a:gd name="T32" fmla="*/ 5248118 w 304"/>
              <a:gd name="T33" fmla="*/ 2275936 h 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9" name="Freeform 120"/>
          <p:cNvSpPr>
            <a:spLocks/>
          </p:cNvSpPr>
          <p:nvPr/>
        </p:nvSpPr>
        <p:spPr bwMode="auto">
          <a:xfrm flipH="1">
            <a:off x="2120900" y="1892300"/>
            <a:ext cx="14288" cy="46038"/>
          </a:xfrm>
          <a:custGeom>
            <a:avLst/>
            <a:gdLst>
              <a:gd name="T0" fmla="*/ 3655978 w 49"/>
              <a:gd name="T1" fmla="*/ 1291821 h 167"/>
              <a:gd name="T2" fmla="*/ 4166264 w 49"/>
              <a:gd name="T3" fmla="*/ 5395819 h 167"/>
              <a:gd name="T4" fmla="*/ 3401127 w 49"/>
              <a:gd name="T5" fmla="*/ 11551403 h 167"/>
              <a:gd name="T6" fmla="*/ 2040560 w 49"/>
              <a:gd name="T7" fmla="*/ 12691326 h 167"/>
              <a:gd name="T8" fmla="*/ 765137 w 49"/>
              <a:gd name="T9" fmla="*/ 11551403 h 167"/>
              <a:gd name="T10" fmla="*/ 0 w 49"/>
              <a:gd name="T11" fmla="*/ 5395819 h 167"/>
              <a:gd name="T12" fmla="*/ 425141 w 49"/>
              <a:gd name="T13" fmla="*/ 1291821 h 167"/>
              <a:gd name="T14" fmla="*/ 2040560 w 49"/>
              <a:gd name="T15" fmla="*/ 0 h 167"/>
              <a:gd name="T16" fmla="*/ 3655978 w 49"/>
              <a:gd name="T17" fmla="*/ 1291821 h 167"/>
              <a:gd name="T18" fmla="*/ 3655978 w 49"/>
              <a:gd name="T19" fmla="*/ 1291821 h 167"/>
              <a:gd name="T20" fmla="*/ 3655978 w 49"/>
              <a:gd name="T21" fmla="*/ 1291821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167">
                <a:moveTo>
                  <a:pt x="43" y="17"/>
                </a:moveTo>
                <a:lnTo>
                  <a:pt x="49" y="71"/>
                </a:lnTo>
                <a:lnTo>
                  <a:pt x="40" y="152"/>
                </a:lnTo>
                <a:lnTo>
                  <a:pt x="24" y="167"/>
                </a:lnTo>
                <a:lnTo>
                  <a:pt x="9" y="152"/>
                </a:lnTo>
                <a:lnTo>
                  <a:pt x="0" y="71"/>
                </a:lnTo>
                <a:lnTo>
                  <a:pt x="5" y="17"/>
                </a:lnTo>
                <a:lnTo>
                  <a:pt x="24" y="0"/>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0" name="Freeform 121"/>
          <p:cNvSpPr>
            <a:spLocks/>
          </p:cNvSpPr>
          <p:nvPr/>
        </p:nvSpPr>
        <p:spPr bwMode="auto">
          <a:xfrm flipH="1">
            <a:off x="2506663" y="1795463"/>
            <a:ext cx="19050" cy="39687"/>
          </a:xfrm>
          <a:custGeom>
            <a:avLst/>
            <a:gdLst>
              <a:gd name="T0" fmla="*/ 4248727 w 66"/>
              <a:gd name="T1" fmla="*/ 2139157 h 141"/>
              <a:gd name="T2" fmla="*/ 5498523 w 66"/>
              <a:gd name="T3" fmla="*/ 9665614 h 141"/>
              <a:gd name="T4" fmla="*/ 4748645 w 66"/>
              <a:gd name="T5" fmla="*/ 11170905 h 141"/>
              <a:gd name="T6" fmla="*/ 3165764 w 66"/>
              <a:gd name="T7" fmla="*/ 10537039 h 141"/>
              <a:gd name="T8" fmla="*/ 0 w 66"/>
              <a:gd name="T9" fmla="*/ 2456091 h 141"/>
              <a:gd name="T10" fmla="*/ 416502 w 66"/>
              <a:gd name="T11" fmla="*/ 633866 h 141"/>
              <a:gd name="T12" fmla="*/ 1666298 w 66"/>
              <a:gd name="T13" fmla="*/ 0 h 141"/>
              <a:gd name="T14" fmla="*/ 4248727 w 66"/>
              <a:gd name="T15" fmla="*/ 2139157 h 141"/>
              <a:gd name="T16" fmla="*/ 4248727 w 66"/>
              <a:gd name="T17" fmla="*/ 2139157 h 141"/>
              <a:gd name="T18" fmla="*/ 4248727 w 66"/>
              <a:gd name="T19" fmla="*/ 213915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41">
                <a:moveTo>
                  <a:pt x="51" y="27"/>
                </a:moveTo>
                <a:lnTo>
                  <a:pt x="66" y="122"/>
                </a:lnTo>
                <a:lnTo>
                  <a:pt x="57" y="141"/>
                </a:lnTo>
                <a:lnTo>
                  <a:pt x="38" y="133"/>
                </a:lnTo>
                <a:lnTo>
                  <a:pt x="0" y="31"/>
                </a:lnTo>
                <a:lnTo>
                  <a:pt x="5" y="8"/>
                </a:lnTo>
                <a:lnTo>
                  <a:pt x="20" y="0"/>
                </a:lnTo>
                <a:lnTo>
                  <a:pt x="5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1" name="Freeform 122"/>
          <p:cNvSpPr>
            <a:spLocks/>
          </p:cNvSpPr>
          <p:nvPr/>
        </p:nvSpPr>
        <p:spPr bwMode="auto">
          <a:xfrm flipH="1">
            <a:off x="2185988" y="1771650"/>
            <a:ext cx="338137" cy="33338"/>
          </a:xfrm>
          <a:custGeom>
            <a:avLst/>
            <a:gdLst>
              <a:gd name="T0" fmla="*/ 155549 w 1213"/>
              <a:gd name="T1" fmla="*/ 6827847 h 119"/>
              <a:gd name="T2" fmla="*/ 9480380 w 1213"/>
              <a:gd name="T3" fmla="*/ 5807816 h 119"/>
              <a:gd name="T4" fmla="*/ 47867989 w 1213"/>
              <a:gd name="T5" fmla="*/ 1491245 h 119"/>
              <a:gd name="T6" fmla="*/ 70636345 w 1213"/>
              <a:gd name="T7" fmla="*/ 0 h 119"/>
              <a:gd name="T8" fmla="*/ 93249153 w 1213"/>
              <a:gd name="T9" fmla="*/ 392492 h 119"/>
              <a:gd name="T10" fmla="*/ 94259382 w 1213"/>
              <a:gd name="T11" fmla="*/ 1648130 h 119"/>
              <a:gd name="T12" fmla="*/ 93249153 w 1213"/>
              <a:gd name="T13" fmla="*/ 2825325 h 119"/>
              <a:gd name="T14" fmla="*/ 46080574 w 1213"/>
              <a:gd name="T15" fmla="*/ 5493766 h 119"/>
              <a:gd name="T16" fmla="*/ 9635650 w 1213"/>
              <a:gd name="T17" fmla="*/ 8946911 h 119"/>
              <a:gd name="T18" fmla="*/ 1942685 w 1213"/>
              <a:gd name="T19" fmla="*/ 9339403 h 119"/>
              <a:gd name="T20" fmla="*/ 0 w 1213"/>
              <a:gd name="T21" fmla="*/ 8319092 h 119"/>
              <a:gd name="T22" fmla="*/ 155549 w 1213"/>
              <a:gd name="T23" fmla="*/ 6827847 h 119"/>
              <a:gd name="T24" fmla="*/ 155549 w 1213"/>
              <a:gd name="T25" fmla="*/ 6827847 h 119"/>
              <a:gd name="T26" fmla="*/ 155549 w 1213"/>
              <a:gd name="T27" fmla="*/ 68278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2" name="Freeform 123"/>
          <p:cNvSpPr>
            <a:spLocks/>
          </p:cNvSpPr>
          <p:nvPr/>
        </p:nvSpPr>
        <p:spPr bwMode="auto">
          <a:xfrm flipH="1">
            <a:off x="2181225" y="1773238"/>
            <a:ext cx="14288" cy="44450"/>
          </a:xfrm>
          <a:custGeom>
            <a:avLst/>
            <a:gdLst>
              <a:gd name="T0" fmla="*/ 4343552 w 47"/>
              <a:gd name="T1" fmla="*/ 1929408 h 160"/>
              <a:gd name="T2" fmla="*/ 3511808 w 47"/>
              <a:gd name="T3" fmla="*/ 11345307 h 160"/>
              <a:gd name="T4" fmla="*/ 2125568 w 47"/>
              <a:gd name="T5" fmla="*/ 12348766 h 160"/>
              <a:gd name="T6" fmla="*/ 739328 w 47"/>
              <a:gd name="T7" fmla="*/ 11345307 h 160"/>
              <a:gd name="T8" fmla="*/ 0 w 47"/>
              <a:gd name="T9" fmla="*/ 1929408 h 160"/>
              <a:gd name="T10" fmla="*/ 739328 w 47"/>
              <a:gd name="T11" fmla="*/ 463113 h 160"/>
              <a:gd name="T12" fmla="*/ 2125568 w 47"/>
              <a:gd name="T13" fmla="*/ 0 h 160"/>
              <a:gd name="T14" fmla="*/ 4343552 w 47"/>
              <a:gd name="T15" fmla="*/ 1929408 h 160"/>
              <a:gd name="T16" fmla="*/ 4343552 w 47"/>
              <a:gd name="T17" fmla="*/ 1929408 h 160"/>
              <a:gd name="T18" fmla="*/ 4343552 w 47"/>
              <a:gd name="T19" fmla="*/ 1929408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60">
                <a:moveTo>
                  <a:pt x="47" y="25"/>
                </a:moveTo>
                <a:lnTo>
                  <a:pt x="38" y="147"/>
                </a:lnTo>
                <a:lnTo>
                  <a:pt x="23" y="160"/>
                </a:lnTo>
                <a:lnTo>
                  <a:pt x="8" y="147"/>
                </a:lnTo>
                <a:lnTo>
                  <a:pt x="0" y="25"/>
                </a:lnTo>
                <a:lnTo>
                  <a:pt x="8" y="6"/>
                </a:lnTo>
                <a:lnTo>
                  <a:pt x="23" y="0"/>
                </a:lnTo>
                <a:lnTo>
                  <a:pt x="4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3" name="Freeform 124"/>
          <p:cNvSpPr>
            <a:spLocks/>
          </p:cNvSpPr>
          <p:nvPr/>
        </p:nvSpPr>
        <p:spPr bwMode="auto">
          <a:xfrm flipH="1">
            <a:off x="2252663" y="1790700"/>
            <a:ext cx="12700" cy="34925"/>
          </a:xfrm>
          <a:custGeom>
            <a:avLst/>
            <a:gdLst>
              <a:gd name="T0" fmla="*/ 3506304 w 46"/>
              <a:gd name="T1" fmla="*/ 1884805 h 122"/>
              <a:gd name="T2" fmla="*/ 2896428 w 46"/>
              <a:gd name="T3" fmla="*/ 8850625 h 122"/>
              <a:gd name="T4" fmla="*/ 1753152 w 46"/>
              <a:gd name="T5" fmla="*/ 9997997 h 122"/>
              <a:gd name="T6" fmla="*/ 686076 w 46"/>
              <a:gd name="T7" fmla="*/ 8604718 h 122"/>
              <a:gd name="T8" fmla="*/ 0 w 46"/>
              <a:gd name="T9" fmla="*/ 1884805 h 122"/>
              <a:gd name="T10" fmla="*/ 533676 w 46"/>
              <a:gd name="T11" fmla="*/ 491813 h 122"/>
              <a:gd name="T12" fmla="*/ 1753152 w 46"/>
              <a:gd name="T13" fmla="*/ 0 h 122"/>
              <a:gd name="T14" fmla="*/ 3506304 w 46"/>
              <a:gd name="T15" fmla="*/ 1884805 h 122"/>
              <a:gd name="T16" fmla="*/ 3506304 w 46"/>
              <a:gd name="T17" fmla="*/ 1884805 h 122"/>
              <a:gd name="T18" fmla="*/ 3506304 w 46"/>
              <a:gd name="T19" fmla="*/ 1884805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22">
                <a:moveTo>
                  <a:pt x="46" y="23"/>
                </a:moveTo>
                <a:lnTo>
                  <a:pt x="38" y="108"/>
                </a:lnTo>
                <a:lnTo>
                  <a:pt x="23" y="122"/>
                </a:lnTo>
                <a:lnTo>
                  <a:pt x="9" y="105"/>
                </a:lnTo>
                <a:lnTo>
                  <a:pt x="0" y="23"/>
                </a:lnTo>
                <a:lnTo>
                  <a:pt x="7" y="6"/>
                </a:lnTo>
                <a:lnTo>
                  <a:pt x="23" y="0"/>
                </a:lnTo>
                <a:lnTo>
                  <a:pt x="4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4" name="Freeform 125"/>
          <p:cNvSpPr>
            <a:spLocks/>
          </p:cNvSpPr>
          <p:nvPr/>
        </p:nvSpPr>
        <p:spPr bwMode="auto">
          <a:xfrm flipH="1">
            <a:off x="2311400" y="1790700"/>
            <a:ext cx="17463" cy="33338"/>
          </a:xfrm>
          <a:custGeom>
            <a:avLst/>
            <a:gdLst>
              <a:gd name="T0" fmla="*/ 5350112 w 57"/>
              <a:gd name="T1" fmla="*/ 1269303 h 122"/>
              <a:gd name="T2" fmla="*/ 4411399 w 57"/>
              <a:gd name="T3" fmla="*/ 7243090 h 122"/>
              <a:gd name="T4" fmla="*/ 3003636 w 57"/>
              <a:gd name="T5" fmla="*/ 9109745 h 122"/>
              <a:gd name="T6" fmla="*/ 1595567 w 57"/>
              <a:gd name="T7" fmla="*/ 7690967 h 122"/>
              <a:gd name="T8" fmla="*/ 0 w 57"/>
              <a:gd name="T9" fmla="*/ 1120102 h 122"/>
              <a:gd name="T10" fmla="*/ 844658 w 57"/>
              <a:gd name="T11" fmla="*/ 149474 h 122"/>
              <a:gd name="T12" fmla="*/ 2628028 w 57"/>
              <a:gd name="T13" fmla="*/ 0 h 122"/>
              <a:gd name="T14" fmla="*/ 5350112 w 57"/>
              <a:gd name="T15" fmla="*/ 1269303 h 122"/>
              <a:gd name="T16" fmla="*/ 5350112 w 57"/>
              <a:gd name="T17" fmla="*/ 1269303 h 122"/>
              <a:gd name="T18" fmla="*/ 5350112 w 57"/>
              <a:gd name="T19" fmla="*/ 1269303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22">
                <a:moveTo>
                  <a:pt x="57" y="17"/>
                </a:moveTo>
                <a:lnTo>
                  <a:pt x="47" y="97"/>
                </a:lnTo>
                <a:lnTo>
                  <a:pt x="32" y="122"/>
                </a:lnTo>
                <a:lnTo>
                  <a:pt x="17" y="103"/>
                </a:lnTo>
                <a:lnTo>
                  <a:pt x="0" y="15"/>
                </a:lnTo>
                <a:lnTo>
                  <a:pt x="9" y="2"/>
                </a:lnTo>
                <a:lnTo>
                  <a:pt x="28" y="0"/>
                </a:lnTo>
                <a:lnTo>
                  <a:pt x="5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5" name="Freeform 126"/>
          <p:cNvSpPr>
            <a:spLocks/>
          </p:cNvSpPr>
          <p:nvPr/>
        </p:nvSpPr>
        <p:spPr bwMode="auto">
          <a:xfrm flipH="1">
            <a:off x="2386013" y="1787525"/>
            <a:ext cx="15875" cy="36513"/>
          </a:xfrm>
          <a:custGeom>
            <a:avLst/>
            <a:gdLst>
              <a:gd name="T0" fmla="*/ 4666956 w 54"/>
              <a:gd name="T1" fmla="*/ 1983777 h 127"/>
              <a:gd name="T2" fmla="*/ 4148373 w 54"/>
              <a:gd name="T3" fmla="*/ 8596368 h 127"/>
              <a:gd name="T4" fmla="*/ 2679053 w 54"/>
              <a:gd name="T5" fmla="*/ 10497344 h 127"/>
              <a:gd name="T6" fmla="*/ 1037167 w 54"/>
              <a:gd name="T7" fmla="*/ 8926997 h 127"/>
              <a:gd name="T8" fmla="*/ 0 w 54"/>
              <a:gd name="T9" fmla="*/ 1983777 h 127"/>
              <a:gd name="T10" fmla="*/ 691444 w 54"/>
              <a:gd name="T11" fmla="*/ 578458 h 127"/>
              <a:gd name="T12" fmla="*/ 2333625 w 54"/>
              <a:gd name="T13" fmla="*/ 0 h 127"/>
              <a:gd name="T14" fmla="*/ 4666956 w 54"/>
              <a:gd name="T15" fmla="*/ 1983777 h 127"/>
              <a:gd name="T16" fmla="*/ 4666956 w 54"/>
              <a:gd name="T17" fmla="*/ 1983777 h 127"/>
              <a:gd name="T18" fmla="*/ 4666956 w 54"/>
              <a:gd name="T19" fmla="*/ 1983777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27">
                <a:moveTo>
                  <a:pt x="54" y="24"/>
                </a:moveTo>
                <a:lnTo>
                  <a:pt x="48" y="104"/>
                </a:lnTo>
                <a:lnTo>
                  <a:pt x="31" y="127"/>
                </a:lnTo>
                <a:lnTo>
                  <a:pt x="12" y="108"/>
                </a:lnTo>
                <a:lnTo>
                  <a:pt x="0" y="24"/>
                </a:lnTo>
                <a:lnTo>
                  <a:pt x="8" y="7"/>
                </a:lnTo>
                <a:lnTo>
                  <a:pt x="27" y="0"/>
                </a:lnTo>
                <a:lnTo>
                  <a:pt x="5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6" name="Freeform 127"/>
          <p:cNvSpPr>
            <a:spLocks/>
          </p:cNvSpPr>
          <p:nvPr/>
        </p:nvSpPr>
        <p:spPr bwMode="auto">
          <a:xfrm flipH="1">
            <a:off x="2447925" y="1792288"/>
            <a:ext cx="17463" cy="38100"/>
          </a:xfrm>
          <a:custGeom>
            <a:avLst/>
            <a:gdLst>
              <a:gd name="T0" fmla="*/ 5350112 w 57"/>
              <a:gd name="T1" fmla="*/ 1624117 h 137"/>
              <a:gd name="T2" fmla="*/ 5068559 w 57"/>
              <a:gd name="T3" fmla="*/ 4563101 h 137"/>
              <a:gd name="T4" fmla="*/ 5068559 w 57"/>
              <a:gd name="T5" fmla="*/ 9435451 h 137"/>
              <a:gd name="T6" fmla="*/ 3566741 w 57"/>
              <a:gd name="T7" fmla="*/ 10595693 h 137"/>
              <a:gd name="T8" fmla="*/ 2158672 w 57"/>
              <a:gd name="T9" fmla="*/ 9435451 h 137"/>
              <a:gd name="T10" fmla="*/ 750909 w 57"/>
              <a:gd name="T11" fmla="*/ 4872350 h 137"/>
              <a:gd name="T12" fmla="*/ 0 w 57"/>
              <a:gd name="T13" fmla="*/ 1469492 h 137"/>
              <a:gd name="T14" fmla="*/ 750909 w 57"/>
              <a:gd name="T15" fmla="*/ 309250 h 137"/>
              <a:gd name="T16" fmla="*/ 2722083 w 57"/>
              <a:gd name="T17" fmla="*/ 0 h 137"/>
              <a:gd name="T18" fmla="*/ 5350112 w 57"/>
              <a:gd name="T19" fmla="*/ 1624117 h 137"/>
              <a:gd name="T20" fmla="*/ 5350112 w 57"/>
              <a:gd name="T21" fmla="*/ 1624117 h 137"/>
              <a:gd name="T22" fmla="*/ 5350112 w 57"/>
              <a:gd name="T23" fmla="*/ 1624117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7" name="Freeform 128"/>
          <p:cNvSpPr>
            <a:spLocks/>
          </p:cNvSpPr>
          <p:nvPr/>
        </p:nvSpPr>
        <p:spPr bwMode="auto">
          <a:xfrm flipH="1">
            <a:off x="2157413" y="1316038"/>
            <a:ext cx="120650" cy="52387"/>
          </a:xfrm>
          <a:custGeom>
            <a:avLst/>
            <a:gdLst>
              <a:gd name="T0" fmla="*/ 1295676 w 437"/>
              <a:gd name="T1" fmla="*/ 0 h 184"/>
              <a:gd name="T2" fmla="*/ 18674798 w 437"/>
              <a:gd name="T3" fmla="*/ 729432 h 184"/>
              <a:gd name="T4" fmla="*/ 26068683 w 437"/>
              <a:gd name="T5" fmla="*/ 3566871 h 184"/>
              <a:gd name="T6" fmla="*/ 32014215 w 437"/>
              <a:gd name="T7" fmla="*/ 9403182 h 184"/>
              <a:gd name="T8" fmla="*/ 32852415 w 437"/>
              <a:gd name="T9" fmla="*/ 11267760 h 184"/>
              <a:gd name="T10" fmla="*/ 33309891 w 437"/>
              <a:gd name="T11" fmla="*/ 13375198 h 184"/>
              <a:gd name="T12" fmla="*/ 32166615 w 437"/>
              <a:gd name="T13" fmla="*/ 14915490 h 184"/>
              <a:gd name="T14" fmla="*/ 28660311 w 437"/>
              <a:gd name="T15" fmla="*/ 14023772 h 184"/>
              <a:gd name="T16" fmla="*/ 27516759 w 437"/>
              <a:gd name="T17" fmla="*/ 12483480 h 184"/>
              <a:gd name="T18" fmla="*/ 25154007 w 437"/>
              <a:gd name="T19" fmla="*/ 9403182 h 184"/>
              <a:gd name="T20" fmla="*/ 22409978 w 437"/>
              <a:gd name="T21" fmla="*/ 6890314 h 184"/>
              <a:gd name="T22" fmla="*/ 19360874 w 437"/>
              <a:gd name="T23" fmla="*/ 5188021 h 184"/>
              <a:gd name="T24" fmla="*/ 16159370 w 437"/>
              <a:gd name="T25" fmla="*/ 3972017 h 184"/>
              <a:gd name="T26" fmla="*/ 1295676 w 437"/>
              <a:gd name="T27" fmla="*/ 2432010 h 184"/>
              <a:gd name="T28" fmla="*/ 0 w 437"/>
              <a:gd name="T29" fmla="*/ 1216005 h 184"/>
              <a:gd name="T30" fmla="*/ 1295676 w 437"/>
              <a:gd name="T31" fmla="*/ 0 h 184"/>
              <a:gd name="T32" fmla="*/ 1295676 w 437"/>
              <a:gd name="T33" fmla="*/ 0 h 184"/>
              <a:gd name="T34" fmla="*/ 1295676 w 437"/>
              <a:gd name="T35" fmla="*/ 0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8" name="Freeform 129"/>
          <p:cNvSpPr>
            <a:spLocks/>
          </p:cNvSpPr>
          <p:nvPr/>
        </p:nvSpPr>
        <p:spPr bwMode="auto">
          <a:xfrm flipH="1">
            <a:off x="2519363" y="1476375"/>
            <a:ext cx="98425" cy="276225"/>
          </a:xfrm>
          <a:custGeom>
            <a:avLst/>
            <a:gdLst>
              <a:gd name="T0" fmla="*/ 5249239 w 349"/>
              <a:gd name="T1" fmla="*/ 2326193 h 992"/>
              <a:gd name="T2" fmla="*/ 6362937 w 349"/>
              <a:gd name="T3" fmla="*/ 11785507 h 992"/>
              <a:gd name="T4" fmla="*/ 7953530 w 349"/>
              <a:gd name="T5" fmla="*/ 21399919 h 992"/>
              <a:gd name="T6" fmla="*/ 11134998 w 349"/>
              <a:gd name="T7" fmla="*/ 28455630 h 992"/>
              <a:gd name="T8" fmla="*/ 18690879 w 349"/>
              <a:gd name="T9" fmla="*/ 46909242 h 992"/>
              <a:gd name="T10" fmla="*/ 22985763 w 349"/>
              <a:gd name="T11" fmla="*/ 59082356 h 992"/>
              <a:gd name="T12" fmla="*/ 27757824 w 349"/>
              <a:gd name="T13" fmla="*/ 73116368 h 992"/>
              <a:gd name="T14" fmla="*/ 27678294 w 349"/>
              <a:gd name="T15" fmla="*/ 75597381 h 992"/>
              <a:gd name="T16" fmla="*/ 25689771 w 349"/>
              <a:gd name="T17" fmla="*/ 76915575 h 992"/>
              <a:gd name="T18" fmla="*/ 23383411 w 349"/>
              <a:gd name="T19" fmla="*/ 76915575 h 992"/>
              <a:gd name="T20" fmla="*/ 21713006 w 349"/>
              <a:gd name="T21" fmla="*/ 75054676 h 992"/>
              <a:gd name="T22" fmla="*/ 17338593 w 349"/>
              <a:gd name="T23" fmla="*/ 60865566 h 992"/>
              <a:gd name="T24" fmla="*/ 14316466 w 349"/>
              <a:gd name="T25" fmla="*/ 48227437 h 992"/>
              <a:gd name="T26" fmla="*/ 5567358 w 349"/>
              <a:gd name="T27" fmla="*/ 21942623 h 992"/>
              <a:gd name="T28" fmla="*/ 2386172 w 349"/>
              <a:gd name="T29" fmla="*/ 12250802 h 992"/>
              <a:gd name="T30" fmla="*/ 0 w 349"/>
              <a:gd name="T31" fmla="*/ 2481013 h 992"/>
              <a:gd name="T32" fmla="*/ 715767 w 349"/>
              <a:gd name="T33" fmla="*/ 620392 h 992"/>
              <a:gd name="T34" fmla="*/ 2545231 w 349"/>
              <a:gd name="T35" fmla="*/ 0 h 992"/>
              <a:gd name="T36" fmla="*/ 5249239 w 349"/>
              <a:gd name="T37" fmla="*/ 2326193 h 992"/>
              <a:gd name="T38" fmla="*/ 5249239 w 349"/>
              <a:gd name="T39" fmla="*/ 2326193 h 9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69" name="Freeform 130"/>
          <p:cNvSpPr>
            <a:spLocks/>
          </p:cNvSpPr>
          <p:nvPr/>
        </p:nvSpPr>
        <p:spPr bwMode="auto">
          <a:xfrm flipH="1">
            <a:off x="2173288" y="1712913"/>
            <a:ext cx="347662" cy="50800"/>
          </a:xfrm>
          <a:custGeom>
            <a:avLst/>
            <a:gdLst>
              <a:gd name="T0" fmla="*/ 2953594 w 1247"/>
              <a:gd name="T1" fmla="*/ 10361804 h 182"/>
              <a:gd name="T2" fmla="*/ 20520422 w 1247"/>
              <a:gd name="T3" fmla="*/ 7946571 h 182"/>
              <a:gd name="T4" fmla="*/ 37076605 w 1247"/>
              <a:gd name="T5" fmla="*/ 6466393 h 182"/>
              <a:gd name="T6" fmla="*/ 65447720 w 1247"/>
              <a:gd name="T7" fmla="*/ 2648857 h 182"/>
              <a:gd name="T8" fmla="*/ 78739170 w 1247"/>
              <a:gd name="T9" fmla="*/ 856901 h 182"/>
              <a:gd name="T10" fmla="*/ 93818556 w 1247"/>
              <a:gd name="T11" fmla="*/ 0 h 182"/>
              <a:gd name="T12" fmla="*/ 96150429 w 1247"/>
              <a:gd name="T13" fmla="*/ 1012930 h 182"/>
              <a:gd name="T14" fmla="*/ 96927720 w 1247"/>
              <a:gd name="T15" fmla="*/ 2960635 h 182"/>
              <a:gd name="T16" fmla="*/ 96150429 w 1247"/>
              <a:gd name="T17" fmla="*/ 4986215 h 182"/>
              <a:gd name="T18" fmla="*/ 93818556 w 1247"/>
              <a:gd name="T19" fmla="*/ 5920991 h 182"/>
              <a:gd name="T20" fmla="*/ 65758581 w 1247"/>
              <a:gd name="T21" fmla="*/ 8102600 h 182"/>
              <a:gd name="T22" fmla="*/ 52544637 w 1247"/>
              <a:gd name="T23" fmla="*/ 10050305 h 182"/>
              <a:gd name="T24" fmla="*/ 37543035 w 1247"/>
              <a:gd name="T25" fmla="*/ 11530484 h 182"/>
              <a:gd name="T26" fmla="*/ 0 w 1247"/>
              <a:gd name="T27" fmla="*/ 14179341 h 182"/>
              <a:gd name="T28" fmla="*/ 233076 w 1247"/>
              <a:gd name="T29" fmla="*/ 12543134 h 182"/>
              <a:gd name="T30" fmla="*/ 2953594 w 1247"/>
              <a:gd name="T31" fmla="*/ 10361804 h 182"/>
              <a:gd name="T32" fmla="*/ 2953594 w 1247"/>
              <a:gd name="T33" fmla="*/ 10361804 h 182"/>
              <a:gd name="T34" fmla="*/ 2953594 w 1247"/>
              <a:gd name="T35" fmla="*/ 10361804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70" name="Freeform 131"/>
          <p:cNvSpPr>
            <a:spLocks/>
          </p:cNvSpPr>
          <p:nvPr/>
        </p:nvSpPr>
        <p:spPr bwMode="auto">
          <a:xfrm flipH="1">
            <a:off x="2124075" y="1303338"/>
            <a:ext cx="71438" cy="430212"/>
          </a:xfrm>
          <a:custGeom>
            <a:avLst/>
            <a:gdLst>
              <a:gd name="T0" fmla="*/ 18486996 w 259"/>
              <a:gd name="T1" fmla="*/ 1626235 h 1546"/>
              <a:gd name="T2" fmla="*/ 19704200 w 259"/>
              <a:gd name="T3" fmla="*/ 12854601 h 1546"/>
              <a:gd name="T4" fmla="*/ 18791228 w 259"/>
              <a:gd name="T5" fmla="*/ 30819709 h 1546"/>
              <a:gd name="T6" fmla="*/ 16661052 w 259"/>
              <a:gd name="T7" fmla="*/ 46229702 h 1546"/>
              <a:gd name="T8" fmla="*/ 13770157 w 259"/>
              <a:gd name="T9" fmla="*/ 61717056 h 1546"/>
              <a:gd name="T10" fmla="*/ 10574755 w 259"/>
              <a:gd name="T11" fmla="*/ 79837162 h 1546"/>
              <a:gd name="T12" fmla="*/ 8216473 w 259"/>
              <a:gd name="T13" fmla="*/ 98964065 h 1546"/>
              <a:gd name="T14" fmla="*/ 7379628 w 259"/>
              <a:gd name="T15" fmla="*/ 108101757 h 1546"/>
              <a:gd name="T16" fmla="*/ 5782065 w 259"/>
              <a:gd name="T17" fmla="*/ 117161810 h 1546"/>
              <a:gd name="T18" fmla="*/ 4640712 w 259"/>
              <a:gd name="T19" fmla="*/ 119252485 h 1546"/>
              <a:gd name="T20" fmla="*/ 2434408 w 259"/>
              <a:gd name="T21" fmla="*/ 119717203 h 1546"/>
              <a:gd name="T22" fmla="*/ 0 w 259"/>
              <a:gd name="T23" fmla="*/ 116310013 h 1546"/>
              <a:gd name="T24" fmla="*/ 2054049 w 259"/>
              <a:gd name="T25" fmla="*/ 98654346 h 1546"/>
              <a:gd name="T26" fmla="*/ 4640712 w 259"/>
              <a:gd name="T27" fmla="*/ 78753284 h 1546"/>
              <a:gd name="T28" fmla="*/ 6390529 w 259"/>
              <a:gd name="T29" fmla="*/ 69383233 h 1546"/>
              <a:gd name="T30" fmla="*/ 8064219 w 259"/>
              <a:gd name="T31" fmla="*/ 60787898 h 1546"/>
              <a:gd name="T32" fmla="*/ 11563854 w 259"/>
              <a:gd name="T33" fmla="*/ 45223184 h 1546"/>
              <a:gd name="T34" fmla="*/ 15367720 w 259"/>
              <a:gd name="T35" fmla="*/ 11693084 h 1546"/>
              <a:gd name="T36" fmla="*/ 13998262 w 259"/>
              <a:gd name="T37" fmla="*/ 5033425 h 1546"/>
              <a:gd name="T38" fmla="*/ 14759256 w 259"/>
              <a:gd name="T39" fmla="*/ 2400672 h 1546"/>
              <a:gd name="T40" fmla="*/ 16356820 w 259"/>
              <a:gd name="T41" fmla="*/ 464718 h 1546"/>
              <a:gd name="T42" fmla="*/ 17802129 w 259"/>
              <a:gd name="T43" fmla="*/ 0 h 1546"/>
              <a:gd name="T44" fmla="*/ 18486996 w 259"/>
              <a:gd name="T45" fmla="*/ 1626235 h 1546"/>
              <a:gd name="T46" fmla="*/ 18486996 w 259"/>
              <a:gd name="T47" fmla="*/ 1626235 h 1546"/>
              <a:gd name="T48" fmla="*/ 18486996 w 259"/>
              <a:gd name="T49" fmla="*/ 1626235 h 1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71" name="Freeform 132"/>
          <p:cNvSpPr>
            <a:spLocks/>
          </p:cNvSpPr>
          <p:nvPr/>
        </p:nvSpPr>
        <p:spPr bwMode="auto">
          <a:xfrm flipH="1">
            <a:off x="2719388" y="2051050"/>
            <a:ext cx="122237" cy="139700"/>
          </a:xfrm>
          <a:custGeom>
            <a:avLst/>
            <a:gdLst>
              <a:gd name="T0" fmla="*/ 34036183 w 439"/>
              <a:gd name="T1" fmla="*/ 1542810 h 503"/>
              <a:gd name="T2" fmla="*/ 25197529 w 439"/>
              <a:gd name="T3" fmla="*/ 10336134 h 503"/>
              <a:gd name="T4" fmla="*/ 18219717 w 439"/>
              <a:gd name="T5" fmla="*/ 18898383 h 503"/>
              <a:gd name="T6" fmla="*/ 11629779 w 439"/>
              <a:gd name="T7" fmla="*/ 27846126 h 503"/>
              <a:gd name="T8" fmla="*/ 4264094 w 439"/>
              <a:gd name="T9" fmla="*/ 37796488 h 503"/>
              <a:gd name="T10" fmla="*/ 2325844 w 439"/>
              <a:gd name="T11" fmla="*/ 38799384 h 503"/>
              <a:gd name="T12" fmla="*/ 387594 w 439"/>
              <a:gd name="T13" fmla="*/ 38259470 h 503"/>
              <a:gd name="T14" fmla="*/ 0 w 439"/>
              <a:gd name="T15" fmla="*/ 34402583 h 503"/>
              <a:gd name="T16" fmla="*/ 7753000 w 439"/>
              <a:gd name="T17" fmla="*/ 24760506 h 503"/>
              <a:gd name="T18" fmla="*/ 15273778 w 439"/>
              <a:gd name="T19" fmla="*/ 16507096 h 503"/>
              <a:gd name="T20" fmla="*/ 23259279 w 439"/>
              <a:gd name="T21" fmla="*/ 8639181 h 503"/>
              <a:gd name="T22" fmla="*/ 32408119 w 439"/>
              <a:gd name="T23" fmla="*/ 0 h 503"/>
              <a:gd name="T24" fmla="*/ 34036183 w 439"/>
              <a:gd name="T25" fmla="*/ 0 h 503"/>
              <a:gd name="T26" fmla="*/ 34036183 w 439"/>
              <a:gd name="T27" fmla="*/ 1542810 h 503"/>
              <a:gd name="T28" fmla="*/ 34036183 w 439"/>
              <a:gd name="T29" fmla="*/ 1542810 h 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9" h="503">
                <a:moveTo>
                  <a:pt x="439" y="20"/>
                </a:moveTo>
                <a:lnTo>
                  <a:pt x="325" y="134"/>
                </a:lnTo>
                <a:lnTo>
                  <a:pt x="235" y="245"/>
                </a:lnTo>
                <a:lnTo>
                  <a:pt x="150" y="361"/>
                </a:lnTo>
                <a:lnTo>
                  <a:pt x="55" y="490"/>
                </a:lnTo>
                <a:lnTo>
                  <a:pt x="30" y="503"/>
                </a:lnTo>
                <a:lnTo>
                  <a:pt x="5" y="496"/>
                </a:lnTo>
                <a:lnTo>
                  <a:pt x="0" y="446"/>
                </a:lnTo>
                <a:lnTo>
                  <a:pt x="100" y="321"/>
                </a:lnTo>
                <a:lnTo>
                  <a:pt x="197" y="214"/>
                </a:lnTo>
                <a:lnTo>
                  <a:pt x="300" y="112"/>
                </a:lnTo>
                <a:lnTo>
                  <a:pt x="418" y="0"/>
                </a:lnTo>
                <a:lnTo>
                  <a:pt x="439" y="0"/>
                </a:lnTo>
                <a:lnTo>
                  <a:pt x="43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72" name="Freeform 133"/>
          <p:cNvSpPr>
            <a:spLocks/>
          </p:cNvSpPr>
          <p:nvPr/>
        </p:nvSpPr>
        <p:spPr bwMode="auto">
          <a:xfrm flipH="1">
            <a:off x="2813050" y="2182813"/>
            <a:ext cx="34925" cy="49212"/>
          </a:xfrm>
          <a:custGeom>
            <a:avLst/>
            <a:gdLst>
              <a:gd name="T0" fmla="*/ 4840000 w 127"/>
              <a:gd name="T1" fmla="*/ 1133800 h 179"/>
              <a:gd name="T2" fmla="*/ 9301875 w 127"/>
              <a:gd name="T3" fmla="*/ 10204204 h 179"/>
              <a:gd name="T4" fmla="*/ 9604375 w 127"/>
              <a:gd name="T5" fmla="*/ 12244990 h 179"/>
              <a:gd name="T6" fmla="*/ 8470000 w 127"/>
              <a:gd name="T7" fmla="*/ 13530001 h 179"/>
              <a:gd name="T8" fmla="*/ 5142500 w 127"/>
              <a:gd name="T9" fmla="*/ 12623015 h 179"/>
              <a:gd name="T10" fmla="*/ 151250 w 127"/>
              <a:gd name="T11" fmla="*/ 3628217 h 179"/>
              <a:gd name="T12" fmla="*/ 0 w 127"/>
              <a:gd name="T13" fmla="*/ 1436221 h 179"/>
              <a:gd name="T14" fmla="*/ 1285625 w 127"/>
              <a:gd name="T15" fmla="*/ 0 h 179"/>
              <a:gd name="T16" fmla="*/ 4840000 w 127"/>
              <a:gd name="T17" fmla="*/ 1133800 h 179"/>
              <a:gd name="T18" fmla="*/ 4840000 w 127"/>
              <a:gd name="T19" fmla="*/ 1133800 h 179"/>
              <a:gd name="T20" fmla="*/ 4840000 w 127"/>
              <a:gd name="T21" fmla="*/ 1133800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179">
                <a:moveTo>
                  <a:pt x="64" y="15"/>
                </a:moveTo>
                <a:lnTo>
                  <a:pt x="123" y="135"/>
                </a:lnTo>
                <a:lnTo>
                  <a:pt x="127" y="162"/>
                </a:lnTo>
                <a:lnTo>
                  <a:pt x="112" y="179"/>
                </a:lnTo>
                <a:lnTo>
                  <a:pt x="68" y="167"/>
                </a:lnTo>
                <a:lnTo>
                  <a:pt x="2" y="48"/>
                </a:lnTo>
                <a:lnTo>
                  <a:pt x="0" y="19"/>
                </a:lnTo>
                <a:lnTo>
                  <a:pt x="17" y="0"/>
                </a:lnTo>
                <a:lnTo>
                  <a:pt x="6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73" name="Freeform 134"/>
          <p:cNvSpPr>
            <a:spLocks/>
          </p:cNvSpPr>
          <p:nvPr/>
        </p:nvSpPr>
        <p:spPr bwMode="auto">
          <a:xfrm flipH="1">
            <a:off x="2141538" y="1298575"/>
            <a:ext cx="476250" cy="130175"/>
          </a:xfrm>
          <a:custGeom>
            <a:avLst/>
            <a:gdLst>
              <a:gd name="T0" fmla="*/ 132014545 w 1705"/>
              <a:gd name="T1" fmla="*/ 2398502 h 468"/>
              <a:gd name="T2" fmla="*/ 115707801 w 1705"/>
              <a:gd name="T3" fmla="*/ 4719400 h 468"/>
              <a:gd name="T4" fmla="*/ 101429518 w 1705"/>
              <a:gd name="T5" fmla="*/ 6653667 h 468"/>
              <a:gd name="T6" fmla="*/ 71156778 w 1705"/>
              <a:gd name="T7" fmla="*/ 11218415 h 468"/>
              <a:gd name="T8" fmla="*/ 55005897 w 1705"/>
              <a:gd name="T9" fmla="*/ 15318927 h 468"/>
              <a:gd name="T10" fmla="*/ 39323446 w 1705"/>
              <a:gd name="T11" fmla="*/ 20193258 h 468"/>
              <a:gd name="T12" fmla="*/ 29180578 w 1705"/>
              <a:gd name="T13" fmla="*/ 22823739 h 468"/>
              <a:gd name="T14" fmla="*/ 20441879 w 1705"/>
              <a:gd name="T15" fmla="*/ 25454219 h 468"/>
              <a:gd name="T16" fmla="*/ 12405684 w 1705"/>
              <a:gd name="T17" fmla="*/ 29245149 h 468"/>
              <a:gd name="T18" fmla="*/ 4447421 w 1705"/>
              <a:gd name="T19" fmla="*/ 35279928 h 468"/>
              <a:gd name="T20" fmla="*/ 2496611 w 1705"/>
              <a:gd name="T21" fmla="*/ 36208399 h 468"/>
              <a:gd name="T22" fmla="*/ 702224 w 1705"/>
              <a:gd name="T23" fmla="*/ 35279928 h 468"/>
              <a:gd name="T24" fmla="*/ 0 w 1705"/>
              <a:gd name="T25" fmla="*/ 33655244 h 468"/>
              <a:gd name="T26" fmla="*/ 702224 w 1705"/>
              <a:gd name="T27" fmla="*/ 31798303 h 468"/>
              <a:gd name="T28" fmla="*/ 4993502 w 1705"/>
              <a:gd name="T29" fmla="*/ 28084700 h 468"/>
              <a:gd name="T30" fmla="*/ 9206569 w 1705"/>
              <a:gd name="T31" fmla="*/ 25144636 h 468"/>
              <a:gd name="T32" fmla="*/ 17789125 w 1705"/>
              <a:gd name="T33" fmla="*/ 21044124 h 468"/>
              <a:gd name="T34" fmla="*/ 27151837 w 1705"/>
              <a:gd name="T35" fmla="*/ 18104338 h 468"/>
              <a:gd name="T36" fmla="*/ 37841065 w 1705"/>
              <a:gd name="T37" fmla="*/ 15318927 h 468"/>
              <a:gd name="T38" fmla="*/ 53835803 w 1705"/>
              <a:gd name="T39" fmla="*/ 10444597 h 468"/>
              <a:gd name="T40" fmla="*/ 70142547 w 1705"/>
              <a:gd name="T41" fmla="*/ 6499015 h 468"/>
              <a:gd name="T42" fmla="*/ 100103281 w 1705"/>
              <a:gd name="T43" fmla="*/ 1624684 h 468"/>
              <a:gd name="T44" fmla="*/ 114459495 w 1705"/>
              <a:gd name="T45" fmla="*/ 464235 h 468"/>
              <a:gd name="T46" fmla="*/ 131546395 w 1705"/>
              <a:gd name="T47" fmla="*/ 0 h 468"/>
              <a:gd name="T48" fmla="*/ 133028776 w 1705"/>
              <a:gd name="T49" fmla="*/ 1005797 h 468"/>
              <a:gd name="T50" fmla="*/ 132014545 w 1705"/>
              <a:gd name="T51" fmla="*/ 2398502 h 468"/>
              <a:gd name="T52" fmla="*/ 132014545 w 1705"/>
              <a:gd name="T53" fmla="*/ 2398502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74" name="Freeform 135"/>
          <p:cNvSpPr>
            <a:spLocks/>
          </p:cNvSpPr>
          <p:nvPr/>
        </p:nvSpPr>
        <p:spPr bwMode="auto">
          <a:xfrm flipH="1">
            <a:off x="2392363" y="1336675"/>
            <a:ext cx="193675" cy="219075"/>
          </a:xfrm>
          <a:custGeom>
            <a:avLst/>
            <a:gdLst>
              <a:gd name="T0" fmla="*/ 3541644 w 698"/>
              <a:gd name="T1" fmla="*/ 60586159 h 781"/>
              <a:gd name="T2" fmla="*/ 0 w 698"/>
              <a:gd name="T3" fmla="*/ 36194500 h 781"/>
              <a:gd name="T4" fmla="*/ 615986 w 698"/>
              <a:gd name="T5" fmla="*/ 30843853 h 781"/>
              <a:gd name="T6" fmla="*/ 2232812 w 698"/>
              <a:gd name="T7" fmla="*/ 25414664 h 781"/>
              <a:gd name="T8" fmla="*/ 4850477 w 698"/>
              <a:gd name="T9" fmla="*/ 20457566 h 781"/>
              <a:gd name="T10" fmla="*/ 8622977 w 698"/>
              <a:gd name="T11" fmla="*/ 15579290 h 781"/>
              <a:gd name="T12" fmla="*/ 16398834 w 698"/>
              <a:gd name="T13" fmla="*/ 10936920 h 781"/>
              <a:gd name="T14" fmla="*/ 25637797 w 698"/>
              <a:gd name="T15" fmla="*/ 7317554 h 781"/>
              <a:gd name="T16" fmla="*/ 33952781 w 698"/>
              <a:gd name="T17" fmla="*/ 4799734 h 781"/>
              <a:gd name="T18" fmla="*/ 42421762 w 698"/>
              <a:gd name="T19" fmla="*/ 2517820 h 781"/>
              <a:gd name="T20" fmla="*/ 52276434 w 698"/>
              <a:gd name="T21" fmla="*/ 0 h 781"/>
              <a:gd name="T22" fmla="*/ 53739263 w 698"/>
              <a:gd name="T23" fmla="*/ 786819 h 781"/>
              <a:gd name="T24" fmla="*/ 52969280 w 698"/>
              <a:gd name="T25" fmla="*/ 2281914 h 781"/>
              <a:gd name="T26" fmla="*/ 43499460 w 698"/>
              <a:gd name="T27" fmla="*/ 5350367 h 781"/>
              <a:gd name="T28" fmla="*/ 35569607 w 698"/>
              <a:gd name="T29" fmla="*/ 8655286 h 781"/>
              <a:gd name="T30" fmla="*/ 27639476 w 698"/>
              <a:gd name="T31" fmla="*/ 12274652 h 781"/>
              <a:gd name="T32" fmla="*/ 18708783 w 698"/>
              <a:gd name="T33" fmla="*/ 16287567 h 781"/>
              <a:gd name="T34" fmla="*/ 12703471 w 698"/>
              <a:gd name="T35" fmla="*/ 19906933 h 781"/>
              <a:gd name="T36" fmla="*/ 9084967 w 698"/>
              <a:gd name="T37" fmla="*/ 24391940 h 781"/>
              <a:gd name="T38" fmla="*/ 6467302 w 698"/>
              <a:gd name="T39" fmla="*/ 28876946 h 781"/>
              <a:gd name="T40" fmla="*/ 3772500 w 698"/>
              <a:gd name="T41" fmla="*/ 38476134 h 781"/>
              <a:gd name="T42" fmla="*/ 3926497 w 698"/>
              <a:gd name="T43" fmla="*/ 48626515 h 781"/>
              <a:gd name="T44" fmla="*/ 5851316 w 698"/>
              <a:gd name="T45" fmla="*/ 59956704 h 781"/>
              <a:gd name="T46" fmla="*/ 5004473 w 698"/>
              <a:gd name="T47" fmla="*/ 61451800 h 781"/>
              <a:gd name="T48" fmla="*/ 3541644 w 698"/>
              <a:gd name="T49" fmla="*/ 60586159 h 781"/>
              <a:gd name="T50" fmla="*/ 3541644 w 698"/>
              <a:gd name="T51" fmla="*/ 60586159 h 7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75" name="Freeform 136"/>
          <p:cNvSpPr>
            <a:spLocks/>
          </p:cNvSpPr>
          <p:nvPr/>
        </p:nvSpPr>
        <p:spPr bwMode="auto">
          <a:xfrm flipH="1">
            <a:off x="2659063" y="1968500"/>
            <a:ext cx="15875" cy="73025"/>
          </a:xfrm>
          <a:custGeom>
            <a:avLst/>
            <a:gdLst>
              <a:gd name="T0" fmla="*/ 2819093 w 62"/>
              <a:gd name="T1" fmla="*/ 6680951 h 262"/>
              <a:gd name="T2" fmla="*/ 2819093 w 62"/>
              <a:gd name="T3" fmla="*/ 10798223 h 262"/>
              <a:gd name="T4" fmla="*/ 4064768 w 62"/>
              <a:gd name="T5" fmla="*/ 20353628 h 262"/>
              <a:gd name="T6" fmla="*/ 131097 w 62"/>
              <a:gd name="T7" fmla="*/ 20353628 h 262"/>
              <a:gd name="T8" fmla="*/ 0 w 62"/>
              <a:gd name="T9" fmla="*/ 776796 h 262"/>
              <a:gd name="T10" fmla="*/ 2622448 w 62"/>
              <a:gd name="T11" fmla="*/ 0 h 262"/>
              <a:gd name="T12" fmla="*/ 3474833 w 62"/>
              <a:gd name="T13" fmla="*/ 1942131 h 262"/>
              <a:gd name="T14" fmla="*/ 2819093 w 62"/>
              <a:gd name="T15" fmla="*/ 6680951 h 262"/>
              <a:gd name="T16" fmla="*/ 2819093 w 62"/>
              <a:gd name="T17" fmla="*/ 6680951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262">
                <a:moveTo>
                  <a:pt x="43" y="86"/>
                </a:moveTo>
                <a:lnTo>
                  <a:pt x="43" y="139"/>
                </a:lnTo>
                <a:lnTo>
                  <a:pt x="62" y="262"/>
                </a:lnTo>
                <a:lnTo>
                  <a:pt x="2" y="262"/>
                </a:lnTo>
                <a:lnTo>
                  <a:pt x="0" y="10"/>
                </a:lnTo>
                <a:lnTo>
                  <a:pt x="40" y="0"/>
                </a:lnTo>
                <a:lnTo>
                  <a:pt x="53" y="25"/>
                </a:lnTo>
                <a:lnTo>
                  <a:pt x="4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1576" name="Group 137"/>
          <p:cNvGrpSpPr>
            <a:grpSpLocks/>
          </p:cNvGrpSpPr>
          <p:nvPr/>
        </p:nvGrpSpPr>
        <p:grpSpPr bwMode="auto">
          <a:xfrm>
            <a:off x="7315200" y="3257550"/>
            <a:ext cx="1171575" cy="1150938"/>
            <a:chOff x="1950" y="1080"/>
            <a:chExt cx="2101" cy="2063"/>
          </a:xfrm>
        </p:grpSpPr>
        <p:sp>
          <p:nvSpPr>
            <p:cNvPr id="21591" name="Freeform 138"/>
            <p:cNvSpPr>
              <a:spLocks/>
            </p:cNvSpPr>
            <p:nvPr/>
          </p:nvSpPr>
          <p:spPr bwMode="auto">
            <a:xfrm>
              <a:off x="2282" y="1130"/>
              <a:ext cx="1153" cy="1140"/>
            </a:xfrm>
            <a:custGeom>
              <a:avLst/>
              <a:gdLst>
                <a:gd name="T0" fmla="*/ 84 w 2306"/>
                <a:gd name="T1" fmla="*/ 556 h 2281"/>
                <a:gd name="T2" fmla="*/ 61 w 2306"/>
                <a:gd name="T3" fmla="*/ 501 h 2281"/>
                <a:gd name="T4" fmla="*/ 0 w 2306"/>
                <a:gd name="T5" fmla="*/ 172 h 2281"/>
                <a:gd name="T6" fmla="*/ 2 w 2306"/>
                <a:gd name="T7" fmla="*/ 134 h 2281"/>
                <a:gd name="T8" fmla="*/ 23 w 2306"/>
                <a:gd name="T9" fmla="*/ 117 h 2281"/>
                <a:gd name="T10" fmla="*/ 82 w 2306"/>
                <a:gd name="T11" fmla="*/ 92 h 2281"/>
                <a:gd name="T12" fmla="*/ 172 w 2306"/>
                <a:gd name="T13" fmla="*/ 70 h 2281"/>
                <a:gd name="T14" fmla="*/ 360 w 2306"/>
                <a:gd name="T15" fmla="*/ 22 h 2281"/>
                <a:gd name="T16" fmla="*/ 461 w 2306"/>
                <a:gd name="T17" fmla="*/ 0 h 2281"/>
                <a:gd name="T18" fmla="*/ 507 w 2306"/>
                <a:gd name="T19" fmla="*/ 0 h 2281"/>
                <a:gd name="T20" fmla="*/ 517 w 2306"/>
                <a:gd name="T21" fmla="*/ 3 h 2281"/>
                <a:gd name="T22" fmla="*/ 517 w 2306"/>
                <a:gd name="T23" fmla="*/ 60 h 2281"/>
                <a:gd name="T24" fmla="*/ 507 w 2306"/>
                <a:gd name="T25" fmla="*/ 149 h 2281"/>
                <a:gd name="T26" fmla="*/ 511 w 2306"/>
                <a:gd name="T27" fmla="*/ 274 h 2281"/>
                <a:gd name="T28" fmla="*/ 545 w 2306"/>
                <a:gd name="T29" fmla="*/ 27 h 2281"/>
                <a:gd name="T30" fmla="*/ 556 w 2306"/>
                <a:gd name="T31" fmla="*/ 24 h 2281"/>
                <a:gd name="T32" fmla="*/ 569 w 2306"/>
                <a:gd name="T33" fmla="*/ 54 h 2281"/>
                <a:gd name="T34" fmla="*/ 577 w 2306"/>
                <a:gd name="T35" fmla="*/ 94 h 2281"/>
                <a:gd name="T36" fmla="*/ 552 w 2306"/>
                <a:gd name="T37" fmla="*/ 297 h 2281"/>
                <a:gd name="T38" fmla="*/ 518 w 2306"/>
                <a:gd name="T39" fmla="*/ 552 h 2281"/>
                <a:gd name="T40" fmla="*/ 494 w 2306"/>
                <a:gd name="T41" fmla="*/ 564 h 2281"/>
                <a:gd name="T42" fmla="*/ 404 w 2306"/>
                <a:gd name="T43" fmla="*/ 570 h 2281"/>
                <a:gd name="T44" fmla="*/ 129 w 2306"/>
                <a:gd name="T45" fmla="*/ 567 h 2281"/>
                <a:gd name="T46" fmla="*/ 101 w 2306"/>
                <a:gd name="T47" fmla="*/ 561 h 2281"/>
                <a:gd name="T48" fmla="*/ 84 w 2306"/>
                <a:gd name="T49" fmla="*/ 556 h 2281"/>
                <a:gd name="T50" fmla="*/ 84 w 2306"/>
                <a:gd name="T51" fmla="*/ 556 h 2281"/>
                <a:gd name="T52" fmla="*/ 84 w 2306"/>
                <a:gd name="T53" fmla="*/ 556 h 22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06" h="2281">
                  <a:moveTo>
                    <a:pt x="333" y="2226"/>
                  </a:moveTo>
                  <a:lnTo>
                    <a:pt x="242" y="2006"/>
                  </a:lnTo>
                  <a:lnTo>
                    <a:pt x="0" y="689"/>
                  </a:lnTo>
                  <a:lnTo>
                    <a:pt x="8" y="536"/>
                  </a:lnTo>
                  <a:lnTo>
                    <a:pt x="92" y="468"/>
                  </a:lnTo>
                  <a:lnTo>
                    <a:pt x="325" y="369"/>
                  </a:lnTo>
                  <a:lnTo>
                    <a:pt x="688" y="280"/>
                  </a:lnTo>
                  <a:lnTo>
                    <a:pt x="1437" y="90"/>
                  </a:lnTo>
                  <a:lnTo>
                    <a:pt x="1844" y="0"/>
                  </a:lnTo>
                  <a:lnTo>
                    <a:pt x="2027" y="0"/>
                  </a:lnTo>
                  <a:lnTo>
                    <a:pt x="2065" y="14"/>
                  </a:lnTo>
                  <a:lnTo>
                    <a:pt x="2065" y="242"/>
                  </a:lnTo>
                  <a:lnTo>
                    <a:pt x="2027" y="597"/>
                  </a:lnTo>
                  <a:lnTo>
                    <a:pt x="2042" y="1097"/>
                  </a:lnTo>
                  <a:lnTo>
                    <a:pt x="2179" y="111"/>
                  </a:lnTo>
                  <a:lnTo>
                    <a:pt x="2223" y="97"/>
                  </a:lnTo>
                  <a:lnTo>
                    <a:pt x="2276" y="219"/>
                  </a:lnTo>
                  <a:lnTo>
                    <a:pt x="2306" y="377"/>
                  </a:lnTo>
                  <a:lnTo>
                    <a:pt x="2207" y="1188"/>
                  </a:lnTo>
                  <a:lnTo>
                    <a:pt x="2072" y="2209"/>
                  </a:lnTo>
                  <a:lnTo>
                    <a:pt x="1974" y="2259"/>
                  </a:lnTo>
                  <a:lnTo>
                    <a:pt x="1616" y="2281"/>
                  </a:lnTo>
                  <a:lnTo>
                    <a:pt x="514" y="2270"/>
                  </a:lnTo>
                  <a:lnTo>
                    <a:pt x="403" y="2245"/>
                  </a:lnTo>
                  <a:lnTo>
                    <a:pt x="333" y="2226"/>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2" name="Freeform 139"/>
            <p:cNvSpPr>
              <a:spLocks/>
            </p:cNvSpPr>
            <p:nvPr/>
          </p:nvSpPr>
          <p:spPr bwMode="auto">
            <a:xfrm>
              <a:off x="2422" y="1288"/>
              <a:ext cx="803" cy="806"/>
            </a:xfrm>
            <a:custGeom>
              <a:avLst/>
              <a:gdLst>
                <a:gd name="T0" fmla="*/ 12 w 1604"/>
                <a:gd name="T1" fmla="*/ 234 h 1612"/>
                <a:gd name="T2" fmla="*/ 6 w 1604"/>
                <a:gd name="T3" fmla="*/ 188 h 1612"/>
                <a:gd name="T4" fmla="*/ 0 w 1604"/>
                <a:gd name="T5" fmla="*/ 146 h 1612"/>
                <a:gd name="T6" fmla="*/ 16 w 1604"/>
                <a:gd name="T7" fmla="*/ 74 h 1612"/>
                <a:gd name="T8" fmla="*/ 63 w 1604"/>
                <a:gd name="T9" fmla="*/ 56 h 1612"/>
                <a:gd name="T10" fmla="*/ 275 w 1604"/>
                <a:gd name="T11" fmla="*/ 0 h 1612"/>
                <a:gd name="T12" fmla="*/ 340 w 1604"/>
                <a:gd name="T13" fmla="*/ 2 h 1612"/>
                <a:gd name="T14" fmla="*/ 388 w 1604"/>
                <a:gd name="T15" fmla="*/ 36 h 1612"/>
                <a:gd name="T16" fmla="*/ 402 w 1604"/>
                <a:gd name="T17" fmla="*/ 103 h 1612"/>
                <a:gd name="T18" fmla="*/ 357 w 1604"/>
                <a:gd name="T19" fmla="*/ 367 h 1612"/>
                <a:gd name="T20" fmla="*/ 59 w 1604"/>
                <a:gd name="T21" fmla="*/ 403 h 1612"/>
                <a:gd name="T22" fmla="*/ 44 w 1604"/>
                <a:gd name="T23" fmla="*/ 380 h 1612"/>
                <a:gd name="T24" fmla="*/ 12 w 1604"/>
                <a:gd name="T25" fmla="*/ 234 h 1612"/>
                <a:gd name="T26" fmla="*/ 12 w 1604"/>
                <a:gd name="T27" fmla="*/ 234 h 1612"/>
                <a:gd name="T28" fmla="*/ 12 w 1604"/>
                <a:gd name="T29" fmla="*/ 234 h 16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4" h="1612">
                  <a:moveTo>
                    <a:pt x="45" y="935"/>
                  </a:moveTo>
                  <a:lnTo>
                    <a:pt x="21" y="751"/>
                  </a:lnTo>
                  <a:lnTo>
                    <a:pt x="0" y="582"/>
                  </a:lnTo>
                  <a:lnTo>
                    <a:pt x="64" y="295"/>
                  </a:lnTo>
                  <a:lnTo>
                    <a:pt x="252" y="222"/>
                  </a:lnTo>
                  <a:lnTo>
                    <a:pt x="1098" y="0"/>
                  </a:lnTo>
                  <a:lnTo>
                    <a:pt x="1357" y="6"/>
                  </a:lnTo>
                  <a:lnTo>
                    <a:pt x="1551" y="141"/>
                  </a:lnTo>
                  <a:lnTo>
                    <a:pt x="1604" y="410"/>
                  </a:lnTo>
                  <a:lnTo>
                    <a:pt x="1427" y="1465"/>
                  </a:lnTo>
                  <a:lnTo>
                    <a:pt x="233" y="1612"/>
                  </a:lnTo>
                  <a:lnTo>
                    <a:pt x="175" y="1519"/>
                  </a:lnTo>
                  <a:lnTo>
                    <a:pt x="45" y="935"/>
                  </a:lnTo>
                  <a:close/>
                </a:path>
              </a:pathLst>
            </a:custGeom>
            <a:solidFill>
              <a:srgbClr val="A5B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3" name="Freeform 140"/>
            <p:cNvSpPr>
              <a:spLocks/>
            </p:cNvSpPr>
            <p:nvPr/>
          </p:nvSpPr>
          <p:spPr bwMode="auto">
            <a:xfrm>
              <a:off x="2542" y="2321"/>
              <a:ext cx="709" cy="133"/>
            </a:xfrm>
            <a:custGeom>
              <a:avLst/>
              <a:gdLst>
                <a:gd name="T0" fmla="*/ 0 w 1418"/>
                <a:gd name="T1" fmla="*/ 57 h 266"/>
                <a:gd name="T2" fmla="*/ 12 w 1418"/>
                <a:gd name="T3" fmla="*/ 44 h 266"/>
                <a:gd name="T4" fmla="*/ 84 w 1418"/>
                <a:gd name="T5" fmla="*/ 26 h 266"/>
                <a:gd name="T6" fmla="*/ 218 w 1418"/>
                <a:gd name="T7" fmla="*/ 3 h 266"/>
                <a:gd name="T8" fmla="*/ 303 w 1418"/>
                <a:gd name="T9" fmla="*/ 7 h 266"/>
                <a:gd name="T10" fmla="*/ 355 w 1418"/>
                <a:gd name="T11" fmla="*/ 0 h 266"/>
                <a:gd name="T12" fmla="*/ 346 w 1418"/>
                <a:gd name="T13" fmla="*/ 40 h 266"/>
                <a:gd name="T14" fmla="*/ 205 w 1418"/>
                <a:gd name="T15" fmla="*/ 42 h 266"/>
                <a:gd name="T16" fmla="*/ 78 w 1418"/>
                <a:gd name="T17" fmla="*/ 52 h 266"/>
                <a:gd name="T18" fmla="*/ 16 w 1418"/>
                <a:gd name="T19" fmla="*/ 67 h 266"/>
                <a:gd name="T20" fmla="*/ 0 w 1418"/>
                <a:gd name="T21" fmla="*/ 57 h 266"/>
                <a:gd name="T22" fmla="*/ 0 w 1418"/>
                <a:gd name="T23" fmla="*/ 57 h 266"/>
                <a:gd name="T24" fmla="*/ 0 w 1418"/>
                <a:gd name="T25" fmla="*/ 57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18" h="266">
                  <a:moveTo>
                    <a:pt x="0" y="228"/>
                  </a:moveTo>
                  <a:lnTo>
                    <a:pt x="46" y="175"/>
                  </a:lnTo>
                  <a:lnTo>
                    <a:pt x="333" y="101"/>
                  </a:lnTo>
                  <a:lnTo>
                    <a:pt x="871" y="10"/>
                  </a:lnTo>
                  <a:lnTo>
                    <a:pt x="1211" y="25"/>
                  </a:lnTo>
                  <a:lnTo>
                    <a:pt x="1418" y="0"/>
                  </a:lnTo>
                  <a:lnTo>
                    <a:pt x="1384" y="160"/>
                  </a:lnTo>
                  <a:lnTo>
                    <a:pt x="818" y="167"/>
                  </a:lnTo>
                  <a:lnTo>
                    <a:pt x="310" y="205"/>
                  </a:lnTo>
                  <a:lnTo>
                    <a:pt x="61" y="266"/>
                  </a:lnTo>
                  <a:lnTo>
                    <a:pt x="0" y="228"/>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4" name="Freeform 141"/>
            <p:cNvSpPr>
              <a:spLocks/>
            </p:cNvSpPr>
            <p:nvPr/>
          </p:nvSpPr>
          <p:spPr bwMode="auto">
            <a:xfrm>
              <a:off x="2484" y="1418"/>
              <a:ext cx="291" cy="255"/>
            </a:xfrm>
            <a:custGeom>
              <a:avLst/>
              <a:gdLst>
                <a:gd name="T0" fmla="*/ 100 w 582"/>
                <a:gd name="T1" fmla="*/ 4 h 512"/>
                <a:gd name="T2" fmla="*/ 60 w 582"/>
                <a:gd name="T3" fmla="*/ 14 h 512"/>
                <a:gd name="T4" fmla="*/ 25 w 582"/>
                <a:gd name="T5" fmla="*/ 32 h 512"/>
                <a:gd name="T6" fmla="*/ 9 w 582"/>
                <a:gd name="T7" fmla="*/ 54 h 512"/>
                <a:gd name="T8" fmla="*/ 0 w 582"/>
                <a:gd name="T9" fmla="*/ 79 h 512"/>
                <a:gd name="T10" fmla="*/ 13 w 582"/>
                <a:gd name="T11" fmla="*/ 127 h 512"/>
                <a:gd name="T12" fmla="*/ 41 w 582"/>
                <a:gd name="T13" fmla="*/ 77 h 512"/>
                <a:gd name="T14" fmla="*/ 81 w 582"/>
                <a:gd name="T15" fmla="*/ 32 h 512"/>
                <a:gd name="T16" fmla="*/ 146 w 582"/>
                <a:gd name="T17" fmla="*/ 0 h 512"/>
                <a:gd name="T18" fmla="*/ 100 w 582"/>
                <a:gd name="T19" fmla="*/ 4 h 512"/>
                <a:gd name="T20" fmla="*/ 100 w 582"/>
                <a:gd name="T21" fmla="*/ 4 h 512"/>
                <a:gd name="T22" fmla="*/ 100 w 582"/>
                <a:gd name="T23" fmla="*/ 4 h 5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2" h="512">
                  <a:moveTo>
                    <a:pt x="399" y="18"/>
                  </a:moveTo>
                  <a:lnTo>
                    <a:pt x="240" y="59"/>
                  </a:lnTo>
                  <a:lnTo>
                    <a:pt x="99" y="130"/>
                  </a:lnTo>
                  <a:lnTo>
                    <a:pt x="34" y="219"/>
                  </a:lnTo>
                  <a:lnTo>
                    <a:pt x="0" y="318"/>
                  </a:lnTo>
                  <a:lnTo>
                    <a:pt x="52" y="512"/>
                  </a:lnTo>
                  <a:lnTo>
                    <a:pt x="164" y="312"/>
                  </a:lnTo>
                  <a:lnTo>
                    <a:pt x="323" y="130"/>
                  </a:lnTo>
                  <a:lnTo>
                    <a:pt x="582" y="0"/>
                  </a:lnTo>
                  <a:lnTo>
                    <a:pt x="399" y="18"/>
                  </a:lnTo>
                  <a:close/>
                </a:path>
              </a:pathLst>
            </a:custGeom>
            <a:solidFill>
              <a:srgbClr val="DBE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5" name="Freeform 142"/>
            <p:cNvSpPr>
              <a:spLocks/>
            </p:cNvSpPr>
            <p:nvPr/>
          </p:nvSpPr>
          <p:spPr bwMode="auto">
            <a:xfrm>
              <a:off x="2931" y="1732"/>
              <a:ext cx="182" cy="242"/>
            </a:xfrm>
            <a:custGeom>
              <a:avLst/>
              <a:gdLst>
                <a:gd name="T0" fmla="*/ 70 w 365"/>
                <a:gd name="T1" fmla="*/ 16 h 482"/>
                <a:gd name="T2" fmla="*/ 49 w 365"/>
                <a:gd name="T3" fmla="*/ 63 h 482"/>
                <a:gd name="T4" fmla="*/ 0 w 365"/>
                <a:gd name="T5" fmla="*/ 114 h 482"/>
                <a:gd name="T6" fmla="*/ 38 w 365"/>
                <a:gd name="T7" fmla="*/ 122 h 482"/>
                <a:gd name="T8" fmla="*/ 70 w 365"/>
                <a:gd name="T9" fmla="*/ 105 h 482"/>
                <a:gd name="T10" fmla="*/ 80 w 365"/>
                <a:gd name="T11" fmla="*/ 66 h 482"/>
                <a:gd name="T12" fmla="*/ 91 w 365"/>
                <a:gd name="T13" fmla="*/ 0 h 482"/>
                <a:gd name="T14" fmla="*/ 70 w 365"/>
                <a:gd name="T15" fmla="*/ 16 h 482"/>
                <a:gd name="T16" fmla="*/ 70 w 365"/>
                <a:gd name="T17" fmla="*/ 16 h 482"/>
                <a:gd name="T18" fmla="*/ 70 w 365"/>
                <a:gd name="T19" fmla="*/ 16 h 4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 h="482">
                  <a:moveTo>
                    <a:pt x="281" y="64"/>
                  </a:moveTo>
                  <a:lnTo>
                    <a:pt x="199" y="249"/>
                  </a:lnTo>
                  <a:lnTo>
                    <a:pt x="0" y="454"/>
                  </a:lnTo>
                  <a:lnTo>
                    <a:pt x="152" y="482"/>
                  </a:lnTo>
                  <a:lnTo>
                    <a:pt x="281" y="418"/>
                  </a:lnTo>
                  <a:lnTo>
                    <a:pt x="323" y="260"/>
                  </a:lnTo>
                  <a:lnTo>
                    <a:pt x="365" y="0"/>
                  </a:lnTo>
                  <a:lnTo>
                    <a:pt x="281" y="64"/>
                  </a:lnTo>
                  <a:close/>
                </a:path>
              </a:pathLst>
            </a:custGeom>
            <a:solidFill>
              <a:srgbClr val="6D7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6" name="Freeform 143"/>
            <p:cNvSpPr>
              <a:spLocks/>
            </p:cNvSpPr>
            <p:nvPr/>
          </p:nvSpPr>
          <p:spPr bwMode="auto">
            <a:xfrm>
              <a:off x="3604" y="2706"/>
              <a:ext cx="433" cy="307"/>
            </a:xfrm>
            <a:custGeom>
              <a:avLst/>
              <a:gdLst>
                <a:gd name="T0" fmla="*/ 5 w 867"/>
                <a:gd name="T1" fmla="*/ 49 h 616"/>
                <a:gd name="T2" fmla="*/ 34 w 867"/>
                <a:gd name="T3" fmla="*/ 19 h 616"/>
                <a:gd name="T4" fmla="*/ 63 w 867"/>
                <a:gd name="T5" fmla="*/ 3 h 616"/>
                <a:gd name="T6" fmla="*/ 97 w 867"/>
                <a:gd name="T7" fmla="*/ 0 h 616"/>
                <a:gd name="T8" fmla="*/ 125 w 867"/>
                <a:gd name="T9" fmla="*/ 9 h 616"/>
                <a:gd name="T10" fmla="*/ 166 w 867"/>
                <a:gd name="T11" fmla="*/ 28 h 616"/>
                <a:gd name="T12" fmla="*/ 186 w 867"/>
                <a:gd name="T13" fmla="*/ 43 h 616"/>
                <a:gd name="T14" fmla="*/ 201 w 867"/>
                <a:gd name="T15" fmla="*/ 64 h 616"/>
                <a:gd name="T16" fmla="*/ 214 w 867"/>
                <a:gd name="T17" fmla="*/ 89 h 616"/>
                <a:gd name="T18" fmla="*/ 216 w 867"/>
                <a:gd name="T19" fmla="*/ 111 h 616"/>
                <a:gd name="T20" fmla="*/ 188 w 867"/>
                <a:gd name="T21" fmla="*/ 147 h 616"/>
                <a:gd name="T22" fmla="*/ 119 w 867"/>
                <a:gd name="T23" fmla="*/ 153 h 616"/>
                <a:gd name="T24" fmla="*/ 68 w 867"/>
                <a:gd name="T25" fmla="*/ 116 h 616"/>
                <a:gd name="T26" fmla="*/ 22 w 867"/>
                <a:gd name="T27" fmla="*/ 116 h 616"/>
                <a:gd name="T28" fmla="*/ 0 w 867"/>
                <a:gd name="T29" fmla="*/ 84 h 616"/>
                <a:gd name="T30" fmla="*/ 5 w 867"/>
                <a:gd name="T31" fmla="*/ 49 h 616"/>
                <a:gd name="T32" fmla="*/ 5 w 867"/>
                <a:gd name="T33" fmla="*/ 49 h 616"/>
                <a:gd name="T34" fmla="*/ 5 w 867"/>
                <a:gd name="T35" fmla="*/ 49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67" h="616">
                  <a:moveTo>
                    <a:pt x="22" y="198"/>
                  </a:moveTo>
                  <a:lnTo>
                    <a:pt x="137" y="76"/>
                  </a:lnTo>
                  <a:lnTo>
                    <a:pt x="254" y="15"/>
                  </a:lnTo>
                  <a:lnTo>
                    <a:pt x="389" y="0"/>
                  </a:lnTo>
                  <a:lnTo>
                    <a:pt x="500" y="38"/>
                  </a:lnTo>
                  <a:lnTo>
                    <a:pt x="665" y="114"/>
                  </a:lnTo>
                  <a:lnTo>
                    <a:pt x="745" y="173"/>
                  </a:lnTo>
                  <a:lnTo>
                    <a:pt x="806" y="259"/>
                  </a:lnTo>
                  <a:lnTo>
                    <a:pt x="857" y="357"/>
                  </a:lnTo>
                  <a:lnTo>
                    <a:pt x="867" y="445"/>
                  </a:lnTo>
                  <a:lnTo>
                    <a:pt x="754" y="589"/>
                  </a:lnTo>
                  <a:lnTo>
                    <a:pt x="479" y="616"/>
                  </a:lnTo>
                  <a:lnTo>
                    <a:pt x="273" y="468"/>
                  </a:lnTo>
                  <a:lnTo>
                    <a:pt x="91" y="468"/>
                  </a:lnTo>
                  <a:lnTo>
                    <a:pt x="0" y="340"/>
                  </a:lnTo>
                  <a:lnTo>
                    <a:pt x="22"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7" name="Freeform 144"/>
            <p:cNvSpPr>
              <a:spLocks/>
            </p:cNvSpPr>
            <p:nvPr/>
          </p:nvSpPr>
          <p:spPr bwMode="auto">
            <a:xfrm>
              <a:off x="3604" y="2762"/>
              <a:ext cx="442" cy="268"/>
            </a:xfrm>
            <a:custGeom>
              <a:avLst/>
              <a:gdLst>
                <a:gd name="T0" fmla="*/ 12 w 884"/>
                <a:gd name="T1" fmla="*/ 14 h 536"/>
                <a:gd name="T2" fmla="*/ 31 w 884"/>
                <a:gd name="T3" fmla="*/ 0 h 536"/>
                <a:gd name="T4" fmla="*/ 73 w 884"/>
                <a:gd name="T5" fmla="*/ 0 h 536"/>
                <a:gd name="T6" fmla="*/ 98 w 884"/>
                <a:gd name="T7" fmla="*/ 8 h 536"/>
                <a:gd name="T8" fmla="*/ 69 w 884"/>
                <a:gd name="T9" fmla="*/ 44 h 536"/>
                <a:gd name="T10" fmla="*/ 112 w 884"/>
                <a:gd name="T11" fmla="*/ 21 h 536"/>
                <a:gd name="T12" fmla="*/ 146 w 884"/>
                <a:gd name="T13" fmla="*/ 9 h 536"/>
                <a:gd name="T14" fmla="*/ 173 w 884"/>
                <a:gd name="T15" fmla="*/ 21 h 536"/>
                <a:gd name="T16" fmla="*/ 185 w 884"/>
                <a:gd name="T17" fmla="*/ 35 h 536"/>
                <a:gd name="T18" fmla="*/ 161 w 884"/>
                <a:gd name="T19" fmla="*/ 42 h 536"/>
                <a:gd name="T20" fmla="*/ 135 w 884"/>
                <a:gd name="T21" fmla="*/ 58 h 536"/>
                <a:gd name="T22" fmla="*/ 133 w 884"/>
                <a:gd name="T23" fmla="*/ 88 h 536"/>
                <a:gd name="T24" fmla="*/ 178 w 884"/>
                <a:gd name="T25" fmla="*/ 50 h 536"/>
                <a:gd name="T26" fmla="*/ 197 w 884"/>
                <a:gd name="T27" fmla="*/ 47 h 536"/>
                <a:gd name="T28" fmla="*/ 218 w 884"/>
                <a:gd name="T29" fmla="*/ 61 h 536"/>
                <a:gd name="T30" fmla="*/ 221 w 884"/>
                <a:gd name="T31" fmla="*/ 83 h 536"/>
                <a:gd name="T32" fmla="*/ 170 w 884"/>
                <a:gd name="T33" fmla="*/ 128 h 536"/>
                <a:gd name="T34" fmla="*/ 145 w 884"/>
                <a:gd name="T35" fmla="*/ 134 h 536"/>
                <a:gd name="T36" fmla="*/ 110 w 884"/>
                <a:gd name="T37" fmla="*/ 130 h 536"/>
                <a:gd name="T38" fmla="*/ 82 w 884"/>
                <a:gd name="T39" fmla="*/ 100 h 536"/>
                <a:gd name="T40" fmla="*/ 25 w 884"/>
                <a:gd name="T41" fmla="*/ 101 h 536"/>
                <a:gd name="T42" fmla="*/ 8 w 884"/>
                <a:gd name="T43" fmla="*/ 81 h 536"/>
                <a:gd name="T44" fmla="*/ 0 w 884"/>
                <a:gd name="T45" fmla="*/ 35 h 536"/>
                <a:gd name="T46" fmla="*/ 12 w 884"/>
                <a:gd name="T47" fmla="*/ 14 h 536"/>
                <a:gd name="T48" fmla="*/ 12 w 884"/>
                <a:gd name="T49" fmla="*/ 14 h 536"/>
                <a:gd name="T50" fmla="*/ 12 w 884"/>
                <a:gd name="T51" fmla="*/ 14 h 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4" h="536">
                  <a:moveTo>
                    <a:pt x="47" y="55"/>
                  </a:moveTo>
                  <a:lnTo>
                    <a:pt x="123" y="0"/>
                  </a:lnTo>
                  <a:lnTo>
                    <a:pt x="289" y="0"/>
                  </a:lnTo>
                  <a:lnTo>
                    <a:pt x="389" y="29"/>
                  </a:lnTo>
                  <a:lnTo>
                    <a:pt x="273" y="173"/>
                  </a:lnTo>
                  <a:lnTo>
                    <a:pt x="446" y="84"/>
                  </a:lnTo>
                  <a:lnTo>
                    <a:pt x="583" y="34"/>
                  </a:lnTo>
                  <a:lnTo>
                    <a:pt x="690" y="82"/>
                  </a:lnTo>
                  <a:lnTo>
                    <a:pt x="737" y="139"/>
                  </a:lnTo>
                  <a:lnTo>
                    <a:pt x="644" y="166"/>
                  </a:lnTo>
                  <a:lnTo>
                    <a:pt x="538" y="230"/>
                  </a:lnTo>
                  <a:lnTo>
                    <a:pt x="530" y="350"/>
                  </a:lnTo>
                  <a:lnTo>
                    <a:pt x="709" y="200"/>
                  </a:lnTo>
                  <a:lnTo>
                    <a:pt x="785" y="186"/>
                  </a:lnTo>
                  <a:lnTo>
                    <a:pt x="870" y="243"/>
                  </a:lnTo>
                  <a:lnTo>
                    <a:pt x="884" y="329"/>
                  </a:lnTo>
                  <a:lnTo>
                    <a:pt x="680" y="510"/>
                  </a:lnTo>
                  <a:lnTo>
                    <a:pt x="578" y="536"/>
                  </a:lnTo>
                  <a:lnTo>
                    <a:pt x="437" y="517"/>
                  </a:lnTo>
                  <a:lnTo>
                    <a:pt x="325" y="397"/>
                  </a:lnTo>
                  <a:lnTo>
                    <a:pt x="97" y="403"/>
                  </a:lnTo>
                  <a:lnTo>
                    <a:pt x="30" y="321"/>
                  </a:lnTo>
                  <a:lnTo>
                    <a:pt x="0" y="137"/>
                  </a:lnTo>
                  <a:lnTo>
                    <a:pt x="47" y="55"/>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8" name="Freeform 145"/>
            <p:cNvSpPr>
              <a:spLocks/>
            </p:cNvSpPr>
            <p:nvPr/>
          </p:nvSpPr>
          <p:spPr bwMode="auto">
            <a:xfrm>
              <a:off x="3612" y="2884"/>
              <a:ext cx="419" cy="146"/>
            </a:xfrm>
            <a:custGeom>
              <a:avLst/>
              <a:gdLst>
                <a:gd name="T0" fmla="*/ 0 w 836"/>
                <a:gd name="T1" fmla="*/ 7 h 291"/>
                <a:gd name="T2" fmla="*/ 27 w 836"/>
                <a:gd name="T3" fmla="*/ 19 h 291"/>
                <a:gd name="T4" fmla="*/ 48 w 836"/>
                <a:gd name="T5" fmla="*/ 12 h 291"/>
                <a:gd name="T6" fmla="*/ 67 w 836"/>
                <a:gd name="T7" fmla="*/ 6 h 291"/>
                <a:gd name="T8" fmla="*/ 86 w 836"/>
                <a:gd name="T9" fmla="*/ 9 h 291"/>
                <a:gd name="T10" fmla="*/ 96 w 836"/>
                <a:gd name="T11" fmla="*/ 19 h 291"/>
                <a:gd name="T12" fmla="*/ 103 w 836"/>
                <a:gd name="T13" fmla="*/ 31 h 291"/>
                <a:gd name="T14" fmla="*/ 128 w 836"/>
                <a:gd name="T15" fmla="*/ 45 h 291"/>
                <a:gd name="T16" fmla="*/ 146 w 836"/>
                <a:gd name="T17" fmla="*/ 23 h 291"/>
                <a:gd name="T18" fmla="*/ 171 w 836"/>
                <a:gd name="T19" fmla="*/ 7 h 291"/>
                <a:gd name="T20" fmla="*/ 193 w 836"/>
                <a:gd name="T21" fmla="*/ 0 h 291"/>
                <a:gd name="T22" fmla="*/ 208 w 836"/>
                <a:gd name="T23" fmla="*/ 12 h 291"/>
                <a:gd name="T24" fmla="*/ 210 w 836"/>
                <a:gd name="T25" fmla="*/ 24 h 291"/>
                <a:gd name="T26" fmla="*/ 194 w 836"/>
                <a:gd name="T27" fmla="*/ 48 h 291"/>
                <a:gd name="T28" fmla="*/ 166 w 836"/>
                <a:gd name="T29" fmla="*/ 67 h 291"/>
                <a:gd name="T30" fmla="*/ 141 w 836"/>
                <a:gd name="T31" fmla="*/ 73 h 291"/>
                <a:gd name="T32" fmla="*/ 102 w 836"/>
                <a:gd name="T33" fmla="*/ 67 h 291"/>
                <a:gd name="T34" fmla="*/ 73 w 836"/>
                <a:gd name="T35" fmla="*/ 41 h 291"/>
                <a:gd name="T36" fmla="*/ 28 w 836"/>
                <a:gd name="T37" fmla="*/ 39 h 291"/>
                <a:gd name="T38" fmla="*/ 6 w 836"/>
                <a:gd name="T39" fmla="*/ 28 h 291"/>
                <a:gd name="T40" fmla="*/ 0 w 836"/>
                <a:gd name="T41" fmla="*/ 7 h 291"/>
                <a:gd name="T42" fmla="*/ 0 w 836"/>
                <a:gd name="T43" fmla="*/ 7 h 291"/>
                <a:gd name="T44" fmla="*/ 0 w 836"/>
                <a:gd name="T45" fmla="*/ 7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36" h="291">
                  <a:moveTo>
                    <a:pt x="0" y="25"/>
                  </a:moveTo>
                  <a:lnTo>
                    <a:pt x="106" y="73"/>
                  </a:lnTo>
                  <a:lnTo>
                    <a:pt x="190" y="46"/>
                  </a:lnTo>
                  <a:lnTo>
                    <a:pt x="266" y="21"/>
                  </a:lnTo>
                  <a:lnTo>
                    <a:pt x="342" y="35"/>
                  </a:lnTo>
                  <a:lnTo>
                    <a:pt x="382" y="75"/>
                  </a:lnTo>
                  <a:lnTo>
                    <a:pt x="412" y="124"/>
                  </a:lnTo>
                  <a:lnTo>
                    <a:pt x="511" y="179"/>
                  </a:lnTo>
                  <a:lnTo>
                    <a:pt x="581" y="90"/>
                  </a:lnTo>
                  <a:lnTo>
                    <a:pt x="680" y="27"/>
                  </a:lnTo>
                  <a:lnTo>
                    <a:pt x="770" y="0"/>
                  </a:lnTo>
                  <a:lnTo>
                    <a:pt x="829" y="48"/>
                  </a:lnTo>
                  <a:lnTo>
                    <a:pt x="836" y="95"/>
                  </a:lnTo>
                  <a:lnTo>
                    <a:pt x="772" y="189"/>
                  </a:lnTo>
                  <a:lnTo>
                    <a:pt x="663" y="265"/>
                  </a:lnTo>
                  <a:lnTo>
                    <a:pt x="561" y="291"/>
                  </a:lnTo>
                  <a:lnTo>
                    <a:pt x="407" y="268"/>
                  </a:lnTo>
                  <a:lnTo>
                    <a:pt x="289" y="164"/>
                  </a:lnTo>
                  <a:lnTo>
                    <a:pt x="112" y="154"/>
                  </a:lnTo>
                  <a:lnTo>
                    <a:pt x="23" y="111"/>
                  </a:lnTo>
                  <a:lnTo>
                    <a:pt x="0" y="25"/>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9" name="Freeform 146"/>
            <p:cNvSpPr>
              <a:spLocks/>
            </p:cNvSpPr>
            <p:nvPr/>
          </p:nvSpPr>
          <p:spPr bwMode="auto">
            <a:xfrm>
              <a:off x="3616" y="2782"/>
              <a:ext cx="104" cy="63"/>
            </a:xfrm>
            <a:custGeom>
              <a:avLst/>
              <a:gdLst>
                <a:gd name="T0" fmla="*/ 9 w 208"/>
                <a:gd name="T1" fmla="*/ 0 h 125"/>
                <a:gd name="T2" fmla="*/ 32 w 208"/>
                <a:gd name="T3" fmla="*/ 10 h 125"/>
                <a:gd name="T4" fmla="*/ 42 w 208"/>
                <a:gd name="T5" fmla="*/ 18 h 125"/>
                <a:gd name="T6" fmla="*/ 52 w 208"/>
                <a:gd name="T7" fmla="*/ 27 h 125"/>
                <a:gd name="T8" fmla="*/ 52 w 208"/>
                <a:gd name="T9" fmla="*/ 31 h 125"/>
                <a:gd name="T10" fmla="*/ 48 w 208"/>
                <a:gd name="T11" fmla="*/ 32 h 125"/>
                <a:gd name="T12" fmla="*/ 38 w 208"/>
                <a:gd name="T13" fmla="*/ 25 h 125"/>
                <a:gd name="T14" fmla="*/ 26 w 208"/>
                <a:gd name="T15" fmla="*/ 19 h 125"/>
                <a:gd name="T16" fmla="*/ 0 w 208"/>
                <a:gd name="T17" fmla="*/ 14 h 125"/>
                <a:gd name="T18" fmla="*/ 0 w 208"/>
                <a:gd name="T19" fmla="*/ 7 h 125"/>
                <a:gd name="T20" fmla="*/ 9 w 208"/>
                <a:gd name="T21" fmla="*/ 0 h 125"/>
                <a:gd name="T22" fmla="*/ 9 w 208"/>
                <a:gd name="T23" fmla="*/ 0 h 125"/>
                <a:gd name="T24" fmla="*/ 9 w 208"/>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8" h="125">
                  <a:moveTo>
                    <a:pt x="35" y="0"/>
                  </a:moveTo>
                  <a:lnTo>
                    <a:pt x="126" y="38"/>
                  </a:lnTo>
                  <a:lnTo>
                    <a:pt x="166" y="72"/>
                  </a:lnTo>
                  <a:lnTo>
                    <a:pt x="206" y="108"/>
                  </a:lnTo>
                  <a:lnTo>
                    <a:pt x="208" y="124"/>
                  </a:lnTo>
                  <a:lnTo>
                    <a:pt x="192" y="125"/>
                  </a:lnTo>
                  <a:lnTo>
                    <a:pt x="151" y="97"/>
                  </a:lnTo>
                  <a:lnTo>
                    <a:pt x="101" y="76"/>
                  </a:lnTo>
                  <a:lnTo>
                    <a:pt x="0" y="55"/>
                  </a:lnTo>
                  <a:lnTo>
                    <a:pt x="0" y="27"/>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0" name="Freeform 147"/>
            <p:cNvSpPr>
              <a:spLocks/>
            </p:cNvSpPr>
            <p:nvPr/>
          </p:nvSpPr>
          <p:spPr bwMode="auto">
            <a:xfrm>
              <a:off x="3936" y="2821"/>
              <a:ext cx="115" cy="200"/>
            </a:xfrm>
            <a:custGeom>
              <a:avLst/>
              <a:gdLst>
                <a:gd name="T0" fmla="*/ 35 w 230"/>
                <a:gd name="T1" fmla="*/ 1 h 399"/>
                <a:gd name="T2" fmla="*/ 45 w 230"/>
                <a:gd name="T3" fmla="*/ 13 h 399"/>
                <a:gd name="T4" fmla="*/ 58 w 230"/>
                <a:gd name="T5" fmla="*/ 30 h 399"/>
                <a:gd name="T6" fmla="*/ 58 w 230"/>
                <a:gd name="T7" fmla="*/ 55 h 399"/>
                <a:gd name="T8" fmla="*/ 40 w 230"/>
                <a:gd name="T9" fmla="*/ 81 h 399"/>
                <a:gd name="T10" fmla="*/ 18 w 230"/>
                <a:gd name="T11" fmla="*/ 92 h 399"/>
                <a:gd name="T12" fmla="*/ 3 w 230"/>
                <a:gd name="T13" fmla="*/ 100 h 399"/>
                <a:gd name="T14" fmla="*/ 0 w 230"/>
                <a:gd name="T15" fmla="*/ 95 h 399"/>
                <a:gd name="T16" fmla="*/ 26 w 230"/>
                <a:gd name="T17" fmla="*/ 75 h 399"/>
                <a:gd name="T18" fmla="*/ 46 w 230"/>
                <a:gd name="T19" fmla="*/ 50 h 399"/>
                <a:gd name="T20" fmla="*/ 43 w 230"/>
                <a:gd name="T21" fmla="*/ 26 h 399"/>
                <a:gd name="T22" fmla="*/ 38 w 230"/>
                <a:gd name="T23" fmla="*/ 15 h 399"/>
                <a:gd name="T24" fmla="*/ 31 w 230"/>
                <a:gd name="T25" fmla="*/ 4 h 399"/>
                <a:gd name="T26" fmla="*/ 31 w 230"/>
                <a:gd name="T27" fmla="*/ 0 h 399"/>
                <a:gd name="T28" fmla="*/ 35 w 230"/>
                <a:gd name="T29" fmla="*/ 1 h 399"/>
                <a:gd name="T30" fmla="*/ 35 w 230"/>
                <a:gd name="T31" fmla="*/ 1 h 399"/>
                <a:gd name="T32" fmla="*/ 35 w 230"/>
                <a:gd name="T33" fmla="*/ 1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 h="399">
                  <a:moveTo>
                    <a:pt x="139" y="2"/>
                  </a:moveTo>
                  <a:lnTo>
                    <a:pt x="177" y="51"/>
                  </a:lnTo>
                  <a:lnTo>
                    <a:pt x="230" y="120"/>
                  </a:lnTo>
                  <a:lnTo>
                    <a:pt x="230" y="219"/>
                  </a:lnTo>
                  <a:lnTo>
                    <a:pt x="160" y="321"/>
                  </a:lnTo>
                  <a:lnTo>
                    <a:pt x="72" y="365"/>
                  </a:lnTo>
                  <a:lnTo>
                    <a:pt x="12" y="399"/>
                  </a:lnTo>
                  <a:lnTo>
                    <a:pt x="0" y="380"/>
                  </a:lnTo>
                  <a:lnTo>
                    <a:pt x="101" y="298"/>
                  </a:lnTo>
                  <a:lnTo>
                    <a:pt x="181" y="198"/>
                  </a:lnTo>
                  <a:lnTo>
                    <a:pt x="171" y="101"/>
                  </a:lnTo>
                  <a:lnTo>
                    <a:pt x="150" y="57"/>
                  </a:lnTo>
                  <a:lnTo>
                    <a:pt x="122" y="15"/>
                  </a:lnTo>
                  <a:lnTo>
                    <a:pt x="124" y="0"/>
                  </a:lnTo>
                  <a:lnTo>
                    <a:pt x="13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1" name="Freeform 148"/>
            <p:cNvSpPr>
              <a:spLocks/>
            </p:cNvSpPr>
            <p:nvPr/>
          </p:nvSpPr>
          <p:spPr bwMode="auto">
            <a:xfrm>
              <a:off x="3589" y="2703"/>
              <a:ext cx="375" cy="325"/>
            </a:xfrm>
            <a:custGeom>
              <a:avLst/>
              <a:gdLst>
                <a:gd name="T0" fmla="*/ 184 w 751"/>
                <a:gd name="T1" fmla="*/ 42 h 650"/>
                <a:gd name="T2" fmla="*/ 168 w 751"/>
                <a:gd name="T3" fmla="*/ 30 h 650"/>
                <a:gd name="T4" fmla="*/ 161 w 751"/>
                <a:gd name="T5" fmla="*/ 25 h 650"/>
                <a:gd name="T6" fmla="*/ 152 w 751"/>
                <a:gd name="T7" fmla="*/ 20 h 650"/>
                <a:gd name="T8" fmla="*/ 139 w 751"/>
                <a:gd name="T9" fmla="*/ 16 h 650"/>
                <a:gd name="T10" fmla="*/ 128 w 751"/>
                <a:gd name="T11" fmla="*/ 12 h 650"/>
                <a:gd name="T12" fmla="*/ 105 w 751"/>
                <a:gd name="T13" fmla="*/ 9 h 650"/>
                <a:gd name="T14" fmla="*/ 58 w 751"/>
                <a:gd name="T15" fmla="*/ 19 h 650"/>
                <a:gd name="T16" fmla="*/ 44 w 751"/>
                <a:gd name="T17" fmla="*/ 25 h 650"/>
                <a:gd name="T18" fmla="*/ 32 w 751"/>
                <a:gd name="T19" fmla="*/ 36 h 650"/>
                <a:gd name="T20" fmla="*/ 17 w 751"/>
                <a:gd name="T21" fmla="*/ 51 h 650"/>
                <a:gd name="T22" fmla="*/ 11 w 751"/>
                <a:gd name="T23" fmla="*/ 71 h 650"/>
                <a:gd name="T24" fmla="*/ 12 w 751"/>
                <a:gd name="T25" fmla="*/ 88 h 650"/>
                <a:gd name="T26" fmla="*/ 16 w 751"/>
                <a:gd name="T27" fmla="*/ 103 h 650"/>
                <a:gd name="T28" fmla="*/ 24 w 751"/>
                <a:gd name="T29" fmla="*/ 115 h 650"/>
                <a:gd name="T30" fmla="*/ 38 w 751"/>
                <a:gd name="T31" fmla="*/ 119 h 650"/>
                <a:gd name="T32" fmla="*/ 75 w 751"/>
                <a:gd name="T33" fmla="*/ 120 h 650"/>
                <a:gd name="T34" fmla="*/ 91 w 751"/>
                <a:gd name="T35" fmla="*/ 124 h 650"/>
                <a:gd name="T36" fmla="*/ 105 w 751"/>
                <a:gd name="T37" fmla="*/ 136 h 650"/>
                <a:gd name="T38" fmla="*/ 117 w 751"/>
                <a:gd name="T39" fmla="*/ 146 h 650"/>
                <a:gd name="T40" fmla="*/ 128 w 751"/>
                <a:gd name="T41" fmla="*/ 153 h 650"/>
                <a:gd name="T42" fmla="*/ 157 w 751"/>
                <a:gd name="T43" fmla="*/ 157 h 650"/>
                <a:gd name="T44" fmla="*/ 157 w 751"/>
                <a:gd name="T45" fmla="*/ 163 h 650"/>
                <a:gd name="T46" fmla="*/ 123 w 751"/>
                <a:gd name="T47" fmla="*/ 161 h 650"/>
                <a:gd name="T48" fmla="*/ 95 w 751"/>
                <a:gd name="T49" fmla="*/ 145 h 650"/>
                <a:gd name="T50" fmla="*/ 83 w 751"/>
                <a:gd name="T51" fmla="*/ 136 h 650"/>
                <a:gd name="T52" fmla="*/ 70 w 751"/>
                <a:gd name="T53" fmla="*/ 132 h 650"/>
                <a:gd name="T54" fmla="*/ 38 w 751"/>
                <a:gd name="T55" fmla="*/ 132 h 650"/>
                <a:gd name="T56" fmla="*/ 20 w 751"/>
                <a:gd name="T57" fmla="*/ 126 h 650"/>
                <a:gd name="T58" fmla="*/ 8 w 751"/>
                <a:gd name="T59" fmla="*/ 112 h 650"/>
                <a:gd name="T60" fmla="*/ 1 w 751"/>
                <a:gd name="T61" fmla="*/ 92 h 650"/>
                <a:gd name="T62" fmla="*/ 0 w 751"/>
                <a:gd name="T63" fmla="*/ 70 h 650"/>
                <a:gd name="T64" fmla="*/ 6 w 751"/>
                <a:gd name="T65" fmla="*/ 46 h 650"/>
                <a:gd name="T66" fmla="*/ 13 w 751"/>
                <a:gd name="T67" fmla="*/ 36 h 650"/>
                <a:gd name="T68" fmla="*/ 22 w 751"/>
                <a:gd name="T69" fmla="*/ 27 h 650"/>
                <a:gd name="T70" fmla="*/ 38 w 751"/>
                <a:gd name="T71" fmla="*/ 15 h 650"/>
                <a:gd name="T72" fmla="*/ 55 w 751"/>
                <a:gd name="T73" fmla="*/ 8 h 650"/>
                <a:gd name="T74" fmla="*/ 81 w 751"/>
                <a:gd name="T75" fmla="*/ 1 h 650"/>
                <a:gd name="T76" fmla="*/ 112 w 751"/>
                <a:gd name="T77" fmla="*/ 0 h 650"/>
                <a:gd name="T78" fmla="*/ 147 w 751"/>
                <a:gd name="T79" fmla="*/ 10 h 650"/>
                <a:gd name="T80" fmla="*/ 171 w 751"/>
                <a:gd name="T81" fmla="*/ 25 h 650"/>
                <a:gd name="T82" fmla="*/ 186 w 751"/>
                <a:gd name="T83" fmla="*/ 38 h 650"/>
                <a:gd name="T84" fmla="*/ 187 w 751"/>
                <a:gd name="T85" fmla="*/ 41 h 650"/>
                <a:gd name="T86" fmla="*/ 184 w 751"/>
                <a:gd name="T87" fmla="*/ 42 h 650"/>
                <a:gd name="T88" fmla="*/ 184 w 751"/>
                <a:gd name="T89" fmla="*/ 42 h 650"/>
                <a:gd name="T90" fmla="*/ 184 w 751"/>
                <a:gd name="T91" fmla="*/ 42 h 6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1" h="650">
                  <a:moveTo>
                    <a:pt x="736" y="168"/>
                  </a:moveTo>
                  <a:lnTo>
                    <a:pt x="673" y="120"/>
                  </a:lnTo>
                  <a:lnTo>
                    <a:pt x="645" y="99"/>
                  </a:lnTo>
                  <a:lnTo>
                    <a:pt x="609" y="80"/>
                  </a:lnTo>
                  <a:lnTo>
                    <a:pt x="559" y="61"/>
                  </a:lnTo>
                  <a:lnTo>
                    <a:pt x="514" y="48"/>
                  </a:lnTo>
                  <a:lnTo>
                    <a:pt x="422" y="36"/>
                  </a:lnTo>
                  <a:lnTo>
                    <a:pt x="232" y="73"/>
                  </a:lnTo>
                  <a:lnTo>
                    <a:pt x="177" y="99"/>
                  </a:lnTo>
                  <a:lnTo>
                    <a:pt x="128" y="141"/>
                  </a:lnTo>
                  <a:lnTo>
                    <a:pt x="71" y="202"/>
                  </a:lnTo>
                  <a:lnTo>
                    <a:pt x="46" y="284"/>
                  </a:lnTo>
                  <a:lnTo>
                    <a:pt x="48" y="350"/>
                  </a:lnTo>
                  <a:lnTo>
                    <a:pt x="65" y="411"/>
                  </a:lnTo>
                  <a:lnTo>
                    <a:pt x="99" y="458"/>
                  </a:lnTo>
                  <a:lnTo>
                    <a:pt x="152" y="476"/>
                  </a:lnTo>
                  <a:lnTo>
                    <a:pt x="301" y="477"/>
                  </a:lnTo>
                  <a:lnTo>
                    <a:pt x="365" y="496"/>
                  </a:lnTo>
                  <a:lnTo>
                    <a:pt x="420" y="544"/>
                  </a:lnTo>
                  <a:lnTo>
                    <a:pt x="468" y="584"/>
                  </a:lnTo>
                  <a:lnTo>
                    <a:pt x="515" y="609"/>
                  </a:lnTo>
                  <a:lnTo>
                    <a:pt x="628" y="628"/>
                  </a:lnTo>
                  <a:lnTo>
                    <a:pt x="628" y="650"/>
                  </a:lnTo>
                  <a:lnTo>
                    <a:pt x="495" y="643"/>
                  </a:lnTo>
                  <a:lnTo>
                    <a:pt x="382" y="580"/>
                  </a:lnTo>
                  <a:lnTo>
                    <a:pt x="335" y="542"/>
                  </a:lnTo>
                  <a:lnTo>
                    <a:pt x="280" y="527"/>
                  </a:lnTo>
                  <a:lnTo>
                    <a:pt x="152" y="527"/>
                  </a:lnTo>
                  <a:lnTo>
                    <a:pt x="80" y="504"/>
                  </a:lnTo>
                  <a:lnTo>
                    <a:pt x="33" y="445"/>
                  </a:lnTo>
                  <a:lnTo>
                    <a:pt x="6" y="365"/>
                  </a:lnTo>
                  <a:lnTo>
                    <a:pt x="0" y="280"/>
                  </a:lnTo>
                  <a:lnTo>
                    <a:pt x="27" y="181"/>
                  </a:lnTo>
                  <a:lnTo>
                    <a:pt x="53" y="143"/>
                  </a:lnTo>
                  <a:lnTo>
                    <a:pt x="91" y="105"/>
                  </a:lnTo>
                  <a:lnTo>
                    <a:pt x="152" y="59"/>
                  </a:lnTo>
                  <a:lnTo>
                    <a:pt x="221" y="29"/>
                  </a:lnTo>
                  <a:lnTo>
                    <a:pt x="325" y="4"/>
                  </a:lnTo>
                  <a:lnTo>
                    <a:pt x="449" y="0"/>
                  </a:lnTo>
                  <a:lnTo>
                    <a:pt x="591" y="38"/>
                  </a:lnTo>
                  <a:lnTo>
                    <a:pt x="685" y="99"/>
                  </a:lnTo>
                  <a:lnTo>
                    <a:pt x="747" y="149"/>
                  </a:lnTo>
                  <a:lnTo>
                    <a:pt x="751" y="164"/>
                  </a:lnTo>
                  <a:lnTo>
                    <a:pt x="736"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2" name="Freeform 149"/>
            <p:cNvSpPr>
              <a:spLocks/>
            </p:cNvSpPr>
            <p:nvPr/>
          </p:nvSpPr>
          <p:spPr bwMode="auto">
            <a:xfrm>
              <a:off x="3849" y="2853"/>
              <a:ext cx="107" cy="140"/>
            </a:xfrm>
            <a:custGeom>
              <a:avLst/>
              <a:gdLst>
                <a:gd name="T0" fmla="*/ 52 w 215"/>
                <a:gd name="T1" fmla="*/ 4 h 281"/>
                <a:gd name="T2" fmla="*/ 20 w 215"/>
                <a:gd name="T3" fmla="*/ 35 h 281"/>
                <a:gd name="T4" fmla="*/ 11 w 215"/>
                <a:gd name="T5" fmla="*/ 57 h 281"/>
                <a:gd name="T6" fmla="*/ 12 w 215"/>
                <a:gd name="T7" fmla="*/ 67 h 281"/>
                <a:gd name="T8" fmla="*/ 10 w 215"/>
                <a:gd name="T9" fmla="*/ 70 h 281"/>
                <a:gd name="T10" fmla="*/ 6 w 215"/>
                <a:gd name="T11" fmla="*/ 68 h 281"/>
                <a:gd name="T12" fmla="*/ 0 w 215"/>
                <a:gd name="T13" fmla="*/ 57 h 281"/>
                <a:gd name="T14" fmla="*/ 4 w 215"/>
                <a:gd name="T15" fmla="*/ 42 h 281"/>
                <a:gd name="T16" fmla="*/ 10 w 215"/>
                <a:gd name="T17" fmla="*/ 29 h 281"/>
                <a:gd name="T18" fmla="*/ 19 w 215"/>
                <a:gd name="T19" fmla="*/ 19 h 281"/>
                <a:gd name="T20" fmla="*/ 29 w 215"/>
                <a:gd name="T21" fmla="*/ 13 h 281"/>
                <a:gd name="T22" fmla="*/ 39 w 215"/>
                <a:gd name="T23" fmla="*/ 7 h 281"/>
                <a:gd name="T24" fmla="*/ 49 w 215"/>
                <a:gd name="T25" fmla="*/ 0 h 281"/>
                <a:gd name="T26" fmla="*/ 53 w 215"/>
                <a:gd name="T27" fmla="*/ 0 h 281"/>
                <a:gd name="T28" fmla="*/ 52 w 215"/>
                <a:gd name="T29" fmla="*/ 4 h 281"/>
                <a:gd name="T30" fmla="*/ 52 w 215"/>
                <a:gd name="T31" fmla="*/ 4 h 281"/>
                <a:gd name="T32" fmla="*/ 52 w 215"/>
                <a:gd name="T33" fmla="*/ 4 h 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5" h="281">
                  <a:moveTo>
                    <a:pt x="211" y="19"/>
                  </a:moveTo>
                  <a:lnTo>
                    <a:pt x="80" y="142"/>
                  </a:lnTo>
                  <a:lnTo>
                    <a:pt x="46" y="230"/>
                  </a:lnTo>
                  <a:lnTo>
                    <a:pt x="48" y="268"/>
                  </a:lnTo>
                  <a:lnTo>
                    <a:pt x="42" y="281"/>
                  </a:lnTo>
                  <a:lnTo>
                    <a:pt x="27" y="275"/>
                  </a:lnTo>
                  <a:lnTo>
                    <a:pt x="0" y="230"/>
                  </a:lnTo>
                  <a:lnTo>
                    <a:pt x="17" y="171"/>
                  </a:lnTo>
                  <a:lnTo>
                    <a:pt x="42" y="116"/>
                  </a:lnTo>
                  <a:lnTo>
                    <a:pt x="78" y="79"/>
                  </a:lnTo>
                  <a:lnTo>
                    <a:pt x="116" y="53"/>
                  </a:lnTo>
                  <a:lnTo>
                    <a:pt x="156" y="28"/>
                  </a:lnTo>
                  <a:lnTo>
                    <a:pt x="198" y="0"/>
                  </a:lnTo>
                  <a:lnTo>
                    <a:pt x="215" y="3"/>
                  </a:lnTo>
                  <a:lnTo>
                    <a:pt x="2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3" name="Freeform 150"/>
            <p:cNvSpPr>
              <a:spLocks/>
            </p:cNvSpPr>
            <p:nvPr/>
          </p:nvSpPr>
          <p:spPr bwMode="auto">
            <a:xfrm>
              <a:off x="3725" y="2748"/>
              <a:ext cx="167" cy="100"/>
            </a:xfrm>
            <a:custGeom>
              <a:avLst/>
              <a:gdLst>
                <a:gd name="T0" fmla="*/ 82 w 333"/>
                <a:gd name="T1" fmla="*/ 5 h 199"/>
                <a:gd name="T2" fmla="*/ 36 w 333"/>
                <a:gd name="T3" fmla="*/ 26 h 199"/>
                <a:gd name="T4" fmla="*/ 17 w 333"/>
                <a:gd name="T5" fmla="*/ 41 h 199"/>
                <a:gd name="T6" fmla="*/ 8 w 333"/>
                <a:gd name="T7" fmla="*/ 50 h 199"/>
                <a:gd name="T8" fmla="*/ 1 w 333"/>
                <a:gd name="T9" fmla="*/ 50 h 199"/>
                <a:gd name="T10" fmla="*/ 0 w 333"/>
                <a:gd name="T11" fmla="*/ 43 h 199"/>
                <a:gd name="T12" fmla="*/ 8 w 333"/>
                <a:gd name="T13" fmla="*/ 32 h 199"/>
                <a:gd name="T14" fmla="*/ 29 w 333"/>
                <a:gd name="T15" fmla="*/ 16 h 199"/>
                <a:gd name="T16" fmla="*/ 42 w 333"/>
                <a:gd name="T17" fmla="*/ 10 h 199"/>
                <a:gd name="T18" fmla="*/ 54 w 333"/>
                <a:gd name="T19" fmla="*/ 6 h 199"/>
                <a:gd name="T20" fmla="*/ 80 w 333"/>
                <a:gd name="T21" fmla="*/ 0 h 199"/>
                <a:gd name="T22" fmla="*/ 84 w 333"/>
                <a:gd name="T23" fmla="*/ 2 h 199"/>
                <a:gd name="T24" fmla="*/ 82 w 333"/>
                <a:gd name="T25" fmla="*/ 5 h 199"/>
                <a:gd name="T26" fmla="*/ 82 w 333"/>
                <a:gd name="T27" fmla="*/ 5 h 199"/>
                <a:gd name="T28" fmla="*/ 82 w 333"/>
                <a:gd name="T29" fmla="*/ 5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3" h="199">
                  <a:moveTo>
                    <a:pt x="325" y="20"/>
                  </a:moveTo>
                  <a:lnTo>
                    <a:pt x="141" y="102"/>
                  </a:lnTo>
                  <a:lnTo>
                    <a:pt x="65" y="161"/>
                  </a:lnTo>
                  <a:lnTo>
                    <a:pt x="29" y="197"/>
                  </a:lnTo>
                  <a:lnTo>
                    <a:pt x="2" y="199"/>
                  </a:lnTo>
                  <a:lnTo>
                    <a:pt x="0" y="171"/>
                  </a:lnTo>
                  <a:lnTo>
                    <a:pt x="32" y="127"/>
                  </a:lnTo>
                  <a:lnTo>
                    <a:pt x="116" y="62"/>
                  </a:lnTo>
                  <a:lnTo>
                    <a:pt x="165" y="38"/>
                  </a:lnTo>
                  <a:lnTo>
                    <a:pt x="215" y="24"/>
                  </a:lnTo>
                  <a:lnTo>
                    <a:pt x="319" y="0"/>
                  </a:lnTo>
                  <a:lnTo>
                    <a:pt x="333" y="7"/>
                  </a:lnTo>
                  <a:lnTo>
                    <a:pt x="32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4" name="Freeform 151"/>
            <p:cNvSpPr>
              <a:spLocks/>
            </p:cNvSpPr>
            <p:nvPr/>
          </p:nvSpPr>
          <p:spPr bwMode="auto">
            <a:xfrm>
              <a:off x="3675" y="2727"/>
              <a:ext cx="110" cy="27"/>
            </a:xfrm>
            <a:custGeom>
              <a:avLst/>
              <a:gdLst>
                <a:gd name="T0" fmla="*/ 3 w 221"/>
                <a:gd name="T1" fmla="*/ 1 h 53"/>
                <a:gd name="T2" fmla="*/ 10 w 221"/>
                <a:gd name="T3" fmla="*/ 0 h 53"/>
                <a:gd name="T4" fmla="*/ 33 w 221"/>
                <a:gd name="T5" fmla="*/ 0 h 53"/>
                <a:gd name="T6" fmla="*/ 53 w 221"/>
                <a:gd name="T7" fmla="*/ 8 h 53"/>
                <a:gd name="T8" fmla="*/ 55 w 221"/>
                <a:gd name="T9" fmla="*/ 12 h 53"/>
                <a:gd name="T10" fmla="*/ 51 w 221"/>
                <a:gd name="T11" fmla="*/ 14 h 53"/>
                <a:gd name="T12" fmla="*/ 32 w 221"/>
                <a:gd name="T13" fmla="*/ 9 h 53"/>
                <a:gd name="T14" fmla="*/ 10 w 221"/>
                <a:gd name="T15" fmla="*/ 9 h 53"/>
                <a:gd name="T16" fmla="*/ 3 w 221"/>
                <a:gd name="T17" fmla="*/ 8 h 53"/>
                <a:gd name="T18" fmla="*/ 0 w 221"/>
                <a:gd name="T19" fmla="*/ 5 h 53"/>
                <a:gd name="T20" fmla="*/ 3 w 221"/>
                <a:gd name="T21" fmla="*/ 1 h 53"/>
                <a:gd name="T22" fmla="*/ 3 w 221"/>
                <a:gd name="T23" fmla="*/ 1 h 53"/>
                <a:gd name="T24" fmla="*/ 3 w 221"/>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 h="53">
                  <a:moveTo>
                    <a:pt x="14" y="2"/>
                  </a:moveTo>
                  <a:lnTo>
                    <a:pt x="42" y="0"/>
                  </a:lnTo>
                  <a:lnTo>
                    <a:pt x="133" y="0"/>
                  </a:lnTo>
                  <a:lnTo>
                    <a:pt x="215" y="32"/>
                  </a:lnTo>
                  <a:lnTo>
                    <a:pt x="221" y="47"/>
                  </a:lnTo>
                  <a:lnTo>
                    <a:pt x="207" y="53"/>
                  </a:lnTo>
                  <a:lnTo>
                    <a:pt x="130" y="36"/>
                  </a:lnTo>
                  <a:lnTo>
                    <a:pt x="42" y="36"/>
                  </a:lnTo>
                  <a:lnTo>
                    <a:pt x="14" y="32"/>
                  </a:lnTo>
                  <a:lnTo>
                    <a:pt x="0" y="17"/>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5" name="Freeform 152"/>
            <p:cNvSpPr>
              <a:spLocks/>
            </p:cNvSpPr>
            <p:nvPr/>
          </p:nvSpPr>
          <p:spPr bwMode="auto">
            <a:xfrm>
              <a:off x="3507" y="2903"/>
              <a:ext cx="518" cy="240"/>
            </a:xfrm>
            <a:custGeom>
              <a:avLst/>
              <a:gdLst>
                <a:gd name="T0" fmla="*/ 6 w 1036"/>
                <a:gd name="T1" fmla="*/ 0 h 479"/>
                <a:gd name="T2" fmla="*/ 24 w 1036"/>
                <a:gd name="T3" fmla="*/ 9 h 479"/>
                <a:gd name="T4" fmla="*/ 40 w 1036"/>
                <a:gd name="T5" fmla="*/ 22 h 479"/>
                <a:gd name="T6" fmla="*/ 53 w 1036"/>
                <a:gd name="T7" fmla="*/ 41 h 479"/>
                <a:gd name="T8" fmla="*/ 61 w 1036"/>
                <a:gd name="T9" fmla="*/ 67 h 479"/>
                <a:gd name="T10" fmla="*/ 82 w 1036"/>
                <a:gd name="T11" fmla="*/ 86 h 479"/>
                <a:gd name="T12" fmla="*/ 106 w 1036"/>
                <a:gd name="T13" fmla="*/ 96 h 479"/>
                <a:gd name="T14" fmla="*/ 155 w 1036"/>
                <a:gd name="T15" fmla="*/ 106 h 479"/>
                <a:gd name="T16" fmla="*/ 198 w 1036"/>
                <a:gd name="T17" fmla="*/ 99 h 479"/>
                <a:gd name="T18" fmla="*/ 234 w 1036"/>
                <a:gd name="T19" fmla="*/ 81 h 479"/>
                <a:gd name="T20" fmla="*/ 247 w 1036"/>
                <a:gd name="T21" fmla="*/ 64 h 479"/>
                <a:gd name="T22" fmla="*/ 249 w 1036"/>
                <a:gd name="T23" fmla="*/ 46 h 479"/>
                <a:gd name="T24" fmla="*/ 226 w 1036"/>
                <a:gd name="T25" fmla="*/ 24 h 479"/>
                <a:gd name="T26" fmla="*/ 227 w 1036"/>
                <a:gd name="T27" fmla="*/ 17 h 479"/>
                <a:gd name="T28" fmla="*/ 233 w 1036"/>
                <a:gd name="T29" fmla="*/ 14 h 479"/>
                <a:gd name="T30" fmla="*/ 250 w 1036"/>
                <a:gd name="T31" fmla="*/ 24 h 479"/>
                <a:gd name="T32" fmla="*/ 259 w 1036"/>
                <a:gd name="T33" fmla="*/ 41 h 479"/>
                <a:gd name="T34" fmla="*/ 259 w 1036"/>
                <a:gd name="T35" fmla="*/ 64 h 479"/>
                <a:gd name="T36" fmla="*/ 245 w 1036"/>
                <a:gd name="T37" fmla="*/ 89 h 479"/>
                <a:gd name="T38" fmla="*/ 226 w 1036"/>
                <a:gd name="T39" fmla="*/ 106 h 479"/>
                <a:gd name="T40" fmla="*/ 198 w 1036"/>
                <a:gd name="T41" fmla="*/ 115 h 479"/>
                <a:gd name="T42" fmla="*/ 170 w 1036"/>
                <a:gd name="T43" fmla="*/ 119 h 479"/>
                <a:gd name="T44" fmla="*/ 146 w 1036"/>
                <a:gd name="T45" fmla="*/ 120 h 479"/>
                <a:gd name="T46" fmla="*/ 110 w 1036"/>
                <a:gd name="T47" fmla="*/ 114 h 479"/>
                <a:gd name="T48" fmla="*/ 65 w 1036"/>
                <a:gd name="T49" fmla="*/ 94 h 479"/>
                <a:gd name="T50" fmla="*/ 48 w 1036"/>
                <a:gd name="T51" fmla="*/ 71 h 479"/>
                <a:gd name="T52" fmla="*/ 41 w 1036"/>
                <a:gd name="T53" fmla="*/ 53 h 479"/>
                <a:gd name="T54" fmla="*/ 32 w 1036"/>
                <a:gd name="T55" fmla="*/ 35 h 479"/>
                <a:gd name="T56" fmla="*/ 19 w 1036"/>
                <a:gd name="T57" fmla="*/ 19 h 479"/>
                <a:gd name="T58" fmla="*/ 0 w 1036"/>
                <a:gd name="T59" fmla="*/ 6 h 479"/>
                <a:gd name="T60" fmla="*/ 6 w 1036"/>
                <a:gd name="T61" fmla="*/ 0 h 479"/>
                <a:gd name="T62" fmla="*/ 6 w 1036"/>
                <a:gd name="T63" fmla="*/ 0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36" h="479">
                  <a:moveTo>
                    <a:pt x="24" y="0"/>
                  </a:moveTo>
                  <a:lnTo>
                    <a:pt x="95" y="35"/>
                  </a:lnTo>
                  <a:lnTo>
                    <a:pt x="159" y="86"/>
                  </a:lnTo>
                  <a:lnTo>
                    <a:pt x="211" y="162"/>
                  </a:lnTo>
                  <a:lnTo>
                    <a:pt x="241" y="265"/>
                  </a:lnTo>
                  <a:lnTo>
                    <a:pt x="327" y="341"/>
                  </a:lnTo>
                  <a:lnTo>
                    <a:pt x="424" y="384"/>
                  </a:lnTo>
                  <a:lnTo>
                    <a:pt x="618" y="422"/>
                  </a:lnTo>
                  <a:lnTo>
                    <a:pt x="791" y="394"/>
                  </a:lnTo>
                  <a:lnTo>
                    <a:pt x="935" y="324"/>
                  </a:lnTo>
                  <a:lnTo>
                    <a:pt x="986" y="253"/>
                  </a:lnTo>
                  <a:lnTo>
                    <a:pt x="994" y="181"/>
                  </a:lnTo>
                  <a:lnTo>
                    <a:pt x="903" y="95"/>
                  </a:lnTo>
                  <a:lnTo>
                    <a:pt x="908" y="65"/>
                  </a:lnTo>
                  <a:lnTo>
                    <a:pt x="929" y="56"/>
                  </a:lnTo>
                  <a:lnTo>
                    <a:pt x="1000" y="94"/>
                  </a:lnTo>
                  <a:lnTo>
                    <a:pt x="1034" y="164"/>
                  </a:lnTo>
                  <a:lnTo>
                    <a:pt x="1036" y="253"/>
                  </a:lnTo>
                  <a:lnTo>
                    <a:pt x="977" y="356"/>
                  </a:lnTo>
                  <a:lnTo>
                    <a:pt x="901" y="422"/>
                  </a:lnTo>
                  <a:lnTo>
                    <a:pt x="789" y="457"/>
                  </a:lnTo>
                  <a:lnTo>
                    <a:pt x="677" y="474"/>
                  </a:lnTo>
                  <a:lnTo>
                    <a:pt x="583" y="479"/>
                  </a:lnTo>
                  <a:lnTo>
                    <a:pt x="437" y="453"/>
                  </a:lnTo>
                  <a:lnTo>
                    <a:pt x="258" y="373"/>
                  </a:lnTo>
                  <a:lnTo>
                    <a:pt x="190" y="282"/>
                  </a:lnTo>
                  <a:lnTo>
                    <a:pt x="161" y="211"/>
                  </a:lnTo>
                  <a:lnTo>
                    <a:pt x="125" y="139"/>
                  </a:lnTo>
                  <a:lnTo>
                    <a:pt x="74" y="75"/>
                  </a:lnTo>
                  <a:lnTo>
                    <a:pt x="0" y="23"/>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6" name="Freeform 153"/>
            <p:cNvSpPr>
              <a:spLocks/>
            </p:cNvSpPr>
            <p:nvPr/>
          </p:nvSpPr>
          <p:spPr bwMode="auto">
            <a:xfrm>
              <a:off x="1978" y="2616"/>
              <a:ext cx="1555" cy="335"/>
            </a:xfrm>
            <a:custGeom>
              <a:avLst/>
              <a:gdLst>
                <a:gd name="T0" fmla="*/ 122 w 3108"/>
                <a:gd name="T1" fmla="*/ 0 h 669"/>
                <a:gd name="T2" fmla="*/ 99 w 3108"/>
                <a:gd name="T3" fmla="*/ 14 h 669"/>
                <a:gd name="T4" fmla="*/ 26 w 3108"/>
                <a:gd name="T5" fmla="*/ 108 h 669"/>
                <a:gd name="T6" fmla="*/ 0 w 3108"/>
                <a:gd name="T7" fmla="*/ 122 h 669"/>
                <a:gd name="T8" fmla="*/ 23 w 3108"/>
                <a:gd name="T9" fmla="*/ 157 h 669"/>
                <a:gd name="T10" fmla="*/ 190 w 3108"/>
                <a:gd name="T11" fmla="*/ 148 h 669"/>
                <a:gd name="T12" fmla="*/ 725 w 3108"/>
                <a:gd name="T13" fmla="*/ 168 h 669"/>
                <a:gd name="T14" fmla="*/ 778 w 3108"/>
                <a:gd name="T15" fmla="*/ 141 h 669"/>
                <a:gd name="T16" fmla="*/ 657 w 3108"/>
                <a:gd name="T17" fmla="*/ 127 h 669"/>
                <a:gd name="T18" fmla="*/ 755 w 3108"/>
                <a:gd name="T19" fmla="*/ 120 h 669"/>
                <a:gd name="T20" fmla="*/ 732 w 3108"/>
                <a:gd name="T21" fmla="*/ 90 h 669"/>
                <a:gd name="T22" fmla="*/ 693 w 3108"/>
                <a:gd name="T23" fmla="*/ 35 h 669"/>
                <a:gd name="T24" fmla="*/ 400 w 3108"/>
                <a:gd name="T25" fmla="*/ 19 h 669"/>
                <a:gd name="T26" fmla="*/ 150 w 3108"/>
                <a:gd name="T27" fmla="*/ 2 h 669"/>
                <a:gd name="T28" fmla="*/ 122 w 3108"/>
                <a:gd name="T29" fmla="*/ 0 h 669"/>
                <a:gd name="T30" fmla="*/ 122 w 3108"/>
                <a:gd name="T31" fmla="*/ 0 h 669"/>
                <a:gd name="T32" fmla="*/ 122 w 3108"/>
                <a:gd name="T33" fmla="*/ 0 h 6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08" h="669">
                  <a:moveTo>
                    <a:pt x="485" y="0"/>
                  </a:moveTo>
                  <a:lnTo>
                    <a:pt x="395" y="54"/>
                  </a:lnTo>
                  <a:lnTo>
                    <a:pt x="102" y="432"/>
                  </a:lnTo>
                  <a:lnTo>
                    <a:pt x="0" y="485"/>
                  </a:lnTo>
                  <a:lnTo>
                    <a:pt x="89" y="626"/>
                  </a:lnTo>
                  <a:lnTo>
                    <a:pt x="758" y="592"/>
                  </a:lnTo>
                  <a:lnTo>
                    <a:pt x="2897" y="669"/>
                  </a:lnTo>
                  <a:lnTo>
                    <a:pt x="3108" y="561"/>
                  </a:lnTo>
                  <a:lnTo>
                    <a:pt x="2625" y="508"/>
                  </a:lnTo>
                  <a:lnTo>
                    <a:pt x="3019" y="477"/>
                  </a:lnTo>
                  <a:lnTo>
                    <a:pt x="2927" y="358"/>
                  </a:lnTo>
                  <a:lnTo>
                    <a:pt x="2770" y="137"/>
                  </a:lnTo>
                  <a:lnTo>
                    <a:pt x="1597" y="76"/>
                  </a:lnTo>
                  <a:lnTo>
                    <a:pt x="599" y="8"/>
                  </a:lnTo>
                  <a:lnTo>
                    <a:pt x="485" y="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7" name="Freeform 154"/>
            <p:cNvSpPr>
              <a:spLocks/>
            </p:cNvSpPr>
            <p:nvPr/>
          </p:nvSpPr>
          <p:spPr bwMode="auto">
            <a:xfrm>
              <a:off x="2285" y="2422"/>
              <a:ext cx="1191" cy="327"/>
            </a:xfrm>
            <a:custGeom>
              <a:avLst/>
              <a:gdLst>
                <a:gd name="T0" fmla="*/ 0 w 2382"/>
                <a:gd name="T1" fmla="*/ 84 h 653"/>
                <a:gd name="T2" fmla="*/ 4 w 2382"/>
                <a:gd name="T3" fmla="*/ 39 h 653"/>
                <a:gd name="T4" fmla="*/ 51 w 2382"/>
                <a:gd name="T5" fmla="*/ 37 h 653"/>
                <a:gd name="T6" fmla="*/ 257 w 2382"/>
                <a:gd name="T7" fmla="*/ 20 h 653"/>
                <a:gd name="T8" fmla="*/ 343 w 2382"/>
                <a:gd name="T9" fmla="*/ 10 h 653"/>
                <a:gd name="T10" fmla="*/ 516 w 2382"/>
                <a:gd name="T11" fmla="*/ 8 h 653"/>
                <a:gd name="T12" fmla="*/ 577 w 2382"/>
                <a:gd name="T13" fmla="*/ 6 h 653"/>
                <a:gd name="T14" fmla="*/ 596 w 2382"/>
                <a:gd name="T15" fmla="*/ 0 h 653"/>
                <a:gd name="T16" fmla="*/ 584 w 2382"/>
                <a:gd name="T17" fmla="*/ 164 h 653"/>
                <a:gd name="T18" fmla="*/ 555 w 2382"/>
                <a:gd name="T19" fmla="*/ 113 h 653"/>
                <a:gd name="T20" fmla="*/ 0 w 2382"/>
                <a:gd name="T21" fmla="*/ 84 h 653"/>
                <a:gd name="T22" fmla="*/ 0 w 2382"/>
                <a:gd name="T23" fmla="*/ 84 h 653"/>
                <a:gd name="T24" fmla="*/ 0 w 2382"/>
                <a:gd name="T25" fmla="*/ 84 h 6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82" h="653">
                  <a:moveTo>
                    <a:pt x="0" y="334"/>
                  </a:moveTo>
                  <a:lnTo>
                    <a:pt x="15" y="154"/>
                  </a:lnTo>
                  <a:lnTo>
                    <a:pt x="203" y="146"/>
                  </a:lnTo>
                  <a:lnTo>
                    <a:pt x="1028" y="78"/>
                  </a:lnTo>
                  <a:lnTo>
                    <a:pt x="1369" y="39"/>
                  </a:lnTo>
                  <a:lnTo>
                    <a:pt x="2064" y="32"/>
                  </a:lnTo>
                  <a:lnTo>
                    <a:pt x="2306" y="24"/>
                  </a:lnTo>
                  <a:lnTo>
                    <a:pt x="2382" y="0"/>
                  </a:lnTo>
                  <a:lnTo>
                    <a:pt x="2336" y="653"/>
                  </a:lnTo>
                  <a:lnTo>
                    <a:pt x="2217" y="452"/>
                  </a:lnTo>
                  <a:lnTo>
                    <a:pt x="0" y="334"/>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8" name="Freeform 155"/>
            <p:cNvSpPr>
              <a:spLocks/>
            </p:cNvSpPr>
            <p:nvPr/>
          </p:nvSpPr>
          <p:spPr bwMode="auto">
            <a:xfrm>
              <a:off x="2595" y="2268"/>
              <a:ext cx="647" cy="144"/>
            </a:xfrm>
            <a:custGeom>
              <a:avLst/>
              <a:gdLst>
                <a:gd name="T0" fmla="*/ 16 w 1292"/>
                <a:gd name="T1" fmla="*/ 0 h 287"/>
                <a:gd name="T2" fmla="*/ 17 w 1292"/>
                <a:gd name="T3" fmla="*/ 23 h 287"/>
                <a:gd name="T4" fmla="*/ 0 w 1292"/>
                <a:gd name="T5" fmla="*/ 57 h 287"/>
                <a:gd name="T6" fmla="*/ 101 w 1292"/>
                <a:gd name="T7" fmla="*/ 35 h 287"/>
                <a:gd name="T8" fmla="*/ 151 w 1292"/>
                <a:gd name="T9" fmla="*/ 44 h 287"/>
                <a:gd name="T10" fmla="*/ 95 w 1292"/>
                <a:gd name="T11" fmla="*/ 72 h 287"/>
                <a:gd name="T12" fmla="*/ 324 w 1292"/>
                <a:gd name="T13" fmla="*/ 57 h 287"/>
                <a:gd name="T14" fmla="*/ 319 w 1292"/>
                <a:gd name="T15" fmla="*/ 26 h 287"/>
                <a:gd name="T16" fmla="*/ 267 w 1292"/>
                <a:gd name="T17" fmla="*/ 33 h 287"/>
                <a:gd name="T18" fmla="*/ 241 w 1292"/>
                <a:gd name="T19" fmla="*/ 4 h 287"/>
                <a:gd name="T20" fmla="*/ 16 w 1292"/>
                <a:gd name="T21" fmla="*/ 0 h 287"/>
                <a:gd name="T22" fmla="*/ 16 w 1292"/>
                <a:gd name="T23" fmla="*/ 0 h 287"/>
                <a:gd name="T24" fmla="*/ 16 w 1292"/>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2" h="287">
                  <a:moveTo>
                    <a:pt x="64" y="0"/>
                  </a:moveTo>
                  <a:lnTo>
                    <a:pt x="68" y="91"/>
                  </a:lnTo>
                  <a:lnTo>
                    <a:pt x="0" y="226"/>
                  </a:lnTo>
                  <a:lnTo>
                    <a:pt x="401" y="137"/>
                  </a:lnTo>
                  <a:lnTo>
                    <a:pt x="604" y="173"/>
                  </a:lnTo>
                  <a:lnTo>
                    <a:pt x="378" y="287"/>
                  </a:lnTo>
                  <a:lnTo>
                    <a:pt x="1292" y="226"/>
                  </a:lnTo>
                  <a:lnTo>
                    <a:pt x="1273" y="104"/>
                  </a:lnTo>
                  <a:lnTo>
                    <a:pt x="1066" y="129"/>
                  </a:lnTo>
                  <a:lnTo>
                    <a:pt x="960" y="15"/>
                  </a:lnTo>
                  <a:lnTo>
                    <a:pt x="64"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9" name="Freeform 156"/>
            <p:cNvSpPr>
              <a:spLocks/>
            </p:cNvSpPr>
            <p:nvPr/>
          </p:nvSpPr>
          <p:spPr bwMode="auto">
            <a:xfrm>
              <a:off x="3106" y="1333"/>
              <a:ext cx="302" cy="964"/>
            </a:xfrm>
            <a:custGeom>
              <a:avLst/>
              <a:gdLst>
                <a:gd name="T0" fmla="*/ 18 w 604"/>
                <a:gd name="T1" fmla="*/ 460 h 1928"/>
                <a:gd name="T2" fmla="*/ 61 w 604"/>
                <a:gd name="T3" fmla="*/ 447 h 1928"/>
                <a:gd name="T4" fmla="*/ 123 w 604"/>
                <a:gd name="T5" fmla="*/ 87 h 1928"/>
                <a:gd name="T6" fmla="*/ 144 w 604"/>
                <a:gd name="T7" fmla="*/ 0 h 1928"/>
                <a:gd name="T8" fmla="*/ 151 w 604"/>
                <a:gd name="T9" fmla="*/ 27 h 1928"/>
                <a:gd name="T10" fmla="*/ 134 w 604"/>
                <a:gd name="T11" fmla="*/ 213 h 1928"/>
                <a:gd name="T12" fmla="*/ 104 w 604"/>
                <a:gd name="T13" fmla="*/ 443 h 1928"/>
                <a:gd name="T14" fmla="*/ 98 w 604"/>
                <a:gd name="T15" fmla="*/ 465 h 1928"/>
                <a:gd name="T16" fmla="*/ 42 w 604"/>
                <a:gd name="T17" fmla="*/ 482 h 1928"/>
                <a:gd name="T18" fmla="*/ 0 w 604"/>
                <a:gd name="T19" fmla="*/ 472 h 1928"/>
                <a:gd name="T20" fmla="*/ 18 w 604"/>
                <a:gd name="T21" fmla="*/ 460 h 1928"/>
                <a:gd name="T22" fmla="*/ 18 w 604"/>
                <a:gd name="T23" fmla="*/ 460 h 1928"/>
                <a:gd name="T24" fmla="*/ 18 w 604"/>
                <a:gd name="T25" fmla="*/ 460 h 19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4" h="1928">
                  <a:moveTo>
                    <a:pt x="72" y="1840"/>
                  </a:moveTo>
                  <a:lnTo>
                    <a:pt x="241" y="1787"/>
                  </a:lnTo>
                  <a:lnTo>
                    <a:pt x="492" y="348"/>
                  </a:lnTo>
                  <a:lnTo>
                    <a:pt x="574" y="0"/>
                  </a:lnTo>
                  <a:lnTo>
                    <a:pt x="604" y="107"/>
                  </a:lnTo>
                  <a:lnTo>
                    <a:pt x="536" y="850"/>
                  </a:lnTo>
                  <a:lnTo>
                    <a:pt x="416" y="1772"/>
                  </a:lnTo>
                  <a:lnTo>
                    <a:pt x="389" y="1859"/>
                  </a:lnTo>
                  <a:lnTo>
                    <a:pt x="165" y="1928"/>
                  </a:lnTo>
                  <a:lnTo>
                    <a:pt x="0" y="1886"/>
                  </a:lnTo>
                  <a:lnTo>
                    <a:pt x="72" y="184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0" name="Freeform 157"/>
            <p:cNvSpPr>
              <a:spLocks/>
            </p:cNvSpPr>
            <p:nvPr/>
          </p:nvSpPr>
          <p:spPr bwMode="auto">
            <a:xfrm>
              <a:off x="2546" y="2117"/>
              <a:ext cx="576" cy="95"/>
            </a:xfrm>
            <a:custGeom>
              <a:avLst/>
              <a:gdLst>
                <a:gd name="T0" fmla="*/ 0 w 1152"/>
                <a:gd name="T1" fmla="*/ 26 h 190"/>
                <a:gd name="T2" fmla="*/ 9 w 1152"/>
                <a:gd name="T3" fmla="*/ 48 h 190"/>
                <a:gd name="T4" fmla="*/ 29 w 1152"/>
                <a:gd name="T5" fmla="*/ 38 h 190"/>
                <a:gd name="T6" fmla="*/ 288 w 1152"/>
                <a:gd name="T7" fmla="*/ 15 h 190"/>
                <a:gd name="T8" fmla="*/ 288 w 1152"/>
                <a:gd name="T9" fmla="*/ 3 h 190"/>
                <a:gd name="T10" fmla="*/ 174 w 1152"/>
                <a:gd name="T11" fmla="*/ 0 h 190"/>
                <a:gd name="T12" fmla="*/ 0 w 1152"/>
                <a:gd name="T13" fmla="*/ 26 h 190"/>
                <a:gd name="T14" fmla="*/ 0 w 1152"/>
                <a:gd name="T15" fmla="*/ 26 h 190"/>
                <a:gd name="T16" fmla="*/ 0 w 1152"/>
                <a:gd name="T17" fmla="*/ 26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2" h="190">
                  <a:moveTo>
                    <a:pt x="0" y="103"/>
                  </a:moveTo>
                  <a:lnTo>
                    <a:pt x="34" y="190"/>
                  </a:lnTo>
                  <a:lnTo>
                    <a:pt x="114" y="151"/>
                  </a:lnTo>
                  <a:lnTo>
                    <a:pt x="1152" y="59"/>
                  </a:lnTo>
                  <a:lnTo>
                    <a:pt x="1152" y="12"/>
                  </a:lnTo>
                  <a:lnTo>
                    <a:pt x="696" y="0"/>
                  </a:lnTo>
                  <a:lnTo>
                    <a:pt x="0" y="10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1" name="Freeform 158"/>
            <p:cNvSpPr>
              <a:spLocks/>
            </p:cNvSpPr>
            <p:nvPr/>
          </p:nvSpPr>
          <p:spPr bwMode="auto">
            <a:xfrm>
              <a:off x="2354" y="1228"/>
              <a:ext cx="891" cy="834"/>
            </a:xfrm>
            <a:custGeom>
              <a:avLst/>
              <a:gdLst>
                <a:gd name="T0" fmla="*/ 74 w 1783"/>
                <a:gd name="T1" fmla="*/ 417 h 1669"/>
                <a:gd name="T2" fmla="*/ 5 w 1783"/>
                <a:gd name="T3" fmla="*/ 183 h 1669"/>
                <a:gd name="T4" fmla="*/ 0 w 1783"/>
                <a:gd name="T5" fmla="*/ 127 h 1669"/>
                <a:gd name="T6" fmla="*/ 9 w 1783"/>
                <a:gd name="T7" fmla="*/ 102 h 1669"/>
                <a:gd name="T8" fmla="*/ 49 w 1783"/>
                <a:gd name="T9" fmla="*/ 77 h 1669"/>
                <a:gd name="T10" fmla="*/ 215 w 1783"/>
                <a:gd name="T11" fmla="*/ 32 h 1669"/>
                <a:gd name="T12" fmla="*/ 398 w 1783"/>
                <a:gd name="T13" fmla="*/ 2 h 1669"/>
                <a:gd name="T14" fmla="*/ 438 w 1783"/>
                <a:gd name="T15" fmla="*/ 0 h 1669"/>
                <a:gd name="T16" fmla="*/ 445 w 1783"/>
                <a:gd name="T17" fmla="*/ 19 h 1669"/>
                <a:gd name="T18" fmla="*/ 432 w 1783"/>
                <a:gd name="T19" fmla="*/ 121 h 1669"/>
                <a:gd name="T20" fmla="*/ 404 w 1783"/>
                <a:gd name="T21" fmla="*/ 64 h 1669"/>
                <a:gd name="T22" fmla="*/ 341 w 1783"/>
                <a:gd name="T23" fmla="*/ 28 h 1669"/>
                <a:gd name="T24" fmla="*/ 247 w 1783"/>
                <a:gd name="T25" fmla="*/ 40 h 1669"/>
                <a:gd name="T26" fmla="*/ 77 w 1783"/>
                <a:gd name="T27" fmla="*/ 102 h 1669"/>
                <a:gd name="T28" fmla="*/ 41 w 1783"/>
                <a:gd name="T29" fmla="*/ 138 h 1669"/>
                <a:gd name="T30" fmla="*/ 43 w 1783"/>
                <a:gd name="T31" fmla="*/ 233 h 1669"/>
                <a:gd name="T32" fmla="*/ 79 w 1783"/>
                <a:gd name="T33" fmla="*/ 337 h 1669"/>
                <a:gd name="T34" fmla="*/ 87 w 1783"/>
                <a:gd name="T35" fmla="*/ 389 h 1669"/>
                <a:gd name="T36" fmla="*/ 74 w 1783"/>
                <a:gd name="T37" fmla="*/ 417 h 1669"/>
                <a:gd name="T38" fmla="*/ 74 w 1783"/>
                <a:gd name="T39" fmla="*/ 417 h 1669"/>
                <a:gd name="T40" fmla="*/ 74 w 1783"/>
                <a:gd name="T41" fmla="*/ 417 h 16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3" h="1669">
                  <a:moveTo>
                    <a:pt x="296" y="1669"/>
                  </a:moveTo>
                  <a:lnTo>
                    <a:pt x="23" y="734"/>
                  </a:lnTo>
                  <a:lnTo>
                    <a:pt x="0" y="508"/>
                  </a:lnTo>
                  <a:lnTo>
                    <a:pt x="38" y="409"/>
                  </a:lnTo>
                  <a:lnTo>
                    <a:pt x="196" y="310"/>
                  </a:lnTo>
                  <a:lnTo>
                    <a:pt x="861" y="129"/>
                  </a:lnTo>
                  <a:lnTo>
                    <a:pt x="1595" y="8"/>
                  </a:lnTo>
                  <a:lnTo>
                    <a:pt x="1753" y="0"/>
                  </a:lnTo>
                  <a:lnTo>
                    <a:pt x="1783" y="76"/>
                  </a:lnTo>
                  <a:lnTo>
                    <a:pt x="1730" y="485"/>
                  </a:lnTo>
                  <a:lnTo>
                    <a:pt x="1618" y="257"/>
                  </a:lnTo>
                  <a:lnTo>
                    <a:pt x="1367" y="114"/>
                  </a:lnTo>
                  <a:lnTo>
                    <a:pt x="990" y="160"/>
                  </a:lnTo>
                  <a:lnTo>
                    <a:pt x="310" y="409"/>
                  </a:lnTo>
                  <a:lnTo>
                    <a:pt x="165" y="553"/>
                  </a:lnTo>
                  <a:lnTo>
                    <a:pt x="173" y="932"/>
                  </a:lnTo>
                  <a:lnTo>
                    <a:pt x="317" y="1348"/>
                  </a:lnTo>
                  <a:lnTo>
                    <a:pt x="348" y="1559"/>
                  </a:lnTo>
                  <a:lnTo>
                    <a:pt x="296" y="1669"/>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2" name="Freeform 159"/>
            <p:cNvSpPr>
              <a:spLocks/>
            </p:cNvSpPr>
            <p:nvPr/>
          </p:nvSpPr>
          <p:spPr bwMode="auto">
            <a:xfrm>
              <a:off x="3045" y="2476"/>
              <a:ext cx="383" cy="140"/>
            </a:xfrm>
            <a:custGeom>
              <a:avLst/>
              <a:gdLst>
                <a:gd name="T0" fmla="*/ 0 w 766"/>
                <a:gd name="T1" fmla="*/ 67 h 279"/>
                <a:gd name="T2" fmla="*/ 16 w 766"/>
                <a:gd name="T3" fmla="*/ 0 h 279"/>
                <a:gd name="T4" fmla="*/ 192 w 766"/>
                <a:gd name="T5" fmla="*/ 7 h 279"/>
                <a:gd name="T6" fmla="*/ 186 w 766"/>
                <a:gd name="T7" fmla="*/ 40 h 279"/>
                <a:gd name="T8" fmla="*/ 176 w 766"/>
                <a:gd name="T9" fmla="*/ 21 h 279"/>
                <a:gd name="T10" fmla="*/ 44 w 766"/>
                <a:gd name="T11" fmla="*/ 29 h 279"/>
                <a:gd name="T12" fmla="*/ 19 w 766"/>
                <a:gd name="T13" fmla="*/ 70 h 279"/>
                <a:gd name="T14" fmla="*/ 0 w 766"/>
                <a:gd name="T15" fmla="*/ 67 h 279"/>
                <a:gd name="T16" fmla="*/ 0 w 766"/>
                <a:gd name="T17" fmla="*/ 67 h 279"/>
                <a:gd name="T18" fmla="*/ 0 w 766"/>
                <a:gd name="T19" fmla="*/ 67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6" h="279">
                  <a:moveTo>
                    <a:pt x="0" y="268"/>
                  </a:moveTo>
                  <a:lnTo>
                    <a:pt x="61" y="0"/>
                  </a:lnTo>
                  <a:lnTo>
                    <a:pt x="766" y="28"/>
                  </a:lnTo>
                  <a:lnTo>
                    <a:pt x="741" y="160"/>
                  </a:lnTo>
                  <a:lnTo>
                    <a:pt x="703" y="84"/>
                  </a:lnTo>
                  <a:lnTo>
                    <a:pt x="175" y="114"/>
                  </a:lnTo>
                  <a:lnTo>
                    <a:pt x="76" y="279"/>
                  </a:lnTo>
                  <a:lnTo>
                    <a:pt x="0" y="268"/>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3" name="Freeform 160"/>
            <p:cNvSpPr>
              <a:spLocks/>
            </p:cNvSpPr>
            <p:nvPr/>
          </p:nvSpPr>
          <p:spPr bwMode="auto">
            <a:xfrm>
              <a:off x="3191" y="2542"/>
              <a:ext cx="188" cy="85"/>
            </a:xfrm>
            <a:custGeom>
              <a:avLst/>
              <a:gdLst>
                <a:gd name="T0" fmla="*/ 0 w 374"/>
                <a:gd name="T1" fmla="*/ 31 h 169"/>
                <a:gd name="T2" fmla="*/ 16 w 374"/>
                <a:gd name="T3" fmla="*/ 41 h 169"/>
                <a:gd name="T4" fmla="*/ 51 w 374"/>
                <a:gd name="T5" fmla="*/ 43 h 169"/>
                <a:gd name="T6" fmla="*/ 52 w 374"/>
                <a:gd name="T7" fmla="*/ 28 h 169"/>
                <a:gd name="T8" fmla="*/ 95 w 374"/>
                <a:gd name="T9" fmla="*/ 4 h 169"/>
                <a:gd name="T10" fmla="*/ 27 w 374"/>
                <a:gd name="T11" fmla="*/ 0 h 169"/>
                <a:gd name="T12" fmla="*/ 12 w 374"/>
                <a:gd name="T13" fmla="*/ 21 h 169"/>
                <a:gd name="T14" fmla="*/ 0 w 374"/>
                <a:gd name="T15" fmla="*/ 31 h 169"/>
                <a:gd name="T16" fmla="*/ 0 w 374"/>
                <a:gd name="T17" fmla="*/ 31 h 169"/>
                <a:gd name="T18" fmla="*/ 0 w 374"/>
                <a:gd name="T19" fmla="*/ 3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4" h="169">
                  <a:moveTo>
                    <a:pt x="0" y="124"/>
                  </a:moveTo>
                  <a:lnTo>
                    <a:pt x="62" y="164"/>
                  </a:lnTo>
                  <a:lnTo>
                    <a:pt x="203" y="169"/>
                  </a:lnTo>
                  <a:lnTo>
                    <a:pt x="207" y="112"/>
                  </a:lnTo>
                  <a:lnTo>
                    <a:pt x="374" y="15"/>
                  </a:lnTo>
                  <a:lnTo>
                    <a:pt x="108" y="0"/>
                  </a:lnTo>
                  <a:lnTo>
                    <a:pt x="47" y="84"/>
                  </a:lnTo>
                  <a:lnTo>
                    <a:pt x="0" y="124"/>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4" name="Freeform 161"/>
            <p:cNvSpPr>
              <a:spLocks/>
            </p:cNvSpPr>
            <p:nvPr/>
          </p:nvSpPr>
          <p:spPr bwMode="auto">
            <a:xfrm>
              <a:off x="1964" y="2855"/>
              <a:ext cx="1550" cy="100"/>
            </a:xfrm>
            <a:custGeom>
              <a:avLst/>
              <a:gdLst>
                <a:gd name="T0" fmla="*/ 19 w 3099"/>
                <a:gd name="T1" fmla="*/ 33 h 200"/>
                <a:gd name="T2" fmla="*/ 0 w 3099"/>
                <a:gd name="T3" fmla="*/ 12 h 200"/>
                <a:gd name="T4" fmla="*/ 57 w 3099"/>
                <a:gd name="T5" fmla="*/ 0 h 200"/>
                <a:gd name="T6" fmla="*/ 757 w 3099"/>
                <a:gd name="T7" fmla="*/ 14 h 200"/>
                <a:gd name="T8" fmla="*/ 775 w 3099"/>
                <a:gd name="T9" fmla="*/ 29 h 200"/>
                <a:gd name="T10" fmla="*/ 746 w 3099"/>
                <a:gd name="T11" fmla="*/ 50 h 200"/>
                <a:gd name="T12" fmla="*/ 371 w 3099"/>
                <a:gd name="T13" fmla="*/ 39 h 200"/>
                <a:gd name="T14" fmla="*/ 124 w 3099"/>
                <a:gd name="T15" fmla="*/ 29 h 200"/>
                <a:gd name="T16" fmla="*/ 45 w 3099"/>
                <a:gd name="T17" fmla="*/ 44 h 200"/>
                <a:gd name="T18" fmla="*/ 19 w 3099"/>
                <a:gd name="T19" fmla="*/ 33 h 200"/>
                <a:gd name="T20" fmla="*/ 19 w 3099"/>
                <a:gd name="T21" fmla="*/ 33 h 200"/>
                <a:gd name="T22" fmla="*/ 19 w 3099"/>
                <a:gd name="T23" fmla="*/ 33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99" h="200">
                  <a:moveTo>
                    <a:pt x="76" y="132"/>
                  </a:moveTo>
                  <a:lnTo>
                    <a:pt x="0" y="46"/>
                  </a:lnTo>
                  <a:lnTo>
                    <a:pt x="227" y="0"/>
                  </a:lnTo>
                  <a:lnTo>
                    <a:pt x="3025" y="54"/>
                  </a:lnTo>
                  <a:lnTo>
                    <a:pt x="3099" y="113"/>
                  </a:lnTo>
                  <a:lnTo>
                    <a:pt x="2981" y="200"/>
                  </a:lnTo>
                  <a:lnTo>
                    <a:pt x="1481" y="153"/>
                  </a:lnTo>
                  <a:lnTo>
                    <a:pt x="493" y="115"/>
                  </a:lnTo>
                  <a:lnTo>
                    <a:pt x="179" y="173"/>
                  </a:lnTo>
                  <a:lnTo>
                    <a:pt x="76" y="132"/>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5" name="Freeform 162"/>
            <p:cNvSpPr>
              <a:spLocks/>
            </p:cNvSpPr>
            <p:nvPr/>
          </p:nvSpPr>
          <p:spPr bwMode="auto">
            <a:xfrm>
              <a:off x="2267" y="2375"/>
              <a:ext cx="1228" cy="99"/>
            </a:xfrm>
            <a:custGeom>
              <a:avLst/>
              <a:gdLst>
                <a:gd name="T0" fmla="*/ 4 w 2456"/>
                <a:gd name="T1" fmla="*/ 42 h 197"/>
                <a:gd name="T2" fmla="*/ 57 w 2456"/>
                <a:gd name="T3" fmla="*/ 36 h 197"/>
                <a:gd name="T4" fmla="*/ 110 w 2456"/>
                <a:gd name="T5" fmla="*/ 31 h 197"/>
                <a:gd name="T6" fmla="*/ 179 w 2456"/>
                <a:gd name="T7" fmla="*/ 24 h 197"/>
                <a:gd name="T8" fmla="*/ 211 w 2456"/>
                <a:gd name="T9" fmla="*/ 17 h 197"/>
                <a:gd name="T10" fmla="*/ 247 w 2456"/>
                <a:gd name="T11" fmla="*/ 10 h 197"/>
                <a:gd name="T12" fmla="*/ 310 w 2456"/>
                <a:gd name="T13" fmla="*/ 5 h 197"/>
                <a:gd name="T14" fmla="*/ 424 w 2456"/>
                <a:gd name="T15" fmla="*/ 0 h 197"/>
                <a:gd name="T16" fmla="*/ 539 w 2456"/>
                <a:gd name="T17" fmla="*/ 2 h 197"/>
                <a:gd name="T18" fmla="*/ 563 w 2456"/>
                <a:gd name="T19" fmla="*/ 2 h 197"/>
                <a:gd name="T20" fmla="*/ 606 w 2456"/>
                <a:gd name="T21" fmla="*/ 5 h 197"/>
                <a:gd name="T22" fmla="*/ 612 w 2456"/>
                <a:gd name="T23" fmla="*/ 8 h 197"/>
                <a:gd name="T24" fmla="*/ 614 w 2456"/>
                <a:gd name="T25" fmla="*/ 15 h 197"/>
                <a:gd name="T26" fmla="*/ 612 w 2456"/>
                <a:gd name="T27" fmla="*/ 20 h 197"/>
                <a:gd name="T28" fmla="*/ 604 w 2456"/>
                <a:gd name="T29" fmla="*/ 22 h 197"/>
                <a:gd name="T30" fmla="*/ 563 w 2456"/>
                <a:gd name="T31" fmla="*/ 19 h 197"/>
                <a:gd name="T32" fmla="*/ 539 w 2456"/>
                <a:gd name="T33" fmla="*/ 19 h 197"/>
                <a:gd name="T34" fmla="*/ 425 w 2456"/>
                <a:gd name="T35" fmla="*/ 17 h 197"/>
                <a:gd name="T36" fmla="*/ 311 w 2456"/>
                <a:gd name="T37" fmla="*/ 22 h 197"/>
                <a:gd name="T38" fmla="*/ 251 w 2456"/>
                <a:gd name="T39" fmla="*/ 26 h 197"/>
                <a:gd name="T40" fmla="*/ 214 w 2456"/>
                <a:gd name="T41" fmla="*/ 34 h 197"/>
                <a:gd name="T42" fmla="*/ 180 w 2456"/>
                <a:gd name="T43" fmla="*/ 38 h 197"/>
                <a:gd name="T44" fmla="*/ 111 w 2456"/>
                <a:gd name="T45" fmla="*/ 44 h 197"/>
                <a:gd name="T46" fmla="*/ 5 w 2456"/>
                <a:gd name="T47" fmla="*/ 50 h 197"/>
                <a:gd name="T48" fmla="*/ 0 w 2456"/>
                <a:gd name="T49" fmla="*/ 46 h 197"/>
                <a:gd name="T50" fmla="*/ 4 w 2456"/>
                <a:gd name="T51" fmla="*/ 42 h 197"/>
                <a:gd name="T52" fmla="*/ 4 w 2456"/>
                <a:gd name="T53" fmla="*/ 42 h 197"/>
                <a:gd name="T54" fmla="*/ 4 w 2456"/>
                <a:gd name="T55" fmla="*/ 42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56" h="197">
                  <a:moveTo>
                    <a:pt x="15" y="167"/>
                  </a:moveTo>
                  <a:lnTo>
                    <a:pt x="226" y="144"/>
                  </a:lnTo>
                  <a:lnTo>
                    <a:pt x="437" y="123"/>
                  </a:lnTo>
                  <a:lnTo>
                    <a:pt x="713" y="93"/>
                  </a:lnTo>
                  <a:lnTo>
                    <a:pt x="842" y="68"/>
                  </a:lnTo>
                  <a:lnTo>
                    <a:pt x="988" y="38"/>
                  </a:lnTo>
                  <a:lnTo>
                    <a:pt x="1237" y="19"/>
                  </a:lnTo>
                  <a:lnTo>
                    <a:pt x="1696" y="0"/>
                  </a:lnTo>
                  <a:lnTo>
                    <a:pt x="2156" y="5"/>
                  </a:lnTo>
                  <a:lnTo>
                    <a:pt x="2251" y="5"/>
                  </a:lnTo>
                  <a:lnTo>
                    <a:pt x="2424" y="17"/>
                  </a:lnTo>
                  <a:lnTo>
                    <a:pt x="2448" y="30"/>
                  </a:lnTo>
                  <a:lnTo>
                    <a:pt x="2456" y="57"/>
                  </a:lnTo>
                  <a:lnTo>
                    <a:pt x="2445" y="79"/>
                  </a:lnTo>
                  <a:lnTo>
                    <a:pt x="2416" y="87"/>
                  </a:lnTo>
                  <a:lnTo>
                    <a:pt x="2251" y="76"/>
                  </a:lnTo>
                  <a:lnTo>
                    <a:pt x="2156" y="76"/>
                  </a:lnTo>
                  <a:lnTo>
                    <a:pt x="1699" y="68"/>
                  </a:lnTo>
                  <a:lnTo>
                    <a:pt x="1241" y="87"/>
                  </a:lnTo>
                  <a:lnTo>
                    <a:pt x="1002" y="104"/>
                  </a:lnTo>
                  <a:lnTo>
                    <a:pt x="853" y="133"/>
                  </a:lnTo>
                  <a:lnTo>
                    <a:pt x="720" y="152"/>
                  </a:lnTo>
                  <a:lnTo>
                    <a:pt x="441" y="174"/>
                  </a:lnTo>
                  <a:lnTo>
                    <a:pt x="17" y="197"/>
                  </a:lnTo>
                  <a:lnTo>
                    <a:pt x="0" y="182"/>
                  </a:lnTo>
                  <a:lnTo>
                    <a:pt x="15"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6" name="Freeform 163"/>
            <p:cNvSpPr>
              <a:spLocks/>
            </p:cNvSpPr>
            <p:nvPr/>
          </p:nvSpPr>
          <p:spPr bwMode="auto">
            <a:xfrm>
              <a:off x="3431" y="2385"/>
              <a:ext cx="78" cy="376"/>
            </a:xfrm>
            <a:custGeom>
              <a:avLst/>
              <a:gdLst>
                <a:gd name="T0" fmla="*/ 39 w 156"/>
                <a:gd name="T1" fmla="*/ 9 h 751"/>
                <a:gd name="T2" fmla="*/ 35 w 156"/>
                <a:gd name="T3" fmla="*/ 61 h 751"/>
                <a:gd name="T4" fmla="*/ 27 w 156"/>
                <a:gd name="T5" fmla="*/ 114 h 751"/>
                <a:gd name="T6" fmla="*/ 22 w 156"/>
                <a:gd name="T7" fmla="*/ 147 h 751"/>
                <a:gd name="T8" fmla="*/ 15 w 156"/>
                <a:gd name="T9" fmla="*/ 188 h 751"/>
                <a:gd name="T10" fmla="*/ 0 w 156"/>
                <a:gd name="T11" fmla="*/ 162 h 751"/>
                <a:gd name="T12" fmla="*/ 5 w 156"/>
                <a:gd name="T13" fmla="*/ 139 h 751"/>
                <a:gd name="T14" fmla="*/ 13 w 156"/>
                <a:gd name="T15" fmla="*/ 111 h 751"/>
                <a:gd name="T16" fmla="*/ 21 w 156"/>
                <a:gd name="T17" fmla="*/ 9 h 751"/>
                <a:gd name="T18" fmla="*/ 24 w 156"/>
                <a:gd name="T19" fmla="*/ 2 h 751"/>
                <a:gd name="T20" fmla="*/ 30 w 156"/>
                <a:gd name="T21" fmla="*/ 0 h 751"/>
                <a:gd name="T22" fmla="*/ 39 w 156"/>
                <a:gd name="T23" fmla="*/ 9 h 751"/>
                <a:gd name="T24" fmla="*/ 39 w 156"/>
                <a:gd name="T25" fmla="*/ 9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751">
                  <a:moveTo>
                    <a:pt x="156" y="35"/>
                  </a:moveTo>
                  <a:lnTo>
                    <a:pt x="138" y="244"/>
                  </a:lnTo>
                  <a:lnTo>
                    <a:pt x="106" y="453"/>
                  </a:lnTo>
                  <a:lnTo>
                    <a:pt x="85" y="586"/>
                  </a:lnTo>
                  <a:lnTo>
                    <a:pt x="60" y="751"/>
                  </a:lnTo>
                  <a:lnTo>
                    <a:pt x="0" y="645"/>
                  </a:lnTo>
                  <a:lnTo>
                    <a:pt x="17" y="555"/>
                  </a:lnTo>
                  <a:lnTo>
                    <a:pt x="49" y="443"/>
                  </a:lnTo>
                  <a:lnTo>
                    <a:pt x="83" y="35"/>
                  </a:lnTo>
                  <a:lnTo>
                    <a:pt x="95" y="8"/>
                  </a:lnTo>
                  <a:lnTo>
                    <a:pt x="119" y="0"/>
                  </a:lnTo>
                  <a:lnTo>
                    <a:pt x="15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7" name="Freeform 164"/>
            <p:cNvSpPr>
              <a:spLocks/>
            </p:cNvSpPr>
            <p:nvPr/>
          </p:nvSpPr>
          <p:spPr bwMode="auto">
            <a:xfrm>
              <a:off x="3035" y="2486"/>
              <a:ext cx="36" cy="126"/>
            </a:xfrm>
            <a:custGeom>
              <a:avLst/>
              <a:gdLst>
                <a:gd name="T0" fmla="*/ 19 w 70"/>
                <a:gd name="T1" fmla="*/ 7 h 253"/>
                <a:gd name="T2" fmla="*/ 13 w 70"/>
                <a:gd name="T3" fmla="*/ 24 h 253"/>
                <a:gd name="T4" fmla="*/ 8 w 70"/>
                <a:gd name="T5" fmla="*/ 59 h 253"/>
                <a:gd name="T6" fmla="*/ 5 w 70"/>
                <a:gd name="T7" fmla="*/ 63 h 253"/>
                <a:gd name="T8" fmla="*/ 1 w 70"/>
                <a:gd name="T9" fmla="*/ 59 h 253"/>
                <a:gd name="T10" fmla="*/ 0 w 70"/>
                <a:gd name="T11" fmla="*/ 23 h 253"/>
                <a:gd name="T12" fmla="*/ 7 w 70"/>
                <a:gd name="T13" fmla="*/ 3 h 253"/>
                <a:gd name="T14" fmla="*/ 11 w 70"/>
                <a:gd name="T15" fmla="*/ 0 h 253"/>
                <a:gd name="T16" fmla="*/ 15 w 70"/>
                <a:gd name="T17" fmla="*/ 0 h 253"/>
                <a:gd name="T18" fmla="*/ 19 w 70"/>
                <a:gd name="T19" fmla="*/ 7 h 253"/>
                <a:gd name="T20" fmla="*/ 19 w 70"/>
                <a:gd name="T21" fmla="*/ 7 h 253"/>
                <a:gd name="T22" fmla="*/ 19 w 70"/>
                <a:gd name="T23" fmla="*/ 7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253">
                  <a:moveTo>
                    <a:pt x="70" y="30"/>
                  </a:moveTo>
                  <a:lnTo>
                    <a:pt x="51" y="97"/>
                  </a:lnTo>
                  <a:lnTo>
                    <a:pt x="32" y="239"/>
                  </a:lnTo>
                  <a:lnTo>
                    <a:pt x="17" y="253"/>
                  </a:lnTo>
                  <a:lnTo>
                    <a:pt x="4" y="238"/>
                  </a:lnTo>
                  <a:lnTo>
                    <a:pt x="0" y="93"/>
                  </a:lnTo>
                  <a:lnTo>
                    <a:pt x="26" y="13"/>
                  </a:lnTo>
                  <a:lnTo>
                    <a:pt x="40" y="0"/>
                  </a:lnTo>
                  <a:lnTo>
                    <a:pt x="57" y="0"/>
                  </a:lnTo>
                  <a:lnTo>
                    <a:pt x="7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8" name="Freeform 165"/>
            <p:cNvSpPr>
              <a:spLocks/>
            </p:cNvSpPr>
            <p:nvPr/>
          </p:nvSpPr>
          <p:spPr bwMode="auto">
            <a:xfrm>
              <a:off x="3050" y="2469"/>
              <a:ext cx="384" cy="32"/>
            </a:xfrm>
            <a:custGeom>
              <a:avLst/>
              <a:gdLst>
                <a:gd name="T0" fmla="*/ 6 w 768"/>
                <a:gd name="T1" fmla="*/ 5 h 64"/>
                <a:gd name="T2" fmla="*/ 69 w 768"/>
                <a:gd name="T3" fmla="*/ 0 h 64"/>
                <a:gd name="T4" fmla="*/ 132 w 768"/>
                <a:gd name="T5" fmla="*/ 2 h 64"/>
                <a:gd name="T6" fmla="*/ 189 w 768"/>
                <a:gd name="T7" fmla="*/ 9 h 64"/>
                <a:gd name="T8" fmla="*/ 192 w 768"/>
                <a:gd name="T9" fmla="*/ 13 h 64"/>
                <a:gd name="T10" fmla="*/ 189 w 768"/>
                <a:gd name="T11" fmla="*/ 16 h 64"/>
                <a:gd name="T12" fmla="*/ 132 w 768"/>
                <a:gd name="T13" fmla="*/ 16 h 64"/>
                <a:gd name="T14" fmla="*/ 69 w 768"/>
                <a:gd name="T15" fmla="*/ 13 h 64"/>
                <a:gd name="T16" fmla="*/ 8 w 768"/>
                <a:gd name="T17" fmla="*/ 16 h 64"/>
                <a:gd name="T18" fmla="*/ 0 w 768"/>
                <a:gd name="T19" fmla="*/ 12 h 64"/>
                <a:gd name="T20" fmla="*/ 1 w 768"/>
                <a:gd name="T21" fmla="*/ 7 h 64"/>
                <a:gd name="T22" fmla="*/ 6 w 768"/>
                <a:gd name="T23" fmla="*/ 5 h 64"/>
                <a:gd name="T24" fmla="*/ 6 w 768"/>
                <a:gd name="T25" fmla="*/ 5 h 64"/>
                <a:gd name="T26" fmla="*/ 6 w 768"/>
                <a:gd name="T27" fmla="*/ 5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8" h="64">
                  <a:moveTo>
                    <a:pt x="21" y="19"/>
                  </a:moveTo>
                  <a:lnTo>
                    <a:pt x="274" y="0"/>
                  </a:lnTo>
                  <a:lnTo>
                    <a:pt x="527" y="7"/>
                  </a:lnTo>
                  <a:lnTo>
                    <a:pt x="755" y="36"/>
                  </a:lnTo>
                  <a:lnTo>
                    <a:pt x="768" y="51"/>
                  </a:lnTo>
                  <a:lnTo>
                    <a:pt x="753" y="64"/>
                  </a:lnTo>
                  <a:lnTo>
                    <a:pt x="525" y="64"/>
                  </a:lnTo>
                  <a:lnTo>
                    <a:pt x="276" y="51"/>
                  </a:lnTo>
                  <a:lnTo>
                    <a:pt x="29" y="64"/>
                  </a:lnTo>
                  <a:lnTo>
                    <a:pt x="0" y="45"/>
                  </a:lnTo>
                  <a:lnTo>
                    <a:pt x="4" y="28"/>
                  </a:lnTo>
                  <a:lnTo>
                    <a:pt x="2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9" name="Freeform 166"/>
            <p:cNvSpPr>
              <a:spLocks/>
            </p:cNvSpPr>
            <p:nvPr/>
          </p:nvSpPr>
          <p:spPr bwMode="auto">
            <a:xfrm>
              <a:off x="3183" y="2537"/>
              <a:ext cx="217" cy="63"/>
            </a:xfrm>
            <a:custGeom>
              <a:avLst/>
              <a:gdLst>
                <a:gd name="T0" fmla="*/ 10 w 436"/>
                <a:gd name="T1" fmla="*/ 8 h 125"/>
                <a:gd name="T2" fmla="*/ 7 w 436"/>
                <a:gd name="T3" fmla="*/ 23 h 125"/>
                <a:gd name="T4" fmla="*/ 18 w 436"/>
                <a:gd name="T5" fmla="*/ 18 h 125"/>
                <a:gd name="T6" fmla="*/ 23 w 436"/>
                <a:gd name="T7" fmla="*/ 8 h 125"/>
                <a:gd name="T8" fmla="*/ 25 w 436"/>
                <a:gd name="T9" fmla="*/ 3 h 125"/>
                <a:gd name="T10" fmla="*/ 30 w 436"/>
                <a:gd name="T11" fmla="*/ 1 h 125"/>
                <a:gd name="T12" fmla="*/ 49 w 436"/>
                <a:gd name="T13" fmla="*/ 0 h 125"/>
                <a:gd name="T14" fmla="*/ 86 w 436"/>
                <a:gd name="T15" fmla="*/ 0 h 125"/>
                <a:gd name="T16" fmla="*/ 105 w 436"/>
                <a:gd name="T17" fmla="*/ 5 h 125"/>
                <a:gd name="T18" fmla="*/ 108 w 436"/>
                <a:gd name="T19" fmla="*/ 8 h 125"/>
                <a:gd name="T20" fmla="*/ 105 w 436"/>
                <a:gd name="T21" fmla="*/ 11 h 125"/>
                <a:gd name="T22" fmla="*/ 86 w 436"/>
                <a:gd name="T23" fmla="*/ 17 h 125"/>
                <a:gd name="T24" fmla="*/ 49 w 436"/>
                <a:gd name="T25" fmla="*/ 17 h 125"/>
                <a:gd name="T26" fmla="*/ 36 w 436"/>
                <a:gd name="T27" fmla="*/ 16 h 125"/>
                <a:gd name="T28" fmla="*/ 31 w 436"/>
                <a:gd name="T29" fmla="*/ 23 h 125"/>
                <a:gd name="T30" fmla="*/ 23 w 436"/>
                <a:gd name="T31" fmla="*/ 28 h 125"/>
                <a:gd name="T32" fmla="*/ 4 w 436"/>
                <a:gd name="T33" fmla="*/ 32 h 125"/>
                <a:gd name="T34" fmla="*/ 0 w 436"/>
                <a:gd name="T35" fmla="*/ 28 h 125"/>
                <a:gd name="T36" fmla="*/ 3 w 436"/>
                <a:gd name="T37" fmla="*/ 5 h 125"/>
                <a:gd name="T38" fmla="*/ 8 w 436"/>
                <a:gd name="T39" fmla="*/ 3 h 125"/>
                <a:gd name="T40" fmla="*/ 10 w 436"/>
                <a:gd name="T41" fmla="*/ 8 h 125"/>
                <a:gd name="T42" fmla="*/ 10 w 436"/>
                <a:gd name="T43" fmla="*/ 8 h 125"/>
                <a:gd name="T44" fmla="*/ 10 w 436"/>
                <a:gd name="T45" fmla="*/ 8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6" h="125">
                  <a:moveTo>
                    <a:pt x="40" y="30"/>
                  </a:moveTo>
                  <a:lnTo>
                    <a:pt x="31" y="91"/>
                  </a:lnTo>
                  <a:lnTo>
                    <a:pt x="73" y="70"/>
                  </a:lnTo>
                  <a:lnTo>
                    <a:pt x="94" y="30"/>
                  </a:lnTo>
                  <a:lnTo>
                    <a:pt x="101" y="9"/>
                  </a:lnTo>
                  <a:lnTo>
                    <a:pt x="122" y="1"/>
                  </a:lnTo>
                  <a:lnTo>
                    <a:pt x="196" y="0"/>
                  </a:lnTo>
                  <a:lnTo>
                    <a:pt x="345" y="0"/>
                  </a:lnTo>
                  <a:lnTo>
                    <a:pt x="421" y="17"/>
                  </a:lnTo>
                  <a:lnTo>
                    <a:pt x="436" y="30"/>
                  </a:lnTo>
                  <a:lnTo>
                    <a:pt x="421" y="43"/>
                  </a:lnTo>
                  <a:lnTo>
                    <a:pt x="345" y="66"/>
                  </a:lnTo>
                  <a:lnTo>
                    <a:pt x="196" y="66"/>
                  </a:lnTo>
                  <a:lnTo>
                    <a:pt x="145" y="64"/>
                  </a:lnTo>
                  <a:lnTo>
                    <a:pt x="124" y="91"/>
                  </a:lnTo>
                  <a:lnTo>
                    <a:pt x="92" y="110"/>
                  </a:lnTo>
                  <a:lnTo>
                    <a:pt x="16" y="125"/>
                  </a:lnTo>
                  <a:lnTo>
                    <a:pt x="0" y="112"/>
                  </a:lnTo>
                  <a:lnTo>
                    <a:pt x="14" y="19"/>
                  </a:lnTo>
                  <a:lnTo>
                    <a:pt x="33" y="11"/>
                  </a:lnTo>
                  <a:lnTo>
                    <a:pt x="4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0" name="Freeform 167"/>
            <p:cNvSpPr>
              <a:spLocks/>
            </p:cNvSpPr>
            <p:nvPr/>
          </p:nvSpPr>
          <p:spPr bwMode="auto">
            <a:xfrm>
              <a:off x="2192" y="2575"/>
              <a:ext cx="1173" cy="83"/>
            </a:xfrm>
            <a:custGeom>
              <a:avLst/>
              <a:gdLst>
                <a:gd name="T0" fmla="*/ 4 w 2345"/>
                <a:gd name="T1" fmla="*/ 0 h 165"/>
                <a:gd name="T2" fmla="*/ 149 w 2345"/>
                <a:gd name="T3" fmla="*/ 5 h 165"/>
                <a:gd name="T4" fmla="*/ 426 w 2345"/>
                <a:gd name="T5" fmla="*/ 16 h 165"/>
                <a:gd name="T6" fmla="*/ 506 w 2345"/>
                <a:gd name="T7" fmla="*/ 19 h 165"/>
                <a:gd name="T8" fmla="*/ 578 w 2345"/>
                <a:gd name="T9" fmla="*/ 24 h 165"/>
                <a:gd name="T10" fmla="*/ 585 w 2345"/>
                <a:gd name="T11" fmla="*/ 26 h 165"/>
                <a:gd name="T12" fmla="*/ 587 w 2345"/>
                <a:gd name="T13" fmla="*/ 33 h 165"/>
                <a:gd name="T14" fmla="*/ 585 w 2345"/>
                <a:gd name="T15" fmla="*/ 39 h 165"/>
                <a:gd name="T16" fmla="*/ 578 w 2345"/>
                <a:gd name="T17" fmla="*/ 42 h 165"/>
                <a:gd name="T18" fmla="*/ 505 w 2345"/>
                <a:gd name="T19" fmla="*/ 37 h 165"/>
                <a:gd name="T20" fmla="*/ 425 w 2345"/>
                <a:gd name="T21" fmla="*/ 34 h 165"/>
                <a:gd name="T22" fmla="*/ 148 w 2345"/>
                <a:gd name="T23" fmla="*/ 18 h 165"/>
                <a:gd name="T24" fmla="*/ 76 w 2345"/>
                <a:gd name="T25" fmla="*/ 11 h 165"/>
                <a:gd name="T26" fmla="*/ 4 w 2345"/>
                <a:gd name="T27" fmla="*/ 7 h 165"/>
                <a:gd name="T28" fmla="*/ 0 w 2345"/>
                <a:gd name="T29" fmla="*/ 4 h 165"/>
                <a:gd name="T30" fmla="*/ 4 w 2345"/>
                <a:gd name="T31" fmla="*/ 0 h 165"/>
                <a:gd name="T32" fmla="*/ 4 w 2345"/>
                <a:gd name="T33" fmla="*/ 0 h 165"/>
                <a:gd name="T34" fmla="*/ 4 w 2345"/>
                <a:gd name="T35" fmla="*/ 0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5" h="165">
                  <a:moveTo>
                    <a:pt x="15" y="0"/>
                  </a:moveTo>
                  <a:lnTo>
                    <a:pt x="595" y="19"/>
                  </a:lnTo>
                  <a:lnTo>
                    <a:pt x="1703" y="64"/>
                  </a:lnTo>
                  <a:lnTo>
                    <a:pt x="2024" y="76"/>
                  </a:lnTo>
                  <a:lnTo>
                    <a:pt x="2311" y="95"/>
                  </a:lnTo>
                  <a:lnTo>
                    <a:pt x="2338" y="104"/>
                  </a:lnTo>
                  <a:lnTo>
                    <a:pt x="2345" y="129"/>
                  </a:lnTo>
                  <a:lnTo>
                    <a:pt x="2338" y="154"/>
                  </a:lnTo>
                  <a:lnTo>
                    <a:pt x="2311" y="165"/>
                  </a:lnTo>
                  <a:lnTo>
                    <a:pt x="2019" y="146"/>
                  </a:lnTo>
                  <a:lnTo>
                    <a:pt x="1697" y="135"/>
                  </a:lnTo>
                  <a:lnTo>
                    <a:pt x="591" y="70"/>
                  </a:lnTo>
                  <a:lnTo>
                    <a:pt x="302" y="43"/>
                  </a:lnTo>
                  <a:lnTo>
                    <a:pt x="15" y="28"/>
                  </a:lnTo>
                  <a:lnTo>
                    <a:pt x="0" y="1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1" name="Freeform 168"/>
            <p:cNvSpPr>
              <a:spLocks/>
            </p:cNvSpPr>
            <p:nvPr/>
          </p:nvSpPr>
          <p:spPr bwMode="auto">
            <a:xfrm>
              <a:off x="2017" y="2825"/>
              <a:ext cx="1069" cy="64"/>
            </a:xfrm>
            <a:custGeom>
              <a:avLst/>
              <a:gdLst>
                <a:gd name="T0" fmla="*/ 6 w 2137"/>
                <a:gd name="T1" fmla="*/ 2 h 127"/>
                <a:gd name="T2" fmla="*/ 103 w 2137"/>
                <a:gd name="T3" fmla="*/ 0 h 127"/>
                <a:gd name="T4" fmla="*/ 262 w 2137"/>
                <a:gd name="T5" fmla="*/ 6 h 127"/>
                <a:gd name="T6" fmla="*/ 337 w 2137"/>
                <a:gd name="T7" fmla="*/ 10 h 127"/>
                <a:gd name="T8" fmla="*/ 421 w 2137"/>
                <a:gd name="T9" fmla="*/ 14 h 127"/>
                <a:gd name="T10" fmla="*/ 477 w 2137"/>
                <a:gd name="T11" fmla="*/ 18 h 127"/>
                <a:gd name="T12" fmla="*/ 531 w 2137"/>
                <a:gd name="T13" fmla="*/ 21 h 127"/>
                <a:gd name="T14" fmla="*/ 535 w 2137"/>
                <a:gd name="T15" fmla="*/ 24 h 127"/>
                <a:gd name="T16" fmla="*/ 531 w 2137"/>
                <a:gd name="T17" fmla="*/ 28 h 127"/>
                <a:gd name="T18" fmla="*/ 476 w 2137"/>
                <a:gd name="T19" fmla="*/ 30 h 127"/>
                <a:gd name="T20" fmla="*/ 421 w 2137"/>
                <a:gd name="T21" fmla="*/ 32 h 127"/>
                <a:gd name="T22" fmla="*/ 262 w 2137"/>
                <a:gd name="T23" fmla="*/ 24 h 127"/>
                <a:gd name="T24" fmla="*/ 187 w 2137"/>
                <a:gd name="T25" fmla="*/ 20 h 127"/>
                <a:gd name="T26" fmla="*/ 103 w 2137"/>
                <a:gd name="T27" fmla="*/ 19 h 127"/>
                <a:gd name="T28" fmla="*/ 6 w 2137"/>
                <a:gd name="T29" fmla="*/ 14 h 127"/>
                <a:gd name="T30" fmla="*/ 0 w 2137"/>
                <a:gd name="T31" fmla="*/ 8 h 127"/>
                <a:gd name="T32" fmla="*/ 2 w 2137"/>
                <a:gd name="T33" fmla="*/ 4 h 127"/>
                <a:gd name="T34" fmla="*/ 6 w 2137"/>
                <a:gd name="T35" fmla="*/ 2 h 127"/>
                <a:gd name="T36" fmla="*/ 6 w 2137"/>
                <a:gd name="T37" fmla="*/ 2 h 127"/>
                <a:gd name="T38" fmla="*/ 6 w 2137"/>
                <a:gd name="T39" fmla="*/ 2 h 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37" h="127">
                  <a:moveTo>
                    <a:pt x="23" y="5"/>
                  </a:moveTo>
                  <a:lnTo>
                    <a:pt x="409" y="0"/>
                  </a:lnTo>
                  <a:lnTo>
                    <a:pt x="1047" y="22"/>
                  </a:lnTo>
                  <a:lnTo>
                    <a:pt x="1346" y="39"/>
                  </a:lnTo>
                  <a:lnTo>
                    <a:pt x="1684" y="55"/>
                  </a:lnTo>
                  <a:lnTo>
                    <a:pt x="1905" y="70"/>
                  </a:lnTo>
                  <a:lnTo>
                    <a:pt x="2123" y="81"/>
                  </a:lnTo>
                  <a:lnTo>
                    <a:pt x="2137" y="95"/>
                  </a:lnTo>
                  <a:lnTo>
                    <a:pt x="2123" y="110"/>
                  </a:lnTo>
                  <a:lnTo>
                    <a:pt x="1903" y="119"/>
                  </a:lnTo>
                  <a:lnTo>
                    <a:pt x="1682" y="127"/>
                  </a:lnTo>
                  <a:lnTo>
                    <a:pt x="1045" y="95"/>
                  </a:lnTo>
                  <a:lnTo>
                    <a:pt x="747" y="79"/>
                  </a:lnTo>
                  <a:lnTo>
                    <a:pt x="409" y="74"/>
                  </a:lnTo>
                  <a:lnTo>
                    <a:pt x="24" y="55"/>
                  </a:lnTo>
                  <a:lnTo>
                    <a:pt x="0" y="30"/>
                  </a:lnTo>
                  <a:lnTo>
                    <a:pt x="5" y="13"/>
                  </a:lnTo>
                  <a:lnTo>
                    <a:pt x="2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2" name="Freeform 169"/>
            <p:cNvSpPr>
              <a:spLocks/>
            </p:cNvSpPr>
            <p:nvPr/>
          </p:nvSpPr>
          <p:spPr bwMode="auto">
            <a:xfrm>
              <a:off x="3397" y="2645"/>
              <a:ext cx="142" cy="211"/>
            </a:xfrm>
            <a:custGeom>
              <a:avLst/>
              <a:gdLst>
                <a:gd name="T0" fmla="*/ 6 w 285"/>
                <a:gd name="T1" fmla="*/ 2 h 422"/>
                <a:gd name="T2" fmla="*/ 13 w 285"/>
                <a:gd name="T3" fmla="*/ 18 h 422"/>
                <a:gd name="T4" fmla="*/ 20 w 285"/>
                <a:gd name="T5" fmla="*/ 30 h 422"/>
                <a:gd name="T6" fmla="*/ 29 w 285"/>
                <a:gd name="T7" fmla="*/ 43 h 422"/>
                <a:gd name="T8" fmla="*/ 40 w 285"/>
                <a:gd name="T9" fmla="*/ 56 h 422"/>
                <a:gd name="T10" fmla="*/ 71 w 285"/>
                <a:gd name="T11" fmla="*/ 98 h 422"/>
                <a:gd name="T12" fmla="*/ 69 w 285"/>
                <a:gd name="T13" fmla="*/ 104 h 422"/>
                <a:gd name="T14" fmla="*/ 64 w 285"/>
                <a:gd name="T15" fmla="*/ 106 h 422"/>
                <a:gd name="T16" fmla="*/ 56 w 285"/>
                <a:gd name="T17" fmla="*/ 99 h 422"/>
                <a:gd name="T18" fmla="*/ 53 w 285"/>
                <a:gd name="T19" fmla="*/ 88 h 422"/>
                <a:gd name="T20" fmla="*/ 47 w 285"/>
                <a:gd name="T21" fmla="*/ 79 h 422"/>
                <a:gd name="T22" fmla="*/ 31 w 285"/>
                <a:gd name="T23" fmla="*/ 63 h 422"/>
                <a:gd name="T24" fmla="*/ 13 w 285"/>
                <a:gd name="T25" fmla="*/ 36 h 422"/>
                <a:gd name="T26" fmla="*/ 0 w 285"/>
                <a:gd name="T27" fmla="*/ 5 h 422"/>
                <a:gd name="T28" fmla="*/ 2 w 285"/>
                <a:gd name="T29" fmla="*/ 0 h 422"/>
                <a:gd name="T30" fmla="*/ 6 w 285"/>
                <a:gd name="T31" fmla="*/ 2 h 422"/>
                <a:gd name="T32" fmla="*/ 6 w 285"/>
                <a:gd name="T33" fmla="*/ 2 h 422"/>
                <a:gd name="T34" fmla="*/ 6 w 285"/>
                <a:gd name="T35" fmla="*/ 2 h 4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422">
                  <a:moveTo>
                    <a:pt x="25" y="8"/>
                  </a:moveTo>
                  <a:lnTo>
                    <a:pt x="53" y="69"/>
                  </a:lnTo>
                  <a:lnTo>
                    <a:pt x="82" y="120"/>
                  </a:lnTo>
                  <a:lnTo>
                    <a:pt x="116" y="170"/>
                  </a:lnTo>
                  <a:lnTo>
                    <a:pt x="160" y="223"/>
                  </a:lnTo>
                  <a:lnTo>
                    <a:pt x="285" y="390"/>
                  </a:lnTo>
                  <a:lnTo>
                    <a:pt x="278" y="415"/>
                  </a:lnTo>
                  <a:lnTo>
                    <a:pt x="257" y="422"/>
                  </a:lnTo>
                  <a:lnTo>
                    <a:pt x="225" y="394"/>
                  </a:lnTo>
                  <a:lnTo>
                    <a:pt x="213" y="350"/>
                  </a:lnTo>
                  <a:lnTo>
                    <a:pt x="188" y="316"/>
                  </a:lnTo>
                  <a:lnTo>
                    <a:pt x="124" y="251"/>
                  </a:lnTo>
                  <a:lnTo>
                    <a:pt x="52" y="141"/>
                  </a:lnTo>
                  <a:lnTo>
                    <a:pt x="0" y="19"/>
                  </a:lnTo>
                  <a:lnTo>
                    <a:pt x="8" y="0"/>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3" name="Freeform 170"/>
            <p:cNvSpPr>
              <a:spLocks/>
            </p:cNvSpPr>
            <p:nvPr/>
          </p:nvSpPr>
          <p:spPr bwMode="auto">
            <a:xfrm>
              <a:off x="3462" y="2876"/>
              <a:ext cx="82" cy="80"/>
            </a:xfrm>
            <a:custGeom>
              <a:avLst/>
              <a:gdLst>
                <a:gd name="T0" fmla="*/ 41 w 164"/>
                <a:gd name="T1" fmla="*/ 5 h 162"/>
                <a:gd name="T2" fmla="*/ 34 w 164"/>
                <a:gd name="T3" fmla="*/ 15 h 162"/>
                <a:gd name="T4" fmla="*/ 27 w 164"/>
                <a:gd name="T5" fmla="*/ 23 h 162"/>
                <a:gd name="T6" fmla="*/ 11 w 164"/>
                <a:gd name="T7" fmla="*/ 40 h 162"/>
                <a:gd name="T8" fmla="*/ 2 w 164"/>
                <a:gd name="T9" fmla="*/ 40 h 162"/>
                <a:gd name="T10" fmla="*/ 0 w 164"/>
                <a:gd name="T11" fmla="*/ 36 h 162"/>
                <a:gd name="T12" fmla="*/ 2 w 164"/>
                <a:gd name="T13" fmla="*/ 31 h 162"/>
                <a:gd name="T14" fmla="*/ 35 w 164"/>
                <a:gd name="T15" fmla="*/ 1 h 162"/>
                <a:gd name="T16" fmla="*/ 40 w 164"/>
                <a:gd name="T17" fmla="*/ 0 h 162"/>
                <a:gd name="T18" fmla="*/ 41 w 164"/>
                <a:gd name="T19" fmla="*/ 5 h 162"/>
                <a:gd name="T20" fmla="*/ 41 w 164"/>
                <a:gd name="T21" fmla="*/ 5 h 162"/>
                <a:gd name="T22" fmla="*/ 41 w 164"/>
                <a:gd name="T23" fmla="*/ 5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 h="162">
                  <a:moveTo>
                    <a:pt x="164" y="21"/>
                  </a:moveTo>
                  <a:lnTo>
                    <a:pt x="135" y="61"/>
                  </a:lnTo>
                  <a:lnTo>
                    <a:pt x="107" y="95"/>
                  </a:lnTo>
                  <a:lnTo>
                    <a:pt x="42" y="162"/>
                  </a:lnTo>
                  <a:lnTo>
                    <a:pt x="6" y="162"/>
                  </a:lnTo>
                  <a:lnTo>
                    <a:pt x="0" y="147"/>
                  </a:lnTo>
                  <a:lnTo>
                    <a:pt x="6" y="128"/>
                  </a:lnTo>
                  <a:lnTo>
                    <a:pt x="139" y="4"/>
                  </a:lnTo>
                  <a:lnTo>
                    <a:pt x="160" y="0"/>
                  </a:lnTo>
                  <a:lnTo>
                    <a:pt x="16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4" name="Freeform 171"/>
            <p:cNvSpPr>
              <a:spLocks/>
            </p:cNvSpPr>
            <p:nvPr/>
          </p:nvSpPr>
          <p:spPr bwMode="auto">
            <a:xfrm>
              <a:off x="1989" y="2906"/>
              <a:ext cx="1500" cy="61"/>
            </a:xfrm>
            <a:custGeom>
              <a:avLst/>
              <a:gdLst>
                <a:gd name="T0" fmla="*/ 6 w 3000"/>
                <a:gd name="T1" fmla="*/ 6 h 122"/>
                <a:gd name="T2" fmla="*/ 48 w 3000"/>
                <a:gd name="T3" fmla="*/ 9 h 122"/>
                <a:gd name="T4" fmla="*/ 81 w 3000"/>
                <a:gd name="T5" fmla="*/ 4 h 122"/>
                <a:gd name="T6" fmla="*/ 110 w 3000"/>
                <a:gd name="T7" fmla="*/ 1 h 122"/>
                <a:gd name="T8" fmla="*/ 172 w 3000"/>
                <a:gd name="T9" fmla="*/ 0 h 122"/>
                <a:gd name="T10" fmla="*/ 198 w 3000"/>
                <a:gd name="T11" fmla="*/ 0 h 122"/>
                <a:gd name="T12" fmla="*/ 473 w 3000"/>
                <a:gd name="T13" fmla="*/ 6 h 122"/>
                <a:gd name="T14" fmla="*/ 496 w 3000"/>
                <a:gd name="T15" fmla="*/ 6 h 122"/>
                <a:gd name="T16" fmla="*/ 508 w 3000"/>
                <a:gd name="T17" fmla="*/ 7 h 122"/>
                <a:gd name="T18" fmla="*/ 575 w 3000"/>
                <a:gd name="T19" fmla="*/ 8 h 122"/>
                <a:gd name="T20" fmla="*/ 587 w 3000"/>
                <a:gd name="T21" fmla="*/ 10 h 122"/>
                <a:gd name="T22" fmla="*/ 732 w 3000"/>
                <a:gd name="T23" fmla="*/ 16 h 122"/>
                <a:gd name="T24" fmla="*/ 750 w 3000"/>
                <a:gd name="T25" fmla="*/ 16 h 122"/>
                <a:gd name="T26" fmla="*/ 744 w 3000"/>
                <a:gd name="T27" fmla="*/ 28 h 122"/>
                <a:gd name="T28" fmla="*/ 732 w 3000"/>
                <a:gd name="T29" fmla="*/ 31 h 122"/>
                <a:gd name="T30" fmla="*/ 659 w 3000"/>
                <a:gd name="T31" fmla="*/ 27 h 122"/>
                <a:gd name="T32" fmla="*/ 586 w 3000"/>
                <a:gd name="T33" fmla="*/ 23 h 122"/>
                <a:gd name="T34" fmla="*/ 574 w 3000"/>
                <a:gd name="T35" fmla="*/ 23 h 122"/>
                <a:gd name="T36" fmla="*/ 507 w 3000"/>
                <a:gd name="T37" fmla="*/ 21 h 122"/>
                <a:gd name="T38" fmla="*/ 496 w 3000"/>
                <a:gd name="T39" fmla="*/ 19 h 122"/>
                <a:gd name="T40" fmla="*/ 473 w 3000"/>
                <a:gd name="T41" fmla="*/ 20 h 122"/>
                <a:gd name="T42" fmla="*/ 198 w 3000"/>
                <a:gd name="T43" fmla="*/ 14 h 122"/>
                <a:gd name="T44" fmla="*/ 172 w 3000"/>
                <a:gd name="T45" fmla="*/ 14 h 122"/>
                <a:gd name="T46" fmla="*/ 111 w 3000"/>
                <a:gd name="T47" fmla="*/ 12 h 122"/>
                <a:gd name="T48" fmla="*/ 49 w 3000"/>
                <a:gd name="T49" fmla="*/ 16 h 122"/>
                <a:gd name="T50" fmla="*/ 5 w 3000"/>
                <a:gd name="T51" fmla="*/ 16 h 122"/>
                <a:gd name="T52" fmla="*/ 0 w 3000"/>
                <a:gd name="T53" fmla="*/ 10 h 122"/>
                <a:gd name="T54" fmla="*/ 2 w 3000"/>
                <a:gd name="T55" fmla="*/ 7 h 122"/>
                <a:gd name="T56" fmla="*/ 6 w 3000"/>
                <a:gd name="T57" fmla="*/ 6 h 122"/>
                <a:gd name="T58" fmla="*/ 6 w 3000"/>
                <a:gd name="T59" fmla="*/ 6 h 122"/>
                <a:gd name="T60" fmla="*/ 6 w 3000"/>
                <a:gd name="T61" fmla="*/ 6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00" h="122">
                  <a:moveTo>
                    <a:pt x="24" y="21"/>
                  </a:moveTo>
                  <a:lnTo>
                    <a:pt x="190" y="34"/>
                  </a:lnTo>
                  <a:lnTo>
                    <a:pt x="323" y="15"/>
                  </a:lnTo>
                  <a:lnTo>
                    <a:pt x="439" y="4"/>
                  </a:lnTo>
                  <a:lnTo>
                    <a:pt x="688" y="0"/>
                  </a:lnTo>
                  <a:lnTo>
                    <a:pt x="792" y="0"/>
                  </a:lnTo>
                  <a:lnTo>
                    <a:pt x="1891" y="21"/>
                  </a:lnTo>
                  <a:lnTo>
                    <a:pt x="1983" y="23"/>
                  </a:lnTo>
                  <a:lnTo>
                    <a:pt x="2030" y="25"/>
                  </a:lnTo>
                  <a:lnTo>
                    <a:pt x="2300" y="32"/>
                  </a:lnTo>
                  <a:lnTo>
                    <a:pt x="2346" y="40"/>
                  </a:lnTo>
                  <a:lnTo>
                    <a:pt x="2927" y="61"/>
                  </a:lnTo>
                  <a:lnTo>
                    <a:pt x="3000" y="61"/>
                  </a:lnTo>
                  <a:lnTo>
                    <a:pt x="2973" y="112"/>
                  </a:lnTo>
                  <a:lnTo>
                    <a:pt x="2927" y="122"/>
                  </a:lnTo>
                  <a:lnTo>
                    <a:pt x="2635" y="107"/>
                  </a:lnTo>
                  <a:lnTo>
                    <a:pt x="2344" y="91"/>
                  </a:lnTo>
                  <a:lnTo>
                    <a:pt x="2296" y="89"/>
                  </a:lnTo>
                  <a:lnTo>
                    <a:pt x="2026" y="82"/>
                  </a:lnTo>
                  <a:lnTo>
                    <a:pt x="1981" y="74"/>
                  </a:lnTo>
                  <a:lnTo>
                    <a:pt x="1891" y="78"/>
                  </a:lnTo>
                  <a:lnTo>
                    <a:pt x="792" y="55"/>
                  </a:lnTo>
                  <a:lnTo>
                    <a:pt x="688" y="55"/>
                  </a:lnTo>
                  <a:lnTo>
                    <a:pt x="441" y="46"/>
                  </a:lnTo>
                  <a:lnTo>
                    <a:pt x="194" y="63"/>
                  </a:lnTo>
                  <a:lnTo>
                    <a:pt x="17" y="63"/>
                  </a:lnTo>
                  <a:lnTo>
                    <a:pt x="0" y="38"/>
                  </a:lnTo>
                  <a:lnTo>
                    <a:pt x="7" y="25"/>
                  </a:lnTo>
                  <a:lnTo>
                    <a:pt x="2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5" name="Freeform 172"/>
            <p:cNvSpPr>
              <a:spLocks/>
            </p:cNvSpPr>
            <p:nvPr/>
          </p:nvSpPr>
          <p:spPr bwMode="auto">
            <a:xfrm>
              <a:off x="2271" y="2655"/>
              <a:ext cx="800" cy="84"/>
            </a:xfrm>
            <a:custGeom>
              <a:avLst/>
              <a:gdLst>
                <a:gd name="T0" fmla="*/ 8 w 1599"/>
                <a:gd name="T1" fmla="*/ 0 h 168"/>
                <a:gd name="T2" fmla="*/ 100 w 1599"/>
                <a:gd name="T3" fmla="*/ 4 h 168"/>
                <a:gd name="T4" fmla="*/ 161 w 1599"/>
                <a:gd name="T5" fmla="*/ 10 h 168"/>
                <a:gd name="T6" fmla="*/ 214 w 1599"/>
                <a:gd name="T7" fmla="*/ 15 h 168"/>
                <a:gd name="T8" fmla="*/ 329 w 1599"/>
                <a:gd name="T9" fmla="*/ 25 h 168"/>
                <a:gd name="T10" fmla="*/ 363 w 1599"/>
                <a:gd name="T11" fmla="*/ 30 h 168"/>
                <a:gd name="T12" fmla="*/ 397 w 1599"/>
                <a:gd name="T13" fmla="*/ 35 h 168"/>
                <a:gd name="T14" fmla="*/ 400 w 1599"/>
                <a:gd name="T15" fmla="*/ 38 h 168"/>
                <a:gd name="T16" fmla="*/ 397 w 1599"/>
                <a:gd name="T17" fmla="*/ 42 h 168"/>
                <a:gd name="T18" fmla="*/ 327 w 1599"/>
                <a:gd name="T19" fmla="*/ 42 h 168"/>
                <a:gd name="T20" fmla="*/ 98 w 1599"/>
                <a:gd name="T21" fmla="*/ 21 h 168"/>
                <a:gd name="T22" fmla="*/ 6 w 1599"/>
                <a:gd name="T23" fmla="*/ 13 h 168"/>
                <a:gd name="T24" fmla="*/ 0 w 1599"/>
                <a:gd name="T25" fmla="*/ 6 h 168"/>
                <a:gd name="T26" fmla="*/ 3 w 1599"/>
                <a:gd name="T27" fmla="*/ 1 h 168"/>
                <a:gd name="T28" fmla="*/ 8 w 1599"/>
                <a:gd name="T29" fmla="*/ 0 h 168"/>
                <a:gd name="T30" fmla="*/ 8 w 1599"/>
                <a:gd name="T31" fmla="*/ 0 h 168"/>
                <a:gd name="T32" fmla="*/ 8 w 1599"/>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9" h="168">
                  <a:moveTo>
                    <a:pt x="29" y="0"/>
                  </a:moveTo>
                  <a:lnTo>
                    <a:pt x="400" y="15"/>
                  </a:lnTo>
                  <a:lnTo>
                    <a:pt x="643" y="40"/>
                  </a:lnTo>
                  <a:lnTo>
                    <a:pt x="856" y="59"/>
                  </a:lnTo>
                  <a:lnTo>
                    <a:pt x="1314" y="99"/>
                  </a:lnTo>
                  <a:lnTo>
                    <a:pt x="1449" y="120"/>
                  </a:lnTo>
                  <a:lnTo>
                    <a:pt x="1586" y="137"/>
                  </a:lnTo>
                  <a:lnTo>
                    <a:pt x="1599" y="152"/>
                  </a:lnTo>
                  <a:lnTo>
                    <a:pt x="1586" y="166"/>
                  </a:lnTo>
                  <a:lnTo>
                    <a:pt x="1308" y="168"/>
                  </a:lnTo>
                  <a:lnTo>
                    <a:pt x="392" y="82"/>
                  </a:lnTo>
                  <a:lnTo>
                    <a:pt x="23" y="52"/>
                  </a:lnTo>
                  <a:lnTo>
                    <a:pt x="0" y="23"/>
                  </a:lnTo>
                  <a:lnTo>
                    <a:pt x="10" y="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6" name="Freeform 173"/>
            <p:cNvSpPr>
              <a:spLocks/>
            </p:cNvSpPr>
            <p:nvPr/>
          </p:nvSpPr>
          <p:spPr bwMode="auto">
            <a:xfrm>
              <a:off x="2231" y="2731"/>
              <a:ext cx="582" cy="62"/>
            </a:xfrm>
            <a:custGeom>
              <a:avLst/>
              <a:gdLst>
                <a:gd name="T0" fmla="*/ 4 w 1163"/>
                <a:gd name="T1" fmla="*/ 0 h 124"/>
                <a:gd name="T2" fmla="*/ 92 w 1163"/>
                <a:gd name="T3" fmla="*/ 4 h 124"/>
                <a:gd name="T4" fmla="*/ 146 w 1163"/>
                <a:gd name="T5" fmla="*/ 9 h 124"/>
                <a:gd name="T6" fmla="*/ 217 w 1163"/>
                <a:gd name="T7" fmla="*/ 16 h 124"/>
                <a:gd name="T8" fmla="*/ 250 w 1163"/>
                <a:gd name="T9" fmla="*/ 20 h 124"/>
                <a:gd name="T10" fmla="*/ 288 w 1163"/>
                <a:gd name="T11" fmla="*/ 25 h 124"/>
                <a:gd name="T12" fmla="*/ 291 w 1163"/>
                <a:gd name="T13" fmla="*/ 28 h 124"/>
                <a:gd name="T14" fmla="*/ 287 w 1163"/>
                <a:gd name="T15" fmla="*/ 31 h 124"/>
                <a:gd name="T16" fmla="*/ 145 w 1163"/>
                <a:gd name="T17" fmla="*/ 24 h 124"/>
                <a:gd name="T18" fmla="*/ 91 w 1163"/>
                <a:gd name="T19" fmla="*/ 19 h 124"/>
                <a:gd name="T20" fmla="*/ 47 w 1163"/>
                <a:gd name="T21" fmla="*/ 12 h 124"/>
                <a:gd name="T22" fmla="*/ 4 w 1163"/>
                <a:gd name="T23" fmla="*/ 8 h 124"/>
                <a:gd name="T24" fmla="*/ 0 w 1163"/>
                <a:gd name="T25" fmla="*/ 4 h 124"/>
                <a:gd name="T26" fmla="*/ 4 w 1163"/>
                <a:gd name="T27" fmla="*/ 0 h 124"/>
                <a:gd name="T28" fmla="*/ 4 w 1163"/>
                <a:gd name="T29" fmla="*/ 0 h 124"/>
                <a:gd name="T30" fmla="*/ 4 w 1163"/>
                <a:gd name="T31" fmla="*/ 0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3" h="124">
                  <a:moveTo>
                    <a:pt x="15" y="0"/>
                  </a:moveTo>
                  <a:lnTo>
                    <a:pt x="366" y="16"/>
                  </a:lnTo>
                  <a:lnTo>
                    <a:pt x="581" y="33"/>
                  </a:lnTo>
                  <a:lnTo>
                    <a:pt x="866" y="61"/>
                  </a:lnTo>
                  <a:lnTo>
                    <a:pt x="998" y="80"/>
                  </a:lnTo>
                  <a:lnTo>
                    <a:pt x="1150" y="97"/>
                  </a:lnTo>
                  <a:lnTo>
                    <a:pt x="1163" y="112"/>
                  </a:lnTo>
                  <a:lnTo>
                    <a:pt x="1148" y="124"/>
                  </a:lnTo>
                  <a:lnTo>
                    <a:pt x="579" y="93"/>
                  </a:lnTo>
                  <a:lnTo>
                    <a:pt x="361" y="76"/>
                  </a:lnTo>
                  <a:lnTo>
                    <a:pt x="188" y="46"/>
                  </a:lnTo>
                  <a:lnTo>
                    <a:pt x="15" y="29"/>
                  </a:lnTo>
                  <a:lnTo>
                    <a:pt x="0" y="14"/>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7" name="Freeform 174"/>
            <p:cNvSpPr>
              <a:spLocks/>
            </p:cNvSpPr>
            <p:nvPr/>
          </p:nvSpPr>
          <p:spPr bwMode="auto">
            <a:xfrm>
              <a:off x="3184" y="2713"/>
              <a:ext cx="176" cy="34"/>
            </a:xfrm>
            <a:custGeom>
              <a:avLst/>
              <a:gdLst>
                <a:gd name="T0" fmla="*/ 4 w 352"/>
                <a:gd name="T1" fmla="*/ 0 h 69"/>
                <a:gd name="T2" fmla="*/ 81 w 352"/>
                <a:gd name="T3" fmla="*/ 2 h 69"/>
                <a:gd name="T4" fmla="*/ 88 w 352"/>
                <a:gd name="T5" fmla="*/ 9 h 69"/>
                <a:gd name="T6" fmla="*/ 86 w 352"/>
                <a:gd name="T7" fmla="*/ 14 h 69"/>
                <a:gd name="T8" fmla="*/ 81 w 352"/>
                <a:gd name="T9" fmla="*/ 17 h 69"/>
                <a:gd name="T10" fmla="*/ 42 w 352"/>
                <a:gd name="T11" fmla="*/ 13 h 69"/>
                <a:gd name="T12" fmla="*/ 3 w 352"/>
                <a:gd name="T13" fmla="*/ 7 h 69"/>
                <a:gd name="T14" fmla="*/ 0 w 352"/>
                <a:gd name="T15" fmla="*/ 3 h 69"/>
                <a:gd name="T16" fmla="*/ 4 w 352"/>
                <a:gd name="T17" fmla="*/ 0 h 69"/>
                <a:gd name="T18" fmla="*/ 4 w 352"/>
                <a:gd name="T19" fmla="*/ 0 h 69"/>
                <a:gd name="T20" fmla="*/ 4 w 3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2" h="69">
                  <a:moveTo>
                    <a:pt x="16" y="0"/>
                  </a:moveTo>
                  <a:lnTo>
                    <a:pt x="322" y="8"/>
                  </a:lnTo>
                  <a:lnTo>
                    <a:pt x="352" y="38"/>
                  </a:lnTo>
                  <a:lnTo>
                    <a:pt x="344" y="59"/>
                  </a:lnTo>
                  <a:lnTo>
                    <a:pt x="322" y="69"/>
                  </a:lnTo>
                  <a:lnTo>
                    <a:pt x="166" y="53"/>
                  </a:lnTo>
                  <a:lnTo>
                    <a:pt x="12" y="29"/>
                  </a:lnTo>
                  <a:lnTo>
                    <a:pt x="0" y="14"/>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8" name="Freeform 175"/>
            <p:cNvSpPr>
              <a:spLocks/>
            </p:cNvSpPr>
            <p:nvPr/>
          </p:nvSpPr>
          <p:spPr bwMode="auto">
            <a:xfrm>
              <a:off x="3223" y="2758"/>
              <a:ext cx="178" cy="30"/>
            </a:xfrm>
            <a:custGeom>
              <a:avLst/>
              <a:gdLst>
                <a:gd name="T0" fmla="*/ 4 w 358"/>
                <a:gd name="T1" fmla="*/ 5 h 60"/>
                <a:gd name="T2" fmla="*/ 42 w 358"/>
                <a:gd name="T3" fmla="*/ 5 h 60"/>
                <a:gd name="T4" fmla="*/ 81 w 358"/>
                <a:gd name="T5" fmla="*/ 0 h 60"/>
                <a:gd name="T6" fmla="*/ 89 w 358"/>
                <a:gd name="T7" fmla="*/ 7 h 60"/>
                <a:gd name="T8" fmla="*/ 87 w 358"/>
                <a:gd name="T9" fmla="*/ 13 h 60"/>
                <a:gd name="T10" fmla="*/ 82 w 358"/>
                <a:gd name="T11" fmla="*/ 15 h 60"/>
                <a:gd name="T12" fmla="*/ 42 w 358"/>
                <a:gd name="T13" fmla="*/ 15 h 60"/>
                <a:gd name="T14" fmla="*/ 3 w 358"/>
                <a:gd name="T15" fmla="*/ 12 h 60"/>
                <a:gd name="T16" fmla="*/ 0 w 358"/>
                <a:gd name="T17" fmla="*/ 8 h 60"/>
                <a:gd name="T18" fmla="*/ 4 w 358"/>
                <a:gd name="T19" fmla="*/ 5 h 60"/>
                <a:gd name="T20" fmla="*/ 4 w 358"/>
                <a:gd name="T21" fmla="*/ 5 h 60"/>
                <a:gd name="T22" fmla="*/ 4 w 358"/>
                <a:gd name="T23" fmla="*/ 5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8" h="60">
                  <a:moveTo>
                    <a:pt x="16" y="19"/>
                  </a:moveTo>
                  <a:lnTo>
                    <a:pt x="170" y="17"/>
                  </a:lnTo>
                  <a:lnTo>
                    <a:pt x="325" y="0"/>
                  </a:lnTo>
                  <a:lnTo>
                    <a:pt x="358" y="28"/>
                  </a:lnTo>
                  <a:lnTo>
                    <a:pt x="352" y="49"/>
                  </a:lnTo>
                  <a:lnTo>
                    <a:pt x="331" y="60"/>
                  </a:lnTo>
                  <a:lnTo>
                    <a:pt x="171" y="60"/>
                  </a:lnTo>
                  <a:lnTo>
                    <a:pt x="12" y="47"/>
                  </a:lnTo>
                  <a:lnTo>
                    <a:pt x="0" y="32"/>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9" name="Freeform 176"/>
            <p:cNvSpPr>
              <a:spLocks/>
            </p:cNvSpPr>
            <p:nvPr/>
          </p:nvSpPr>
          <p:spPr bwMode="auto">
            <a:xfrm>
              <a:off x="3238" y="2810"/>
              <a:ext cx="205" cy="36"/>
            </a:xfrm>
            <a:custGeom>
              <a:avLst/>
              <a:gdLst>
                <a:gd name="T0" fmla="*/ 6 w 410"/>
                <a:gd name="T1" fmla="*/ 5 h 72"/>
                <a:gd name="T2" fmla="*/ 82 w 410"/>
                <a:gd name="T3" fmla="*/ 4 h 72"/>
                <a:gd name="T4" fmla="*/ 99 w 410"/>
                <a:gd name="T5" fmla="*/ 0 h 72"/>
                <a:gd name="T6" fmla="*/ 103 w 410"/>
                <a:gd name="T7" fmla="*/ 3 h 72"/>
                <a:gd name="T8" fmla="*/ 101 w 410"/>
                <a:gd name="T9" fmla="*/ 7 h 72"/>
                <a:gd name="T10" fmla="*/ 93 w 410"/>
                <a:gd name="T11" fmla="*/ 12 h 72"/>
                <a:gd name="T12" fmla="*/ 84 w 410"/>
                <a:gd name="T13" fmla="*/ 18 h 72"/>
                <a:gd name="T14" fmla="*/ 45 w 410"/>
                <a:gd name="T15" fmla="*/ 18 h 72"/>
                <a:gd name="T16" fmla="*/ 6 w 410"/>
                <a:gd name="T17" fmla="*/ 17 h 72"/>
                <a:gd name="T18" fmla="*/ 0 w 410"/>
                <a:gd name="T19" fmla="*/ 11 h 72"/>
                <a:gd name="T20" fmla="*/ 2 w 410"/>
                <a:gd name="T21" fmla="*/ 7 h 72"/>
                <a:gd name="T22" fmla="*/ 6 w 410"/>
                <a:gd name="T23" fmla="*/ 5 h 72"/>
                <a:gd name="T24" fmla="*/ 6 w 410"/>
                <a:gd name="T25" fmla="*/ 5 h 72"/>
                <a:gd name="T26" fmla="*/ 6 w 410"/>
                <a:gd name="T27" fmla="*/ 5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0" h="72">
                  <a:moveTo>
                    <a:pt x="24" y="17"/>
                  </a:moveTo>
                  <a:lnTo>
                    <a:pt x="327" y="13"/>
                  </a:lnTo>
                  <a:lnTo>
                    <a:pt x="393" y="0"/>
                  </a:lnTo>
                  <a:lnTo>
                    <a:pt x="410" y="10"/>
                  </a:lnTo>
                  <a:lnTo>
                    <a:pt x="403" y="27"/>
                  </a:lnTo>
                  <a:lnTo>
                    <a:pt x="370" y="48"/>
                  </a:lnTo>
                  <a:lnTo>
                    <a:pt x="336" y="69"/>
                  </a:lnTo>
                  <a:lnTo>
                    <a:pt x="180" y="72"/>
                  </a:lnTo>
                  <a:lnTo>
                    <a:pt x="24" y="67"/>
                  </a:lnTo>
                  <a:lnTo>
                    <a:pt x="0" y="42"/>
                  </a:lnTo>
                  <a:lnTo>
                    <a:pt x="5" y="25"/>
                  </a:lnTo>
                  <a:lnTo>
                    <a:pt x="2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0" name="Freeform 177"/>
            <p:cNvSpPr>
              <a:spLocks/>
            </p:cNvSpPr>
            <p:nvPr/>
          </p:nvSpPr>
          <p:spPr bwMode="auto">
            <a:xfrm>
              <a:off x="2243" y="1080"/>
              <a:ext cx="1092" cy="298"/>
            </a:xfrm>
            <a:custGeom>
              <a:avLst/>
              <a:gdLst>
                <a:gd name="T0" fmla="*/ 1 w 2185"/>
                <a:gd name="T1" fmla="*/ 143 h 595"/>
                <a:gd name="T2" fmla="*/ 20 w 2185"/>
                <a:gd name="T3" fmla="*/ 129 h 595"/>
                <a:gd name="T4" fmla="*/ 39 w 2185"/>
                <a:gd name="T5" fmla="*/ 117 h 595"/>
                <a:gd name="T6" fmla="*/ 74 w 2185"/>
                <a:gd name="T7" fmla="*/ 99 h 595"/>
                <a:gd name="T8" fmla="*/ 112 w 2185"/>
                <a:gd name="T9" fmla="*/ 84 h 595"/>
                <a:gd name="T10" fmla="*/ 157 w 2185"/>
                <a:gd name="T11" fmla="*/ 71 h 595"/>
                <a:gd name="T12" fmla="*/ 186 w 2185"/>
                <a:gd name="T13" fmla="*/ 63 h 595"/>
                <a:gd name="T14" fmla="*/ 212 w 2185"/>
                <a:gd name="T15" fmla="*/ 54 h 595"/>
                <a:gd name="T16" fmla="*/ 238 w 2185"/>
                <a:gd name="T17" fmla="*/ 46 h 595"/>
                <a:gd name="T18" fmla="*/ 268 w 2185"/>
                <a:gd name="T19" fmla="*/ 39 h 595"/>
                <a:gd name="T20" fmla="*/ 311 w 2185"/>
                <a:gd name="T21" fmla="*/ 29 h 595"/>
                <a:gd name="T22" fmla="*/ 355 w 2185"/>
                <a:gd name="T23" fmla="*/ 16 h 595"/>
                <a:gd name="T24" fmla="*/ 404 w 2185"/>
                <a:gd name="T25" fmla="*/ 7 h 595"/>
                <a:gd name="T26" fmla="*/ 447 w 2185"/>
                <a:gd name="T27" fmla="*/ 2 h 595"/>
                <a:gd name="T28" fmla="*/ 542 w 2185"/>
                <a:gd name="T29" fmla="*/ 0 h 595"/>
                <a:gd name="T30" fmla="*/ 546 w 2185"/>
                <a:gd name="T31" fmla="*/ 4 h 595"/>
                <a:gd name="T32" fmla="*/ 542 w 2185"/>
                <a:gd name="T33" fmla="*/ 8 h 595"/>
                <a:gd name="T34" fmla="*/ 450 w 2185"/>
                <a:gd name="T35" fmla="*/ 15 h 595"/>
                <a:gd name="T36" fmla="*/ 407 w 2185"/>
                <a:gd name="T37" fmla="*/ 24 h 595"/>
                <a:gd name="T38" fmla="*/ 359 w 2185"/>
                <a:gd name="T39" fmla="*/ 35 h 595"/>
                <a:gd name="T40" fmla="*/ 315 w 2185"/>
                <a:gd name="T41" fmla="*/ 47 h 595"/>
                <a:gd name="T42" fmla="*/ 272 w 2185"/>
                <a:gd name="T43" fmla="*/ 57 h 595"/>
                <a:gd name="T44" fmla="*/ 216 w 2185"/>
                <a:gd name="T45" fmla="*/ 72 h 595"/>
                <a:gd name="T46" fmla="*/ 191 w 2185"/>
                <a:gd name="T47" fmla="*/ 80 h 595"/>
                <a:gd name="T48" fmla="*/ 161 w 2185"/>
                <a:gd name="T49" fmla="*/ 89 h 595"/>
                <a:gd name="T50" fmla="*/ 117 w 2185"/>
                <a:gd name="T51" fmla="*/ 100 h 595"/>
                <a:gd name="T52" fmla="*/ 79 w 2185"/>
                <a:gd name="T53" fmla="*/ 111 h 595"/>
                <a:gd name="T54" fmla="*/ 42 w 2185"/>
                <a:gd name="T55" fmla="*/ 126 h 595"/>
                <a:gd name="T56" fmla="*/ 24 w 2185"/>
                <a:gd name="T57" fmla="*/ 136 h 595"/>
                <a:gd name="T58" fmla="*/ 5 w 2185"/>
                <a:gd name="T59" fmla="*/ 149 h 595"/>
                <a:gd name="T60" fmla="*/ 0 w 2185"/>
                <a:gd name="T61" fmla="*/ 148 h 595"/>
                <a:gd name="T62" fmla="*/ 1 w 2185"/>
                <a:gd name="T63" fmla="*/ 143 h 595"/>
                <a:gd name="T64" fmla="*/ 1 w 2185"/>
                <a:gd name="T65" fmla="*/ 143 h 5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5" h="595">
                  <a:moveTo>
                    <a:pt x="4" y="570"/>
                  </a:moveTo>
                  <a:lnTo>
                    <a:pt x="82" y="515"/>
                  </a:lnTo>
                  <a:lnTo>
                    <a:pt x="156" y="467"/>
                  </a:lnTo>
                  <a:lnTo>
                    <a:pt x="299" y="393"/>
                  </a:lnTo>
                  <a:lnTo>
                    <a:pt x="451" y="334"/>
                  </a:lnTo>
                  <a:lnTo>
                    <a:pt x="628" y="283"/>
                  </a:lnTo>
                  <a:lnTo>
                    <a:pt x="747" y="249"/>
                  </a:lnTo>
                  <a:lnTo>
                    <a:pt x="850" y="214"/>
                  </a:lnTo>
                  <a:lnTo>
                    <a:pt x="955" y="182"/>
                  </a:lnTo>
                  <a:lnTo>
                    <a:pt x="1074" y="155"/>
                  </a:lnTo>
                  <a:lnTo>
                    <a:pt x="1246" y="114"/>
                  </a:lnTo>
                  <a:lnTo>
                    <a:pt x="1420" y="64"/>
                  </a:lnTo>
                  <a:lnTo>
                    <a:pt x="1616" y="26"/>
                  </a:lnTo>
                  <a:lnTo>
                    <a:pt x="1791" y="7"/>
                  </a:lnTo>
                  <a:lnTo>
                    <a:pt x="2169" y="0"/>
                  </a:lnTo>
                  <a:lnTo>
                    <a:pt x="2185" y="15"/>
                  </a:lnTo>
                  <a:lnTo>
                    <a:pt x="2169" y="30"/>
                  </a:lnTo>
                  <a:lnTo>
                    <a:pt x="1801" y="59"/>
                  </a:lnTo>
                  <a:lnTo>
                    <a:pt x="1630" y="95"/>
                  </a:lnTo>
                  <a:lnTo>
                    <a:pt x="1438" y="140"/>
                  </a:lnTo>
                  <a:lnTo>
                    <a:pt x="1263" y="188"/>
                  </a:lnTo>
                  <a:lnTo>
                    <a:pt x="1088" y="228"/>
                  </a:lnTo>
                  <a:lnTo>
                    <a:pt x="867" y="287"/>
                  </a:lnTo>
                  <a:lnTo>
                    <a:pt x="765" y="319"/>
                  </a:lnTo>
                  <a:lnTo>
                    <a:pt x="645" y="353"/>
                  </a:lnTo>
                  <a:lnTo>
                    <a:pt x="470" y="397"/>
                  </a:lnTo>
                  <a:lnTo>
                    <a:pt x="318" y="441"/>
                  </a:lnTo>
                  <a:lnTo>
                    <a:pt x="171" y="501"/>
                  </a:lnTo>
                  <a:lnTo>
                    <a:pt x="99" y="543"/>
                  </a:lnTo>
                  <a:lnTo>
                    <a:pt x="21" y="595"/>
                  </a:lnTo>
                  <a:lnTo>
                    <a:pt x="0" y="591"/>
                  </a:lnTo>
                  <a:lnTo>
                    <a:pt x="4" y="5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1" name="Freeform 178"/>
            <p:cNvSpPr>
              <a:spLocks/>
            </p:cNvSpPr>
            <p:nvPr/>
          </p:nvSpPr>
          <p:spPr bwMode="auto">
            <a:xfrm>
              <a:off x="3372" y="1104"/>
              <a:ext cx="112" cy="169"/>
            </a:xfrm>
            <a:custGeom>
              <a:avLst/>
              <a:gdLst>
                <a:gd name="T0" fmla="*/ 7 w 224"/>
                <a:gd name="T1" fmla="*/ 0 h 338"/>
                <a:gd name="T2" fmla="*/ 23 w 224"/>
                <a:gd name="T3" fmla="*/ 18 h 338"/>
                <a:gd name="T4" fmla="*/ 36 w 224"/>
                <a:gd name="T5" fmla="*/ 34 h 338"/>
                <a:gd name="T6" fmla="*/ 56 w 224"/>
                <a:gd name="T7" fmla="*/ 73 h 338"/>
                <a:gd name="T8" fmla="*/ 56 w 224"/>
                <a:gd name="T9" fmla="*/ 81 h 338"/>
                <a:gd name="T10" fmla="*/ 51 w 224"/>
                <a:gd name="T11" fmla="*/ 85 h 338"/>
                <a:gd name="T12" fmla="*/ 44 w 224"/>
                <a:gd name="T13" fmla="*/ 85 h 338"/>
                <a:gd name="T14" fmla="*/ 39 w 224"/>
                <a:gd name="T15" fmla="*/ 79 h 338"/>
                <a:gd name="T16" fmla="*/ 31 w 224"/>
                <a:gd name="T17" fmla="*/ 58 h 338"/>
                <a:gd name="T18" fmla="*/ 25 w 224"/>
                <a:gd name="T19" fmla="*/ 40 h 338"/>
                <a:gd name="T20" fmla="*/ 15 w 224"/>
                <a:gd name="T21" fmla="*/ 23 h 338"/>
                <a:gd name="T22" fmla="*/ 9 w 224"/>
                <a:gd name="T23" fmla="*/ 14 h 338"/>
                <a:gd name="T24" fmla="*/ 1 w 224"/>
                <a:gd name="T25" fmla="*/ 6 h 338"/>
                <a:gd name="T26" fmla="*/ 0 w 224"/>
                <a:gd name="T27" fmla="*/ 3 h 338"/>
                <a:gd name="T28" fmla="*/ 1 w 224"/>
                <a:gd name="T29" fmla="*/ 0 h 338"/>
                <a:gd name="T30" fmla="*/ 7 w 224"/>
                <a:gd name="T31" fmla="*/ 0 h 338"/>
                <a:gd name="T32" fmla="*/ 7 w 224"/>
                <a:gd name="T33" fmla="*/ 0 h 338"/>
                <a:gd name="T34" fmla="*/ 7 w 224"/>
                <a:gd name="T35" fmla="*/ 0 h 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 h="338">
                  <a:moveTo>
                    <a:pt x="25" y="0"/>
                  </a:moveTo>
                  <a:lnTo>
                    <a:pt x="91" y="69"/>
                  </a:lnTo>
                  <a:lnTo>
                    <a:pt x="144" y="133"/>
                  </a:lnTo>
                  <a:lnTo>
                    <a:pt x="224" y="291"/>
                  </a:lnTo>
                  <a:lnTo>
                    <a:pt x="222" y="321"/>
                  </a:lnTo>
                  <a:lnTo>
                    <a:pt x="201" y="338"/>
                  </a:lnTo>
                  <a:lnTo>
                    <a:pt x="173" y="338"/>
                  </a:lnTo>
                  <a:lnTo>
                    <a:pt x="154" y="316"/>
                  </a:lnTo>
                  <a:lnTo>
                    <a:pt x="123" y="232"/>
                  </a:lnTo>
                  <a:lnTo>
                    <a:pt x="97" y="158"/>
                  </a:lnTo>
                  <a:lnTo>
                    <a:pt x="59" y="89"/>
                  </a:lnTo>
                  <a:lnTo>
                    <a:pt x="34" y="55"/>
                  </a:lnTo>
                  <a:lnTo>
                    <a:pt x="4" y="21"/>
                  </a:lnTo>
                  <a:lnTo>
                    <a:pt x="0" y="10"/>
                  </a:lnTo>
                  <a:lnTo>
                    <a:pt x="4"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2" name="Freeform 179"/>
            <p:cNvSpPr>
              <a:spLocks/>
            </p:cNvSpPr>
            <p:nvPr/>
          </p:nvSpPr>
          <p:spPr bwMode="auto">
            <a:xfrm>
              <a:off x="3298" y="1249"/>
              <a:ext cx="189" cy="991"/>
            </a:xfrm>
            <a:custGeom>
              <a:avLst/>
              <a:gdLst>
                <a:gd name="T0" fmla="*/ 95 w 378"/>
                <a:gd name="T1" fmla="*/ 9 h 1983"/>
                <a:gd name="T2" fmla="*/ 80 w 378"/>
                <a:gd name="T3" fmla="*/ 123 h 1983"/>
                <a:gd name="T4" fmla="*/ 73 w 378"/>
                <a:gd name="T5" fmla="*/ 159 h 1983"/>
                <a:gd name="T6" fmla="*/ 66 w 378"/>
                <a:gd name="T7" fmla="*/ 194 h 1983"/>
                <a:gd name="T8" fmla="*/ 60 w 378"/>
                <a:gd name="T9" fmla="*/ 224 h 1983"/>
                <a:gd name="T10" fmla="*/ 55 w 378"/>
                <a:gd name="T11" fmla="*/ 251 h 1983"/>
                <a:gd name="T12" fmla="*/ 45 w 378"/>
                <a:gd name="T13" fmla="*/ 299 h 1983"/>
                <a:gd name="T14" fmla="*/ 30 w 378"/>
                <a:gd name="T15" fmla="*/ 406 h 1983"/>
                <a:gd name="T16" fmla="*/ 19 w 378"/>
                <a:gd name="T17" fmla="*/ 486 h 1983"/>
                <a:gd name="T18" fmla="*/ 15 w 378"/>
                <a:gd name="T19" fmla="*/ 493 h 1983"/>
                <a:gd name="T20" fmla="*/ 9 w 378"/>
                <a:gd name="T21" fmla="*/ 495 h 1983"/>
                <a:gd name="T22" fmla="*/ 0 w 378"/>
                <a:gd name="T23" fmla="*/ 486 h 1983"/>
                <a:gd name="T24" fmla="*/ 5 w 378"/>
                <a:gd name="T25" fmla="*/ 445 h 1983"/>
                <a:gd name="T26" fmla="*/ 12 w 378"/>
                <a:gd name="T27" fmla="*/ 404 h 1983"/>
                <a:gd name="T28" fmla="*/ 19 w 378"/>
                <a:gd name="T29" fmla="*/ 347 h 1983"/>
                <a:gd name="T30" fmla="*/ 28 w 378"/>
                <a:gd name="T31" fmla="*/ 297 h 1983"/>
                <a:gd name="T32" fmla="*/ 39 w 378"/>
                <a:gd name="T33" fmla="*/ 248 h 1983"/>
                <a:gd name="T34" fmla="*/ 44 w 378"/>
                <a:gd name="T35" fmla="*/ 221 h 1983"/>
                <a:gd name="T36" fmla="*/ 51 w 378"/>
                <a:gd name="T37" fmla="*/ 192 h 1983"/>
                <a:gd name="T38" fmla="*/ 65 w 378"/>
                <a:gd name="T39" fmla="*/ 120 h 1983"/>
                <a:gd name="T40" fmla="*/ 79 w 378"/>
                <a:gd name="T41" fmla="*/ 6 h 1983"/>
                <a:gd name="T42" fmla="*/ 82 w 378"/>
                <a:gd name="T43" fmla="*/ 1 h 1983"/>
                <a:gd name="T44" fmla="*/ 88 w 378"/>
                <a:gd name="T45" fmla="*/ 0 h 1983"/>
                <a:gd name="T46" fmla="*/ 95 w 378"/>
                <a:gd name="T47" fmla="*/ 9 h 1983"/>
                <a:gd name="T48" fmla="*/ 95 w 378"/>
                <a:gd name="T49" fmla="*/ 9 h 1983"/>
                <a:gd name="T50" fmla="*/ 95 w 378"/>
                <a:gd name="T51" fmla="*/ 9 h 19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8" h="1983">
                  <a:moveTo>
                    <a:pt x="378" y="36"/>
                  </a:moveTo>
                  <a:lnTo>
                    <a:pt x="319" y="492"/>
                  </a:lnTo>
                  <a:lnTo>
                    <a:pt x="292" y="637"/>
                  </a:lnTo>
                  <a:lnTo>
                    <a:pt x="264" y="779"/>
                  </a:lnTo>
                  <a:lnTo>
                    <a:pt x="239" y="897"/>
                  </a:lnTo>
                  <a:lnTo>
                    <a:pt x="218" y="1004"/>
                  </a:lnTo>
                  <a:lnTo>
                    <a:pt x="178" y="1199"/>
                  </a:lnTo>
                  <a:lnTo>
                    <a:pt x="117" y="1625"/>
                  </a:lnTo>
                  <a:lnTo>
                    <a:pt x="74" y="1947"/>
                  </a:lnTo>
                  <a:lnTo>
                    <a:pt x="60" y="1975"/>
                  </a:lnTo>
                  <a:lnTo>
                    <a:pt x="34" y="1983"/>
                  </a:lnTo>
                  <a:lnTo>
                    <a:pt x="0" y="1945"/>
                  </a:lnTo>
                  <a:lnTo>
                    <a:pt x="19" y="1781"/>
                  </a:lnTo>
                  <a:lnTo>
                    <a:pt x="45" y="1618"/>
                  </a:lnTo>
                  <a:lnTo>
                    <a:pt x="74" y="1390"/>
                  </a:lnTo>
                  <a:lnTo>
                    <a:pt x="110" y="1190"/>
                  </a:lnTo>
                  <a:lnTo>
                    <a:pt x="154" y="992"/>
                  </a:lnTo>
                  <a:lnTo>
                    <a:pt x="176" y="886"/>
                  </a:lnTo>
                  <a:lnTo>
                    <a:pt x="201" y="768"/>
                  </a:lnTo>
                  <a:lnTo>
                    <a:pt x="260" y="483"/>
                  </a:lnTo>
                  <a:lnTo>
                    <a:pt x="315" y="25"/>
                  </a:lnTo>
                  <a:lnTo>
                    <a:pt x="328" y="4"/>
                  </a:lnTo>
                  <a:lnTo>
                    <a:pt x="351" y="0"/>
                  </a:lnTo>
                  <a:lnTo>
                    <a:pt x="37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3" name="Freeform 180"/>
            <p:cNvSpPr>
              <a:spLocks/>
            </p:cNvSpPr>
            <p:nvPr/>
          </p:nvSpPr>
          <p:spPr bwMode="auto">
            <a:xfrm>
              <a:off x="3248" y="1169"/>
              <a:ext cx="122" cy="898"/>
            </a:xfrm>
            <a:custGeom>
              <a:avLst/>
              <a:gdLst>
                <a:gd name="T0" fmla="*/ 61 w 243"/>
                <a:gd name="T1" fmla="*/ 6 h 1797"/>
                <a:gd name="T2" fmla="*/ 61 w 243"/>
                <a:gd name="T3" fmla="*/ 61 h 1797"/>
                <a:gd name="T4" fmla="*/ 58 w 243"/>
                <a:gd name="T5" fmla="*/ 83 h 1797"/>
                <a:gd name="T6" fmla="*/ 54 w 243"/>
                <a:gd name="T7" fmla="*/ 152 h 1797"/>
                <a:gd name="T8" fmla="*/ 51 w 243"/>
                <a:gd name="T9" fmla="*/ 221 h 1797"/>
                <a:gd name="T10" fmla="*/ 43 w 243"/>
                <a:gd name="T11" fmla="*/ 280 h 1797"/>
                <a:gd name="T12" fmla="*/ 33 w 243"/>
                <a:gd name="T13" fmla="*/ 339 h 1797"/>
                <a:gd name="T14" fmla="*/ 26 w 243"/>
                <a:gd name="T15" fmla="*/ 368 h 1797"/>
                <a:gd name="T16" fmla="*/ 20 w 243"/>
                <a:gd name="T17" fmla="*/ 392 h 1797"/>
                <a:gd name="T18" fmla="*/ 7 w 243"/>
                <a:gd name="T19" fmla="*/ 445 h 1797"/>
                <a:gd name="T20" fmla="*/ 3 w 243"/>
                <a:gd name="T21" fmla="*/ 449 h 1797"/>
                <a:gd name="T22" fmla="*/ 0 w 243"/>
                <a:gd name="T23" fmla="*/ 444 h 1797"/>
                <a:gd name="T24" fmla="*/ 14 w 243"/>
                <a:gd name="T25" fmla="*/ 336 h 1797"/>
                <a:gd name="T26" fmla="*/ 32 w 243"/>
                <a:gd name="T27" fmla="*/ 219 h 1797"/>
                <a:gd name="T28" fmla="*/ 37 w 243"/>
                <a:gd name="T29" fmla="*/ 151 h 1797"/>
                <a:gd name="T30" fmla="*/ 41 w 243"/>
                <a:gd name="T31" fmla="*/ 82 h 1797"/>
                <a:gd name="T32" fmla="*/ 43 w 243"/>
                <a:gd name="T33" fmla="*/ 61 h 1797"/>
                <a:gd name="T34" fmla="*/ 49 w 243"/>
                <a:gd name="T35" fmla="*/ 6 h 1797"/>
                <a:gd name="T36" fmla="*/ 50 w 243"/>
                <a:gd name="T37" fmla="*/ 2 h 1797"/>
                <a:gd name="T38" fmla="*/ 54 w 243"/>
                <a:gd name="T39" fmla="*/ 0 h 1797"/>
                <a:gd name="T40" fmla="*/ 61 w 243"/>
                <a:gd name="T41" fmla="*/ 6 h 1797"/>
                <a:gd name="T42" fmla="*/ 61 w 243"/>
                <a:gd name="T43" fmla="*/ 6 h 1797"/>
                <a:gd name="T44" fmla="*/ 61 w 243"/>
                <a:gd name="T45" fmla="*/ 6 h 17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3" h="1797">
                  <a:moveTo>
                    <a:pt x="243" y="25"/>
                  </a:moveTo>
                  <a:lnTo>
                    <a:pt x="241" y="247"/>
                  </a:lnTo>
                  <a:lnTo>
                    <a:pt x="232" y="333"/>
                  </a:lnTo>
                  <a:lnTo>
                    <a:pt x="216" y="609"/>
                  </a:lnTo>
                  <a:lnTo>
                    <a:pt x="203" y="884"/>
                  </a:lnTo>
                  <a:lnTo>
                    <a:pt x="169" y="1120"/>
                  </a:lnTo>
                  <a:lnTo>
                    <a:pt x="129" y="1358"/>
                  </a:lnTo>
                  <a:lnTo>
                    <a:pt x="104" y="1472"/>
                  </a:lnTo>
                  <a:lnTo>
                    <a:pt x="78" y="1570"/>
                  </a:lnTo>
                  <a:lnTo>
                    <a:pt x="28" y="1783"/>
                  </a:lnTo>
                  <a:lnTo>
                    <a:pt x="11" y="1797"/>
                  </a:lnTo>
                  <a:lnTo>
                    <a:pt x="0" y="1778"/>
                  </a:lnTo>
                  <a:lnTo>
                    <a:pt x="53" y="1344"/>
                  </a:lnTo>
                  <a:lnTo>
                    <a:pt x="127" y="879"/>
                  </a:lnTo>
                  <a:lnTo>
                    <a:pt x="146" y="605"/>
                  </a:lnTo>
                  <a:lnTo>
                    <a:pt x="163" y="329"/>
                  </a:lnTo>
                  <a:lnTo>
                    <a:pt x="169" y="247"/>
                  </a:lnTo>
                  <a:lnTo>
                    <a:pt x="194" y="27"/>
                  </a:lnTo>
                  <a:lnTo>
                    <a:pt x="199" y="8"/>
                  </a:lnTo>
                  <a:lnTo>
                    <a:pt x="216" y="0"/>
                  </a:lnTo>
                  <a:lnTo>
                    <a:pt x="24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4" name="Freeform 181"/>
            <p:cNvSpPr>
              <a:spLocks/>
            </p:cNvSpPr>
            <p:nvPr/>
          </p:nvSpPr>
          <p:spPr bwMode="auto">
            <a:xfrm>
              <a:off x="2242" y="1402"/>
              <a:ext cx="210" cy="837"/>
            </a:xfrm>
            <a:custGeom>
              <a:avLst/>
              <a:gdLst>
                <a:gd name="T0" fmla="*/ 7 w 421"/>
                <a:gd name="T1" fmla="*/ 4 h 1673"/>
                <a:gd name="T2" fmla="*/ 14 w 421"/>
                <a:gd name="T3" fmla="*/ 59 h 1673"/>
                <a:gd name="T4" fmla="*/ 18 w 421"/>
                <a:gd name="T5" fmla="*/ 83 h 1673"/>
                <a:gd name="T6" fmla="*/ 24 w 421"/>
                <a:gd name="T7" fmla="*/ 106 h 1673"/>
                <a:gd name="T8" fmla="*/ 31 w 421"/>
                <a:gd name="T9" fmla="*/ 130 h 1673"/>
                <a:gd name="T10" fmla="*/ 39 w 421"/>
                <a:gd name="T11" fmla="*/ 154 h 1673"/>
                <a:gd name="T12" fmla="*/ 47 w 421"/>
                <a:gd name="T13" fmla="*/ 179 h 1673"/>
                <a:gd name="T14" fmla="*/ 56 w 421"/>
                <a:gd name="T15" fmla="*/ 207 h 1673"/>
                <a:gd name="T16" fmla="*/ 83 w 421"/>
                <a:gd name="T17" fmla="*/ 321 h 1673"/>
                <a:gd name="T18" fmla="*/ 104 w 421"/>
                <a:gd name="T19" fmla="*/ 404 h 1673"/>
                <a:gd name="T20" fmla="*/ 105 w 421"/>
                <a:gd name="T21" fmla="*/ 410 h 1673"/>
                <a:gd name="T22" fmla="*/ 101 w 421"/>
                <a:gd name="T23" fmla="*/ 419 h 1673"/>
                <a:gd name="T24" fmla="*/ 93 w 421"/>
                <a:gd name="T25" fmla="*/ 416 h 1673"/>
                <a:gd name="T26" fmla="*/ 88 w 421"/>
                <a:gd name="T27" fmla="*/ 409 h 1673"/>
                <a:gd name="T28" fmla="*/ 84 w 421"/>
                <a:gd name="T29" fmla="*/ 386 h 1673"/>
                <a:gd name="T30" fmla="*/ 80 w 421"/>
                <a:gd name="T31" fmla="*/ 366 h 1673"/>
                <a:gd name="T32" fmla="*/ 74 w 421"/>
                <a:gd name="T33" fmla="*/ 347 h 1673"/>
                <a:gd name="T34" fmla="*/ 68 w 421"/>
                <a:gd name="T35" fmla="*/ 325 h 1673"/>
                <a:gd name="T36" fmla="*/ 44 w 421"/>
                <a:gd name="T37" fmla="*/ 210 h 1673"/>
                <a:gd name="T38" fmla="*/ 35 w 421"/>
                <a:gd name="T39" fmla="*/ 182 h 1673"/>
                <a:gd name="T40" fmla="*/ 28 w 421"/>
                <a:gd name="T41" fmla="*/ 156 h 1673"/>
                <a:gd name="T42" fmla="*/ 15 w 421"/>
                <a:gd name="T43" fmla="*/ 109 h 1673"/>
                <a:gd name="T44" fmla="*/ 0 w 421"/>
                <a:gd name="T45" fmla="*/ 4 h 1673"/>
                <a:gd name="T46" fmla="*/ 3 w 421"/>
                <a:gd name="T47" fmla="*/ 0 h 1673"/>
                <a:gd name="T48" fmla="*/ 7 w 421"/>
                <a:gd name="T49" fmla="*/ 4 h 1673"/>
                <a:gd name="T50" fmla="*/ 7 w 421"/>
                <a:gd name="T51" fmla="*/ 4 h 1673"/>
                <a:gd name="T52" fmla="*/ 7 w 421"/>
                <a:gd name="T53" fmla="*/ 4 h 16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1" h="1673">
                  <a:moveTo>
                    <a:pt x="31" y="13"/>
                  </a:moveTo>
                  <a:lnTo>
                    <a:pt x="56" y="234"/>
                  </a:lnTo>
                  <a:lnTo>
                    <a:pt x="75" y="331"/>
                  </a:lnTo>
                  <a:lnTo>
                    <a:pt x="97" y="424"/>
                  </a:lnTo>
                  <a:lnTo>
                    <a:pt x="126" y="517"/>
                  </a:lnTo>
                  <a:lnTo>
                    <a:pt x="156" y="614"/>
                  </a:lnTo>
                  <a:lnTo>
                    <a:pt x="189" y="715"/>
                  </a:lnTo>
                  <a:lnTo>
                    <a:pt x="225" y="825"/>
                  </a:lnTo>
                  <a:lnTo>
                    <a:pt x="333" y="1281"/>
                  </a:lnTo>
                  <a:lnTo>
                    <a:pt x="417" y="1616"/>
                  </a:lnTo>
                  <a:lnTo>
                    <a:pt x="421" y="1639"/>
                  </a:lnTo>
                  <a:lnTo>
                    <a:pt x="407" y="1673"/>
                  </a:lnTo>
                  <a:lnTo>
                    <a:pt x="375" y="1661"/>
                  </a:lnTo>
                  <a:lnTo>
                    <a:pt x="354" y="1635"/>
                  </a:lnTo>
                  <a:lnTo>
                    <a:pt x="339" y="1543"/>
                  </a:lnTo>
                  <a:lnTo>
                    <a:pt x="320" y="1464"/>
                  </a:lnTo>
                  <a:lnTo>
                    <a:pt x="299" y="1386"/>
                  </a:lnTo>
                  <a:lnTo>
                    <a:pt x="272" y="1298"/>
                  </a:lnTo>
                  <a:lnTo>
                    <a:pt x="179" y="840"/>
                  </a:lnTo>
                  <a:lnTo>
                    <a:pt x="143" y="728"/>
                  </a:lnTo>
                  <a:lnTo>
                    <a:pt x="113" y="623"/>
                  </a:lnTo>
                  <a:lnTo>
                    <a:pt x="61" y="433"/>
                  </a:lnTo>
                  <a:lnTo>
                    <a:pt x="0" y="15"/>
                  </a:lnTo>
                  <a:lnTo>
                    <a:pt x="14" y="0"/>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5" name="Freeform 182"/>
            <p:cNvSpPr>
              <a:spLocks/>
            </p:cNvSpPr>
            <p:nvPr/>
          </p:nvSpPr>
          <p:spPr bwMode="auto">
            <a:xfrm>
              <a:off x="2473" y="2244"/>
              <a:ext cx="687" cy="43"/>
            </a:xfrm>
            <a:custGeom>
              <a:avLst/>
              <a:gdLst>
                <a:gd name="T0" fmla="*/ 4 w 1375"/>
                <a:gd name="T1" fmla="*/ 2 h 88"/>
                <a:gd name="T2" fmla="*/ 49 w 1375"/>
                <a:gd name="T3" fmla="*/ 3 h 88"/>
                <a:gd name="T4" fmla="*/ 95 w 1375"/>
                <a:gd name="T5" fmla="*/ 0 h 88"/>
                <a:gd name="T6" fmla="*/ 334 w 1375"/>
                <a:gd name="T7" fmla="*/ 3 h 88"/>
                <a:gd name="T8" fmla="*/ 341 w 1375"/>
                <a:gd name="T9" fmla="*/ 5 h 88"/>
                <a:gd name="T10" fmla="*/ 343 w 1375"/>
                <a:gd name="T11" fmla="*/ 12 h 88"/>
                <a:gd name="T12" fmla="*/ 341 w 1375"/>
                <a:gd name="T13" fmla="*/ 18 h 88"/>
                <a:gd name="T14" fmla="*/ 334 w 1375"/>
                <a:gd name="T15" fmla="*/ 21 h 88"/>
                <a:gd name="T16" fmla="*/ 215 w 1375"/>
                <a:gd name="T17" fmla="*/ 18 h 88"/>
                <a:gd name="T18" fmla="*/ 95 w 1375"/>
                <a:gd name="T19" fmla="*/ 16 h 88"/>
                <a:gd name="T20" fmla="*/ 48 w 1375"/>
                <a:gd name="T21" fmla="*/ 15 h 88"/>
                <a:gd name="T22" fmla="*/ 3 w 1375"/>
                <a:gd name="T23" fmla="*/ 10 h 88"/>
                <a:gd name="T24" fmla="*/ 0 w 1375"/>
                <a:gd name="T25" fmla="*/ 5 h 88"/>
                <a:gd name="T26" fmla="*/ 4 w 1375"/>
                <a:gd name="T27" fmla="*/ 2 h 88"/>
                <a:gd name="T28" fmla="*/ 4 w 1375"/>
                <a:gd name="T29" fmla="*/ 2 h 88"/>
                <a:gd name="T30" fmla="*/ 4 w 1375"/>
                <a:gd name="T31" fmla="*/ 2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75" h="88">
                  <a:moveTo>
                    <a:pt x="18" y="10"/>
                  </a:moveTo>
                  <a:lnTo>
                    <a:pt x="198" y="15"/>
                  </a:lnTo>
                  <a:lnTo>
                    <a:pt x="381" y="0"/>
                  </a:lnTo>
                  <a:lnTo>
                    <a:pt x="1337" y="12"/>
                  </a:lnTo>
                  <a:lnTo>
                    <a:pt x="1365" y="23"/>
                  </a:lnTo>
                  <a:lnTo>
                    <a:pt x="1375" y="50"/>
                  </a:lnTo>
                  <a:lnTo>
                    <a:pt x="1365" y="76"/>
                  </a:lnTo>
                  <a:lnTo>
                    <a:pt x="1337" y="88"/>
                  </a:lnTo>
                  <a:lnTo>
                    <a:pt x="860" y="76"/>
                  </a:lnTo>
                  <a:lnTo>
                    <a:pt x="381" y="65"/>
                  </a:lnTo>
                  <a:lnTo>
                    <a:pt x="194" y="63"/>
                  </a:lnTo>
                  <a:lnTo>
                    <a:pt x="12" y="40"/>
                  </a:lnTo>
                  <a:lnTo>
                    <a:pt x="0" y="21"/>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6" name="Freeform 183"/>
            <p:cNvSpPr>
              <a:spLocks/>
            </p:cNvSpPr>
            <p:nvPr/>
          </p:nvSpPr>
          <p:spPr bwMode="auto">
            <a:xfrm>
              <a:off x="3174" y="2246"/>
              <a:ext cx="130" cy="47"/>
            </a:xfrm>
            <a:custGeom>
              <a:avLst/>
              <a:gdLst>
                <a:gd name="T0" fmla="*/ 6 w 261"/>
                <a:gd name="T1" fmla="*/ 10 h 95"/>
                <a:gd name="T2" fmla="*/ 25 w 261"/>
                <a:gd name="T3" fmla="*/ 6 h 95"/>
                <a:gd name="T4" fmla="*/ 60 w 261"/>
                <a:gd name="T5" fmla="*/ 0 h 95"/>
                <a:gd name="T6" fmla="*/ 65 w 261"/>
                <a:gd name="T7" fmla="*/ 2 h 95"/>
                <a:gd name="T8" fmla="*/ 62 w 261"/>
                <a:gd name="T9" fmla="*/ 7 h 95"/>
                <a:gd name="T10" fmla="*/ 46 w 261"/>
                <a:gd name="T11" fmla="*/ 14 h 95"/>
                <a:gd name="T12" fmla="*/ 30 w 261"/>
                <a:gd name="T13" fmla="*/ 22 h 95"/>
                <a:gd name="T14" fmla="*/ 6 w 261"/>
                <a:gd name="T15" fmla="*/ 23 h 95"/>
                <a:gd name="T16" fmla="*/ 0 w 261"/>
                <a:gd name="T17" fmla="*/ 17 h 95"/>
                <a:gd name="T18" fmla="*/ 1 w 261"/>
                <a:gd name="T19" fmla="*/ 12 h 95"/>
                <a:gd name="T20" fmla="*/ 6 w 261"/>
                <a:gd name="T21" fmla="*/ 10 h 95"/>
                <a:gd name="T22" fmla="*/ 6 w 261"/>
                <a:gd name="T23" fmla="*/ 10 h 95"/>
                <a:gd name="T24" fmla="*/ 6 w 261"/>
                <a:gd name="T25" fmla="*/ 1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1" h="95">
                  <a:moveTo>
                    <a:pt x="27" y="40"/>
                  </a:moveTo>
                  <a:lnTo>
                    <a:pt x="103" y="25"/>
                  </a:lnTo>
                  <a:lnTo>
                    <a:pt x="242" y="0"/>
                  </a:lnTo>
                  <a:lnTo>
                    <a:pt x="261" y="8"/>
                  </a:lnTo>
                  <a:lnTo>
                    <a:pt x="251" y="29"/>
                  </a:lnTo>
                  <a:lnTo>
                    <a:pt x="185" y="59"/>
                  </a:lnTo>
                  <a:lnTo>
                    <a:pt x="120" y="91"/>
                  </a:lnTo>
                  <a:lnTo>
                    <a:pt x="27" y="95"/>
                  </a:lnTo>
                  <a:lnTo>
                    <a:pt x="0" y="68"/>
                  </a:lnTo>
                  <a:lnTo>
                    <a:pt x="6" y="49"/>
                  </a:lnTo>
                  <a:lnTo>
                    <a:pt x="2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7" name="Freeform 184"/>
            <p:cNvSpPr>
              <a:spLocks/>
            </p:cNvSpPr>
            <p:nvPr/>
          </p:nvSpPr>
          <p:spPr bwMode="auto">
            <a:xfrm>
              <a:off x="2542" y="2255"/>
              <a:ext cx="105" cy="142"/>
            </a:xfrm>
            <a:custGeom>
              <a:avLst/>
              <a:gdLst>
                <a:gd name="T0" fmla="*/ 43 w 209"/>
                <a:gd name="T1" fmla="*/ 5 h 283"/>
                <a:gd name="T2" fmla="*/ 53 w 209"/>
                <a:gd name="T3" fmla="*/ 25 h 283"/>
                <a:gd name="T4" fmla="*/ 52 w 209"/>
                <a:gd name="T5" fmla="*/ 31 h 283"/>
                <a:gd name="T6" fmla="*/ 44 w 209"/>
                <a:gd name="T7" fmla="*/ 46 h 283"/>
                <a:gd name="T8" fmla="*/ 34 w 209"/>
                <a:gd name="T9" fmla="*/ 57 h 283"/>
                <a:gd name="T10" fmla="*/ 20 w 209"/>
                <a:gd name="T11" fmla="*/ 65 h 283"/>
                <a:gd name="T12" fmla="*/ 6 w 209"/>
                <a:gd name="T13" fmla="*/ 71 h 283"/>
                <a:gd name="T14" fmla="*/ 0 w 209"/>
                <a:gd name="T15" fmla="*/ 69 h 283"/>
                <a:gd name="T16" fmla="*/ 2 w 209"/>
                <a:gd name="T17" fmla="*/ 65 h 283"/>
                <a:gd name="T18" fmla="*/ 21 w 209"/>
                <a:gd name="T19" fmla="*/ 50 h 283"/>
                <a:gd name="T20" fmla="*/ 33 w 209"/>
                <a:gd name="T21" fmla="*/ 28 h 283"/>
                <a:gd name="T22" fmla="*/ 26 w 209"/>
                <a:gd name="T23" fmla="*/ 12 h 283"/>
                <a:gd name="T24" fmla="*/ 26 w 209"/>
                <a:gd name="T25" fmla="*/ 5 h 283"/>
                <a:gd name="T26" fmla="*/ 31 w 209"/>
                <a:gd name="T27" fmla="*/ 0 h 283"/>
                <a:gd name="T28" fmla="*/ 43 w 209"/>
                <a:gd name="T29" fmla="*/ 5 h 283"/>
                <a:gd name="T30" fmla="*/ 43 w 209"/>
                <a:gd name="T31" fmla="*/ 5 h 283"/>
                <a:gd name="T32" fmla="*/ 43 w 209"/>
                <a:gd name="T33" fmla="*/ 5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 h="283">
                  <a:moveTo>
                    <a:pt x="169" y="19"/>
                  </a:moveTo>
                  <a:lnTo>
                    <a:pt x="209" y="99"/>
                  </a:lnTo>
                  <a:lnTo>
                    <a:pt x="207" y="124"/>
                  </a:lnTo>
                  <a:lnTo>
                    <a:pt x="175" y="184"/>
                  </a:lnTo>
                  <a:lnTo>
                    <a:pt x="133" y="226"/>
                  </a:lnTo>
                  <a:lnTo>
                    <a:pt x="80" y="257"/>
                  </a:lnTo>
                  <a:lnTo>
                    <a:pt x="21" y="283"/>
                  </a:lnTo>
                  <a:lnTo>
                    <a:pt x="0" y="276"/>
                  </a:lnTo>
                  <a:lnTo>
                    <a:pt x="8" y="257"/>
                  </a:lnTo>
                  <a:lnTo>
                    <a:pt x="84" y="198"/>
                  </a:lnTo>
                  <a:lnTo>
                    <a:pt x="129" y="110"/>
                  </a:lnTo>
                  <a:lnTo>
                    <a:pt x="103" y="48"/>
                  </a:lnTo>
                  <a:lnTo>
                    <a:pt x="103" y="19"/>
                  </a:lnTo>
                  <a:lnTo>
                    <a:pt x="122" y="0"/>
                  </a:lnTo>
                  <a:lnTo>
                    <a:pt x="16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8" name="Freeform 185"/>
            <p:cNvSpPr>
              <a:spLocks/>
            </p:cNvSpPr>
            <p:nvPr/>
          </p:nvSpPr>
          <p:spPr bwMode="auto">
            <a:xfrm>
              <a:off x="2482" y="2385"/>
              <a:ext cx="51" cy="65"/>
            </a:xfrm>
            <a:custGeom>
              <a:avLst/>
              <a:gdLst>
                <a:gd name="T0" fmla="*/ 8 w 101"/>
                <a:gd name="T1" fmla="*/ 31 h 130"/>
                <a:gd name="T2" fmla="*/ 0 w 101"/>
                <a:gd name="T3" fmla="*/ 20 h 130"/>
                <a:gd name="T4" fmla="*/ 1 w 101"/>
                <a:gd name="T5" fmla="*/ 15 h 130"/>
                <a:gd name="T6" fmla="*/ 10 w 101"/>
                <a:gd name="T7" fmla="*/ 7 h 130"/>
                <a:gd name="T8" fmla="*/ 20 w 101"/>
                <a:gd name="T9" fmla="*/ 0 h 130"/>
                <a:gd name="T10" fmla="*/ 26 w 101"/>
                <a:gd name="T11" fmla="*/ 2 h 130"/>
                <a:gd name="T12" fmla="*/ 24 w 101"/>
                <a:gd name="T13" fmla="*/ 8 h 130"/>
                <a:gd name="T14" fmla="*/ 14 w 101"/>
                <a:gd name="T15" fmla="*/ 19 h 130"/>
                <a:gd name="T16" fmla="*/ 16 w 101"/>
                <a:gd name="T17" fmla="*/ 27 h 130"/>
                <a:gd name="T18" fmla="*/ 14 w 101"/>
                <a:gd name="T19" fmla="*/ 33 h 130"/>
                <a:gd name="T20" fmla="*/ 8 w 101"/>
                <a:gd name="T21" fmla="*/ 31 h 130"/>
                <a:gd name="T22" fmla="*/ 8 w 101"/>
                <a:gd name="T23" fmla="*/ 31 h 130"/>
                <a:gd name="T24" fmla="*/ 8 w 101"/>
                <a:gd name="T25" fmla="*/ 31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30">
                  <a:moveTo>
                    <a:pt x="29" y="122"/>
                  </a:moveTo>
                  <a:lnTo>
                    <a:pt x="0" y="80"/>
                  </a:lnTo>
                  <a:lnTo>
                    <a:pt x="4" y="57"/>
                  </a:lnTo>
                  <a:lnTo>
                    <a:pt x="38" y="25"/>
                  </a:lnTo>
                  <a:lnTo>
                    <a:pt x="78" y="0"/>
                  </a:lnTo>
                  <a:lnTo>
                    <a:pt x="101" y="6"/>
                  </a:lnTo>
                  <a:lnTo>
                    <a:pt x="95" y="29"/>
                  </a:lnTo>
                  <a:lnTo>
                    <a:pt x="54" y="76"/>
                  </a:lnTo>
                  <a:lnTo>
                    <a:pt x="61" y="105"/>
                  </a:lnTo>
                  <a:lnTo>
                    <a:pt x="54" y="130"/>
                  </a:lnTo>
                  <a:lnTo>
                    <a:pt x="29"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9" name="Freeform 186"/>
            <p:cNvSpPr>
              <a:spLocks/>
            </p:cNvSpPr>
            <p:nvPr/>
          </p:nvSpPr>
          <p:spPr bwMode="auto">
            <a:xfrm>
              <a:off x="3055" y="2252"/>
              <a:ext cx="152" cy="93"/>
            </a:xfrm>
            <a:custGeom>
              <a:avLst/>
              <a:gdLst>
                <a:gd name="T0" fmla="*/ 17 w 304"/>
                <a:gd name="T1" fmla="*/ 7 h 187"/>
                <a:gd name="T2" fmla="*/ 19 w 304"/>
                <a:gd name="T3" fmla="*/ 15 h 187"/>
                <a:gd name="T4" fmla="*/ 24 w 304"/>
                <a:gd name="T5" fmla="*/ 22 h 187"/>
                <a:gd name="T6" fmla="*/ 31 w 304"/>
                <a:gd name="T7" fmla="*/ 26 h 187"/>
                <a:gd name="T8" fmla="*/ 38 w 304"/>
                <a:gd name="T9" fmla="*/ 31 h 187"/>
                <a:gd name="T10" fmla="*/ 72 w 304"/>
                <a:gd name="T11" fmla="*/ 32 h 187"/>
                <a:gd name="T12" fmla="*/ 76 w 304"/>
                <a:gd name="T13" fmla="*/ 35 h 187"/>
                <a:gd name="T14" fmla="*/ 74 w 304"/>
                <a:gd name="T15" fmla="*/ 39 h 187"/>
                <a:gd name="T16" fmla="*/ 54 w 304"/>
                <a:gd name="T17" fmla="*/ 43 h 187"/>
                <a:gd name="T18" fmla="*/ 35 w 304"/>
                <a:gd name="T19" fmla="*/ 46 h 187"/>
                <a:gd name="T20" fmla="*/ 12 w 304"/>
                <a:gd name="T21" fmla="*/ 32 h 187"/>
                <a:gd name="T22" fmla="*/ 0 w 304"/>
                <a:gd name="T23" fmla="*/ 9 h 187"/>
                <a:gd name="T24" fmla="*/ 2 w 304"/>
                <a:gd name="T25" fmla="*/ 2 h 187"/>
                <a:gd name="T26" fmla="*/ 8 w 304"/>
                <a:gd name="T27" fmla="*/ 0 h 187"/>
                <a:gd name="T28" fmla="*/ 17 w 304"/>
                <a:gd name="T29" fmla="*/ 7 h 187"/>
                <a:gd name="T30" fmla="*/ 17 w 304"/>
                <a:gd name="T31" fmla="*/ 7 h 187"/>
                <a:gd name="T32" fmla="*/ 17 w 304"/>
                <a:gd name="T33" fmla="*/ 7 h 1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4" h="187">
                  <a:moveTo>
                    <a:pt x="66" y="29"/>
                  </a:moveTo>
                  <a:lnTo>
                    <a:pt x="76" y="63"/>
                  </a:lnTo>
                  <a:lnTo>
                    <a:pt x="95" y="88"/>
                  </a:lnTo>
                  <a:lnTo>
                    <a:pt x="121" y="107"/>
                  </a:lnTo>
                  <a:lnTo>
                    <a:pt x="152" y="124"/>
                  </a:lnTo>
                  <a:lnTo>
                    <a:pt x="287" y="128"/>
                  </a:lnTo>
                  <a:lnTo>
                    <a:pt x="304" y="141"/>
                  </a:lnTo>
                  <a:lnTo>
                    <a:pt x="293" y="156"/>
                  </a:lnTo>
                  <a:lnTo>
                    <a:pt x="215" y="175"/>
                  </a:lnTo>
                  <a:lnTo>
                    <a:pt x="139" y="187"/>
                  </a:lnTo>
                  <a:lnTo>
                    <a:pt x="47" y="130"/>
                  </a:lnTo>
                  <a:lnTo>
                    <a:pt x="0" y="36"/>
                  </a:lnTo>
                  <a:lnTo>
                    <a:pt x="7" y="10"/>
                  </a:lnTo>
                  <a:lnTo>
                    <a:pt x="30" y="0"/>
                  </a:lnTo>
                  <a:lnTo>
                    <a:pt x="6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0" name="Freeform 187"/>
            <p:cNvSpPr>
              <a:spLocks/>
            </p:cNvSpPr>
            <p:nvPr/>
          </p:nvSpPr>
          <p:spPr bwMode="auto">
            <a:xfrm>
              <a:off x="3228" y="2321"/>
              <a:ext cx="25" cy="83"/>
            </a:xfrm>
            <a:custGeom>
              <a:avLst/>
              <a:gdLst>
                <a:gd name="T0" fmla="*/ 11 w 49"/>
                <a:gd name="T1" fmla="*/ 4 h 167"/>
                <a:gd name="T2" fmla="*/ 13 w 49"/>
                <a:gd name="T3" fmla="*/ 17 h 167"/>
                <a:gd name="T4" fmla="*/ 10 w 49"/>
                <a:gd name="T5" fmla="*/ 38 h 167"/>
                <a:gd name="T6" fmla="*/ 6 w 49"/>
                <a:gd name="T7" fmla="*/ 41 h 167"/>
                <a:gd name="T8" fmla="*/ 3 w 49"/>
                <a:gd name="T9" fmla="*/ 38 h 167"/>
                <a:gd name="T10" fmla="*/ 0 w 49"/>
                <a:gd name="T11" fmla="*/ 17 h 167"/>
                <a:gd name="T12" fmla="*/ 2 w 49"/>
                <a:gd name="T13" fmla="*/ 4 h 167"/>
                <a:gd name="T14" fmla="*/ 6 w 49"/>
                <a:gd name="T15" fmla="*/ 0 h 167"/>
                <a:gd name="T16" fmla="*/ 11 w 49"/>
                <a:gd name="T17" fmla="*/ 4 h 167"/>
                <a:gd name="T18" fmla="*/ 11 w 49"/>
                <a:gd name="T19" fmla="*/ 4 h 167"/>
                <a:gd name="T20" fmla="*/ 11 w 49"/>
                <a:gd name="T21" fmla="*/ 4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 h="167">
                  <a:moveTo>
                    <a:pt x="43" y="17"/>
                  </a:moveTo>
                  <a:lnTo>
                    <a:pt x="49" y="71"/>
                  </a:lnTo>
                  <a:lnTo>
                    <a:pt x="40" y="152"/>
                  </a:lnTo>
                  <a:lnTo>
                    <a:pt x="24" y="167"/>
                  </a:lnTo>
                  <a:lnTo>
                    <a:pt x="9" y="152"/>
                  </a:lnTo>
                  <a:lnTo>
                    <a:pt x="0" y="71"/>
                  </a:lnTo>
                  <a:lnTo>
                    <a:pt x="5" y="17"/>
                  </a:lnTo>
                  <a:lnTo>
                    <a:pt x="24" y="0"/>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1" name="Freeform 188"/>
            <p:cNvSpPr>
              <a:spLocks/>
            </p:cNvSpPr>
            <p:nvPr/>
          </p:nvSpPr>
          <p:spPr bwMode="auto">
            <a:xfrm>
              <a:off x="2529" y="2148"/>
              <a:ext cx="33" cy="70"/>
            </a:xfrm>
            <a:custGeom>
              <a:avLst/>
              <a:gdLst>
                <a:gd name="T0" fmla="*/ 13 w 66"/>
                <a:gd name="T1" fmla="*/ 6 h 141"/>
                <a:gd name="T2" fmla="*/ 17 w 66"/>
                <a:gd name="T3" fmla="*/ 30 h 141"/>
                <a:gd name="T4" fmla="*/ 15 w 66"/>
                <a:gd name="T5" fmla="*/ 35 h 141"/>
                <a:gd name="T6" fmla="*/ 10 w 66"/>
                <a:gd name="T7" fmla="*/ 33 h 141"/>
                <a:gd name="T8" fmla="*/ 0 w 66"/>
                <a:gd name="T9" fmla="*/ 7 h 141"/>
                <a:gd name="T10" fmla="*/ 2 w 66"/>
                <a:gd name="T11" fmla="*/ 2 h 141"/>
                <a:gd name="T12" fmla="*/ 5 w 66"/>
                <a:gd name="T13" fmla="*/ 0 h 141"/>
                <a:gd name="T14" fmla="*/ 13 w 66"/>
                <a:gd name="T15" fmla="*/ 6 h 141"/>
                <a:gd name="T16" fmla="*/ 13 w 66"/>
                <a:gd name="T17" fmla="*/ 6 h 141"/>
                <a:gd name="T18" fmla="*/ 13 w 66"/>
                <a:gd name="T19" fmla="*/ 6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41">
                  <a:moveTo>
                    <a:pt x="51" y="27"/>
                  </a:moveTo>
                  <a:lnTo>
                    <a:pt x="66" y="122"/>
                  </a:lnTo>
                  <a:lnTo>
                    <a:pt x="57" y="141"/>
                  </a:lnTo>
                  <a:lnTo>
                    <a:pt x="38" y="133"/>
                  </a:lnTo>
                  <a:lnTo>
                    <a:pt x="0" y="31"/>
                  </a:lnTo>
                  <a:lnTo>
                    <a:pt x="5" y="8"/>
                  </a:lnTo>
                  <a:lnTo>
                    <a:pt x="20" y="0"/>
                  </a:lnTo>
                  <a:lnTo>
                    <a:pt x="5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2" name="Freeform 189"/>
            <p:cNvSpPr>
              <a:spLocks/>
            </p:cNvSpPr>
            <p:nvPr/>
          </p:nvSpPr>
          <p:spPr bwMode="auto">
            <a:xfrm>
              <a:off x="2532" y="2105"/>
              <a:ext cx="606" cy="60"/>
            </a:xfrm>
            <a:custGeom>
              <a:avLst/>
              <a:gdLst>
                <a:gd name="T0" fmla="*/ 0 w 1213"/>
                <a:gd name="T1" fmla="*/ 22 h 119"/>
                <a:gd name="T2" fmla="*/ 30 w 1213"/>
                <a:gd name="T3" fmla="*/ 19 h 119"/>
                <a:gd name="T4" fmla="*/ 154 w 1213"/>
                <a:gd name="T5" fmla="*/ 5 h 119"/>
                <a:gd name="T6" fmla="*/ 227 w 1213"/>
                <a:gd name="T7" fmla="*/ 0 h 119"/>
                <a:gd name="T8" fmla="*/ 300 w 1213"/>
                <a:gd name="T9" fmla="*/ 2 h 119"/>
                <a:gd name="T10" fmla="*/ 303 w 1213"/>
                <a:gd name="T11" fmla="*/ 6 h 119"/>
                <a:gd name="T12" fmla="*/ 300 w 1213"/>
                <a:gd name="T13" fmla="*/ 9 h 119"/>
                <a:gd name="T14" fmla="*/ 148 w 1213"/>
                <a:gd name="T15" fmla="*/ 18 h 119"/>
                <a:gd name="T16" fmla="*/ 31 w 1213"/>
                <a:gd name="T17" fmla="*/ 29 h 119"/>
                <a:gd name="T18" fmla="*/ 6 w 1213"/>
                <a:gd name="T19" fmla="*/ 30 h 119"/>
                <a:gd name="T20" fmla="*/ 0 w 1213"/>
                <a:gd name="T21" fmla="*/ 27 h 119"/>
                <a:gd name="T22" fmla="*/ 0 w 1213"/>
                <a:gd name="T23" fmla="*/ 22 h 119"/>
                <a:gd name="T24" fmla="*/ 0 w 1213"/>
                <a:gd name="T25" fmla="*/ 22 h 119"/>
                <a:gd name="T26" fmla="*/ 0 w 1213"/>
                <a:gd name="T27" fmla="*/ 22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13" h="119">
                  <a:moveTo>
                    <a:pt x="2" y="87"/>
                  </a:moveTo>
                  <a:lnTo>
                    <a:pt x="122" y="74"/>
                  </a:lnTo>
                  <a:lnTo>
                    <a:pt x="616" y="19"/>
                  </a:lnTo>
                  <a:lnTo>
                    <a:pt x="909" y="0"/>
                  </a:lnTo>
                  <a:lnTo>
                    <a:pt x="1200" y="5"/>
                  </a:lnTo>
                  <a:lnTo>
                    <a:pt x="1213" y="21"/>
                  </a:lnTo>
                  <a:lnTo>
                    <a:pt x="1200" y="36"/>
                  </a:lnTo>
                  <a:lnTo>
                    <a:pt x="593" y="70"/>
                  </a:lnTo>
                  <a:lnTo>
                    <a:pt x="124" y="114"/>
                  </a:lnTo>
                  <a:lnTo>
                    <a:pt x="25" y="119"/>
                  </a:lnTo>
                  <a:lnTo>
                    <a:pt x="0" y="106"/>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3" name="Freeform 190"/>
            <p:cNvSpPr>
              <a:spLocks/>
            </p:cNvSpPr>
            <p:nvPr/>
          </p:nvSpPr>
          <p:spPr bwMode="auto">
            <a:xfrm>
              <a:off x="3121" y="2108"/>
              <a:ext cx="24" cy="80"/>
            </a:xfrm>
            <a:custGeom>
              <a:avLst/>
              <a:gdLst>
                <a:gd name="T0" fmla="*/ 12 w 47"/>
                <a:gd name="T1" fmla="*/ 7 h 160"/>
                <a:gd name="T2" fmla="*/ 10 w 47"/>
                <a:gd name="T3" fmla="*/ 37 h 160"/>
                <a:gd name="T4" fmla="*/ 6 w 47"/>
                <a:gd name="T5" fmla="*/ 40 h 160"/>
                <a:gd name="T6" fmla="*/ 2 w 47"/>
                <a:gd name="T7" fmla="*/ 37 h 160"/>
                <a:gd name="T8" fmla="*/ 0 w 47"/>
                <a:gd name="T9" fmla="*/ 7 h 160"/>
                <a:gd name="T10" fmla="*/ 2 w 47"/>
                <a:gd name="T11" fmla="*/ 2 h 160"/>
                <a:gd name="T12" fmla="*/ 6 w 47"/>
                <a:gd name="T13" fmla="*/ 0 h 160"/>
                <a:gd name="T14" fmla="*/ 12 w 47"/>
                <a:gd name="T15" fmla="*/ 7 h 160"/>
                <a:gd name="T16" fmla="*/ 12 w 47"/>
                <a:gd name="T17" fmla="*/ 7 h 160"/>
                <a:gd name="T18" fmla="*/ 12 w 47"/>
                <a:gd name="T19" fmla="*/ 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160">
                  <a:moveTo>
                    <a:pt x="47" y="25"/>
                  </a:moveTo>
                  <a:lnTo>
                    <a:pt x="38" y="147"/>
                  </a:lnTo>
                  <a:lnTo>
                    <a:pt x="23" y="160"/>
                  </a:lnTo>
                  <a:lnTo>
                    <a:pt x="8" y="147"/>
                  </a:lnTo>
                  <a:lnTo>
                    <a:pt x="0" y="25"/>
                  </a:lnTo>
                  <a:lnTo>
                    <a:pt x="8" y="6"/>
                  </a:lnTo>
                  <a:lnTo>
                    <a:pt x="23" y="0"/>
                  </a:lnTo>
                  <a:lnTo>
                    <a:pt x="4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4" name="Freeform 191"/>
            <p:cNvSpPr>
              <a:spLocks/>
            </p:cNvSpPr>
            <p:nvPr/>
          </p:nvSpPr>
          <p:spPr bwMode="auto">
            <a:xfrm>
              <a:off x="2996" y="2139"/>
              <a:ext cx="23" cy="61"/>
            </a:xfrm>
            <a:custGeom>
              <a:avLst/>
              <a:gdLst>
                <a:gd name="T0" fmla="*/ 12 w 46"/>
                <a:gd name="T1" fmla="*/ 6 h 122"/>
                <a:gd name="T2" fmla="*/ 10 w 46"/>
                <a:gd name="T3" fmla="*/ 27 h 122"/>
                <a:gd name="T4" fmla="*/ 6 w 46"/>
                <a:gd name="T5" fmla="*/ 31 h 122"/>
                <a:gd name="T6" fmla="*/ 3 w 46"/>
                <a:gd name="T7" fmla="*/ 27 h 122"/>
                <a:gd name="T8" fmla="*/ 0 w 46"/>
                <a:gd name="T9" fmla="*/ 6 h 122"/>
                <a:gd name="T10" fmla="*/ 2 w 46"/>
                <a:gd name="T11" fmla="*/ 2 h 122"/>
                <a:gd name="T12" fmla="*/ 6 w 46"/>
                <a:gd name="T13" fmla="*/ 0 h 122"/>
                <a:gd name="T14" fmla="*/ 12 w 46"/>
                <a:gd name="T15" fmla="*/ 6 h 122"/>
                <a:gd name="T16" fmla="*/ 12 w 46"/>
                <a:gd name="T17" fmla="*/ 6 h 122"/>
                <a:gd name="T18" fmla="*/ 12 w 46"/>
                <a:gd name="T19" fmla="*/ 6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22">
                  <a:moveTo>
                    <a:pt x="46" y="23"/>
                  </a:moveTo>
                  <a:lnTo>
                    <a:pt x="38" y="108"/>
                  </a:lnTo>
                  <a:lnTo>
                    <a:pt x="23" y="122"/>
                  </a:lnTo>
                  <a:lnTo>
                    <a:pt x="9" y="105"/>
                  </a:lnTo>
                  <a:lnTo>
                    <a:pt x="0" y="23"/>
                  </a:lnTo>
                  <a:lnTo>
                    <a:pt x="7" y="6"/>
                  </a:lnTo>
                  <a:lnTo>
                    <a:pt x="23" y="0"/>
                  </a:lnTo>
                  <a:lnTo>
                    <a:pt x="4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5" name="Freeform 192"/>
            <p:cNvSpPr>
              <a:spLocks/>
            </p:cNvSpPr>
            <p:nvPr/>
          </p:nvSpPr>
          <p:spPr bwMode="auto">
            <a:xfrm>
              <a:off x="2882" y="2138"/>
              <a:ext cx="29" cy="61"/>
            </a:xfrm>
            <a:custGeom>
              <a:avLst/>
              <a:gdLst>
                <a:gd name="T0" fmla="*/ 15 w 57"/>
                <a:gd name="T1" fmla="*/ 5 h 122"/>
                <a:gd name="T2" fmla="*/ 12 w 57"/>
                <a:gd name="T3" fmla="*/ 25 h 122"/>
                <a:gd name="T4" fmla="*/ 8 w 57"/>
                <a:gd name="T5" fmla="*/ 31 h 122"/>
                <a:gd name="T6" fmla="*/ 5 w 57"/>
                <a:gd name="T7" fmla="*/ 26 h 122"/>
                <a:gd name="T8" fmla="*/ 0 w 57"/>
                <a:gd name="T9" fmla="*/ 4 h 122"/>
                <a:gd name="T10" fmla="*/ 3 w 57"/>
                <a:gd name="T11" fmla="*/ 1 h 122"/>
                <a:gd name="T12" fmla="*/ 7 w 57"/>
                <a:gd name="T13" fmla="*/ 0 h 122"/>
                <a:gd name="T14" fmla="*/ 15 w 57"/>
                <a:gd name="T15" fmla="*/ 5 h 122"/>
                <a:gd name="T16" fmla="*/ 15 w 57"/>
                <a:gd name="T17" fmla="*/ 5 h 122"/>
                <a:gd name="T18" fmla="*/ 15 w 57"/>
                <a:gd name="T19" fmla="*/ 5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22">
                  <a:moveTo>
                    <a:pt x="57" y="17"/>
                  </a:moveTo>
                  <a:lnTo>
                    <a:pt x="47" y="97"/>
                  </a:lnTo>
                  <a:lnTo>
                    <a:pt x="32" y="122"/>
                  </a:lnTo>
                  <a:lnTo>
                    <a:pt x="17" y="103"/>
                  </a:lnTo>
                  <a:lnTo>
                    <a:pt x="0" y="15"/>
                  </a:lnTo>
                  <a:lnTo>
                    <a:pt x="9" y="2"/>
                  </a:lnTo>
                  <a:lnTo>
                    <a:pt x="28" y="0"/>
                  </a:lnTo>
                  <a:lnTo>
                    <a:pt x="5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6" name="Freeform 193"/>
            <p:cNvSpPr>
              <a:spLocks/>
            </p:cNvSpPr>
            <p:nvPr/>
          </p:nvSpPr>
          <p:spPr bwMode="auto">
            <a:xfrm>
              <a:off x="2751" y="2134"/>
              <a:ext cx="27" cy="64"/>
            </a:xfrm>
            <a:custGeom>
              <a:avLst/>
              <a:gdLst>
                <a:gd name="T0" fmla="*/ 14 w 54"/>
                <a:gd name="T1" fmla="*/ 6 h 127"/>
                <a:gd name="T2" fmla="*/ 12 w 54"/>
                <a:gd name="T3" fmla="*/ 26 h 127"/>
                <a:gd name="T4" fmla="*/ 8 w 54"/>
                <a:gd name="T5" fmla="*/ 32 h 127"/>
                <a:gd name="T6" fmla="*/ 3 w 54"/>
                <a:gd name="T7" fmla="*/ 27 h 127"/>
                <a:gd name="T8" fmla="*/ 0 w 54"/>
                <a:gd name="T9" fmla="*/ 6 h 127"/>
                <a:gd name="T10" fmla="*/ 2 w 54"/>
                <a:gd name="T11" fmla="*/ 2 h 127"/>
                <a:gd name="T12" fmla="*/ 7 w 54"/>
                <a:gd name="T13" fmla="*/ 0 h 127"/>
                <a:gd name="T14" fmla="*/ 14 w 54"/>
                <a:gd name="T15" fmla="*/ 6 h 127"/>
                <a:gd name="T16" fmla="*/ 14 w 54"/>
                <a:gd name="T17" fmla="*/ 6 h 127"/>
                <a:gd name="T18" fmla="*/ 14 w 54"/>
                <a:gd name="T19" fmla="*/ 6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27">
                  <a:moveTo>
                    <a:pt x="54" y="24"/>
                  </a:moveTo>
                  <a:lnTo>
                    <a:pt x="48" y="104"/>
                  </a:lnTo>
                  <a:lnTo>
                    <a:pt x="31" y="127"/>
                  </a:lnTo>
                  <a:lnTo>
                    <a:pt x="12" y="108"/>
                  </a:lnTo>
                  <a:lnTo>
                    <a:pt x="0" y="24"/>
                  </a:lnTo>
                  <a:lnTo>
                    <a:pt x="8" y="7"/>
                  </a:lnTo>
                  <a:lnTo>
                    <a:pt x="27" y="0"/>
                  </a:lnTo>
                  <a:lnTo>
                    <a:pt x="5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7" name="Freeform 194"/>
            <p:cNvSpPr>
              <a:spLocks/>
            </p:cNvSpPr>
            <p:nvPr/>
          </p:nvSpPr>
          <p:spPr bwMode="auto">
            <a:xfrm>
              <a:off x="2637" y="2141"/>
              <a:ext cx="29" cy="68"/>
            </a:xfrm>
            <a:custGeom>
              <a:avLst/>
              <a:gdLst>
                <a:gd name="T0" fmla="*/ 15 w 57"/>
                <a:gd name="T1" fmla="*/ 5 h 137"/>
                <a:gd name="T2" fmla="*/ 14 w 57"/>
                <a:gd name="T3" fmla="*/ 14 h 137"/>
                <a:gd name="T4" fmla="*/ 14 w 57"/>
                <a:gd name="T5" fmla="*/ 30 h 137"/>
                <a:gd name="T6" fmla="*/ 10 w 57"/>
                <a:gd name="T7" fmla="*/ 34 h 137"/>
                <a:gd name="T8" fmla="*/ 6 w 57"/>
                <a:gd name="T9" fmla="*/ 30 h 137"/>
                <a:gd name="T10" fmla="*/ 2 w 57"/>
                <a:gd name="T11" fmla="*/ 15 h 137"/>
                <a:gd name="T12" fmla="*/ 0 w 57"/>
                <a:gd name="T13" fmla="*/ 4 h 137"/>
                <a:gd name="T14" fmla="*/ 2 w 57"/>
                <a:gd name="T15" fmla="*/ 1 h 137"/>
                <a:gd name="T16" fmla="*/ 8 w 57"/>
                <a:gd name="T17" fmla="*/ 0 h 137"/>
                <a:gd name="T18" fmla="*/ 15 w 57"/>
                <a:gd name="T19" fmla="*/ 5 h 137"/>
                <a:gd name="T20" fmla="*/ 15 w 57"/>
                <a:gd name="T21" fmla="*/ 5 h 137"/>
                <a:gd name="T22" fmla="*/ 15 w 57"/>
                <a:gd name="T23" fmla="*/ 5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137">
                  <a:moveTo>
                    <a:pt x="57" y="21"/>
                  </a:moveTo>
                  <a:lnTo>
                    <a:pt x="54" y="59"/>
                  </a:lnTo>
                  <a:lnTo>
                    <a:pt x="54" y="122"/>
                  </a:lnTo>
                  <a:lnTo>
                    <a:pt x="38" y="137"/>
                  </a:lnTo>
                  <a:lnTo>
                    <a:pt x="23" y="122"/>
                  </a:lnTo>
                  <a:lnTo>
                    <a:pt x="8" y="63"/>
                  </a:lnTo>
                  <a:lnTo>
                    <a:pt x="0" y="19"/>
                  </a:lnTo>
                  <a:lnTo>
                    <a:pt x="8" y="4"/>
                  </a:lnTo>
                  <a:lnTo>
                    <a:pt x="29" y="0"/>
                  </a:lnTo>
                  <a:lnTo>
                    <a:pt x="5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8" name="Freeform 195"/>
            <p:cNvSpPr>
              <a:spLocks/>
            </p:cNvSpPr>
            <p:nvPr/>
          </p:nvSpPr>
          <p:spPr bwMode="auto">
            <a:xfrm>
              <a:off x="2971" y="1289"/>
              <a:ext cx="218" cy="93"/>
            </a:xfrm>
            <a:custGeom>
              <a:avLst/>
              <a:gdLst>
                <a:gd name="T0" fmla="*/ 4 w 437"/>
                <a:gd name="T1" fmla="*/ 0 h 184"/>
                <a:gd name="T2" fmla="*/ 61 w 437"/>
                <a:gd name="T3" fmla="*/ 3 h 184"/>
                <a:gd name="T4" fmla="*/ 85 w 437"/>
                <a:gd name="T5" fmla="*/ 11 h 184"/>
                <a:gd name="T6" fmla="*/ 105 w 437"/>
                <a:gd name="T7" fmla="*/ 30 h 184"/>
                <a:gd name="T8" fmla="*/ 107 w 437"/>
                <a:gd name="T9" fmla="*/ 35 h 184"/>
                <a:gd name="T10" fmla="*/ 109 w 437"/>
                <a:gd name="T11" fmla="*/ 42 h 184"/>
                <a:gd name="T12" fmla="*/ 105 w 437"/>
                <a:gd name="T13" fmla="*/ 47 h 184"/>
                <a:gd name="T14" fmla="*/ 94 w 437"/>
                <a:gd name="T15" fmla="*/ 44 h 184"/>
                <a:gd name="T16" fmla="*/ 90 w 437"/>
                <a:gd name="T17" fmla="*/ 39 h 184"/>
                <a:gd name="T18" fmla="*/ 82 w 437"/>
                <a:gd name="T19" fmla="*/ 30 h 184"/>
                <a:gd name="T20" fmla="*/ 73 w 437"/>
                <a:gd name="T21" fmla="*/ 22 h 184"/>
                <a:gd name="T22" fmla="*/ 63 w 437"/>
                <a:gd name="T23" fmla="*/ 16 h 184"/>
                <a:gd name="T24" fmla="*/ 53 w 437"/>
                <a:gd name="T25" fmla="*/ 13 h 184"/>
                <a:gd name="T26" fmla="*/ 4 w 437"/>
                <a:gd name="T27" fmla="*/ 8 h 184"/>
                <a:gd name="T28" fmla="*/ 0 w 437"/>
                <a:gd name="T29" fmla="*/ 4 h 184"/>
                <a:gd name="T30" fmla="*/ 4 w 437"/>
                <a:gd name="T31" fmla="*/ 0 h 184"/>
                <a:gd name="T32" fmla="*/ 4 w 437"/>
                <a:gd name="T33" fmla="*/ 0 h 184"/>
                <a:gd name="T34" fmla="*/ 4 w 437"/>
                <a:gd name="T35" fmla="*/ 0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7" h="184">
                  <a:moveTo>
                    <a:pt x="17" y="0"/>
                  </a:moveTo>
                  <a:lnTo>
                    <a:pt x="245" y="9"/>
                  </a:lnTo>
                  <a:lnTo>
                    <a:pt x="342" y="44"/>
                  </a:lnTo>
                  <a:lnTo>
                    <a:pt x="420" y="116"/>
                  </a:lnTo>
                  <a:lnTo>
                    <a:pt x="431" y="139"/>
                  </a:lnTo>
                  <a:lnTo>
                    <a:pt x="437" y="165"/>
                  </a:lnTo>
                  <a:lnTo>
                    <a:pt x="422" y="184"/>
                  </a:lnTo>
                  <a:lnTo>
                    <a:pt x="376" y="173"/>
                  </a:lnTo>
                  <a:lnTo>
                    <a:pt x="361" y="154"/>
                  </a:lnTo>
                  <a:lnTo>
                    <a:pt x="330" y="116"/>
                  </a:lnTo>
                  <a:lnTo>
                    <a:pt x="294" y="85"/>
                  </a:lnTo>
                  <a:lnTo>
                    <a:pt x="254" y="64"/>
                  </a:lnTo>
                  <a:lnTo>
                    <a:pt x="212" y="49"/>
                  </a:lnTo>
                  <a:lnTo>
                    <a:pt x="17" y="30"/>
                  </a:lnTo>
                  <a:lnTo>
                    <a:pt x="0" y="15"/>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9" name="Freeform 196"/>
            <p:cNvSpPr>
              <a:spLocks/>
            </p:cNvSpPr>
            <p:nvPr/>
          </p:nvSpPr>
          <p:spPr bwMode="auto">
            <a:xfrm>
              <a:off x="2364" y="1575"/>
              <a:ext cx="175" cy="496"/>
            </a:xfrm>
            <a:custGeom>
              <a:avLst/>
              <a:gdLst>
                <a:gd name="T0" fmla="*/ 17 w 349"/>
                <a:gd name="T1" fmla="*/ 8 h 992"/>
                <a:gd name="T2" fmla="*/ 20 w 349"/>
                <a:gd name="T3" fmla="*/ 38 h 992"/>
                <a:gd name="T4" fmla="*/ 25 w 349"/>
                <a:gd name="T5" fmla="*/ 69 h 992"/>
                <a:gd name="T6" fmla="*/ 35 w 349"/>
                <a:gd name="T7" fmla="*/ 92 h 992"/>
                <a:gd name="T8" fmla="*/ 59 w 349"/>
                <a:gd name="T9" fmla="*/ 152 h 992"/>
                <a:gd name="T10" fmla="*/ 73 w 349"/>
                <a:gd name="T11" fmla="*/ 191 h 992"/>
                <a:gd name="T12" fmla="*/ 88 w 349"/>
                <a:gd name="T13" fmla="*/ 236 h 992"/>
                <a:gd name="T14" fmla="*/ 87 w 349"/>
                <a:gd name="T15" fmla="*/ 244 h 992"/>
                <a:gd name="T16" fmla="*/ 81 w 349"/>
                <a:gd name="T17" fmla="*/ 248 h 992"/>
                <a:gd name="T18" fmla="*/ 74 w 349"/>
                <a:gd name="T19" fmla="*/ 248 h 992"/>
                <a:gd name="T20" fmla="*/ 69 w 349"/>
                <a:gd name="T21" fmla="*/ 242 h 992"/>
                <a:gd name="T22" fmla="*/ 55 w 349"/>
                <a:gd name="T23" fmla="*/ 197 h 992"/>
                <a:gd name="T24" fmla="*/ 45 w 349"/>
                <a:gd name="T25" fmla="*/ 156 h 992"/>
                <a:gd name="T26" fmla="*/ 18 w 349"/>
                <a:gd name="T27" fmla="*/ 71 h 992"/>
                <a:gd name="T28" fmla="*/ 8 w 349"/>
                <a:gd name="T29" fmla="*/ 40 h 992"/>
                <a:gd name="T30" fmla="*/ 0 w 349"/>
                <a:gd name="T31" fmla="*/ 8 h 992"/>
                <a:gd name="T32" fmla="*/ 3 w 349"/>
                <a:gd name="T33" fmla="*/ 2 h 992"/>
                <a:gd name="T34" fmla="*/ 8 w 349"/>
                <a:gd name="T35" fmla="*/ 0 h 992"/>
                <a:gd name="T36" fmla="*/ 17 w 349"/>
                <a:gd name="T37" fmla="*/ 8 h 992"/>
                <a:gd name="T38" fmla="*/ 17 w 349"/>
                <a:gd name="T39" fmla="*/ 8 h 9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9" h="992">
                  <a:moveTo>
                    <a:pt x="66" y="30"/>
                  </a:moveTo>
                  <a:lnTo>
                    <a:pt x="80" y="152"/>
                  </a:lnTo>
                  <a:lnTo>
                    <a:pt x="100" y="276"/>
                  </a:lnTo>
                  <a:lnTo>
                    <a:pt x="140" y="367"/>
                  </a:lnTo>
                  <a:lnTo>
                    <a:pt x="235" y="605"/>
                  </a:lnTo>
                  <a:lnTo>
                    <a:pt x="289" y="762"/>
                  </a:lnTo>
                  <a:lnTo>
                    <a:pt x="349" y="943"/>
                  </a:lnTo>
                  <a:lnTo>
                    <a:pt x="348" y="975"/>
                  </a:lnTo>
                  <a:lnTo>
                    <a:pt x="323" y="992"/>
                  </a:lnTo>
                  <a:lnTo>
                    <a:pt x="294" y="992"/>
                  </a:lnTo>
                  <a:lnTo>
                    <a:pt x="273" y="968"/>
                  </a:lnTo>
                  <a:lnTo>
                    <a:pt x="218" y="785"/>
                  </a:lnTo>
                  <a:lnTo>
                    <a:pt x="180" y="622"/>
                  </a:lnTo>
                  <a:lnTo>
                    <a:pt x="70" y="283"/>
                  </a:lnTo>
                  <a:lnTo>
                    <a:pt x="30" y="158"/>
                  </a:lnTo>
                  <a:lnTo>
                    <a:pt x="0" y="32"/>
                  </a:lnTo>
                  <a:lnTo>
                    <a:pt x="9" y="8"/>
                  </a:lnTo>
                  <a:lnTo>
                    <a:pt x="32" y="0"/>
                  </a:lnTo>
                  <a:lnTo>
                    <a:pt x="6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0" name="Freeform 197"/>
            <p:cNvSpPr>
              <a:spLocks/>
            </p:cNvSpPr>
            <p:nvPr/>
          </p:nvSpPr>
          <p:spPr bwMode="auto">
            <a:xfrm>
              <a:off x="2537" y="1998"/>
              <a:ext cx="624" cy="92"/>
            </a:xfrm>
            <a:custGeom>
              <a:avLst/>
              <a:gdLst>
                <a:gd name="T0" fmla="*/ 10 w 1247"/>
                <a:gd name="T1" fmla="*/ 34 h 182"/>
                <a:gd name="T2" fmla="*/ 66 w 1247"/>
                <a:gd name="T3" fmla="*/ 26 h 182"/>
                <a:gd name="T4" fmla="*/ 120 w 1247"/>
                <a:gd name="T5" fmla="*/ 21 h 182"/>
                <a:gd name="T6" fmla="*/ 211 w 1247"/>
                <a:gd name="T7" fmla="*/ 9 h 182"/>
                <a:gd name="T8" fmla="*/ 254 w 1247"/>
                <a:gd name="T9" fmla="*/ 3 h 182"/>
                <a:gd name="T10" fmla="*/ 302 w 1247"/>
                <a:gd name="T11" fmla="*/ 0 h 182"/>
                <a:gd name="T12" fmla="*/ 310 w 1247"/>
                <a:gd name="T13" fmla="*/ 4 h 182"/>
                <a:gd name="T14" fmla="*/ 312 w 1247"/>
                <a:gd name="T15" fmla="*/ 10 h 182"/>
                <a:gd name="T16" fmla="*/ 310 w 1247"/>
                <a:gd name="T17" fmla="*/ 16 h 182"/>
                <a:gd name="T18" fmla="*/ 302 w 1247"/>
                <a:gd name="T19" fmla="*/ 19 h 182"/>
                <a:gd name="T20" fmla="*/ 212 w 1247"/>
                <a:gd name="T21" fmla="*/ 27 h 182"/>
                <a:gd name="T22" fmla="*/ 169 w 1247"/>
                <a:gd name="T23" fmla="*/ 33 h 182"/>
                <a:gd name="T24" fmla="*/ 121 w 1247"/>
                <a:gd name="T25" fmla="*/ 38 h 182"/>
                <a:gd name="T26" fmla="*/ 0 w 1247"/>
                <a:gd name="T27" fmla="*/ 47 h 182"/>
                <a:gd name="T28" fmla="*/ 1 w 1247"/>
                <a:gd name="T29" fmla="*/ 41 h 182"/>
                <a:gd name="T30" fmla="*/ 10 w 1247"/>
                <a:gd name="T31" fmla="*/ 34 h 182"/>
                <a:gd name="T32" fmla="*/ 10 w 1247"/>
                <a:gd name="T33" fmla="*/ 34 h 182"/>
                <a:gd name="T34" fmla="*/ 10 w 1247"/>
                <a:gd name="T35" fmla="*/ 34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7" h="182">
                  <a:moveTo>
                    <a:pt x="38" y="133"/>
                  </a:moveTo>
                  <a:lnTo>
                    <a:pt x="264" y="102"/>
                  </a:lnTo>
                  <a:lnTo>
                    <a:pt x="477" y="83"/>
                  </a:lnTo>
                  <a:lnTo>
                    <a:pt x="842" y="34"/>
                  </a:lnTo>
                  <a:lnTo>
                    <a:pt x="1013" y="11"/>
                  </a:lnTo>
                  <a:lnTo>
                    <a:pt x="1207" y="0"/>
                  </a:lnTo>
                  <a:lnTo>
                    <a:pt x="1237" y="13"/>
                  </a:lnTo>
                  <a:lnTo>
                    <a:pt x="1247" y="38"/>
                  </a:lnTo>
                  <a:lnTo>
                    <a:pt x="1237" y="64"/>
                  </a:lnTo>
                  <a:lnTo>
                    <a:pt x="1207" y="76"/>
                  </a:lnTo>
                  <a:lnTo>
                    <a:pt x="846" y="104"/>
                  </a:lnTo>
                  <a:lnTo>
                    <a:pt x="676" y="129"/>
                  </a:lnTo>
                  <a:lnTo>
                    <a:pt x="483" y="148"/>
                  </a:lnTo>
                  <a:lnTo>
                    <a:pt x="0" y="182"/>
                  </a:lnTo>
                  <a:lnTo>
                    <a:pt x="3" y="161"/>
                  </a:lnTo>
                  <a:lnTo>
                    <a:pt x="38"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1" name="Freeform 198"/>
            <p:cNvSpPr>
              <a:spLocks/>
            </p:cNvSpPr>
            <p:nvPr/>
          </p:nvSpPr>
          <p:spPr bwMode="auto">
            <a:xfrm>
              <a:off x="3120" y="1265"/>
              <a:ext cx="129" cy="772"/>
            </a:xfrm>
            <a:custGeom>
              <a:avLst/>
              <a:gdLst>
                <a:gd name="T0" fmla="*/ 60 w 259"/>
                <a:gd name="T1" fmla="*/ 5 h 1546"/>
                <a:gd name="T2" fmla="*/ 64 w 259"/>
                <a:gd name="T3" fmla="*/ 41 h 1546"/>
                <a:gd name="T4" fmla="*/ 61 w 259"/>
                <a:gd name="T5" fmla="*/ 99 h 1546"/>
                <a:gd name="T6" fmla="*/ 54 w 259"/>
                <a:gd name="T7" fmla="*/ 149 h 1546"/>
                <a:gd name="T8" fmla="*/ 45 w 259"/>
                <a:gd name="T9" fmla="*/ 199 h 1546"/>
                <a:gd name="T10" fmla="*/ 34 w 259"/>
                <a:gd name="T11" fmla="*/ 257 h 1546"/>
                <a:gd name="T12" fmla="*/ 27 w 259"/>
                <a:gd name="T13" fmla="*/ 319 h 1546"/>
                <a:gd name="T14" fmla="*/ 24 w 259"/>
                <a:gd name="T15" fmla="*/ 348 h 1546"/>
                <a:gd name="T16" fmla="*/ 19 w 259"/>
                <a:gd name="T17" fmla="*/ 378 h 1546"/>
                <a:gd name="T18" fmla="*/ 15 w 259"/>
                <a:gd name="T19" fmla="*/ 384 h 1546"/>
                <a:gd name="T20" fmla="*/ 8 w 259"/>
                <a:gd name="T21" fmla="*/ 386 h 1546"/>
                <a:gd name="T22" fmla="*/ 0 w 259"/>
                <a:gd name="T23" fmla="*/ 375 h 1546"/>
                <a:gd name="T24" fmla="*/ 6 w 259"/>
                <a:gd name="T25" fmla="*/ 318 h 1546"/>
                <a:gd name="T26" fmla="*/ 15 w 259"/>
                <a:gd name="T27" fmla="*/ 254 h 1546"/>
                <a:gd name="T28" fmla="*/ 21 w 259"/>
                <a:gd name="T29" fmla="*/ 223 h 1546"/>
                <a:gd name="T30" fmla="*/ 26 w 259"/>
                <a:gd name="T31" fmla="*/ 196 h 1546"/>
                <a:gd name="T32" fmla="*/ 38 w 259"/>
                <a:gd name="T33" fmla="*/ 146 h 1546"/>
                <a:gd name="T34" fmla="*/ 50 w 259"/>
                <a:gd name="T35" fmla="*/ 37 h 1546"/>
                <a:gd name="T36" fmla="*/ 46 w 259"/>
                <a:gd name="T37" fmla="*/ 16 h 1546"/>
                <a:gd name="T38" fmla="*/ 48 w 259"/>
                <a:gd name="T39" fmla="*/ 7 h 1546"/>
                <a:gd name="T40" fmla="*/ 53 w 259"/>
                <a:gd name="T41" fmla="*/ 1 h 1546"/>
                <a:gd name="T42" fmla="*/ 58 w 259"/>
                <a:gd name="T43" fmla="*/ 0 h 1546"/>
                <a:gd name="T44" fmla="*/ 60 w 259"/>
                <a:gd name="T45" fmla="*/ 5 h 1546"/>
                <a:gd name="T46" fmla="*/ 60 w 259"/>
                <a:gd name="T47" fmla="*/ 5 h 1546"/>
                <a:gd name="T48" fmla="*/ 60 w 259"/>
                <a:gd name="T49" fmla="*/ 5 h 1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9" h="1546">
                  <a:moveTo>
                    <a:pt x="243" y="21"/>
                  </a:moveTo>
                  <a:lnTo>
                    <a:pt x="259" y="166"/>
                  </a:lnTo>
                  <a:lnTo>
                    <a:pt x="247" y="398"/>
                  </a:lnTo>
                  <a:lnTo>
                    <a:pt x="219" y="597"/>
                  </a:lnTo>
                  <a:lnTo>
                    <a:pt x="181" y="797"/>
                  </a:lnTo>
                  <a:lnTo>
                    <a:pt x="139" y="1031"/>
                  </a:lnTo>
                  <a:lnTo>
                    <a:pt x="108" y="1278"/>
                  </a:lnTo>
                  <a:lnTo>
                    <a:pt x="97" y="1396"/>
                  </a:lnTo>
                  <a:lnTo>
                    <a:pt x="76" y="1513"/>
                  </a:lnTo>
                  <a:lnTo>
                    <a:pt x="61" y="1540"/>
                  </a:lnTo>
                  <a:lnTo>
                    <a:pt x="32" y="1546"/>
                  </a:lnTo>
                  <a:lnTo>
                    <a:pt x="0" y="1502"/>
                  </a:lnTo>
                  <a:lnTo>
                    <a:pt x="27" y="1274"/>
                  </a:lnTo>
                  <a:lnTo>
                    <a:pt x="61" y="1017"/>
                  </a:lnTo>
                  <a:lnTo>
                    <a:pt x="84" y="896"/>
                  </a:lnTo>
                  <a:lnTo>
                    <a:pt x="106" y="785"/>
                  </a:lnTo>
                  <a:lnTo>
                    <a:pt x="152" y="584"/>
                  </a:lnTo>
                  <a:lnTo>
                    <a:pt x="202" y="151"/>
                  </a:lnTo>
                  <a:lnTo>
                    <a:pt x="184" y="65"/>
                  </a:lnTo>
                  <a:lnTo>
                    <a:pt x="194" y="31"/>
                  </a:lnTo>
                  <a:lnTo>
                    <a:pt x="215" y="6"/>
                  </a:lnTo>
                  <a:lnTo>
                    <a:pt x="234" y="0"/>
                  </a:lnTo>
                  <a:lnTo>
                    <a:pt x="24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2" name="Freeform 199"/>
            <p:cNvSpPr>
              <a:spLocks/>
            </p:cNvSpPr>
            <p:nvPr/>
          </p:nvSpPr>
          <p:spPr bwMode="auto">
            <a:xfrm>
              <a:off x="1960" y="2605"/>
              <a:ext cx="220" cy="252"/>
            </a:xfrm>
            <a:custGeom>
              <a:avLst/>
              <a:gdLst>
                <a:gd name="T0" fmla="*/ 110 w 439"/>
                <a:gd name="T1" fmla="*/ 5 h 503"/>
                <a:gd name="T2" fmla="*/ 82 w 439"/>
                <a:gd name="T3" fmla="*/ 34 h 503"/>
                <a:gd name="T4" fmla="*/ 59 w 439"/>
                <a:gd name="T5" fmla="*/ 62 h 503"/>
                <a:gd name="T6" fmla="*/ 38 w 439"/>
                <a:gd name="T7" fmla="*/ 91 h 503"/>
                <a:gd name="T8" fmla="*/ 14 w 439"/>
                <a:gd name="T9" fmla="*/ 123 h 503"/>
                <a:gd name="T10" fmla="*/ 8 w 439"/>
                <a:gd name="T11" fmla="*/ 126 h 503"/>
                <a:gd name="T12" fmla="*/ 2 w 439"/>
                <a:gd name="T13" fmla="*/ 124 h 503"/>
                <a:gd name="T14" fmla="*/ 0 w 439"/>
                <a:gd name="T15" fmla="*/ 112 h 503"/>
                <a:gd name="T16" fmla="*/ 25 w 439"/>
                <a:gd name="T17" fmla="*/ 81 h 503"/>
                <a:gd name="T18" fmla="*/ 50 w 439"/>
                <a:gd name="T19" fmla="*/ 54 h 503"/>
                <a:gd name="T20" fmla="*/ 75 w 439"/>
                <a:gd name="T21" fmla="*/ 28 h 503"/>
                <a:gd name="T22" fmla="*/ 105 w 439"/>
                <a:gd name="T23" fmla="*/ 0 h 503"/>
                <a:gd name="T24" fmla="*/ 110 w 439"/>
                <a:gd name="T25" fmla="*/ 0 h 503"/>
                <a:gd name="T26" fmla="*/ 110 w 439"/>
                <a:gd name="T27" fmla="*/ 5 h 503"/>
                <a:gd name="T28" fmla="*/ 110 w 439"/>
                <a:gd name="T29" fmla="*/ 5 h 5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9" h="503">
                  <a:moveTo>
                    <a:pt x="439" y="20"/>
                  </a:moveTo>
                  <a:lnTo>
                    <a:pt x="325" y="134"/>
                  </a:lnTo>
                  <a:lnTo>
                    <a:pt x="235" y="245"/>
                  </a:lnTo>
                  <a:lnTo>
                    <a:pt x="150" y="361"/>
                  </a:lnTo>
                  <a:lnTo>
                    <a:pt x="55" y="490"/>
                  </a:lnTo>
                  <a:lnTo>
                    <a:pt x="30" y="503"/>
                  </a:lnTo>
                  <a:lnTo>
                    <a:pt x="5" y="496"/>
                  </a:lnTo>
                  <a:lnTo>
                    <a:pt x="0" y="446"/>
                  </a:lnTo>
                  <a:lnTo>
                    <a:pt x="100" y="321"/>
                  </a:lnTo>
                  <a:lnTo>
                    <a:pt x="197" y="214"/>
                  </a:lnTo>
                  <a:lnTo>
                    <a:pt x="300" y="112"/>
                  </a:lnTo>
                  <a:lnTo>
                    <a:pt x="418" y="0"/>
                  </a:lnTo>
                  <a:lnTo>
                    <a:pt x="439" y="0"/>
                  </a:lnTo>
                  <a:lnTo>
                    <a:pt x="43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3" name="Freeform 200"/>
            <p:cNvSpPr>
              <a:spLocks/>
            </p:cNvSpPr>
            <p:nvPr/>
          </p:nvSpPr>
          <p:spPr bwMode="auto">
            <a:xfrm>
              <a:off x="1950" y="2840"/>
              <a:ext cx="64" cy="89"/>
            </a:xfrm>
            <a:custGeom>
              <a:avLst/>
              <a:gdLst>
                <a:gd name="T0" fmla="*/ 16 w 127"/>
                <a:gd name="T1" fmla="*/ 3 h 179"/>
                <a:gd name="T2" fmla="*/ 31 w 127"/>
                <a:gd name="T3" fmla="*/ 33 h 179"/>
                <a:gd name="T4" fmla="*/ 32 w 127"/>
                <a:gd name="T5" fmla="*/ 40 h 179"/>
                <a:gd name="T6" fmla="*/ 28 w 127"/>
                <a:gd name="T7" fmla="*/ 44 h 179"/>
                <a:gd name="T8" fmla="*/ 17 w 127"/>
                <a:gd name="T9" fmla="*/ 41 h 179"/>
                <a:gd name="T10" fmla="*/ 1 w 127"/>
                <a:gd name="T11" fmla="*/ 12 h 179"/>
                <a:gd name="T12" fmla="*/ 0 w 127"/>
                <a:gd name="T13" fmla="*/ 4 h 179"/>
                <a:gd name="T14" fmla="*/ 5 w 127"/>
                <a:gd name="T15" fmla="*/ 0 h 179"/>
                <a:gd name="T16" fmla="*/ 16 w 127"/>
                <a:gd name="T17" fmla="*/ 3 h 179"/>
                <a:gd name="T18" fmla="*/ 16 w 127"/>
                <a:gd name="T19" fmla="*/ 3 h 179"/>
                <a:gd name="T20" fmla="*/ 16 w 127"/>
                <a:gd name="T21" fmla="*/ 3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179">
                  <a:moveTo>
                    <a:pt x="64" y="15"/>
                  </a:moveTo>
                  <a:lnTo>
                    <a:pt x="123" y="135"/>
                  </a:lnTo>
                  <a:lnTo>
                    <a:pt x="127" y="162"/>
                  </a:lnTo>
                  <a:lnTo>
                    <a:pt x="112" y="179"/>
                  </a:lnTo>
                  <a:lnTo>
                    <a:pt x="68" y="167"/>
                  </a:lnTo>
                  <a:lnTo>
                    <a:pt x="2" y="48"/>
                  </a:lnTo>
                  <a:lnTo>
                    <a:pt x="0" y="19"/>
                  </a:lnTo>
                  <a:lnTo>
                    <a:pt x="17" y="0"/>
                  </a:lnTo>
                  <a:lnTo>
                    <a:pt x="6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4" name="Freeform 201"/>
            <p:cNvSpPr>
              <a:spLocks/>
            </p:cNvSpPr>
            <p:nvPr/>
          </p:nvSpPr>
          <p:spPr bwMode="auto">
            <a:xfrm>
              <a:off x="2363" y="1257"/>
              <a:ext cx="853" cy="234"/>
            </a:xfrm>
            <a:custGeom>
              <a:avLst/>
              <a:gdLst>
                <a:gd name="T0" fmla="*/ 423 w 1705"/>
                <a:gd name="T1" fmla="*/ 8 h 468"/>
                <a:gd name="T2" fmla="*/ 371 w 1705"/>
                <a:gd name="T3" fmla="*/ 16 h 468"/>
                <a:gd name="T4" fmla="*/ 325 w 1705"/>
                <a:gd name="T5" fmla="*/ 22 h 468"/>
                <a:gd name="T6" fmla="*/ 228 w 1705"/>
                <a:gd name="T7" fmla="*/ 37 h 468"/>
                <a:gd name="T8" fmla="*/ 177 w 1705"/>
                <a:gd name="T9" fmla="*/ 50 h 468"/>
                <a:gd name="T10" fmla="*/ 126 w 1705"/>
                <a:gd name="T11" fmla="*/ 66 h 468"/>
                <a:gd name="T12" fmla="*/ 94 w 1705"/>
                <a:gd name="T13" fmla="*/ 74 h 468"/>
                <a:gd name="T14" fmla="*/ 66 w 1705"/>
                <a:gd name="T15" fmla="*/ 83 h 468"/>
                <a:gd name="T16" fmla="*/ 40 w 1705"/>
                <a:gd name="T17" fmla="*/ 95 h 468"/>
                <a:gd name="T18" fmla="*/ 15 w 1705"/>
                <a:gd name="T19" fmla="*/ 114 h 468"/>
                <a:gd name="T20" fmla="*/ 8 w 1705"/>
                <a:gd name="T21" fmla="*/ 117 h 468"/>
                <a:gd name="T22" fmla="*/ 3 w 1705"/>
                <a:gd name="T23" fmla="*/ 114 h 468"/>
                <a:gd name="T24" fmla="*/ 0 w 1705"/>
                <a:gd name="T25" fmla="*/ 109 h 468"/>
                <a:gd name="T26" fmla="*/ 3 w 1705"/>
                <a:gd name="T27" fmla="*/ 103 h 468"/>
                <a:gd name="T28" fmla="*/ 16 w 1705"/>
                <a:gd name="T29" fmla="*/ 91 h 468"/>
                <a:gd name="T30" fmla="*/ 30 w 1705"/>
                <a:gd name="T31" fmla="*/ 82 h 468"/>
                <a:gd name="T32" fmla="*/ 57 w 1705"/>
                <a:gd name="T33" fmla="*/ 68 h 468"/>
                <a:gd name="T34" fmla="*/ 87 w 1705"/>
                <a:gd name="T35" fmla="*/ 59 h 468"/>
                <a:gd name="T36" fmla="*/ 122 w 1705"/>
                <a:gd name="T37" fmla="*/ 50 h 468"/>
                <a:gd name="T38" fmla="*/ 173 w 1705"/>
                <a:gd name="T39" fmla="*/ 34 h 468"/>
                <a:gd name="T40" fmla="*/ 225 w 1705"/>
                <a:gd name="T41" fmla="*/ 21 h 468"/>
                <a:gd name="T42" fmla="*/ 321 w 1705"/>
                <a:gd name="T43" fmla="*/ 6 h 468"/>
                <a:gd name="T44" fmla="*/ 367 w 1705"/>
                <a:gd name="T45" fmla="*/ 2 h 468"/>
                <a:gd name="T46" fmla="*/ 422 w 1705"/>
                <a:gd name="T47" fmla="*/ 0 h 468"/>
                <a:gd name="T48" fmla="*/ 427 w 1705"/>
                <a:gd name="T49" fmla="*/ 4 h 468"/>
                <a:gd name="T50" fmla="*/ 423 w 1705"/>
                <a:gd name="T51" fmla="*/ 8 h 468"/>
                <a:gd name="T52" fmla="*/ 423 w 1705"/>
                <a:gd name="T53" fmla="*/ 8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5" h="468">
                  <a:moveTo>
                    <a:pt x="1692" y="31"/>
                  </a:moveTo>
                  <a:lnTo>
                    <a:pt x="1483" y="61"/>
                  </a:lnTo>
                  <a:lnTo>
                    <a:pt x="1300" y="86"/>
                  </a:lnTo>
                  <a:lnTo>
                    <a:pt x="912" y="145"/>
                  </a:lnTo>
                  <a:lnTo>
                    <a:pt x="705" y="198"/>
                  </a:lnTo>
                  <a:lnTo>
                    <a:pt x="504" y="261"/>
                  </a:lnTo>
                  <a:lnTo>
                    <a:pt x="374" y="295"/>
                  </a:lnTo>
                  <a:lnTo>
                    <a:pt x="262" y="329"/>
                  </a:lnTo>
                  <a:lnTo>
                    <a:pt x="159" y="378"/>
                  </a:lnTo>
                  <a:lnTo>
                    <a:pt x="57" y="456"/>
                  </a:lnTo>
                  <a:lnTo>
                    <a:pt x="32" y="468"/>
                  </a:lnTo>
                  <a:lnTo>
                    <a:pt x="9" y="456"/>
                  </a:lnTo>
                  <a:lnTo>
                    <a:pt x="0" y="435"/>
                  </a:lnTo>
                  <a:lnTo>
                    <a:pt x="9" y="411"/>
                  </a:lnTo>
                  <a:lnTo>
                    <a:pt x="64" y="363"/>
                  </a:lnTo>
                  <a:lnTo>
                    <a:pt x="118" y="325"/>
                  </a:lnTo>
                  <a:lnTo>
                    <a:pt x="228" y="272"/>
                  </a:lnTo>
                  <a:lnTo>
                    <a:pt x="348" y="234"/>
                  </a:lnTo>
                  <a:lnTo>
                    <a:pt x="485" y="198"/>
                  </a:lnTo>
                  <a:lnTo>
                    <a:pt x="690" y="135"/>
                  </a:lnTo>
                  <a:lnTo>
                    <a:pt x="899" y="84"/>
                  </a:lnTo>
                  <a:lnTo>
                    <a:pt x="1283" y="21"/>
                  </a:lnTo>
                  <a:lnTo>
                    <a:pt x="1467" y="6"/>
                  </a:lnTo>
                  <a:lnTo>
                    <a:pt x="1686" y="0"/>
                  </a:lnTo>
                  <a:lnTo>
                    <a:pt x="1705" y="13"/>
                  </a:lnTo>
                  <a:lnTo>
                    <a:pt x="169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5" name="Freeform 202"/>
            <p:cNvSpPr>
              <a:spLocks/>
            </p:cNvSpPr>
            <p:nvPr/>
          </p:nvSpPr>
          <p:spPr bwMode="auto">
            <a:xfrm>
              <a:off x="2419" y="1326"/>
              <a:ext cx="348" cy="390"/>
            </a:xfrm>
            <a:custGeom>
              <a:avLst/>
              <a:gdLst>
                <a:gd name="T0" fmla="*/ 11 w 698"/>
                <a:gd name="T1" fmla="*/ 192 h 781"/>
                <a:gd name="T2" fmla="*/ 0 w 698"/>
                <a:gd name="T3" fmla="*/ 115 h 781"/>
                <a:gd name="T4" fmla="*/ 2 w 698"/>
                <a:gd name="T5" fmla="*/ 98 h 781"/>
                <a:gd name="T6" fmla="*/ 7 w 698"/>
                <a:gd name="T7" fmla="*/ 80 h 781"/>
                <a:gd name="T8" fmla="*/ 15 w 698"/>
                <a:gd name="T9" fmla="*/ 65 h 781"/>
                <a:gd name="T10" fmla="*/ 28 w 698"/>
                <a:gd name="T11" fmla="*/ 49 h 781"/>
                <a:gd name="T12" fmla="*/ 53 w 698"/>
                <a:gd name="T13" fmla="*/ 34 h 781"/>
                <a:gd name="T14" fmla="*/ 83 w 698"/>
                <a:gd name="T15" fmla="*/ 23 h 781"/>
                <a:gd name="T16" fmla="*/ 110 w 698"/>
                <a:gd name="T17" fmla="*/ 15 h 781"/>
                <a:gd name="T18" fmla="*/ 137 w 698"/>
                <a:gd name="T19" fmla="*/ 8 h 781"/>
                <a:gd name="T20" fmla="*/ 169 w 698"/>
                <a:gd name="T21" fmla="*/ 0 h 781"/>
                <a:gd name="T22" fmla="*/ 174 w 698"/>
                <a:gd name="T23" fmla="*/ 2 h 781"/>
                <a:gd name="T24" fmla="*/ 171 w 698"/>
                <a:gd name="T25" fmla="*/ 7 h 781"/>
                <a:gd name="T26" fmla="*/ 141 w 698"/>
                <a:gd name="T27" fmla="*/ 17 h 781"/>
                <a:gd name="T28" fmla="*/ 115 w 698"/>
                <a:gd name="T29" fmla="*/ 27 h 781"/>
                <a:gd name="T30" fmla="*/ 89 w 698"/>
                <a:gd name="T31" fmla="*/ 39 h 781"/>
                <a:gd name="T32" fmla="*/ 60 w 698"/>
                <a:gd name="T33" fmla="*/ 51 h 781"/>
                <a:gd name="T34" fmla="*/ 41 w 698"/>
                <a:gd name="T35" fmla="*/ 63 h 781"/>
                <a:gd name="T36" fmla="*/ 29 w 698"/>
                <a:gd name="T37" fmla="*/ 77 h 781"/>
                <a:gd name="T38" fmla="*/ 21 w 698"/>
                <a:gd name="T39" fmla="*/ 91 h 781"/>
                <a:gd name="T40" fmla="*/ 12 w 698"/>
                <a:gd name="T41" fmla="*/ 122 h 781"/>
                <a:gd name="T42" fmla="*/ 12 w 698"/>
                <a:gd name="T43" fmla="*/ 154 h 781"/>
                <a:gd name="T44" fmla="*/ 19 w 698"/>
                <a:gd name="T45" fmla="*/ 190 h 781"/>
                <a:gd name="T46" fmla="*/ 16 w 698"/>
                <a:gd name="T47" fmla="*/ 195 h 781"/>
                <a:gd name="T48" fmla="*/ 11 w 698"/>
                <a:gd name="T49" fmla="*/ 192 h 781"/>
                <a:gd name="T50" fmla="*/ 11 w 698"/>
                <a:gd name="T51" fmla="*/ 192 h 7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8" h="781">
                  <a:moveTo>
                    <a:pt x="46" y="770"/>
                  </a:moveTo>
                  <a:lnTo>
                    <a:pt x="0" y="460"/>
                  </a:lnTo>
                  <a:lnTo>
                    <a:pt x="8" y="392"/>
                  </a:lnTo>
                  <a:lnTo>
                    <a:pt x="29" y="323"/>
                  </a:lnTo>
                  <a:lnTo>
                    <a:pt x="63" y="260"/>
                  </a:lnTo>
                  <a:lnTo>
                    <a:pt x="112" y="198"/>
                  </a:lnTo>
                  <a:lnTo>
                    <a:pt x="213" y="139"/>
                  </a:lnTo>
                  <a:lnTo>
                    <a:pt x="333" y="93"/>
                  </a:lnTo>
                  <a:lnTo>
                    <a:pt x="441" y="61"/>
                  </a:lnTo>
                  <a:lnTo>
                    <a:pt x="551" y="32"/>
                  </a:lnTo>
                  <a:lnTo>
                    <a:pt x="679" y="0"/>
                  </a:lnTo>
                  <a:lnTo>
                    <a:pt x="698" y="10"/>
                  </a:lnTo>
                  <a:lnTo>
                    <a:pt x="688" y="29"/>
                  </a:lnTo>
                  <a:lnTo>
                    <a:pt x="565" y="68"/>
                  </a:lnTo>
                  <a:lnTo>
                    <a:pt x="462" y="110"/>
                  </a:lnTo>
                  <a:lnTo>
                    <a:pt x="359" y="156"/>
                  </a:lnTo>
                  <a:lnTo>
                    <a:pt x="243" y="207"/>
                  </a:lnTo>
                  <a:lnTo>
                    <a:pt x="165" y="253"/>
                  </a:lnTo>
                  <a:lnTo>
                    <a:pt x="118" y="310"/>
                  </a:lnTo>
                  <a:lnTo>
                    <a:pt x="84" y="367"/>
                  </a:lnTo>
                  <a:lnTo>
                    <a:pt x="49" y="489"/>
                  </a:lnTo>
                  <a:lnTo>
                    <a:pt x="51" y="618"/>
                  </a:lnTo>
                  <a:lnTo>
                    <a:pt x="76" y="762"/>
                  </a:lnTo>
                  <a:lnTo>
                    <a:pt x="65" y="781"/>
                  </a:lnTo>
                  <a:lnTo>
                    <a:pt x="46" y="7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6" name="Freeform 203"/>
            <p:cNvSpPr>
              <a:spLocks/>
            </p:cNvSpPr>
            <p:nvPr/>
          </p:nvSpPr>
          <p:spPr bwMode="auto">
            <a:xfrm>
              <a:off x="2259" y="2457"/>
              <a:ext cx="31" cy="131"/>
            </a:xfrm>
            <a:custGeom>
              <a:avLst/>
              <a:gdLst>
                <a:gd name="T0" fmla="*/ 11 w 62"/>
                <a:gd name="T1" fmla="*/ 22 h 262"/>
                <a:gd name="T2" fmla="*/ 11 w 62"/>
                <a:gd name="T3" fmla="*/ 35 h 262"/>
                <a:gd name="T4" fmla="*/ 16 w 62"/>
                <a:gd name="T5" fmla="*/ 66 h 262"/>
                <a:gd name="T6" fmla="*/ 1 w 62"/>
                <a:gd name="T7" fmla="*/ 66 h 262"/>
                <a:gd name="T8" fmla="*/ 0 w 62"/>
                <a:gd name="T9" fmla="*/ 3 h 262"/>
                <a:gd name="T10" fmla="*/ 10 w 62"/>
                <a:gd name="T11" fmla="*/ 0 h 262"/>
                <a:gd name="T12" fmla="*/ 14 w 62"/>
                <a:gd name="T13" fmla="*/ 7 h 262"/>
                <a:gd name="T14" fmla="*/ 11 w 62"/>
                <a:gd name="T15" fmla="*/ 22 h 262"/>
                <a:gd name="T16" fmla="*/ 11 w 62"/>
                <a:gd name="T17" fmla="*/ 22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262">
                  <a:moveTo>
                    <a:pt x="43" y="86"/>
                  </a:moveTo>
                  <a:lnTo>
                    <a:pt x="43" y="139"/>
                  </a:lnTo>
                  <a:lnTo>
                    <a:pt x="62" y="262"/>
                  </a:lnTo>
                  <a:lnTo>
                    <a:pt x="2" y="262"/>
                  </a:lnTo>
                  <a:lnTo>
                    <a:pt x="0" y="10"/>
                  </a:lnTo>
                  <a:lnTo>
                    <a:pt x="40" y="0"/>
                  </a:lnTo>
                  <a:lnTo>
                    <a:pt x="53" y="25"/>
                  </a:lnTo>
                  <a:lnTo>
                    <a:pt x="4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1577" name="Group 204"/>
          <p:cNvGrpSpPr>
            <a:grpSpLocks/>
          </p:cNvGrpSpPr>
          <p:nvPr/>
        </p:nvGrpSpPr>
        <p:grpSpPr bwMode="auto">
          <a:xfrm>
            <a:off x="2895600" y="1885950"/>
            <a:ext cx="2971800" cy="0"/>
            <a:chOff x="1824" y="1632"/>
            <a:chExt cx="1872" cy="0"/>
          </a:xfrm>
        </p:grpSpPr>
        <p:sp>
          <p:nvSpPr>
            <p:cNvPr id="21583" name="Line 205"/>
            <p:cNvSpPr>
              <a:spLocks noChangeShapeType="1"/>
            </p:cNvSpPr>
            <p:nvPr/>
          </p:nvSpPr>
          <p:spPr bwMode="auto">
            <a:xfrm>
              <a:off x="182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84" name="Line 206"/>
            <p:cNvSpPr>
              <a:spLocks noChangeShapeType="1"/>
            </p:cNvSpPr>
            <p:nvPr/>
          </p:nvSpPr>
          <p:spPr bwMode="auto">
            <a:xfrm>
              <a:off x="206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85" name="Line 207"/>
            <p:cNvSpPr>
              <a:spLocks noChangeShapeType="1"/>
            </p:cNvSpPr>
            <p:nvPr/>
          </p:nvSpPr>
          <p:spPr bwMode="auto">
            <a:xfrm>
              <a:off x="230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86" name="Line 208"/>
            <p:cNvSpPr>
              <a:spLocks noChangeShapeType="1"/>
            </p:cNvSpPr>
            <p:nvPr/>
          </p:nvSpPr>
          <p:spPr bwMode="auto">
            <a:xfrm>
              <a:off x="254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87" name="Line 209"/>
            <p:cNvSpPr>
              <a:spLocks noChangeShapeType="1"/>
            </p:cNvSpPr>
            <p:nvPr/>
          </p:nvSpPr>
          <p:spPr bwMode="auto">
            <a:xfrm>
              <a:off x="278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88" name="Line 210"/>
            <p:cNvSpPr>
              <a:spLocks noChangeShapeType="1"/>
            </p:cNvSpPr>
            <p:nvPr/>
          </p:nvSpPr>
          <p:spPr bwMode="auto">
            <a:xfrm>
              <a:off x="302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89" name="Line 211"/>
            <p:cNvSpPr>
              <a:spLocks noChangeShapeType="1"/>
            </p:cNvSpPr>
            <p:nvPr/>
          </p:nvSpPr>
          <p:spPr bwMode="auto">
            <a:xfrm>
              <a:off x="326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90" name="Line 212"/>
            <p:cNvSpPr>
              <a:spLocks noChangeShapeType="1"/>
            </p:cNvSpPr>
            <p:nvPr/>
          </p:nvSpPr>
          <p:spPr bwMode="auto">
            <a:xfrm>
              <a:off x="3504" y="1632"/>
              <a:ext cx="19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grpSp>
      <p:grpSp>
        <p:nvGrpSpPr>
          <p:cNvPr id="21578" name="Group 213"/>
          <p:cNvGrpSpPr>
            <a:grpSpLocks/>
          </p:cNvGrpSpPr>
          <p:nvPr/>
        </p:nvGrpSpPr>
        <p:grpSpPr bwMode="auto">
          <a:xfrm rot="-2644850">
            <a:off x="6934200" y="2419350"/>
            <a:ext cx="647700" cy="647700"/>
            <a:chOff x="3720" y="1968"/>
            <a:chExt cx="480" cy="480"/>
          </a:xfrm>
        </p:grpSpPr>
        <p:sp>
          <p:nvSpPr>
            <p:cNvPr id="21581" name="Line 214"/>
            <p:cNvSpPr>
              <a:spLocks noChangeShapeType="1"/>
            </p:cNvSpPr>
            <p:nvPr/>
          </p:nvSpPr>
          <p:spPr bwMode="auto">
            <a:xfrm flipV="1">
              <a:off x="3720" y="1968"/>
              <a:ext cx="480" cy="480"/>
            </a:xfrm>
            <a:prstGeom prst="line">
              <a:avLst/>
            </a:prstGeom>
            <a:noFill/>
            <a:ln w="76200" cmpd="tri">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21582" name="Line 215"/>
            <p:cNvSpPr>
              <a:spLocks noChangeShapeType="1"/>
            </p:cNvSpPr>
            <p:nvPr/>
          </p:nvSpPr>
          <p:spPr bwMode="auto">
            <a:xfrm rot="5400000" flipV="1">
              <a:off x="3720" y="1968"/>
              <a:ext cx="480" cy="480"/>
            </a:xfrm>
            <a:prstGeom prst="line">
              <a:avLst/>
            </a:prstGeom>
            <a:noFill/>
            <a:ln w="76200" cmpd="tri">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grpSp>
      <p:sp>
        <p:nvSpPr>
          <p:cNvPr id="21579" name="Text Box 216"/>
          <p:cNvSpPr txBox="1">
            <a:spLocks noChangeArrowheads="1"/>
          </p:cNvSpPr>
          <p:nvPr/>
        </p:nvSpPr>
        <p:spPr bwMode="auto">
          <a:xfrm>
            <a:off x="617538" y="2532063"/>
            <a:ext cx="54229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Overload a computer by sending lots</a:t>
            </a:r>
          </a:p>
          <a:p>
            <a:r>
              <a:rPr lang="en-US" altLang="en-US" sz="2800">
                <a:latin typeface="Times New Roman" panose="02020603050405020304" pitchFamily="18" charset="0"/>
              </a:rPr>
              <a:t>of messages (requests).</a:t>
            </a:r>
          </a:p>
          <a:p>
            <a:r>
              <a:rPr lang="en-US" altLang="en-US" sz="2800">
                <a:latin typeface="Times New Roman" panose="02020603050405020304" pitchFamily="18" charset="0"/>
              </a:rPr>
              <a:t>This turns the computer incapable of</a:t>
            </a:r>
          </a:p>
          <a:p>
            <a:r>
              <a:rPr lang="en-US" altLang="en-US" sz="2800">
                <a:latin typeface="Times New Roman" panose="02020603050405020304" pitchFamily="18" charset="0"/>
              </a:rPr>
              <a:t>providing its level of service.</a:t>
            </a:r>
            <a:endParaRPr lang="en-GB" altLang="en-US" sz="2800">
              <a:latin typeface="Times New Roman" panose="02020603050405020304" pitchFamily="18" charset="0"/>
            </a:endParaRPr>
          </a:p>
        </p:txBody>
      </p:sp>
      <p:sp>
        <p:nvSpPr>
          <p:cNvPr id="21580" name="Text Box 217"/>
          <p:cNvSpPr txBox="1">
            <a:spLocks noChangeArrowheads="1"/>
          </p:cNvSpPr>
          <p:nvPr/>
        </p:nvSpPr>
        <p:spPr bwMode="auto">
          <a:xfrm>
            <a:off x="617538" y="4484688"/>
            <a:ext cx="70659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During a DoS attack on a security service,</a:t>
            </a:r>
          </a:p>
          <a:p>
            <a:r>
              <a:rPr lang="en-US" altLang="en-US" sz="2800">
                <a:latin typeface="Times New Roman" panose="02020603050405020304" pitchFamily="18" charset="0"/>
              </a:rPr>
              <a:t>an attacker may take over the identity of another</a:t>
            </a:r>
          </a:p>
          <a:p>
            <a:r>
              <a:rPr lang="en-US" altLang="en-US" sz="2800">
                <a:latin typeface="Times New Roman" panose="02020603050405020304" pitchFamily="18" charset="0"/>
              </a:rPr>
              <a:t>computer in the system</a:t>
            </a:r>
            <a:endParaRPr lang="en-GB"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b="1" smtClean="0"/>
              <a:t>Assets and Threats</a:t>
            </a:r>
          </a:p>
        </p:txBody>
      </p:sp>
      <p:sp>
        <p:nvSpPr>
          <p:cNvPr id="22531" name="Rectangle 8"/>
          <p:cNvSpPr>
            <a:spLocks noGrp="1" noChangeArrowheads="1"/>
          </p:cNvSpPr>
          <p:nvPr>
            <p:ph idx="1"/>
          </p:nvPr>
        </p:nvSpPr>
        <p:spPr>
          <a:xfrm>
            <a:off x="323850" y="5300663"/>
            <a:ext cx="8496300" cy="936625"/>
          </a:xfrm>
        </p:spPr>
        <p:txBody>
          <a:bodyPr/>
          <a:lstStyle/>
          <a:p>
            <a:endParaRPr lang="nl-NL" altLang="en-US" smtClean="0"/>
          </a:p>
        </p:txBody>
      </p:sp>
      <p:sp>
        <p:nvSpPr>
          <p:cNvPr id="22532"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F92A4D1-5537-40D9-A281-82456A1ACB5B}" type="slidenum">
              <a:rPr lang="en-GB" altLang="en-US" sz="1000"/>
              <a:pPr eaLnBrk="1" hangingPunct="1"/>
              <a:t>24</a:t>
            </a:fld>
            <a:endParaRPr lang="en-GB" altLang="en-US" sz="1000"/>
          </a:p>
        </p:txBody>
      </p:sp>
      <p:sp>
        <p:nvSpPr>
          <p:cNvPr id="22533" name="Rectangle 4"/>
          <p:cNvSpPr>
            <a:spLocks noChangeArrowheads="1"/>
          </p:cNvSpPr>
          <p:nvPr/>
        </p:nvSpPr>
        <p:spPr bwMode="auto">
          <a:xfrm>
            <a:off x="5546725" y="1925638"/>
            <a:ext cx="1062038"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Threat</a:t>
            </a:r>
          </a:p>
        </p:txBody>
      </p:sp>
      <p:sp>
        <p:nvSpPr>
          <p:cNvPr id="22534" name="Rectangle 5"/>
          <p:cNvSpPr>
            <a:spLocks noChangeArrowheads="1"/>
          </p:cNvSpPr>
          <p:nvPr/>
        </p:nvSpPr>
        <p:spPr bwMode="auto">
          <a:xfrm>
            <a:off x="2112963" y="1925638"/>
            <a:ext cx="1062037"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Asset</a:t>
            </a:r>
          </a:p>
        </p:txBody>
      </p:sp>
      <p:cxnSp>
        <p:nvCxnSpPr>
          <p:cNvPr id="22535" name="AutoShape 6"/>
          <p:cNvCxnSpPr>
            <a:cxnSpLocks noChangeShapeType="1"/>
            <a:stCxn id="22533" idx="1"/>
            <a:endCxn id="22534" idx="3"/>
          </p:cNvCxnSpPr>
          <p:nvPr/>
        </p:nvCxnSpPr>
        <p:spPr bwMode="auto">
          <a:xfrm flipH="1">
            <a:off x="3175000" y="2281238"/>
            <a:ext cx="23717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Rectangle 9"/>
          <p:cNvSpPr>
            <a:spLocks noChangeArrowheads="1"/>
          </p:cNvSpPr>
          <p:nvPr/>
        </p:nvSpPr>
        <p:spPr bwMode="auto">
          <a:xfrm>
            <a:off x="5546725" y="3438525"/>
            <a:ext cx="1062038"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Attack</a:t>
            </a:r>
          </a:p>
        </p:txBody>
      </p:sp>
      <p:sp>
        <p:nvSpPr>
          <p:cNvPr id="22537" name="Rectangle 10"/>
          <p:cNvSpPr>
            <a:spLocks noChangeArrowheads="1"/>
          </p:cNvSpPr>
          <p:nvPr/>
        </p:nvSpPr>
        <p:spPr bwMode="auto">
          <a:xfrm>
            <a:off x="1951038" y="3438525"/>
            <a:ext cx="1368425"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System</a:t>
            </a:r>
            <a:br>
              <a:rPr lang="en-GB" altLang="en-US" sz="2000">
                <a:solidFill>
                  <a:srgbClr val="000000"/>
                </a:solidFill>
                <a:latin typeface="Arial" panose="020B0604020202020204" pitchFamily="34" charset="0"/>
                <a:cs typeface="Arial" panose="020B0604020202020204" pitchFamily="34" charset="0"/>
              </a:rPr>
            </a:br>
            <a:r>
              <a:rPr lang="en-GB" altLang="en-US" sz="2000">
                <a:solidFill>
                  <a:srgbClr val="000000"/>
                </a:solidFill>
                <a:latin typeface="Arial" panose="020B0604020202020204" pitchFamily="34" charset="0"/>
                <a:cs typeface="Arial" panose="020B0604020202020204" pitchFamily="34" charset="0"/>
              </a:rPr>
              <a:t>element</a:t>
            </a:r>
          </a:p>
        </p:txBody>
      </p:sp>
      <p:cxnSp>
        <p:nvCxnSpPr>
          <p:cNvPr id="22538" name="AutoShape 12"/>
          <p:cNvCxnSpPr>
            <a:cxnSpLocks noChangeShapeType="1"/>
            <a:stCxn id="22534" idx="2"/>
            <a:endCxn id="22537" idx="0"/>
          </p:cNvCxnSpPr>
          <p:nvPr/>
        </p:nvCxnSpPr>
        <p:spPr bwMode="auto">
          <a:xfrm flipH="1">
            <a:off x="2635250" y="2636838"/>
            <a:ext cx="9525" cy="8016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9" name="Text Box 13"/>
          <p:cNvSpPr txBox="1">
            <a:spLocks noChangeArrowheads="1"/>
          </p:cNvSpPr>
          <p:nvPr/>
        </p:nvSpPr>
        <p:spPr bwMode="auto">
          <a:xfrm>
            <a:off x="1042988" y="2849563"/>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contained in</a:t>
            </a:r>
            <a:endParaRPr lang="nl-NL" altLang="en-US" sz="1800"/>
          </a:p>
        </p:txBody>
      </p:sp>
      <p:cxnSp>
        <p:nvCxnSpPr>
          <p:cNvPr id="22540" name="AutoShape 14"/>
          <p:cNvCxnSpPr>
            <a:cxnSpLocks noChangeShapeType="1"/>
            <a:stCxn id="22533" idx="2"/>
            <a:endCxn id="22536" idx="0"/>
          </p:cNvCxnSpPr>
          <p:nvPr/>
        </p:nvCxnSpPr>
        <p:spPr bwMode="auto">
          <a:xfrm>
            <a:off x="6078538" y="2636838"/>
            <a:ext cx="0" cy="8016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1" name="Text Box 15"/>
          <p:cNvSpPr txBox="1">
            <a:spLocks noChangeArrowheads="1"/>
          </p:cNvSpPr>
          <p:nvPr/>
        </p:nvSpPr>
        <p:spPr bwMode="auto">
          <a:xfrm>
            <a:off x="6103938" y="2852738"/>
            <a:ext cx="2284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may materialize by</a:t>
            </a:r>
            <a:endParaRPr lang="nl-NL" altLang="en-US" sz="1800"/>
          </a:p>
        </p:txBody>
      </p:sp>
      <p:cxnSp>
        <p:nvCxnSpPr>
          <p:cNvPr id="22542" name="AutoShape 16"/>
          <p:cNvCxnSpPr>
            <a:cxnSpLocks noChangeShapeType="1"/>
            <a:stCxn id="22536" idx="1"/>
            <a:endCxn id="22537" idx="3"/>
          </p:cNvCxnSpPr>
          <p:nvPr/>
        </p:nvCxnSpPr>
        <p:spPr bwMode="auto">
          <a:xfrm flipH="1">
            <a:off x="3319463" y="3794125"/>
            <a:ext cx="222726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3" name="Text Box 17"/>
          <p:cNvSpPr txBox="1">
            <a:spLocks noChangeArrowheads="1"/>
          </p:cNvSpPr>
          <p:nvPr/>
        </p:nvSpPr>
        <p:spPr bwMode="auto">
          <a:xfrm>
            <a:off x="3873500" y="3429000"/>
            <a:ext cx="1274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applies to</a:t>
            </a:r>
            <a:endParaRPr lang="nl-NL" alt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smtClean="0"/>
              <a:t>Assets and Threats - Example</a:t>
            </a:r>
          </a:p>
        </p:txBody>
      </p:sp>
      <p:sp>
        <p:nvSpPr>
          <p:cNvPr id="23555"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60C01F6-4232-42FA-9260-9555FF401442}" type="slidenum">
              <a:rPr lang="en-GB" altLang="en-US" sz="1000"/>
              <a:pPr eaLnBrk="1" hangingPunct="1"/>
              <a:t>25</a:t>
            </a:fld>
            <a:endParaRPr lang="en-GB" altLang="en-US" sz="1000"/>
          </a:p>
        </p:txBody>
      </p:sp>
      <p:sp>
        <p:nvSpPr>
          <p:cNvPr id="23556" name="Rectangle 3"/>
          <p:cNvSpPr>
            <a:spLocks noChangeArrowheads="1"/>
          </p:cNvSpPr>
          <p:nvPr/>
        </p:nvSpPr>
        <p:spPr bwMode="auto">
          <a:xfrm>
            <a:off x="5691188" y="2565400"/>
            <a:ext cx="1062037"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Threat</a:t>
            </a:r>
          </a:p>
        </p:txBody>
      </p:sp>
      <p:sp>
        <p:nvSpPr>
          <p:cNvPr id="23557" name="Rectangle 4"/>
          <p:cNvSpPr>
            <a:spLocks noChangeArrowheads="1"/>
          </p:cNvSpPr>
          <p:nvPr/>
        </p:nvSpPr>
        <p:spPr bwMode="auto">
          <a:xfrm>
            <a:off x="2257425" y="2565400"/>
            <a:ext cx="1062038"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Asset</a:t>
            </a:r>
          </a:p>
        </p:txBody>
      </p:sp>
      <p:cxnSp>
        <p:nvCxnSpPr>
          <p:cNvPr id="23558" name="AutoShape 5"/>
          <p:cNvCxnSpPr>
            <a:cxnSpLocks noChangeShapeType="1"/>
            <a:stCxn id="23556" idx="1"/>
            <a:endCxn id="23557" idx="3"/>
          </p:cNvCxnSpPr>
          <p:nvPr/>
        </p:nvCxnSpPr>
        <p:spPr bwMode="auto">
          <a:xfrm flipH="1">
            <a:off x="3319463" y="2921000"/>
            <a:ext cx="23717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9" name="Rectangle 7"/>
          <p:cNvSpPr>
            <a:spLocks noChangeArrowheads="1"/>
          </p:cNvSpPr>
          <p:nvPr/>
        </p:nvSpPr>
        <p:spPr bwMode="auto">
          <a:xfrm>
            <a:off x="5691188" y="4078288"/>
            <a:ext cx="1062037"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Attack</a:t>
            </a:r>
          </a:p>
        </p:txBody>
      </p:sp>
      <p:sp>
        <p:nvSpPr>
          <p:cNvPr id="23560" name="Rectangle 8"/>
          <p:cNvSpPr>
            <a:spLocks noChangeArrowheads="1"/>
          </p:cNvSpPr>
          <p:nvPr/>
        </p:nvSpPr>
        <p:spPr bwMode="auto">
          <a:xfrm>
            <a:off x="2095500" y="4078288"/>
            <a:ext cx="1368425" cy="711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898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solidFill>
                  <a:srgbClr val="000000"/>
                </a:solidFill>
                <a:latin typeface="Arial" panose="020B0604020202020204" pitchFamily="34" charset="0"/>
                <a:cs typeface="Arial" panose="020B0604020202020204" pitchFamily="34" charset="0"/>
              </a:rPr>
              <a:t>System</a:t>
            </a:r>
            <a:br>
              <a:rPr lang="en-GB" altLang="en-US" sz="2000">
                <a:solidFill>
                  <a:srgbClr val="000000"/>
                </a:solidFill>
                <a:latin typeface="Arial" panose="020B0604020202020204" pitchFamily="34" charset="0"/>
                <a:cs typeface="Arial" panose="020B0604020202020204" pitchFamily="34" charset="0"/>
              </a:rPr>
            </a:br>
            <a:r>
              <a:rPr lang="en-GB" altLang="en-US" sz="2000">
                <a:solidFill>
                  <a:srgbClr val="000000"/>
                </a:solidFill>
                <a:latin typeface="Arial" panose="020B0604020202020204" pitchFamily="34" charset="0"/>
                <a:cs typeface="Arial" panose="020B0604020202020204" pitchFamily="34" charset="0"/>
              </a:rPr>
              <a:t>element</a:t>
            </a:r>
          </a:p>
        </p:txBody>
      </p:sp>
      <p:cxnSp>
        <p:nvCxnSpPr>
          <p:cNvPr id="23561" name="AutoShape 9"/>
          <p:cNvCxnSpPr>
            <a:cxnSpLocks noChangeShapeType="1"/>
            <a:stCxn id="23557" idx="2"/>
            <a:endCxn id="23560" idx="0"/>
          </p:cNvCxnSpPr>
          <p:nvPr/>
        </p:nvCxnSpPr>
        <p:spPr bwMode="auto">
          <a:xfrm flipH="1">
            <a:off x="2779713" y="3276600"/>
            <a:ext cx="9525" cy="8016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2" name="Text Box 10"/>
          <p:cNvSpPr txBox="1">
            <a:spLocks noChangeArrowheads="1"/>
          </p:cNvSpPr>
          <p:nvPr/>
        </p:nvSpPr>
        <p:spPr bwMode="auto">
          <a:xfrm>
            <a:off x="1187450" y="3489325"/>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contained in</a:t>
            </a:r>
            <a:endParaRPr lang="nl-NL" altLang="en-US" sz="1800"/>
          </a:p>
        </p:txBody>
      </p:sp>
      <p:cxnSp>
        <p:nvCxnSpPr>
          <p:cNvPr id="23563" name="AutoShape 11"/>
          <p:cNvCxnSpPr>
            <a:cxnSpLocks noChangeShapeType="1"/>
            <a:stCxn id="23556" idx="2"/>
            <a:endCxn id="23559" idx="0"/>
          </p:cNvCxnSpPr>
          <p:nvPr/>
        </p:nvCxnSpPr>
        <p:spPr bwMode="auto">
          <a:xfrm>
            <a:off x="6223000" y="3276600"/>
            <a:ext cx="0" cy="8016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4" name="Text Box 12"/>
          <p:cNvSpPr txBox="1">
            <a:spLocks noChangeArrowheads="1"/>
          </p:cNvSpPr>
          <p:nvPr/>
        </p:nvSpPr>
        <p:spPr bwMode="auto">
          <a:xfrm>
            <a:off x="6248400" y="3492500"/>
            <a:ext cx="2284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may materialize by</a:t>
            </a:r>
            <a:endParaRPr lang="nl-NL" altLang="en-US" sz="1800"/>
          </a:p>
        </p:txBody>
      </p:sp>
      <p:cxnSp>
        <p:nvCxnSpPr>
          <p:cNvPr id="23565" name="AutoShape 13"/>
          <p:cNvCxnSpPr>
            <a:cxnSpLocks noChangeShapeType="1"/>
            <a:stCxn id="23559" idx="1"/>
            <a:endCxn id="23560" idx="3"/>
          </p:cNvCxnSpPr>
          <p:nvPr/>
        </p:nvCxnSpPr>
        <p:spPr bwMode="auto">
          <a:xfrm flipH="1">
            <a:off x="3463925" y="4433888"/>
            <a:ext cx="222726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6" name="Text Box 14"/>
          <p:cNvSpPr txBox="1">
            <a:spLocks noChangeArrowheads="1"/>
          </p:cNvSpPr>
          <p:nvPr/>
        </p:nvSpPr>
        <p:spPr bwMode="auto">
          <a:xfrm>
            <a:off x="4017963" y="4068763"/>
            <a:ext cx="1274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applies to</a:t>
            </a:r>
            <a:endParaRPr lang="nl-NL" altLang="en-US" sz="1800"/>
          </a:p>
        </p:txBody>
      </p:sp>
      <p:sp>
        <p:nvSpPr>
          <p:cNvPr id="23567" name="Text Box 15"/>
          <p:cNvSpPr txBox="1">
            <a:spLocks noChangeArrowheads="1"/>
          </p:cNvSpPr>
          <p:nvPr/>
        </p:nvSpPr>
        <p:spPr bwMode="auto">
          <a:xfrm>
            <a:off x="104775" y="1773238"/>
            <a:ext cx="3375025" cy="822325"/>
          </a:xfrm>
          <a:prstGeom prst="rect">
            <a:avLst/>
          </a:prstGeom>
          <a:solidFill>
            <a:srgbClr val="FBEAA1">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a:t>password for internet</a:t>
            </a:r>
            <a:br>
              <a:rPr lang="en-US" altLang="en-US"/>
            </a:br>
            <a:r>
              <a:rPr lang="en-US" altLang="en-US"/>
              <a:t> bank account</a:t>
            </a:r>
            <a:endParaRPr lang="nl-NL" altLang="en-US"/>
          </a:p>
        </p:txBody>
      </p:sp>
      <p:sp>
        <p:nvSpPr>
          <p:cNvPr id="23568" name="Text Box 16"/>
          <p:cNvSpPr txBox="1">
            <a:spLocks noChangeArrowheads="1"/>
          </p:cNvSpPr>
          <p:nvPr/>
        </p:nvSpPr>
        <p:spPr bwMode="auto">
          <a:xfrm>
            <a:off x="6696075" y="2179638"/>
            <a:ext cx="1692275" cy="457200"/>
          </a:xfrm>
          <a:prstGeom prst="rect">
            <a:avLst/>
          </a:prstGeom>
          <a:solidFill>
            <a:srgbClr val="FBEAA1">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a:t>disclosure</a:t>
            </a:r>
            <a:endParaRPr lang="nl-NL" altLang="en-US"/>
          </a:p>
        </p:txBody>
      </p:sp>
      <p:sp>
        <p:nvSpPr>
          <p:cNvPr id="23569" name="Text Box 17"/>
          <p:cNvSpPr txBox="1">
            <a:spLocks noChangeArrowheads="1"/>
          </p:cNvSpPr>
          <p:nvPr/>
        </p:nvSpPr>
        <p:spPr bwMode="auto">
          <a:xfrm>
            <a:off x="6824663" y="4652963"/>
            <a:ext cx="1512887" cy="457200"/>
          </a:xfrm>
          <a:prstGeom prst="rect">
            <a:avLst/>
          </a:prstGeom>
          <a:solidFill>
            <a:srgbClr val="FBEAA1">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a:t>guessing</a:t>
            </a:r>
            <a:endParaRPr lang="nl-NL" altLang="en-US"/>
          </a:p>
        </p:txBody>
      </p:sp>
      <p:sp>
        <p:nvSpPr>
          <p:cNvPr id="23570" name="Text Box 18"/>
          <p:cNvSpPr txBox="1">
            <a:spLocks noChangeArrowheads="1"/>
          </p:cNvSpPr>
          <p:nvPr/>
        </p:nvSpPr>
        <p:spPr bwMode="auto">
          <a:xfrm>
            <a:off x="922338" y="4724400"/>
            <a:ext cx="1325562" cy="822325"/>
          </a:xfrm>
          <a:prstGeom prst="rect">
            <a:avLst/>
          </a:prstGeom>
          <a:solidFill>
            <a:srgbClr val="FBEAA1">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a:t>log-in</a:t>
            </a:r>
            <a:br>
              <a:rPr lang="en-US" altLang="en-US"/>
            </a:br>
            <a:r>
              <a:rPr lang="en-US" altLang="en-US"/>
              <a:t>process</a:t>
            </a:r>
            <a:endParaRPr lang="nl-NL" altLang="en-US"/>
          </a:p>
        </p:txBody>
      </p:sp>
      <p:sp>
        <p:nvSpPr>
          <p:cNvPr id="23571" name="Text Box 19"/>
          <p:cNvSpPr txBox="1">
            <a:spLocks noChangeArrowheads="1"/>
          </p:cNvSpPr>
          <p:nvPr/>
        </p:nvSpPr>
        <p:spPr bwMode="auto">
          <a:xfrm>
            <a:off x="3924300" y="2492375"/>
            <a:ext cx="1284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subject to</a:t>
            </a:r>
            <a:endParaRPr lang="nl-NL" altLang="en-US" sz="1800"/>
          </a:p>
        </p:txBody>
      </p:sp>
      <p:sp>
        <p:nvSpPr>
          <p:cNvPr id="23572" name="Text Box 20"/>
          <p:cNvSpPr txBox="1">
            <a:spLocks noChangeArrowheads="1"/>
          </p:cNvSpPr>
          <p:nvPr/>
        </p:nvSpPr>
        <p:spPr bwMode="auto">
          <a:xfrm>
            <a:off x="2771775" y="3840163"/>
            <a:ext cx="293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a:t>
            </a:r>
            <a:endParaRPr lang="nl-NL" altLang="en-US" sz="1800"/>
          </a:p>
        </p:txBody>
      </p:sp>
      <p:sp>
        <p:nvSpPr>
          <p:cNvPr id="23573" name="Text Box 21"/>
          <p:cNvSpPr txBox="1">
            <a:spLocks noChangeArrowheads="1"/>
          </p:cNvSpPr>
          <p:nvPr/>
        </p:nvSpPr>
        <p:spPr bwMode="auto">
          <a:xfrm>
            <a:off x="5919788" y="3840163"/>
            <a:ext cx="293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a:t>*</a:t>
            </a:r>
            <a:endParaRPr lang="nl-NL" altLang="en-US" sz="1800"/>
          </a:p>
        </p:txBody>
      </p:sp>
      <p:sp>
        <p:nvSpPr>
          <p:cNvPr id="23574" name="Text Box 22"/>
          <p:cNvSpPr txBox="1">
            <a:spLocks noChangeArrowheads="1"/>
          </p:cNvSpPr>
          <p:nvPr/>
        </p:nvSpPr>
        <p:spPr bwMode="auto">
          <a:xfrm>
            <a:off x="6824663" y="5300663"/>
            <a:ext cx="1277937" cy="457200"/>
          </a:xfrm>
          <a:prstGeom prst="rect">
            <a:avLst/>
          </a:prstGeom>
          <a:solidFill>
            <a:srgbClr val="FBEAA1">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a:t>phising</a:t>
            </a:r>
            <a:endParaRPr lang="nl-NL"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Security</a:t>
            </a:r>
          </a:p>
        </p:txBody>
      </p:sp>
      <p:sp>
        <p:nvSpPr>
          <p:cNvPr id="3" name="Content Placeholder 2"/>
          <p:cNvSpPr>
            <a:spLocks noGrp="1"/>
          </p:cNvSpPr>
          <p:nvPr>
            <p:ph idx="1"/>
          </p:nvPr>
        </p:nvSpPr>
        <p:spPr/>
        <p:txBody>
          <a:bodyPr/>
          <a:lstStyle/>
          <a:p>
            <a:pPr marL="0" indent="0">
              <a:buNone/>
            </a:pPr>
            <a:r>
              <a:rPr lang="sv-SE" dirty="0"/>
              <a:t>Definition:</a:t>
            </a:r>
          </a:p>
          <a:p>
            <a:pPr marL="400050" lvl="1" indent="0">
              <a:buNone/>
            </a:pPr>
            <a:r>
              <a:rPr lang="en-US" sz="2000" dirty="0" smtClean="0"/>
              <a:t>Security </a:t>
            </a:r>
            <a:r>
              <a:rPr lang="en-US" sz="2000" dirty="0"/>
              <a:t>is a measure of the system’s ability to protect data and information from unauthorized access while still providing access to people and systems that are authorized.</a:t>
            </a:r>
            <a:endParaRPr lang="sv-SE" sz="2000" dirty="0"/>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pPr>
              <a:defRPr/>
            </a:pPr>
            <a:fld id="{D3849320-BEB5-49EA-BA63-E9B2300A7F39}" type="slidenum">
              <a:rPr lang="en-US" smtClean="0"/>
              <a:pPr>
                <a:defRPr/>
              </a:pPr>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7624" y="3789040"/>
            <a:ext cx="6000750" cy="230505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7909" y="332656"/>
            <a:ext cx="1466091" cy="1655067"/>
          </a:xfrm>
          <a:prstGeom prst="rect">
            <a:avLst/>
          </a:prstGeom>
        </p:spPr>
      </p:pic>
    </p:spTree>
    <p:extLst>
      <p:ext uri="{BB962C8B-B14F-4D97-AF65-F5344CB8AC3E}">
        <p14:creationId xmlns:p14="http://schemas.microsoft.com/office/powerpoint/2010/main" val="297638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692150"/>
            <a:ext cx="2959100" cy="2203450"/>
          </a:xfrm>
          <a:solidFill>
            <a:schemeClr val="bg1"/>
          </a:solidFill>
        </p:spPr>
        <p:txBody>
          <a:bodyPr/>
          <a:lstStyle/>
          <a:p>
            <a:r>
              <a:rPr lang="sv-SE" dirty="0"/>
              <a:t>Security General Scenario</a:t>
            </a: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pPr>
              <a:defRPr/>
            </a:pPr>
            <a:fld id="{D3849320-BEB5-49EA-BA63-E9B2300A7F39}" type="slidenum">
              <a:rPr lang="en-US" smtClean="0"/>
              <a:pPr>
                <a:defRPr/>
              </a:pPr>
              <a:t>27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87700" y="679515"/>
            <a:ext cx="5772150" cy="603411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830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Concrete </a:t>
            </a:r>
            <a:r>
              <a:rPr lang="sv-SE" dirty="0" err="1"/>
              <a:t>Security</a:t>
            </a:r>
            <a:r>
              <a:rPr lang="sv-SE" dirty="0"/>
              <a:t> Scenario</a:t>
            </a: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pPr>
              <a:defRPr/>
            </a:pPr>
            <a:fld id="{D3849320-BEB5-49EA-BA63-E9B2300A7F39}" type="slidenum">
              <a:rPr lang="en-US" smtClean="0"/>
              <a:pPr>
                <a:defRPr/>
              </a:pPr>
              <a:t>28</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88962" y="1628774"/>
            <a:ext cx="8026455" cy="4048125"/>
          </a:xfrm>
        </p:spPr>
      </p:pic>
    </p:spTree>
    <p:extLst>
      <p:ext uri="{BB962C8B-B14F-4D97-AF65-F5344CB8AC3E}">
        <p14:creationId xmlns:p14="http://schemas.microsoft.com/office/powerpoint/2010/main" val="2139571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80" y="646584"/>
            <a:ext cx="8496300" cy="838200"/>
          </a:xfrm>
        </p:spPr>
        <p:txBody>
          <a:bodyPr/>
          <a:lstStyle/>
          <a:p>
            <a:r>
              <a:rPr lang="sv-SE" dirty="0"/>
              <a:t>Security </a:t>
            </a:r>
            <a:r>
              <a:rPr lang="sv-SE" dirty="0" err="1"/>
              <a:t>Tactics</a:t>
            </a:r>
            <a:endParaRPr lang="sv-S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08066" y="1412776"/>
            <a:ext cx="7624374" cy="5184575"/>
          </a:xfrm>
        </p:spPr>
      </p:pic>
      <p:sp>
        <p:nvSpPr>
          <p:cNvPr id="4" name="Slide Number Placeholder 3"/>
          <p:cNvSpPr>
            <a:spLocks noGrp="1"/>
          </p:cNvSpPr>
          <p:nvPr>
            <p:ph type="sldNum" sz="quarter" idx="4294967295"/>
          </p:nvPr>
        </p:nvSpPr>
        <p:spPr>
          <a:xfrm>
            <a:off x="7020272" y="6356351"/>
            <a:ext cx="2057400" cy="365125"/>
          </a:xfrm>
          <a:prstGeom prst="rect">
            <a:avLst/>
          </a:prstGeom>
        </p:spPr>
        <p:txBody>
          <a:bodyPr anchor="ctr"/>
          <a:lstStyle/>
          <a:p>
            <a:pPr>
              <a:defRPr/>
            </a:pPr>
            <a:fld id="{D3849320-BEB5-49EA-BA63-E9B2300A7F39}" type="slidenum">
              <a:rPr lang="en-US" smtClean="0"/>
              <a:pPr>
                <a:defRPr/>
              </a:pPr>
              <a:t>29</a:t>
            </a:fld>
            <a:endParaRPr lang="en-US"/>
          </a:p>
        </p:txBody>
      </p:sp>
    </p:spTree>
    <p:extLst>
      <p:ext uri="{BB962C8B-B14F-4D97-AF65-F5344CB8AC3E}">
        <p14:creationId xmlns:p14="http://schemas.microsoft.com/office/powerpoint/2010/main" val="738699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EC636E17-4E77-46B6-97B9-87B8E8DDB404}" type="slidenum">
              <a:rPr lang="en-US" smtClean="0">
                <a:solidFill>
                  <a:prstClr val="black">
                    <a:tint val="75000"/>
                  </a:prstClr>
                </a:solidFill>
              </a:rPr>
              <a:pPr/>
              <a:t>3</a:t>
            </a:fld>
            <a:endParaRPr lang="en-US" dirty="0">
              <a:solidFill>
                <a:prstClr val="black">
                  <a:tint val="75000"/>
                </a:prstClr>
              </a:solidFill>
            </a:endParaRPr>
          </a:p>
        </p:txBody>
      </p:sp>
      <p:sp>
        <p:nvSpPr>
          <p:cNvPr id="15" name="Rectangle 14">
            <a:extLst>
              <a:ext uri="{FF2B5EF4-FFF2-40B4-BE49-F238E27FC236}">
                <a16:creationId xmlns="" xmlns:a16="http://schemas.microsoft.com/office/drawing/2014/main" id="{9C1EA594-2356-4A2F-B5C0-E30F358C03B8}"/>
              </a:ext>
            </a:extLst>
          </p:cNvPr>
          <p:cNvSpPr/>
          <p:nvPr/>
        </p:nvSpPr>
        <p:spPr>
          <a:xfrm>
            <a:off x="2989164" y="6180015"/>
            <a:ext cx="2915412" cy="584775"/>
          </a:xfrm>
          <a:prstGeom prst="rect">
            <a:avLst/>
          </a:prstGeom>
        </p:spPr>
        <p:txBody>
          <a:bodyPr wrap="square">
            <a:spAutoFit/>
          </a:bodyPr>
          <a:lstStyle/>
          <a:p>
            <a:pPr algn="ctr" fontAlgn="auto">
              <a:spcBef>
                <a:spcPts val="0"/>
              </a:spcBef>
              <a:spcAft>
                <a:spcPts val="0"/>
              </a:spcAft>
            </a:pPr>
            <a:endParaRPr lang="en-US" sz="1800" dirty="0">
              <a:solidFill>
                <a:prstClr val="black"/>
              </a:solidFill>
              <a:latin typeface="Calibri" panose="020F0502020204030204"/>
            </a:endParaRPr>
          </a:p>
          <a:p>
            <a:pPr algn="ctr" fontAlgn="auto">
              <a:spcBef>
                <a:spcPts val="0"/>
              </a:spcBef>
              <a:spcAft>
                <a:spcPts val="0"/>
              </a:spcAft>
            </a:pPr>
            <a:r>
              <a:rPr lang="en-US" sz="1400" dirty="0">
                <a:solidFill>
                  <a:prstClr val="white">
                    <a:lumMod val="65000"/>
                  </a:prstClr>
                </a:solidFill>
                <a:latin typeface="Calibri" panose="020F0502020204030204"/>
              </a:rPr>
              <a:t>Gothenburg, 2</a:t>
            </a:r>
            <a:r>
              <a:rPr lang="en-US" sz="1400" baseline="30000" dirty="0">
                <a:solidFill>
                  <a:prstClr val="white">
                    <a:lumMod val="65000"/>
                  </a:prstClr>
                </a:solidFill>
                <a:latin typeface="Calibri" panose="020F0502020204030204"/>
              </a:rPr>
              <a:t>nd </a:t>
            </a:r>
            <a:r>
              <a:rPr lang="en-US" sz="1400" dirty="0">
                <a:solidFill>
                  <a:prstClr val="white">
                    <a:lumMod val="65000"/>
                  </a:prstClr>
                </a:solidFill>
                <a:latin typeface="Calibri" panose="020F0502020204030204"/>
              </a:rPr>
              <a:t>of March 2020</a:t>
            </a:r>
          </a:p>
        </p:txBody>
      </p:sp>
      <p:pic>
        <p:nvPicPr>
          <p:cNvPr id="16" name="Picture 15">
            <a:extLst>
              <a:ext uri="{FF2B5EF4-FFF2-40B4-BE49-F238E27FC236}">
                <a16:creationId xmlns="" xmlns:a16="http://schemas.microsoft.com/office/drawing/2014/main" id="{5850510F-A545-417B-90C0-6735B3FCAECB}"/>
              </a:ext>
            </a:extLst>
          </p:cNvPr>
          <p:cNvPicPr>
            <a:picLocks noChangeAspect="1"/>
          </p:cNvPicPr>
          <p:nvPr/>
        </p:nvPicPr>
        <p:blipFill rotWithShape="1">
          <a:blip r:embed="rId3"/>
          <a:srcRect l="25263" t="13411" r="15685" b="60126"/>
          <a:stretch/>
        </p:blipFill>
        <p:spPr>
          <a:xfrm>
            <a:off x="967209" y="386283"/>
            <a:ext cx="7177479" cy="2010242"/>
          </a:xfrm>
          <a:prstGeom prst="rect">
            <a:avLst/>
          </a:prstGeom>
        </p:spPr>
      </p:pic>
      <p:pic>
        <p:nvPicPr>
          <p:cNvPr id="12" name="Picture 11">
            <a:extLst>
              <a:ext uri="{FF2B5EF4-FFF2-40B4-BE49-F238E27FC236}">
                <a16:creationId xmlns="" xmlns:a16="http://schemas.microsoft.com/office/drawing/2014/main" id="{DC41ACD0-75A8-481E-96AE-39E8A3734926}"/>
              </a:ext>
            </a:extLst>
          </p:cNvPr>
          <p:cNvPicPr>
            <a:picLocks noChangeAspect="1"/>
          </p:cNvPicPr>
          <p:nvPr/>
        </p:nvPicPr>
        <p:blipFill rotWithShape="1">
          <a:blip r:embed="rId4"/>
          <a:srcRect l="60417" t="59349" r="21550" b="9447"/>
          <a:stretch/>
        </p:blipFill>
        <p:spPr>
          <a:xfrm>
            <a:off x="8515350" y="1"/>
            <a:ext cx="628650" cy="679878"/>
          </a:xfrm>
          <a:prstGeom prst="rect">
            <a:avLst/>
          </a:prstGeom>
        </p:spPr>
      </p:pic>
      <p:pic>
        <p:nvPicPr>
          <p:cNvPr id="6" name="Picture 5">
            <a:extLst>
              <a:ext uri="{FF2B5EF4-FFF2-40B4-BE49-F238E27FC236}">
                <a16:creationId xmlns="" xmlns:a16="http://schemas.microsoft.com/office/drawing/2014/main" id="{913D5850-6651-46C6-A347-A4D37B831B48}"/>
              </a:ext>
            </a:extLst>
          </p:cNvPr>
          <p:cNvPicPr>
            <a:picLocks noChangeAspect="1"/>
          </p:cNvPicPr>
          <p:nvPr/>
        </p:nvPicPr>
        <p:blipFill rotWithShape="1">
          <a:blip r:embed="rId3"/>
          <a:srcRect l="25263" t="43723" r="15685" b="4736"/>
          <a:stretch/>
        </p:blipFill>
        <p:spPr>
          <a:xfrm>
            <a:off x="1009576" y="2396525"/>
            <a:ext cx="6630323" cy="3616818"/>
          </a:xfrm>
          <a:prstGeom prst="rect">
            <a:avLst/>
          </a:prstGeom>
          <a:solidFill>
            <a:srgbClr val="E69A24"/>
          </a:solidFill>
        </p:spPr>
      </p:pic>
    </p:spTree>
    <p:extLst>
      <p:ext uri="{BB962C8B-B14F-4D97-AF65-F5344CB8AC3E}">
        <p14:creationId xmlns:p14="http://schemas.microsoft.com/office/powerpoint/2010/main" val="2625920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b="1" smtClean="0"/>
              <a:t>Security Tactics</a:t>
            </a:r>
          </a:p>
        </p:txBody>
      </p:sp>
      <p:sp>
        <p:nvSpPr>
          <p:cNvPr id="28675" name="Rectangle 3"/>
          <p:cNvSpPr>
            <a:spLocks noGrp="1" noChangeArrowheads="1"/>
          </p:cNvSpPr>
          <p:nvPr>
            <p:ph idx="1"/>
          </p:nvPr>
        </p:nvSpPr>
        <p:spPr/>
        <p:txBody>
          <a:bodyPr/>
          <a:lstStyle/>
          <a:p>
            <a:r>
              <a:rPr lang="en-US" altLang="en-US" sz="2800" smtClean="0"/>
              <a:t>Resisting attacks</a:t>
            </a:r>
          </a:p>
          <a:p>
            <a:r>
              <a:rPr lang="en-US" altLang="en-US" sz="2800" smtClean="0"/>
              <a:t>Detecting attacks</a:t>
            </a:r>
          </a:p>
          <a:p>
            <a:r>
              <a:rPr lang="en-US" altLang="en-US" sz="2800" smtClean="0"/>
              <a:t>Recovering from an attack</a:t>
            </a:r>
          </a:p>
        </p:txBody>
      </p:sp>
      <p:sp>
        <p:nvSpPr>
          <p:cNvPr id="28676"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D666C1A-20FB-4813-8C89-850B24D6FAA0}" type="slidenum">
              <a:rPr lang="en-GB" altLang="en-US" sz="1000"/>
              <a:pPr eaLnBrk="1" hangingPunct="1"/>
              <a:t>30</a:t>
            </a:fld>
            <a:endParaRPr lang="en-GB" altLang="en-US" sz="1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1143000"/>
          </a:xfrm>
          <a:noFill/>
        </p:spPr>
        <p:txBody>
          <a:bodyPr/>
          <a:lstStyle/>
          <a:p>
            <a:r>
              <a:rPr lang="en-US" altLang="en-US" smtClean="0"/>
              <a:t>Layers of Defence</a:t>
            </a:r>
            <a:endParaRPr lang="en-GB" altLang="en-US" smtClean="0"/>
          </a:p>
        </p:txBody>
      </p:sp>
      <p:sp>
        <p:nvSpPr>
          <p:cNvPr id="29699"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7A4143D-2A26-4FA8-982F-FEB3A566B667}" type="slidenum">
              <a:rPr lang="en-GB" altLang="en-US" sz="1000"/>
              <a:pPr eaLnBrk="1" hangingPunct="1"/>
              <a:t>31</a:t>
            </a:fld>
            <a:endParaRPr lang="en-GB" altLang="en-US" sz="1000"/>
          </a:p>
        </p:txBody>
      </p:sp>
      <p:sp>
        <p:nvSpPr>
          <p:cNvPr id="29700" name="Text Box 3"/>
          <p:cNvSpPr txBox="1">
            <a:spLocks noChangeArrowheads="1"/>
          </p:cNvSpPr>
          <p:nvPr/>
        </p:nvSpPr>
        <p:spPr bwMode="auto">
          <a:xfrm>
            <a:off x="990600" y="3262313"/>
            <a:ext cx="973138" cy="5191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Deter</a:t>
            </a:r>
            <a:endParaRPr lang="en-GB" altLang="en-US" sz="2800">
              <a:latin typeface="Times New Roman" panose="02020603050405020304" pitchFamily="18" charset="0"/>
            </a:endParaRPr>
          </a:p>
        </p:txBody>
      </p:sp>
      <p:sp>
        <p:nvSpPr>
          <p:cNvPr id="29701" name="Text Box 4"/>
          <p:cNvSpPr txBox="1">
            <a:spLocks noChangeArrowheads="1"/>
          </p:cNvSpPr>
          <p:nvPr/>
        </p:nvSpPr>
        <p:spPr bwMode="auto">
          <a:xfrm>
            <a:off x="2624138" y="3262313"/>
            <a:ext cx="1109662" cy="5191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Detect</a:t>
            </a:r>
            <a:endParaRPr lang="en-GB" altLang="en-US" sz="2800">
              <a:latin typeface="Times New Roman" panose="02020603050405020304" pitchFamily="18" charset="0"/>
            </a:endParaRPr>
          </a:p>
        </p:txBody>
      </p:sp>
      <p:sp>
        <p:nvSpPr>
          <p:cNvPr id="29702" name="Text Box 5"/>
          <p:cNvSpPr txBox="1">
            <a:spLocks noChangeArrowheads="1"/>
          </p:cNvSpPr>
          <p:nvPr/>
        </p:nvSpPr>
        <p:spPr bwMode="auto">
          <a:xfrm>
            <a:off x="4343400" y="3262313"/>
            <a:ext cx="1092200" cy="5191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Alarm</a:t>
            </a:r>
            <a:endParaRPr lang="en-GB" altLang="en-US" sz="2800">
              <a:latin typeface="Times New Roman" panose="02020603050405020304" pitchFamily="18" charset="0"/>
            </a:endParaRPr>
          </a:p>
        </p:txBody>
      </p:sp>
      <p:sp>
        <p:nvSpPr>
          <p:cNvPr id="29703" name="Text Box 6"/>
          <p:cNvSpPr txBox="1">
            <a:spLocks noChangeArrowheads="1"/>
          </p:cNvSpPr>
          <p:nvPr/>
        </p:nvSpPr>
        <p:spPr bwMode="auto">
          <a:xfrm>
            <a:off x="6316663" y="3567113"/>
            <a:ext cx="2065337" cy="5191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Delay escape</a:t>
            </a:r>
            <a:endParaRPr lang="en-GB" altLang="en-US" sz="2800">
              <a:latin typeface="Times New Roman" panose="02020603050405020304" pitchFamily="18" charset="0"/>
            </a:endParaRPr>
          </a:p>
        </p:txBody>
      </p:sp>
      <p:sp>
        <p:nvSpPr>
          <p:cNvPr id="29704" name="Text Box 7"/>
          <p:cNvSpPr txBox="1">
            <a:spLocks noChangeArrowheads="1"/>
          </p:cNvSpPr>
          <p:nvPr/>
        </p:nvSpPr>
        <p:spPr bwMode="auto">
          <a:xfrm>
            <a:off x="6324600" y="2971800"/>
            <a:ext cx="1427163" cy="51911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Respond</a:t>
            </a:r>
            <a:endParaRPr lang="en-GB" altLang="en-US" sz="2800">
              <a:latin typeface="Times New Roman" panose="02020603050405020304" pitchFamily="18" charset="0"/>
            </a:endParaRPr>
          </a:p>
        </p:txBody>
      </p:sp>
      <p:sp>
        <p:nvSpPr>
          <p:cNvPr id="29705" name="Text Box 8"/>
          <p:cNvSpPr txBox="1">
            <a:spLocks noChangeArrowheads="1"/>
          </p:cNvSpPr>
          <p:nvPr/>
        </p:nvSpPr>
        <p:spPr bwMode="auto">
          <a:xfrm>
            <a:off x="914400" y="4800600"/>
            <a:ext cx="5186363" cy="51911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Sequence should not take too long!</a:t>
            </a:r>
            <a:endParaRPr lang="en-GB" altLang="en-US" sz="2800">
              <a:latin typeface="Times New Roman" panose="02020603050405020304" pitchFamily="18" charset="0"/>
            </a:endParaRPr>
          </a:p>
        </p:txBody>
      </p:sp>
      <p:cxnSp>
        <p:nvCxnSpPr>
          <p:cNvPr id="29706" name="AutoShape 9"/>
          <p:cNvCxnSpPr>
            <a:cxnSpLocks noChangeShapeType="1"/>
            <a:stCxn id="29700" idx="3"/>
            <a:endCxn id="29701" idx="1"/>
          </p:cNvCxnSpPr>
          <p:nvPr/>
        </p:nvCxnSpPr>
        <p:spPr bwMode="auto">
          <a:xfrm>
            <a:off x="1963738" y="3522663"/>
            <a:ext cx="6604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7" name="AutoShape 10"/>
          <p:cNvCxnSpPr>
            <a:cxnSpLocks noChangeShapeType="1"/>
            <a:stCxn id="29701" idx="3"/>
            <a:endCxn id="29702" idx="1"/>
          </p:cNvCxnSpPr>
          <p:nvPr/>
        </p:nvCxnSpPr>
        <p:spPr bwMode="auto">
          <a:xfrm>
            <a:off x="3733800" y="3522663"/>
            <a:ext cx="6096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8" name="AutoShape 11"/>
          <p:cNvCxnSpPr>
            <a:cxnSpLocks noChangeShapeType="1"/>
            <a:stCxn id="29702" idx="3"/>
            <a:endCxn id="29704" idx="1"/>
          </p:cNvCxnSpPr>
          <p:nvPr/>
        </p:nvCxnSpPr>
        <p:spPr bwMode="auto">
          <a:xfrm flipV="1">
            <a:off x="5435600" y="3232150"/>
            <a:ext cx="889000" cy="2905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9" name="AutoShape 12"/>
          <p:cNvCxnSpPr>
            <a:cxnSpLocks noChangeShapeType="1"/>
            <a:stCxn id="29702" idx="3"/>
            <a:endCxn id="29703" idx="1"/>
          </p:cNvCxnSpPr>
          <p:nvPr/>
        </p:nvCxnSpPr>
        <p:spPr bwMode="auto">
          <a:xfrm>
            <a:off x="5435600" y="3522663"/>
            <a:ext cx="881063" cy="304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0" name="Text Box 13"/>
          <p:cNvSpPr txBox="1">
            <a:spLocks noChangeArrowheads="1"/>
          </p:cNvSpPr>
          <p:nvPr/>
        </p:nvSpPr>
        <p:spPr bwMode="auto">
          <a:xfrm>
            <a:off x="685800" y="2057400"/>
            <a:ext cx="155416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preventive</a:t>
            </a:r>
            <a:endParaRPr lang="en-GB" altLang="en-US" b="1">
              <a:latin typeface="Times New Roman" panose="02020603050405020304" pitchFamily="18" charset="0"/>
            </a:endParaRPr>
          </a:p>
        </p:txBody>
      </p:sp>
      <p:sp>
        <p:nvSpPr>
          <p:cNvPr id="29711" name="Text Box 14"/>
          <p:cNvSpPr txBox="1">
            <a:spLocks noChangeArrowheads="1"/>
          </p:cNvSpPr>
          <p:nvPr/>
        </p:nvSpPr>
        <p:spPr bwMode="auto">
          <a:xfrm>
            <a:off x="2438400" y="2057400"/>
            <a:ext cx="13335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detective</a:t>
            </a:r>
            <a:endParaRPr lang="en-GB" altLang="en-US" b="1">
              <a:latin typeface="Times New Roman" panose="02020603050405020304" pitchFamily="18" charset="0"/>
            </a:endParaRPr>
          </a:p>
        </p:txBody>
      </p:sp>
      <p:sp>
        <p:nvSpPr>
          <p:cNvPr id="29712" name="Text Box 15"/>
          <p:cNvSpPr txBox="1">
            <a:spLocks noChangeArrowheads="1"/>
          </p:cNvSpPr>
          <p:nvPr/>
        </p:nvSpPr>
        <p:spPr bwMode="auto">
          <a:xfrm>
            <a:off x="5334000" y="2057400"/>
            <a:ext cx="278606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Corrective/recovery</a:t>
            </a:r>
            <a:endParaRPr lang="en-GB" altLang="en-US" b="1">
              <a:latin typeface="Times New Roman" panose="02020603050405020304" pitchFamily="18" charset="0"/>
            </a:endParaRPr>
          </a:p>
        </p:txBody>
      </p:sp>
      <p:sp>
        <p:nvSpPr>
          <p:cNvPr id="29713" name="AutoShape 16"/>
          <p:cNvSpPr>
            <a:spLocks/>
          </p:cNvSpPr>
          <p:nvPr/>
        </p:nvSpPr>
        <p:spPr bwMode="auto">
          <a:xfrm rot="-5400000">
            <a:off x="1333500" y="2247900"/>
            <a:ext cx="304800" cy="1143000"/>
          </a:xfrm>
          <a:prstGeom prst="rightBrace">
            <a:avLst>
              <a:gd name="adj1" fmla="val 312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9714" name="AutoShape 17"/>
          <p:cNvSpPr>
            <a:spLocks/>
          </p:cNvSpPr>
          <p:nvPr/>
        </p:nvSpPr>
        <p:spPr bwMode="auto">
          <a:xfrm rot="-5400000">
            <a:off x="3009900" y="2247900"/>
            <a:ext cx="304800" cy="1143000"/>
          </a:xfrm>
          <a:prstGeom prst="rightBrace">
            <a:avLst>
              <a:gd name="adj1" fmla="val 312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9715" name="AutoShape 18"/>
          <p:cNvSpPr>
            <a:spLocks/>
          </p:cNvSpPr>
          <p:nvPr/>
        </p:nvSpPr>
        <p:spPr bwMode="auto">
          <a:xfrm rot="-5400000">
            <a:off x="5943600" y="990600"/>
            <a:ext cx="304800" cy="3657600"/>
          </a:xfrm>
          <a:prstGeom prst="righ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Security Mechanisms</a:t>
            </a:r>
          </a:p>
        </p:txBody>
      </p:sp>
      <p:sp>
        <p:nvSpPr>
          <p:cNvPr id="30723" name="Rectangle 3"/>
          <p:cNvSpPr>
            <a:spLocks noGrp="1" noChangeArrowheads="1"/>
          </p:cNvSpPr>
          <p:nvPr>
            <p:ph idx="1"/>
          </p:nvPr>
        </p:nvSpPr>
        <p:spPr>
          <a:xfrm>
            <a:off x="539750" y="1628775"/>
            <a:ext cx="6172200" cy="4267200"/>
          </a:xfrm>
        </p:spPr>
        <p:txBody>
          <a:bodyPr/>
          <a:lstStyle/>
          <a:p>
            <a:r>
              <a:rPr lang="en-US" altLang="en-US" smtClean="0"/>
              <a:t>Encryption</a:t>
            </a:r>
          </a:p>
          <a:p>
            <a:r>
              <a:rPr lang="en-US" altLang="en-US" smtClean="0"/>
              <a:t>Authentication</a:t>
            </a:r>
          </a:p>
          <a:p>
            <a:r>
              <a:rPr lang="en-US" altLang="en-US" smtClean="0"/>
              <a:t>Authorization</a:t>
            </a:r>
          </a:p>
          <a:p>
            <a:r>
              <a:rPr lang="en-US" altLang="en-US" smtClean="0"/>
              <a:t>Auditing / Accountability</a:t>
            </a:r>
          </a:p>
        </p:txBody>
      </p:sp>
      <p:sp>
        <p:nvSpPr>
          <p:cNvPr id="30724"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E259C09-652C-4DC2-A37F-ECA5B50F5363}" type="slidenum">
              <a:rPr lang="en-GB" altLang="en-US" sz="1000"/>
              <a:pPr eaLnBrk="1" hangingPunct="1"/>
              <a:t>32</a:t>
            </a:fld>
            <a:endParaRPr lang="en-GB" altLang="en-US" sz="1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937000"/>
            <a:ext cx="3886200"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2"/>
          <p:cNvSpPr>
            <a:spLocks noGrp="1" noChangeArrowheads="1"/>
          </p:cNvSpPr>
          <p:nvPr>
            <p:ph type="title"/>
          </p:nvPr>
        </p:nvSpPr>
        <p:spPr>
          <a:xfrm>
            <a:off x="685800" y="609600"/>
            <a:ext cx="7772400" cy="1143000"/>
          </a:xfrm>
          <a:noFill/>
        </p:spPr>
        <p:txBody>
          <a:bodyPr/>
          <a:lstStyle/>
          <a:p>
            <a:r>
              <a:rPr lang="en-US" altLang="en-US" smtClean="0"/>
              <a:t>Encryption</a:t>
            </a:r>
            <a:endParaRPr lang="en-GB" altLang="en-US" smtClean="0"/>
          </a:p>
        </p:txBody>
      </p:sp>
      <p:sp>
        <p:nvSpPr>
          <p:cNvPr id="31748"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EB908500-5630-4FAB-B681-D0CE348B5186}" type="slidenum">
              <a:rPr lang="en-GB" altLang="en-US" sz="1000"/>
              <a:pPr eaLnBrk="1" hangingPunct="1"/>
              <a:t>33</a:t>
            </a:fld>
            <a:endParaRPr lang="en-GB" altLang="en-US" sz="1000"/>
          </a:p>
        </p:txBody>
      </p:sp>
      <p:sp>
        <p:nvSpPr>
          <p:cNvPr id="31749" name="Text Box 3"/>
          <p:cNvSpPr txBox="1">
            <a:spLocks noChangeArrowheads="1"/>
          </p:cNvSpPr>
          <p:nvPr/>
        </p:nvSpPr>
        <p:spPr bwMode="auto">
          <a:xfrm>
            <a:off x="1081088" y="1484313"/>
            <a:ext cx="6299200" cy="222726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Transform data into something an attacker </a:t>
            </a:r>
          </a:p>
          <a:p>
            <a:r>
              <a:rPr lang="en-US" altLang="en-US" sz="2800">
                <a:latin typeface="Times New Roman" panose="02020603050405020304" pitchFamily="18" charset="0"/>
              </a:rPr>
              <a:t>cannot understand</a:t>
            </a:r>
          </a:p>
          <a:p>
            <a:endParaRPr lang="en-US" altLang="en-US" sz="2800">
              <a:latin typeface="Times New Roman" panose="02020603050405020304" pitchFamily="18" charset="0"/>
            </a:endParaRPr>
          </a:p>
          <a:p>
            <a:r>
              <a:rPr lang="en-US" altLang="en-US" sz="2800">
                <a:latin typeface="Times New Roman" panose="02020603050405020304" pitchFamily="18" charset="0"/>
              </a:rPr>
              <a:t>Encryption mechanism may support</a:t>
            </a:r>
          </a:p>
          <a:p>
            <a:r>
              <a:rPr lang="en-US" altLang="en-US" sz="2800">
                <a:latin typeface="Times New Roman" panose="02020603050405020304" pitchFamily="18" charset="0"/>
              </a:rPr>
              <a:t>both encryption and integrity </a:t>
            </a:r>
            <a:endParaRPr lang="en-GB" altLang="en-US" sz="2800">
              <a:latin typeface="Times New Roman" panose="02020603050405020304" pitchFamily="18" charset="0"/>
            </a:endParaRPr>
          </a:p>
        </p:txBody>
      </p:sp>
      <p:sp>
        <p:nvSpPr>
          <p:cNvPr id="31750" name="TextBox 1"/>
          <p:cNvSpPr txBox="1">
            <a:spLocks noChangeArrowheads="1"/>
          </p:cNvSpPr>
          <p:nvPr/>
        </p:nvSpPr>
        <p:spPr bwMode="auto">
          <a:xfrm>
            <a:off x="1403350" y="5035550"/>
            <a:ext cx="165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b="1">
                <a:latin typeface="Courier" pitchFamily="49" charset="0"/>
              </a:rPr>
              <a:t>Password</a:t>
            </a:r>
            <a:endParaRPr lang="sv-SE" altLang="en-US" b="1">
              <a:latin typeface="Courier" pitchFamily="49" charset="0"/>
            </a:endParaRPr>
          </a:p>
        </p:txBody>
      </p:sp>
      <p:sp>
        <p:nvSpPr>
          <p:cNvPr id="3" name="Right Arrow 2"/>
          <p:cNvSpPr/>
          <p:nvPr/>
        </p:nvSpPr>
        <p:spPr>
          <a:xfrm>
            <a:off x="3132138" y="5106988"/>
            <a:ext cx="215900"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0" name="Right Arrow 9"/>
          <p:cNvSpPr/>
          <p:nvPr/>
        </p:nvSpPr>
        <p:spPr>
          <a:xfrm>
            <a:off x="5508625" y="5106988"/>
            <a:ext cx="215900"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1753" name="TextBox 10"/>
          <p:cNvSpPr txBox="1">
            <a:spLocks noChangeArrowheads="1"/>
          </p:cNvSpPr>
          <p:nvPr/>
        </p:nvSpPr>
        <p:spPr bwMode="auto">
          <a:xfrm>
            <a:off x="5940425" y="5013325"/>
            <a:ext cx="165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b="1">
                <a:latin typeface="Courier" pitchFamily="49" charset="0"/>
              </a:rPr>
              <a:t>KFJIPQSZ</a:t>
            </a:r>
            <a:endParaRPr lang="sv-SE" altLang="en-US" b="1">
              <a:latin typeface="Courier" pitchFamily="49" charset="0"/>
            </a:endParaRPr>
          </a:p>
        </p:txBody>
      </p:sp>
      <p:pic>
        <p:nvPicPr>
          <p:cNvPr id="31754" name="Picture 6" descr="Key by koliberek - golden key with a little of 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58445">
            <a:off x="3741738" y="5156200"/>
            <a:ext cx="13319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547688"/>
            <a:ext cx="7772400" cy="1143000"/>
          </a:xfrm>
          <a:noFill/>
        </p:spPr>
        <p:txBody>
          <a:bodyPr/>
          <a:lstStyle/>
          <a:p>
            <a:r>
              <a:rPr lang="en-US" altLang="en-US" smtClean="0"/>
              <a:t>Authentication</a:t>
            </a:r>
            <a:endParaRPr lang="en-GB" altLang="en-US" smtClean="0"/>
          </a:p>
        </p:txBody>
      </p:sp>
      <p:sp>
        <p:nvSpPr>
          <p:cNvPr id="32771"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44E676D-161F-4CFB-ADC9-B712D55D48B5}" type="slidenum">
              <a:rPr lang="en-GB" altLang="en-US" sz="1000"/>
              <a:pPr eaLnBrk="1" hangingPunct="1"/>
              <a:t>34</a:t>
            </a:fld>
            <a:endParaRPr lang="en-GB" altLang="en-US" sz="1000"/>
          </a:p>
        </p:txBody>
      </p:sp>
      <p:sp>
        <p:nvSpPr>
          <p:cNvPr id="32772" name="Text Box 3"/>
          <p:cNvSpPr txBox="1">
            <a:spLocks noChangeArrowheads="1"/>
          </p:cNvSpPr>
          <p:nvPr/>
        </p:nvSpPr>
        <p:spPr bwMode="auto">
          <a:xfrm>
            <a:off x="773113" y="1566863"/>
            <a:ext cx="6484937" cy="26543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Authentication is used to verify the claimed </a:t>
            </a:r>
          </a:p>
          <a:p>
            <a:r>
              <a:rPr lang="en-US" altLang="en-US" sz="2800">
                <a:latin typeface="Times New Roman" panose="02020603050405020304" pitchFamily="18" charset="0"/>
              </a:rPr>
              <a:t>identity of a user or application</a:t>
            </a:r>
          </a:p>
          <a:p>
            <a:endParaRPr lang="en-US" altLang="en-US" sz="2800">
              <a:latin typeface="Times New Roman" panose="02020603050405020304" pitchFamily="18" charset="0"/>
            </a:endParaRPr>
          </a:p>
          <a:p>
            <a:r>
              <a:rPr lang="en-US" altLang="en-US" sz="2800">
                <a:latin typeface="Times New Roman" panose="02020603050405020304" pitchFamily="18" charset="0"/>
              </a:rPr>
              <a:t>e.g. using passwords or (other) challenges</a:t>
            </a:r>
          </a:p>
          <a:p>
            <a:endParaRPr lang="en-US" altLang="en-US" sz="2800">
              <a:latin typeface="Times New Roman" panose="02020603050405020304" pitchFamily="18" charset="0"/>
            </a:endParaRPr>
          </a:p>
          <a:p>
            <a:r>
              <a:rPr lang="en-US" altLang="en-US" sz="2800">
                <a:latin typeface="Times New Roman" panose="02020603050405020304" pitchFamily="18" charset="0"/>
              </a:rPr>
              <a:t>Are you who you say you are?</a:t>
            </a:r>
            <a:endParaRPr lang="en-GB" altLang="en-US" sz="2800">
              <a:latin typeface="Times New Roman" panose="02020603050405020304" pitchFamily="18" charset="0"/>
            </a:endParaRPr>
          </a:p>
        </p:txBody>
      </p:sp>
      <p:pic>
        <p:nvPicPr>
          <p:cNvPr id="32773" name="Picture 5" descr="stock vector : Black and White Vector Fingerprint Crop  - Low Poly Cou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140325"/>
            <a:ext cx="12239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Iris-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5122863"/>
            <a:ext cx="11525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http://londonmumsmagazine.com/wp-content/uploads/2012/05/Standard-passpo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3933825"/>
            <a:ext cx="15843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7772400" cy="1143000"/>
          </a:xfrm>
          <a:noFill/>
        </p:spPr>
        <p:txBody>
          <a:bodyPr/>
          <a:lstStyle/>
          <a:p>
            <a:r>
              <a:rPr lang="en-US" altLang="en-US" smtClean="0"/>
              <a:t>Authorization</a:t>
            </a:r>
            <a:endParaRPr lang="en-GB" altLang="en-US" smtClean="0"/>
          </a:p>
        </p:txBody>
      </p:sp>
      <p:sp>
        <p:nvSpPr>
          <p:cNvPr id="33795"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668753D-FDFE-4376-A166-A658DDA7AC1B}" type="slidenum">
              <a:rPr lang="en-GB" altLang="en-US" sz="1000"/>
              <a:pPr eaLnBrk="1" hangingPunct="1"/>
              <a:t>35</a:t>
            </a:fld>
            <a:endParaRPr lang="en-GB" altLang="en-US" sz="1000"/>
          </a:p>
        </p:txBody>
      </p:sp>
      <p:sp>
        <p:nvSpPr>
          <p:cNvPr id="33796" name="Text Box 3"/>
          <p:cNvSpPr txBox="1">
            <a:spLocks noChangeArrowheads="1"/>
          </p:cNvSpPr>
          <p:nvPr/>
        </p:nvSpPr>
        <p:spPr bwMode="auto">
          <a:xfrm>
            <a:off x="838200" y="1752600"/>
            <a:ext cx="7696200" cy="18002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Authorization is the verification of whether</a:t>
            </a:r>
          </a:p>
          <a:p>
            <a:r>
              <a:rPr lang="en-US" altLang="en-US" sz="2800">
                <a:latin typeface="Times New Roman" panose="02020603050405020304" pitchFamily="18" charset="0"/>
              </a:rPr>
              <a:t>a party is allowed to access data/service </a:t>
            </a:r>
          </a:p>
          <a:p>
            <a:endParaRPr lang="en-US" altLang="en-US" sz="2800">
              <a:latin typeface="Times New Roman" panose="02020603050405020304" pitchFamily="18" charset="0"/>
            </a:endParaRPr>
          </a:p>
          <a:p>
            <a:r>
              <a:rPr lang="en-US" altLang="en-US" sz="2800">
                <a:latin typeface="Times New Roman" panose="02020603050405020304" pitchFamily="18" charset="0"/>
              </a:rPr>
              <a:t>I believe you are X, but are you allowed to use this ?</a:t>
            </a:r>
            <a:endParaRPr lang="en-GB"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http://graphics8.nytimes.com/images/section/jobs/200703/clipart/accounting-finance-insurance-jo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33375"/>
            <a:ext cx="251301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Grp="1" noChangeArrowheads="1"/>
          </p:cNvSpPr>
          <p:nvPr>
            <p:ph type="title"/>
          </p:nvPr>
        </p:nvSpPr>
        <p:spPr>
          <a:xfrm>
            <a:off x="685800" y="609600"/>
            <a:ext cx="7772400" cy="1143000"/>
          </a:xfrm>
          <a:noFill/>
        </p:spPr>
        <p:txBody>
          <a:bodyPr/>
          <a:lstStyle/>
          <a:p>
            <a:r>
              <a:rPr lang="en-US" altLang="en-US" smtClean="0"/>
              <a:t>Auditing</a:t>
            </a:r>
            <a:endParaRPr lang="en-GB" altLang="en-US" smtClean="0"/>
          </a:p>
        </p:txBody>
      </p:sp>
      <p:sp>
        <p:nvSpPr>
          <p:cNvPr id="34820"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97444DB-737F-4501-93D8-09AE8D55F1AA}" type="slidenum">
              <a:rPr lang="en-GB" altLang="en-US" sz="1000"/>
              <a:pPr eaLnBrk="1" hangingPunct="1"/>
              <a:t>36</a:t>
            </a:fld>
            <a:endParaRPr lang="en-GB" altLang="en-US" sz="1000"/>
          </a:p>
        </p:txBody>
      </p:sp>
      <p:sp>
        <p:nvSpPr>
          <p:cNvPr id="34821" name="Text Box 3"/>
          <p:cNvSpPr txBox="1">
            <a:spLocks noChangeArrowheads="1"/>
          </p:cNvSpPr>
          <p:nvPr/>
        </p:nvSpPr>
        <p:spPr bwMode="auto">
          <a:xfrm>
            <a:off x="685800" y="1724025"/>
            <a:ext cx="7165975" cy="35083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Auditing is the tracing of who accessed what,</a:t>
            </a:r>
          </a:p>
          <a:p>
            <a:r>
              <a:rPr lang="en-US" altLang="en-US" sz="2800">
                <a:latin typeface="Times New Roman" panose="02020603050405020304" pitchFamily="18" charset="0"/>
              </a:rPr>
              <a:t>when, where and in which way.</a:t>
            </a:r>
          </a:p>
          <a:p>
            <a:endParaRPr lang="en-US" altLang="en-US" sz="2800">
              <a:latin typeface="Times New Roman" panose="02020603050405020304" pitchFamily="18" charset="0"/>
            </a:endParaRPr>
          </a:p>
          <a:p>
            <a:r>
              <a:rPr lang="en-US" altLang="en-US" sz="2800">
                <a:latin typeface="Times New Roman" panose="02020603050405020304" pitchFamily="18" charset="0"/>
              </a:rPr>
              <a:t>Auditing is not protective or preventive, </a:t>
            </a:r>
          </a:p>
          <a:p>
            <a:r>
              <a:rPr lang="en-US" altLang="en-US" sz="2800">
                <a:latin typeface="Times New Roman" panose="02020603050405020304" pitchFamily="18" charset="0"/>
              </a:rPr>
              <a:t>but corrective.</a:t>
            </a:r>
          </a:p>
          <a:p>
            <a:endParaRPr lang="en-US" altLang="en-US" sz="2800">
              <a:latin typeface="Times New Roman" panose="02020603050405020304" pitchFamily="18" charset="0"/>
            </a:endParaRPr>
          </a:p>
          <a:p>
            <a:r>
              <a:rPr lang="en-US" altLang="en-US" sz="2800">
                <a:latin typeface="Times New Roman" panose="02020603050405020304" pitchFamily="18" charset="0"/>
              </a:rPr>
              <a:t>Auditing is helpful in detecting security breaches</a:t>
            </a:r>
          </a:p>
          <a:p>
            <a:r>
              <a:rPr lang="en-US" altLang="en-US" sz="2800">
                <a:latin typeface="Times New Roman" panose="02020603050405020304" pitchFamily="18" charset="0"/>
              </a:rPr>
              <a:t>and taking subsequent measures.</a:t>
            </a:r>
            <a:endParaRPr lang="en-GB" altLang="en-US"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Detecting and Recovering</a:t>
            </a:r>
          </a:p>
        </p:txBody>
      </p:sp>
      <p:sp>
        <p:nvSpPr>
          <p:cNvPr id="35843" name="Rectangle 3"/>
          <p:cNvSpPr>
            <a:spLocks noGrp="1" noChangeArrowheads="1"/>
          </p:cNvSpPr>
          <p:nvPr>
            <p:ph idx="1"/>
          </p:nvPr>
        </p:nvSpPr>
        <p:spPr/>
        <p:txBody>
          <a:bodyPr/>
          <a:lstStyle/>
          <a:p>
            <a:r>
              <a:rPr lang="en-US" altLang="en-US" smtClean="0"/>
              <a:t>Intrusion detection system - anomalous patterns</a:t>
            </a:r>
          </a:p>
          <a:p>
            <a:r>
              <a:rPr lang="en-US" altLang="en-US" smtClean="0"/>
              <a:t>Restoration - see availability tactics</a:t>
            </a:r>
          </a:p>
          <a:p>
            <a:r>
              <a:rPr lang="en-US" altLang="en-US" smtClean="0"/>
              <a:t>Identification - maintain audit trail</a:t>
            </a:r>
          </a:p>
        </p:txBody>
      </p:sp>
      <p:sp>
        <p:nvSpPr>
          <p:cNvPr id="35844"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55BBE84-8955-4428-84C0-385FBC821A45}" type="slidenum">
              <a:rPr lang="en-GB" altLang="en-US" sz="1000"/>
              <a:pPr eaLnBrk="1" hangingPunct="1"/>
              <a:t>37</a:t>
            </a:fld>
            <a:endParaRPr lang="en-GB" altLang="en-US" sz="1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609600"/>
            <a:ext cx="7772400" cy="1143000"/>
          </a:xfrm>
          <a:noFill/>
        </p:spPr>
        <p:txBody>
          <a:bodyPr/>
          <a:lstStyle/>
          <a:p>
            <a:r>
              <a:rPr lang="en-US" altLang="en-US" smtClean="0"/>
              <a:t>Classes of Measures</a:t>
            </a:r>
            <a:endParaRPr lang="en-GB" altLang="en-US" smtClean="0"/>
          </a:p>
        </p:txBody>
      </p:sp>
      <p:sp>
        <p:nvSpPr>
          <p:cNvPr id="61443"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8D1DB3A-6F6E-4FEB-B661-3DCF91726FDD}" type="slidenum">
              <a:rPr lang="en-GB" altLang="en-US" sz="1000"/>
              <a:pPr eaLnBrk="1" hangingPunct="1"/>
              <a:t>38</a:t>
            </a:fld>
            <a:endParaRPr lang="en-GB" altLang="en-US" sz="1000"/>
          </a:p>
        </p:txBody>
      </p:sp>
      <p:sp>
        <p:nvSpPr>
          <p:cNvPr id="61444" name="Text Box 3"/>
          <p:cNvSpPr txBox="1">
            <a:spLocks noChangeArrowheads="1"/>
          </p:cNvSpPr>
          <p:nvPr/>
        </p:nvSpPr>
        <p:spPr bwMode="auto">
          <a:xfrm>
            <a:off x="2593975" y="1946275"/>
            <a:ext cx="125095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physical</a:t>
            </a:r>
            <a:endParaRPr lang="en-GB" altLang="en-US" b="1">
              <a:latin typeface="Times New Roman" panose="02020603050405020304" pitchFamily="18" charset="0"/>
            </a:endParaRPr>
          </a:p>
        </p:txBody>
      </p:sp>
      <p:sp>
        <p:nvSpPr>
          <p:cNvPr id="61445" name="Text Box 4"/>
          <p:cNvSpPr txBox="1">
            <a:spLocks noChangeArrowheads="1"/>
          </p:cNvSpPr>
          <p:nvPr/>
        </p:nvSpPr>
        <p:spPr bwMode="auto">
          <a:xfrm>
            <a:off x="4762500" y="1946275"/>
            <a:ext cx="160496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logical / sw</a:t>
            </a:r>
            <a:endParaRPr lang="en-GB" altLang="en-US" b="1">
              <a:latin typeface="Times New Roman" panose="02020603050405020304" pitchFamily="18" charset="0"/>
            </a:endParaRPr>
          </a:p>
        </p:txBody>
      </p:sp>
      <p:sp>
        <p:nvSpPr>
          <p:cNvPr id="61446" name="Text Box 5"/>
          <p:cNvSpPr txBox="1">
            <a:spLocks noChangeArrowheads="1"/>
          </p:cNvSpPr>
          <p:nvPr/>
        </p:nvSpPr>
        <p:spPr bwMode="auto">
          <a:xfrm>
            <a:off x="6838950" y="1946275"/>
            <a:ext cx="206216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organizational</a:t>
            </a:r>
            <a:endParaRPr lang="en-GB" altLang="en-US" b="1">
              <a:latin typeface="Times New Roman" panose="02020603050405020304" pitchFamily="18" charset="0"/>
            </a:endParaRPr>
          </a:p>
        </p:txBody>
      </p:sp>
      <p:sp>
        <p:nvSpPr>
          <p:cNvPr id="61447" name="Text Box 6"/>
          <p:cNvSpPr txBox="1">
            <a:spLocks noChangeArrowheads="1"/>
          </p:cNvSpPr>
          <p:nvPr/>
        </p:nvSpPr>
        <p:spPr bwMode="auto">
          <a:xfrm>
            <a:off x="381000" y="2743200"/>
            <a:ext cx="155416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preventive</a:t>
            </a:r>
            <a:endParaRPr lang="en-GB" altLang="en-US" b="1">
              <a:latin typeface="Times New Roman" panose="02020603050405020304" pitchFamily="18" charset="0"/>
            </a:endParaRPr>
          </a:p>
        </p:txBody>
      </p:sp>
      <p:sp>
        <p:nvSpPr>
          <p:cNvPr id="61448" name="Text Box 7"/>
          <p:cNvSpPr txBox="1">
            <a:spLocks noChangeArrowheads="1"/>
          </p:cNvSpPr>
          <p:nvPr/>
        </p:nvSpPr>
        <p:spPr bwMode="auto">
          <a:xfrm>
            <a:off x="381000" y="3581400"/>
            <a:ext cx="13335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detective</a:t>
            </a:r>
            <a:endParaRPr lang="en-GB" altLang="en-US" b="1">
              <a:latin typeface="Times New Roman" panose="02020603050405020304" pitchFamily="18" charset="0"/>
            </a:endParaRPr>
          </a:p>
        </p:txBody>
      </p:sp>
      <p:sp>
        <p:nvSpPr>
          <p:cNvPr id="61449" name="Text Box 8"/>
          <p:cNvSpPr txBox="1">
            <a:spLocks noChangeArrowheads="1"/>
          </p:cNvSpPr>
          <p:nvPr/>
        </p:nvSpPr>
        <p:spPr bwMode="auto">
          <a:xfrm>
            <a:off x="381000" y="4572000"/>
            <a:ext cx="148431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b="1">
                <a:latin typeface="Times New Roman" panose="02020603050405020304" pitchFamily="18" charset="0"/>
              </a:rPr>
              <a:t>corrective</a:t>
            </a:r>
            <a:endParaRPr lang="en-GB" altLang="en-US" b="1">
              <a:latin typeface="Times New Roman" panose="02020603050405020304" pitchFamily="18" charset="0"/>
            </a:endParaRPr>
          </a:p>
        </p:txBody>
      </p:sp>
      <p:sp>
        <p:nvSpPr>
          <p:cNvPr id="61450" name="Line 9"/>
          <p:cNvSpPr>
            <a:spLocks noChangeShapeType="1"/>
          </p:cNvSpPr>
          <p:nvPr/>
        </p:nvSpPr>
        <p:spPr bwMode="auto">
          <a:xfrm>
            <a:off x="304800" y="5257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1" name="Line 10"/>
          <p:cNvSpPr>
            <a:spLocks noChangeShapeType="1"/>
          </p:cNvSpPr>
          <p:nvPr/>
        </p:nvSpPr>
        <p:spPr bwMode="auto">
          <a:xfrm>
            <a:off x="304800" y="43434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2" name="Line 11"/>
          <p:cNvSpPr>
            <a:spLocks noChangeShapeType="1"/>
          </p:cNvSpPr>
          <p:nvPr/>
        </p:nvSpPr>
        <p:spPr bwMode="auto">
          <a:xfrm>
            <a:off x="304800" y="3352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3" name="Line 12"/>
          <p:cNvSpPr>
            <a:spLocks noChangeShapeType="1"/>
          </p:cNvSpPr>
          <p:nvPr/>
        </p:nvSpPr>
        <p:spPr bwMode="auto">
          <a:xfrm>
            <a:off x="304800" y="2590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4" name="Line 13"/>
          <p:cNvSpPr>
            <a:spLocks noChangeShapeType="1"/>
          </p:cNvSpPr>
          <p:nvPr/>
        </p:nvSpPr>
        <p:spPr bwMode="auto">
          <a:xfrm flipV="1">
            <a:off x="1981200" y="15240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5" name="Line 14"/>
          <p:cNvSpPr>
            <a:spLocks noChangeShapeType="1"/>
          </p:cNvSpPr>
          <p:nvPr/>
        </p:nvSpPr>
        <p:spPr bwMode="auto">
          <a:xfrm flipV="1">
            <a:off x="4267200" y="15240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6" name="Line 15"/>
          <p:cNvSpPr>
            <a:spLocks noChangeShapeType="1"/>
          </p:cNvSpPr>
          <p:nvPr/>
        </p:nvSpPr>
        <p:spPr bwMode="auto">
          <a:xfrm flipV="1">
            <a:off x="6629400" y="15240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7" name="Line 16"/>
          <p:cNvSpPr>
            <a:spLocks noChangeShapeType="1"/>
          </p:cNvSpPr>
          <p:nvPr/>
        </p:nvSpPr>
        <p:spPr bwMode="auto">
          <a:xfrm flipV="1">
            <a:off x="8915400" y="15240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61458" name="Text Box 17"/>
          <p:cNvSpPr txBox="1">
            <a:spLocks noChangeArrowheads="1"/>
          </p:cNvSpPr>
          <p:nvPr/>
        </p:nvSpPr>
        <p:spPr bwMode="auto">
          <a:xfrm>
            <a:off x="4495800" y="4572000"/>
            <a:ext cx="18161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virus checker</a:t>
            </a:r>
            <a:endParaRPr lang="en-GB" altLang="en-US">
              <a:latin typeface="Times New Roman" panose="02020603050405020304" pitchFamily="18" charset="0"/>
            </a:endParaRPr>
          </a:p>
        </p:txBody>
      </p:sp>
      <p:sp>
        <p:nvSpPr>
          <p:cNvPr id="61459" name="Text Box 18"/>
          <p:cNvSpPr txBox="1">
            <a:spLocks noChangeArrowheads="1"/>
          </p:cNvSpPr>
          <p:nvPr/>
        </p:nvSpPr>
        <p:spPr bwMode="auto">
          <a:xfrm>
            <a:off x="2820988" y="4572000"/>
            <a:ext cx="744537"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UPS</a:t>
            </a:r>
            <a:endParaRPr lang="en-GB" altLang="en-US">
              <a:latin typeface="Times New Roman" panose="02020603050405020304" pitchFamily="18" charset="0"/>
            </a:endParaRPr>
          </a:p>
        </p:txBody>
      </p:sp>
      <p:sp>
        <p:nvSpPr>
          <p:cNvPr id="61460" name="Text Box 19"/>
          <p:cNvSpPr txBox="1">
            <a:spLocks noChangeArrowheads="1"/>
          </p:cNvSpPr>
          <p:nvPr/>
        </p:nvSpPr>
        <p:spPr bwMode="auto">
          <a:xfrm>
            <a:off x="7269163" y="4572000"/>
            <a:ext cx="1063625"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backup</a:t>
            </a:r>
            <a:endParaRPr lang="en-GB" altLang="en-US">
              <a:latin typeface="Times New Roman" panose="02020603050405020304" pitchFamily="18" charset="0"/>
            </a:endParaRPr>
          </a:p>
        </p:txBody>
      </p:sp>
      <p:sp>
        <p:nvSpPr>
          <p:cNvPr id="61461" name="Text Box 20"/>
          <p:cNvSpPr txBox="1">
            <a:spLocks noChangeArrowheads="1"/>
          </p:cNvSpPr>
          <p:nvPr/>
        </p:nvSpPr>
        <p:spPr bwMode="auto">
          <a:xfrm>
            <a:off x="4846638" y="3657600"/>
            <a:ext cx="1114425"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logging</a:t>
            </a:r>
            <a:endParaRPr lang="en-GB" altLang="en-US">
              <a:latin typeface="Times New Roman" panose="02020603050405020304" pitchFamily="18" charset="0"/>
            </a:endParaRPr>
          </a:p>
        </p:txBody>
      </p:sp>
      <p:sp>
        <p:nvSpPr>
          <p:cNvPr id="61462" name="Text Box 21"/>
          <p:cNvSpPr txBox="1">
            <a:spLocks noChangeArrowheads="1"/>
          </p:cNvSpPr>
          <p:nvPr/>
        </p:nvSpPr>
        <p:spPr bwMode="auto">
          <a:xfrm>
            <a:off x="4778375" y="2743200"/>
            <a:ext cx="124936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firewalls</a:t>
            </a:r>
            <a:endParaRPr lang="en-GB" altLang="en-US">
              <a:latin typeface="Times New Roman" panose="02020603050405020304" pitchFamily="18" charset="0"/>
            </a:endParaRPr>
          </a:p>
        </p:txBody>
      </p:sp>
      <p:sp>
        <p:nvSpPr>
          <p:cNvPr id="61463" name="Text Box 22"/>
          <p:cNvSpPr txBox="1">
            <a:spLocks noChangeArrowheads="1"/>
          </p:cNvSpPr>
          <p:nvPr/>
        </p:nvSpPr>
        <p:spPr bwMode="auto">
          <a:xfrm>
            <a:off x="2362200" y="2743200"/>
            <a:ext cx="16891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fence, guard</a:t>
            </a:r>
            <a:endParaRPr lang="en-GB" altLang="en-US">
              <a:latin typeface="Times New Roman" panose="02020603050405020304" pitchFamily="18" charset="0"/>
            </a:endParaRPr>
          </a:p>
        </p:txBody>
      </p:sp>
      <p:sp>
        <p:nvSpPr>
          <p:cNvPr id="61464" name="Text Box 23"/>
          <p:cNvSpPr txBox="1">
            <a:spLocks noChangeArrowheads="1"/>
          </p:cNvSpPr>
          <p:nvPr/>
        </p:nvSpPr>
        <p:spPr bwMode="auto">
          <a:xfrm>
            <a:off x="7235825" y="2743200"/>
            <a:ext cx="11303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training</a:t>
            </a:r>
            <a:endParaRPr lang="en-GB" altLang="en-US">
              <a:latin typeface="Times New Roman" panose="02020603050405020304" pitchFamily="18" charset="0"/>
            </a:endParaRPr>
          </a:p>
        </p:txBody>
      </p:sp>
      <p:sp>
        <p:nvSpPr>
          <p:cNvPr id="61465" name="Text Box 24"/>
          <p:cNvSpPr txBox="1">
            <a:spLocks noChangeArrowheads="1"/>
          </p:cNvSpPr>
          <p:nvPr/>
        </p:nvSpPr>
        <p:spPr bwMode="auto">
          <a:xfrm>
            <a:off x="2611438" y="3505200"/>
            <a:ext cx="1163637" cy="822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r>
              <a:rPr lang="en-US" altLang="en-US">
                <a:latin typeface="Times New Roman" panose="02020603050405020304" pitchFamily="18" charset="0"/>
              </a:rPr>
              <a:t>motion </a:t>
            </a:r>
          </a:p>
          <a:p>
            <a:pPr algn="ctr"/>
            <a:r>
              <a:rPr lang="en-US" altLang="en-US">
                <a:latin typeface="Times New Roman" panose="02020603050405020304" pitchFamily="18" charset="0"/>
              </a:rPr>
              <a:t>detector</a:t>
            </a:r>
            <a:endParaRPr lang="en-GB" altLang="en-US">
              <a:latin typeface="Times New Roman" panose="02020603050405020304" pitchFamily="18" charset="0"/>
            </a:endParaRPr>
          </a:p>
        </p:txBody>
      </p:sp>
      <p:sp>
        <p:nvSpPr>
          <p:cNvPr id="61466" name="Text Box 25"/>
          <p:cNvSpPr txBox="1">
            <a:spLocks noChangeArrowheads="1"/>
          </p:cNvSpPr>
          <p:nvPr/>
        </p:nvSpPr>
        <p:spPr bwMode="auto">
          <a:xfrm>
            <a:off x="7405688" y="3657600"/>
            <a:ext cx="792162"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audit</a:t>
            </a:r>
            <a:endParaRPr lang="en-GB" altLang="en-US">
              <a:latin typeface="Times New Roman" panose="02020603050405020304"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1143000"/>
          </a:xfrm>
          <a:noFill/>
        </p:spPr>
        <p:txBody>
          <a:bodyPr/>
          <a:lstStyle/>
          <a:p>
            <a:r>
              <a:rPr lang="en-US" altLang="en-US" smtClean="0"/>
              <a:t>How much security? Risk Analysis</a:t>
            </a:r>
            <a:endParaRPr lang="en-GB" altLang="en-US" smtClean="0"/>
          </a:p>
        </p:txBody>
      </p:sp>
      <p:sp>
        <p:nvSpPr>
          <p:cNvPr id="37891"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A376F28-0208-4702-B939-BC742EF2D154}" type="slidenum">
              <a:rPr lang="en-GB" altLang="en-US" sz="1000"/>
              <a:pPr eaLnBrk="1" hangingPunct="1"/>
              <a:t>39</a:t>
            </a:fld>
            <a:endParaRPr lang="en-GB" altLang="en-US" sz="1000"/>
          </a:p>
        </p:txBody>
      </p:sp>
      <p:sp>
        <p:nvSpPr>
          <p:cNvPr id="37892" name="Oval 3"/>
          <p:cNvSpPr>
            <a:spLocks noChangeArrowheads="1"/>
          </p:cNvSpPr>
          <p:nvPr/>
        </p:nvSpPr>
        <p:spPr bwMode="auto">
          <a:xfrm>
            <a:off x="6934200" y="4495800"/>
            <a:ext cx="1295400" cy="9144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latin typeface="Arial" panose="020B0604020202020204" pitchFamily="34" charset="0"/>
              </a:rPr>
              <a:t>risk</a:t>
            </a:r>
            <a:endParaRPr lang="en-GB" altLang="en-US" sz="2000">
              <a:latin typeface="Arial" panose="020B0604020202020204" pitchFamily="34" charset="0"/>
            </a:endParaRPr>
          </a:p>
        </p:txBody>
      </p:sp>
      <p:sp>
        <p:nvSpPr>
          <p:cNvPr id="37893" name="Oval 4"/>
          <p:cNvSpPr>
            <a:spLocks noChangeArrowheads="1"/>
          </p:cNvSpPr>
          <p:nvPr/>
        </p:nvSpPr>
        <p:spPr bwMode="auto">
          <a:xfrm>
            <a:off x="2476500" y="2781300"/>
            <a:ext cx="1295400" cy="9144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latin typeface="Arial" panose="020B0604020202020204" pitchFamily="34" charset="0"/>
              </a:rPr>
              <a:t>threat</a:t>
            </a:r>
            <a:endParaRPr lang="en-GB" altLang="en-US" sz="2000">
              <a:latin typeface="Arial" panose="020B0604020202020204" pitchFamily="34" charset="0"/>
            </a:endParaRPr>
          </a:p>
        </p:txBody>
      </p:sp>
      <p:sp>
        <p:nvSpPr>
          <p:cNvPr id="37894" name="Oval 5"/>
          <p:cNvSpPr>
            <a:spLocks noChangeArrowheads="1"/>
          </p:cNvSpPr>
          <p:nvPr/>
        </p:nvSpPr>
        <p:spPr bwMode="auto">
          <a:xfrm>
            <a:off x="3962400" y="3352800"/>
            <a:ext cx="1295400" cy="9144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latin typeface="Arial" panose="020B0604020202020204" pitchFamily="34" charset="0"/>
              </a:rPr>
              <a:t>incident</a:t>
            </a:r>
            <a:endParaRPr lang="en-GB" altLang="en-US" sz="2000">
              <a:latin typeface="Arial" panose="020B0604020202020204" pitchFamily="34" charset="0"/>
            </a:endParaRPr>
          </a:p>
        </p:txBody>
      </p:sp>
      <p:sp>
        <p:nvSpPr>
          <p:cNvPr id="37895" name="Oval 6"/>
          <p:cNvSpPr>
            <a:spLocks noChangeArrowheads="1"/>
          </p:cNvSpPr>
          <p:nvPr/>
        </p:nvSpPr>
        <p:spPr bwMode="auto">
          <a:xfrm>
            <a:off x="5448300" y="3924300"/>
            <a:ext cx="1295400" cy="9144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latin typeface="Arial" panose="020B0604020202020204" pitchFamily="34" charset="0"/>
              </a:rPr>
              <a:t>impact</a:t>
            </a:r>
            <a:endParaRPr lang="en-GB" altLang="en-US" sz="2000">
              <a:latin typeface="Arial" panose="020B0604020202020204" pitchFamily="34" charset="0"/>
            </a:endParaRPr>
          </a:p>
        </p:txBody>
      </p:sp>
      <p:cxnSp>
        <p:nvCxnSpPr>
          <p:cNvPr id="37896" name="AutoShape 7"/>
          <p:cNvCxnSpPr>
            <a:cxnSpLocks noChangeShapeType="1"/>
            <a:stCxn id="37893" idx="6"/>
            <a:endCxn id="37894" idx="1"/>
          </p:cNvCxnSpPr>
          <p:nvPr/>
        </p:nvCxnSpPr>
        <p:spPr bwMode="auto">
          <a:xfrm>
            <a:off x="3771900" y="3238500"/>
            <a:ext cx="379413" cy="247650"/>
          </a:xfrm>
          <a:prstGeom prst="curvedConnector2">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7" name="AutoShape 8"/>
          <p:cNvCxnSpPr>
            <a:cxnSpLocks noChangeShapeType="1"/>
            <a:stCxn id="37894" idx="6"/>
            <a:endCxn id="37895" idx="1"/>
          </p:cNvCxnSpPr>
          <p:nvPr/>
        </p:nvCxnSpPr>
        <p:spPr bwMode="auto">
          <a:xfrm>
            <a:off x="5257800" y="3810000"/>
            <a:ext cx="379413" cy="247650"/>
          </a:xfrm>
          <a:prstGeom prst="curvedConnector2">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8" name="AutoShape 9"/>
          <p:cNvCxnSpPr>
            <a:cxnSpLocks noChangeShapeType="1"/>
            <a:stCxn id="37895" idx="6"/>
            <a:endCxn id="37892" idx="1"/>
          </p:cNvCxnSpPr>
          <p:nvPr/>
        </p:nvCxnSpPr>
        <p:spPr bwMode="auto">
          <a:xfrm>
            <a:off x="6743700" y="4381500"/>
            <a:ext cx="379413" cy="247650"/>
          </a:xfrm>
          <a:prstGeom prst="curvedConnector2">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9" name="Oval 10"/>
          <p:cNvSpPr>
            <a:spLocks noChangeArrowheads="1"/>
          </p:cNvSpPr>
          <p:nvPr/>
        </p:nvSpPr>
        <p:spPr bwMode="auto">
          <a:xfrm>
            <a:off x="990600" y="2209800"/>
            <a:ext cx="1295400" cy="9144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latin typeface="Arial" panose="020B0604020202020204" pitchFamily="34" charset="0"/>
              </a:rPr>
              <a:t>asset</a:t>
            </a:r>
            <a:endParaRPr lang="en-GB" altLang="en-US" sz="2000">
              <a:latin typeface="Arial" panose="020B0604020202020204" pitchFamily="34" charset="0"/>
            </a:endParaRPr>
          </a:p>
        </p:txBody>
      </p:sp>
      <p:cxnSp>
        <p:nvCxnSpPr>
          <p:cNvPr id="37900" name="AutoShape 11"/>
          <p:cNvCxnSpPr>
            <a:cxnSpLocks noChangeShapeType="1"/>
            <a:stCxn id="37899" idx="6"/>
            <a:endCxn id="37893" idx="1"/>
          </p:cNvCxnSpPr>
          <p:nvPr/>
        </p:nvCxnSpPr>
        <p:spPr bwMode="auto">
          <a:xfrm>
            <a:off x="2286000" y="2667000"/>
            <a:ext cx="379413" cy="247650"/>
          </a:xfrm>
          <a:prstGeom prst="curvedConnector2">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01" name="Text Box 12"/>
          <p:cNvSpPr txBox="1">
            <a:spLocks noChangeArrowheads="1"/>
          </p:cNvSpPr>
          <p:nvPr/>
        </p:nvSpPr>
        <p:spPr bwMode="auto">
          <a:xfrm>
            <a:off x="2286000" y="1530350"/>
            <a:ext cx="44450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t>Apply security where needed</a:t>
            </a:r>
            <a:endParaRPr lang="en-GB" altLang="en-US"/>
          </a:p>
        </p:txBody>
      </p:sp>
      <p:sp>
        <p:nvSpPr>
          <p:cNvPr id="37902" name="Text Box 13"/>
          <p:cNvSpPr txBox="1">
            <a:spLocks noChangeArrowheads="1"/>
          </p:cNvSpPr>
          <p:nvPr/>
        </p:nvSpPr>
        <p:spPr bwMode="auto">
          <a:xfrm>
            <a:off x="1219200" y="5638800"/>
            <a:ext cx="678815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t>Risk analysis helps determine security needs</a:t>
            </a:r>
            <a:endParaRPr lang="en-GB" altLang="en-US"/>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900" b="1" dirty="0" smtClean="0"/>
              <a:t>Abstract</a:t>
            </a:r>
            <a:r>
              <a:rPr lang="en-GB" sz="900" dirty="0"/>
              <a:t/>
            </a:r>
            <a:br>
              <a:rPr lang="en-GB" sz="900" dirty="0"/>
            </a:br>
            <a:r>
              <a:rPr lang="en-GB" sz="1050" dirty="0"/>
              <a:t>Model-Based Software Engineering (MBSE) is a software development approach in which models can serve a multitude of purposes. On the one hand, models can be used for ideation, to stimulate creative thinking, and facilitate communication. On the other hand, models can be used as guidelines for documentation, implementation, and code-generation. There is a discrepancy between empirical findings and developers' beliefs about MBSE. In this research, we address this discrepancy by contributing to the empirical understanding of software design. Moreover, we explore how to better support software design in MBSE. Our </a:t>
            </a:r>
            <a:r>
              <a:rPr lang="en-GB" sz="1050" dirty="0" err="1"/>
              <a:t>endeavor</a:t>
            </a:r>
            <a:r>
              <a:rPr lang="en-GB" sz="1050" dirty="0"/>
              <a:t> to understand design activities in MBSE resulted in the following: - Creating models while designing prompts significant thinking about the design. - Developers that work on different locations have fewer discussions about design decisions than co-located developers. - In MBSE projects, coordinating and knowledge sharing take more effort than technical engineering activities. - Graphical software design representations (GSD) promote more active discussion of design decisions between developers than textual software design representations (TSD). Also, developers have better recall of design details when using GSD than TSD. In our experience, usability and learning-effort of tools are the most encountered challenges in MBSE. Therefore, we research how to better support the design activities in MBSE by creating two software design environments: </a:t>
            </a:r>
            <a:r>
              <a:rPr lang="en-GB" sz="1050" dirty="0" err="1"/>
              <a:t>OctoUML</a:t>
            </a:r>
            <a:r>
              <a:rPr lang="en-GB" sz="1050" dirty="0"/>
              <a:t> and </a:t>
            </a:r>
            <a:r>
              <a:rPr lang="en-GB" sz="1050" dirty="0" err="1"/>
              <a:t>OctoBubbles</a:t>
            </a:r>
            <a:r>
              <a:rPr lang="en-GB" sz="1050" dirty="0"/>
              <a:t>. These tools implement new ways of transitioning from informal- to formal design representations, and novel ways to navigate between implementation-level and design-level in order to ease understanding of systems. Evaluations show enhanced efficiency of the design activities and positive perception of the usability of these environments.</a:t>
            </a:r>
          </a:p>
          <a:p>
            <a:pPr marL="0" indent="0">
              <a:buNone/>
            </a:pPr>
            <a:endParaRPr lang="en-GB" sz="1050" dirty="0"/>
          </a:p>
          <a:p>
            <a:pPr marL="0" indent="0">
              <a:buNone/>
            </a:pPr>
            <a:r>
              <a:rPr lang="en-GB" sz="1050" b="1" dirty="0"/>
              <a:t>Faculty Opponent</a:t>
            </a:r>
            <a:r>
              <a:rPr lang="en-GB" sz="1050" dirty="0"/>
              <a:t/>
            </a:r>
            <a:br>
              <a:rPr lang="en-GB" sz="1050" dirty="0"/>
            </a:br>
            <a:r>
              <a:rPr lang="en-GB" sz="1050" dirty="0" err="1"/>
              <a:t>Prof.</a:t>
            </a:r>
            <a:r>
              <a:rPr lang="en-GB" sz="1050" dirty="0"/>
              <a:t> André van der Hoek, Department of Informatics, University of California, Irvine, USA.</a:t>
            </a:r>
            <a:br>
              <a:rPr lang="en-GB" sz="1050" dirty="0"/>
            </a:br>
            <a:endParaRPr lang="en-GB" sz="1050" dirty="0"/>
          </a:p>
          <a:p>
            <a:pPr marL="0" indent="0">
              <a:buNone/>
            </a:pPr>
            <a:endParaRPr lang="en-GB" sz="1050" dirty="0"/>
          </a:p>
          <a:p>
            <a:pPr marL="0" indent="0">
              <a:buNone/>
            </a:pPr>
            <a:r>
              <a:rPr lang="en-GB" sz="1050" b="1" dirty="0">
                <a:hlinkClick r:id="rId2"/>
              </a:rPr>
              <a:t>https://gup.ub.gu.se/publication/290235</a:t>
            </a:r>
            <a:r>
              <a:rPr lang="en-GB" sz="1050" dirty="0"/>
              <a:t/>
            </a:r>
            <a:br>
              <a:rPr lang="en-GB" sz="1050" dirty="0"/>
            </a:br>
            <a:endParaRPr lang="en-GB" sz="1050" dirty="0"/>
          </a:p>
          <a:p>
            <a:pPr marL="0" indent="0">
              <a:buNone/>
            </a:pPr>
            <a:r>
              <a:rPr lang="en-GB" sz="1050" b="1" dirty="0"/>
              <a:t>Category Thesis defence</a:t>
            </a:r>
          </a:p>
          <a:p>
            <a:pPr marL="0" indent="0">
              <a:buNone/>
            </a:pPr>
            <a:r>
              <a:rPr lang="en-GB" sz="1050" dirty="0"/>
              <a:t>Location: </a:t>
            </a:r>
            <a:r>
              <a:rPr lang="en-GB" sz="1050" dirty="0"/>
              <a:t> </a:t>
            </a:r>
            <a:r>
              <a:rPr lang="en-GB" sz="1050" dirty="0" smtClean="0"/>
              <a:t>Jupiter </a:t>
            </a:r>
            <a:r>
              <a:rPr lang="en-GB" sz="1050" dirty="0"/>
              <a:t>243, lecture room, </a:t>
            </a:r>
            <a:r>
              <a:rPr lang="en-GB" sz="1050" dirty="0" err="1"/>
              <a:t>Hörselgången</a:t>
            </a:r>
            <a:r>
              <a:rPr lang="en-GB" sz="1050" dirty="0"/>
              <a:t> 5, Jupiter</a:t>
            </a:r>
          </a:p>
          <a:p>
            <a:pPr marL="0" indent="0">
              <a:buNone/>
            </a:pPr>
            <a:r>
              <a:rPr lang="en-GB" sz="1050" dirty="0"/>
              <a:t>Starts: </a:t>
            </a:r>
            <a:r>
              <a:rPr lang="en-GB" sz="1050" dirty="0" smtClean="0"/>
              <a:t>     02 </a:t>
            </a:r>
            <a:r>
              <a:rPr lang="en-GB" sz="1050" dirty="0"/>
              <a:t>March, 2020, </a:t>
            </a:r>
            <a:r>
              <a:rPr lang="en-GB" sz="1050" dirty="0" smtClean="0"/>
              <a:t>13:00</a:t>
            </a:r>
            <a:endParaRPr lang="en-GB" sz="1050" dirty="0"/>
          </a:p>
        </p:txBody>
      </p:sp>
      <p:sp>
        <p:nvSpPr>
          <p:cNvPr id="4" name="Slide Number Placeholder 3"/>
          <p:cNvSpPr>
            <a:spLocks noGrp="1"/>
          </p:cNvSpPr>
          <p:nvPr>
            <p:ph type="sldNum" sz="quarter" idx="12"/>
          </p:nvPr>
        </p:nvSpPr>
        <p:spPr/>
        <p:txBody>
          <a:bodyPr/>
          <a:lstStyle/>
          <a:p>
            <a:fld id="{D0B543D8-EFF8-44CB-9954-CF90945ABCB1}" type="slidenum">
              <a:rPr lang="en-GB" altLang="en-US" smtClean="0"/>
              <a:pPr/>
              <a:t>4</a:t>
            </a:fld>
            <a:endParaRPr lang="en-GB" altLang="en-US"/>
          </a:p>
        </p:txBody>
      </p:sp>
    </p:spTree>
    <p:extLst>
      <p:ext uri="{BB962C8B-B14F-4D97-AF65-F5344CB8AC3E}">
        <p14:creationId xmlns:p14="http://schemas.microsoft.com/office/powerpoint/2010/main" val="249230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Summary Security</a:t>
            </a:r>
            <a:endParaRPr lang="nl-NL" altLang="en-US" smtClean="0"/>
          </a:p>
        </p:txBody>
      </p:sp>
      <p:sp>
        <p:nvSpPr>
          <p:cNvPr id="38915" name="Rectangle 3"/>
          <p:cNvSpPr>
            <a:spLocks noGrp="1" noChangeArrowheads="1"/>
          </p:cNvSpPr>
          <p:nvPr>
            <p:ph idx="1"/>
          </p:nvPr>
        </p:nvSpPr>
        <p:spPr/>
        <p:txBody>
          <a:bodyPr/>
          <a:lstStyle/>
          <a:p>
            <a:r>
              <a:rPr lang="en-US" altLang="en-US" dirty="0" smtClean="0"/>
              <a:t>Security is a dependability property </a:t>
            </a:r>
          </a:p>
          <a:p>
            <a:pPr lvl="1"/>
            <a:r>
              <a:rPr lang="en-US" altLang="en-US" dirty="0" smtClean="0"/>
              <a:t>related to availability</a:t>
            </a:r>
          </a:p>
          <a:p>
            <a:pPr lvl="1"/>
            <a:r>
              <a:rPr lang="en-US" altLang="en-US" dirty="0" smtClean="0"/>
              <a:t>formulate </a:t>
            </a:r>
            <a:r>
              <a:rPr lang="en-US" altLang="en-US" dirty="0" smtClean="0"/>
              <a:t>a </a:t>
            </a:r>
            <a:r>
              <a:rPr lang="en-US" altLang="en-US" dirty="0" smtClean="0"/>
              <a:t>SMART manner</a:t>
            </a:r>
          </a:p>
          <a:p>
            <a:pPr lvl="1"/>
            <a:endParaRPr lang="en-US" altLang="en-US" dirty="0" smtClean="0"/>
          </a:p>
          <a:p>
            <a:r>
              <a:rPr lang="en-US" altLang="en-US" dirty="0" smtClean="0"/>
              <a:t>“100% security” does not exists – security is defined relative to a threat/attack model</a:t>
            </a:r>
          </a:p>
          <a:p>
            <a:endParaRPr lang="en-US" altLang="en-US" dirty="0" smtClean="0"/>
          </a:p>
          <a:p>
            <a:r>
              <a:rPr lang="en-US" altLang="en-US" dirty="0" smtClean="0"/>
              <a:t>Security should not be addressed using technology only – but also through organizational measures</a:t>
            </a:r>
            <a:endParaRPr lang="nl-NL" altLang="en-US" dirty="0" smtClean="0"/>
          </a:p>
        </p:txBody>
      </p:sp>
      <p:sp>
        <p:nvSpPr>
          <p:cNvPr id="38916"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1E85CA2-8A65-4326-94B2-3C35D747F9B9}" type="slidenum">
              <a:rPr lang="en-GB" altLang="en-US" sz="1000"/>
              <a:pPr eaLnBrk="1" hangingPunct="1"/>
              <a:t>40</a:t>
            </a:fld>
            <a:endParaRPr lang="en-GB" altLang="en-US" sz="1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33174EA-29CC-4DD2-B947-AA9FFC2D7435}" type="slidenum">
              <a:rPr lang="en-GB" altLang="en-US" sz="1000"/>
              <a:pPr eaLnBrk="1" hangingPunct="1"/>
              <a:t>41</a:t>
            </a:fld>
            <a:endParaRPr lang="en-GB" altLang="en-US" sz="1000"/>
          </a:p>
        </p:txBody>
      </p:sp>
      <p:sp>
        <p:nvSpPr>
          <p:cNvPr id="44035" name="Text Box 4"/>
          <p:cNvSpPr txBox="1">
            <a:spLocks noChangeArrowheads="1"/>
          </p:cNvSpPr>
          <p:nvPr/>
        </p:nvSpPr>
        <p:spPr bwMode="auto">
          <a:xfrm>
            <a:off x="468313" y="5876925"/>
            <a:ext cx="6696075" cy="396875"/>
          </a:xfrm>
          <a:prstGeom prst="rect">
            <a:avLst/>
          </a:prstGeom>
          <a:solidFill>
            <a:srgbClr val="FFFFFF">
              <a:alpha val="50195"/>
            </a:srgbClr>
          </a:solidFill>
          <a:ln>
            <a:noFill/>
          </a:ln>
          <a:effectLst/>
          <a:extLs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i="1"/>
              <a:t>                                                                 </a:t>
            </a:r>
          </a:p>
        </p:txBody>
      </p:sp>
      <p:sp>
        <p:nvSpPr>
          <p:cNvPr id="44036" name="Rectangle 3"/>
          <p:cNvSpPr>
            <a:spLocks noGrp="1" noChangeArrowheads="1"/>
          </p:cNvSpPr>
          <p:nvPr>
            <p:ph type="body" idx="1"/>
          </p:nvPr>
        </p:nvSpPr>
        <p:spPr>
          <a:xfrm>
            <a:off x="179388" y="836613"/>
            <a:ext cx="8856662" cy="5832475"/>
          </a:xfrm>
        </p:spPr>
        <p:txBody>
          <a:bodyPr/>
          <a:lstStyle/>
          <a:p>
            <a:pPr>
              <a:lnSpc>
                <a:spcPct val="120000"/>
              </a:lnSpc>
            </a:pPr>
            <a:r>
              <a:rPr lang="en-US" altLang="en-US" sz="2000" smtClean="0"/>
              <a:t>Get stakeholder involvement early and often</a:t>
            </a:r>
          </a:p>
          <a:p>
            <a:pPr>
              <a:lnSpc>
                <a:spcPct val="120000"/>
              </a:lnSpc>
            </a:pPr>
            <a:r>
              <a:rPr lang="en-US" altLang="en-US" sz="2000" smtClean="0"/>
              <a:t>Understand the drivers for the project </a:t>
            </a:r>
            <a:r>
              <a:rPr lang="en-US" altLang="en-US" sz="1800" smtClean="0"/>
              <a:t>(business, politics</a:t>
            </a:r>
            <a:r>
              <a:rPr lang="en-US" altLang="en-US" sz="2000" smtClean="0"/>
              <a:t>)</a:t>
            </a:r>
          </a:p>
          <a:p>
            <a:pPr>
              <a:lnSpc>
                <a:spcPct val="120000"/>
              </a:lnSpc>
            </a:pPr>
            <a:r>
              <a:rPr lang="en-US" altLang="en-US" sz="2000" smtClean="0"/>
              <a:t>Understand the requirements incl. quality properties</a:t>
            </a:r>
          </a:p>
          <a:p>
            <a:pPr lvl="1">
              <a:lnSpc>
                <a:spcPct val="120000"/>
              </a:lnSpc>
            </a:pPr>
            <a:r>
              <a:rPr lang="en-US" altLang="en-US" sz="1800" smtClean="0"/>
              <a:t>SMART &amp; prioritized</a:t>
            </a:r>
          </a:p>
          <a:p>
            <a:pPr>
              <a:lnSpc>
                <a:spcPct val="120000"/>
              </a:lnSpc>
            </a:pPr>
            <a:r>
              <a:rPr lang="en-US" altLang="en-US" sz="2000" smtClean="0"/>
              <a:t>Develop iteratively and incrementally</a:t>
            </a:r>
          </a:p>
          <a:p>
            <a:pPr>
              <a:lnSpc>
                <a:spcPct val="120000"/>
              </a:lnSpc>
            </a:pPr>
            <a:r>
              <a:rPr lang="en-US" altLang="en-US" sz="2000" smtClean="0"/>
              <a:t>Describe architecture using multiple views</a:t>
            </a:r>
          </a:p>
          <a:p>
            <a:pPr lvl="1">
              <a:lnSpc>
                <a:spcPct val="120000"/>
              </a:lnSpc>
            </a:pPr>
            <a:r>
              <a:rPr lang="en-US" altLang="en-US" sz="1800" smtClean="0"/>
              <a:t>abstract, but precise, design decisions &amp; rationale</a:t>
            </a:r>
          </a:p>
          <a:p>
            <a:pPr>
              <a:lnSpc>
                <a:spcPct val="120000"/>
              </a:lnSpc>
            </a:pPr>
            <a:r>
              <a:rPr lang="en-US" altLang="en-US" sz="2000" smtClean="0"/>
              <a:t>Design for change </a:t>
            </a:r>
            <a:r>
              <a:rPr lang="en-US" altLang="en-US" sz="1800" smtClean="0"/>
              <a:t>(modularity, low coupling, inform. hiding)</a:t>
            </a:r>
          </a:p>
          <a:p>
            <a:pPr lvl="1">
              <a:lnSpc>
                <a:spcPct val="120000"/>
              </a:lnSpc>
            </a:pPr>
            <a:r>
              <a:rPr lang="en-US" altLang="en-US" sz="1600" smtClean="0"/>
              <a:t>keep your options open</a:t>
            </a:r>
          </a:p>
          <a:p>
            <a:pPr>
              <a:lnSpc>
                <a:spcPct val="120000"/>
              </a:lnSpc>
            </a:pPr>
            <a:r>
              <a:rPr lang="en-US" altLang="en-US" sz="2000" smtClean="0"/>
              <a:t>Analyze in an early stage </a:t>
            </a:r>
            <a:r>
              <a:rPr lang="en-US" altLang="en-US" sz="1800" smtClean="0"/>
              <a:t>(use maths! and scenarios)</a:t>
            </a:r>
          </a:p>
          <a:p>
            <a:pPr>
              <a:lnSpc>
                <a:spcPct val="120000"/>
              </a:lnSpc>
            </a:pPr>
            <a:r>
              <a:rPr lang="en-US" altLang="en-US" sz="2000" b="1" smtClean="0"/>
              <a:t>Simplify, simplify, simplify</a:t>
            </a:r>
          </a:p>
          <a:p>
            <a:pPr>
              <a:lnSpc>
                <a:spcPct val="120000"/>
              </a:lnSpc>
            </a:pPr>
            <a:r>
              <a:rPr lang="en-US" altLang="en-US" sz="2000" smtClean="0"/>
              <a:t>Regularly update planning and risk analysis</a:t>
            </a:r>
          </a:p>
          <a:p>
            <a:pPr>
              <a:lnSpc>
                <a:spcPct val="120000"/>
              </a:lnSpc>
            </a:pPr>
            <a:r>
              <a:rPr lang="en-US" altLang="en-US" sz="2000" smtClean="0"/>
              <a:t>Monitor that architecture is implemented</a:t>
            </a:r>
          </a:p>
          <a:p>
            <a:pPr>
              <a:lnSpc>
                <a:spcPct val="120000"/>
              </a:lnSpc>
            </a:pPr>
            <a:r>
              <a:rPr lang="en-US" altLang="en-US" sz="2000" smtClean="0"/>
              <a:t>Get good people, make them happy, set them loose</a:t>
            </a:r>
            <a:endParaRPr lang="en-GB" altLang="en-US" sz="2000" smtClean="0"/>
          </a:p>
        </p:txBody>
      </p:sp>
      <p:sp>
        <p:nvSpPr>
          <p:cNvPr id="44037" name="Rectangle 2"/>
          <p:cNvSpPr>
            <a:spLocks noGrp="1" noChangeArrowheads="1"/>
          </p:cNvSpPr>
          <p:nvPr>
            <p:ph type="title"/>
          </p:nvPr>
        </p:nvSpPr>
        <p:spPr>
          <a:xfrm>
            <a:off x="0" y="0"/>
            <a:ext cx="9144000" cy="698500"/>
          </a:xfrm>
          <a:solidFill>
            <a:schemeClr val="bg1"/>
          </a:solidFill>
        </p:spPr>
        <p:txBody>
          <a:bodyPr/>
          <a:lstStyle/>
          <a:p>
            <a:pPr algn="ctr"/>
            <a:r>
              <a:rPr lang="en-US" altLang="en-US" sz="3600" smtClean="0"/>
              <a:t>Summary of key architecting practices</a:t>
            </a:r>
            <a:endParaRPr lang="en-GB" altLang="en-US" sz="36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EA1D1933-D0C1-4A8E-91E7-28D413078642}" type="slidenum">
              <a:rPr lang="en-GB" altLang="en-US" sz="1000"/>
              <a:pPr eaLnBrk="1" hangingPunct="1"/>
              <a:t>42</a:t>
            </a:fld>
            <a:endParaRPr lang="en-GB" altLang="en-US" sz="1000"/>
          </a:p>
        </p:txBody>
      </p:sp>
      <p:sp>
        <p:nvSpPr>
          <p:cNvPr id="45059" name="Rectangle 2"/>
          <p:cNvSpPr>
            <a:spLocks noGrp="1" noChangeArrowheads="1"/>
          </p:cNvSpPr>
          <p:nvPr>
            <p:ph type="title"/>
          </p:nvPr>
        </p:nvSpPr>
        <p:spPr>
          <a:xfrm>
            <a:off x="0" y="114300"/>
            <a:ext cx="9144000" cy="577850"/>
          </a:xfrm>
          <a:solidFill>
            <a:schemeClr val="bg1"/>
          </a:solidFill>
        </p:spPr>
        <p:txBody>
          <a:bodyPr/>
          <a:lstStyle/>
          <a:p>
            <a:pPr algn="ctr">
              <a:lnSpc>
                <a:spcPct val="80000"/>
              </a:lnSpc>
            </a:pPr>
            <a:r>
              <a:rPr lang="en-US" altLang="en-US" sz="3000" b="1" smtClean="0"/>
              <a:t>Recommendations for Architecture Description</a:t>
            </a:r>
            <a:endParaRPr lang="en-GB" altLang="en-US" sz="3000" b="1" smtClean="0"/>
          </a:p>
        </p:txBody>
      </p:sp>
      <p:sp>
        <p:nvSpPr>
          <p:cNvPr id="45060" name="Rectangle 3"/>
          <p:cNvSpPr>
            <a:spLocks noChangeArrowheads="1"/>
          </p:cNvSpPr>
          <p:nvPr/>
        </p:nvSpPr>
        <p:spPr bwMode="auto">
          <a:xfrm>
            <a:off x="177800" y="874713"/>
            <a:ext cx="885825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eaLnBrk="0" hangingPunct="0">
              <a:defRPr sz="2400">
                <a:solidFill>
                  <a:schemeClr val="tx1"/>
                </a:solidFill>
                <a:latin typeface="Lucida Sans Unicode" panose="020B0602030504020204" pitchFamily="34" charset="0"/>
              </a:defRPr>
            </a:lvl2pPr>
            <a:lvl3pPr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120000"/>
              </a:lnSpc>
              <a:buFontTx/>
              <a:buChar char="•"/>
            </a:pPr>
            <a:r>
              <a:rPr lang="en-US" altLang="en-US" sz="2000"/>
              <a:t> Describe the system </a:t>
            </a:r>
            <a:r>
              <a:rPr lang="en-US" altLang="en-US" sz="2000" b="1"/>
              <a:t>goals</a:t>
            </a:r>
            <a:r>
              <a:rPr lang="en-US" altLang="en-US" sz="2000"/>
              <a:t> &amp; the </a:t>
            </a:r>
            <a:r>
              <a:rPr lang="en-US" altLang="en-US" sz="2000" b="1"/>
              <a:t>assumptions on the environment</a:t>
            </a:r>
          </a:p>
          <a:p>
            <a:pPr>
              <a:lnSpc>
                <a:spcPct val="120000"/>
              </a:lnSpc>
              <a:buFontTx/>
              <a:buChar char="•"/>
            </a:pPr>
            <a:r>
              <a:rPr lang="en-US" altLang="en-US" sz="2000"/>
              <a:t> Describe the design </a:t>
            </a:r>
            <a:r>
              <a:rPr lang="en-US" altLang="en-US" sz="2000" b="1"/>
              <a:t>principles, decisions, guidelines </a:t>
            </a:r>
          </a:p>
          <a:p>
            <a:pPr lvl="1">
              <a:lnSpc>
                <a:spcPct val="120000"/>
              </a:lnSpc>
              <a:buFontTx/>
              <a:buChar char="•"/>
            </a:pPr>
            <a:r>
              <a:rPr lang="en-US" altLang="en-US" sz="2000" b="1"/>
              <a:t> </a:t>
            </a:r>
            <a:r>
              <a:rPr lang="en-US" altLang="en-US" sz="2000"/>
              <a:t>and their </a:t>
            </a:r>
            <a:r>
              <a:rPr lang="en-US" altLang="en-US" sz="2000" b="1"/>
              <a:t>rationale</a:t>
            </a:r>
          </a:p>
          <a:p>
            <a:pPr>
              <a:lnSpc>
                <a:spcPct val="120000"/>
              </a:lnSpc>
              <a:buFontTx/>
              <a:buChar char="•"/>
            </a:pPr>
            <a:r>
              <a:rPr lang="en-US" altLang="en-US" sz="2000"/>
              <a:t> Describe </a:t>
            </a:r>
            <a:r>
              <a:rPr lang="en-US" altLang="en-US" sz="2000" b="1"/>
              <a:t>several views</a:t>
            </a:r>
            <a:r>
              <a:rPr lang="en-US" altLang="en-US" sz="2000"/>
              <a:t> that can be combined in a consistent model</a:t>
            </a:r>
          </a:p>
          <a:p>
            <a:pPr>
              <a:lnSpc>
                <a:spcPct val="120000"/>
              </a:lnSpc>
            </a:pPr>
            <a:r>
              <a:rPr lang="en-US" altLang="en-US" sz="2000"/>
              <a:t>  </a:t>
            </a:r>
            <a:r>
              <a:rPr lang="en-US" altLang="en-US" sz="2000">
                <a:cs typeface="Arial" panose="020B0604020202020204" pitchFamily="34" charset="0"/>
              </a:rPr>
              <a:t>at least the following views should be given:</a:t>
            </a:r>
            <a:endParaRPr lang="en-GB" altLang="en-US" sz="2000"/>
          </a:p>
          <a:p>
            <a:pPr lvl="1">
              <a:lnSpc>
                <a:spcPct val="120000"/>
              </a:lnSpc>
              <a:buFontTx/>
              <a:buChar char="•"/>
            </a:pPr>
            <a:r>
              <a:rPr lang="en-US" altLang="en-US" sz="2000" b="1">
                <a:cs typeface="Arial" panose="020B0604020202020204" pitchFamily="34" charset="0"/>
              </a:rPr>
              <a:t> functional/structural (decomposition) view  </a:t>
            </a:r>
          </a:p>
          <a:p>
            <a:pPr lvl="2">
              <a:lnSpc>
                <a:spcPct val="120000"/>
              </a:lnSpc>
              <a:buFontTx/>
              <a:buChar char="•"/>
            </a:pPr>
            <a:r>
              <a:rPr lang="en-US" altLang="en-US" sz="1800" b="1">
                <a:cs typeface="Arial" panose="020B0604020202020204" pitchFamily="34" charset="0"/>
              </a:rPr>
              <a:t> </a:t>
            </a:r>
            <a:r>
              <a:rPr lang="en-US" altLang="en-US" sz="1800">
                <a:cs typeface="Arial" panose="020B0604020202020204" pitchFamily="34" charset="0"/>
              </a:rPr>
              <a:t>include a description of the interfaces</a:t>
            </a:r>
            <a:r>
              <a:rPr lang="en-US" altLang="en-US" sz="1800" b="1">
                <a:cs typeface="Arial" panose="020B0604020202020204" pitchFamily="34" charset="0"/>
              </a:rPr>
              <a:t> </a:t>
            </a:r>
            <a:r>
              <a:rPr lang="en-US" altLang="en-US" sz="1800">
                <a:cs typeface="Arial" panose="020B0604020202020204" pitchFamily="34" charset="0"/>
              </a:rPr>
              <a:t>between (sub)systems</a:t>
            </a:r>
            <a:endParaRPr lang="en-GB" altLang="en-US" sz="1800" b="1"/>
          </a:p>
          <a:p>
            <a:pPr lvl="1">
              <a:lnSpc>
                <a:spcPct val="120000"/>
              </a:lnSpc>
              <a:buFontTx/>
              <a:buChar char="•"/>
            </a:pPr>
            <a:r>
              <a:rPr lang="en-US" altLang="en-US" sz="2000" b="1">
                <a:cs typeface="Arial" panose="020B0604020202020204" pitchFamily="34" charset="0"/>
              </a:rPr>
              <a:t> process/dynamical view </a:t>
            </a:r>
            <a:endParaRPr lang="en-GB" altLang="en-US" sz="2000"/>
          </a:p>
          <a:p>
            <a:pPr lvl="1">
              <a:lnSpc>
                <a:spcPct val="120000"/>
              </a:lnSpc>
              <a:buFontTx/>
              <a:buChar char="•"/>
            </a:pPr>
            <a:r>
              <a:rPr lang="en-US" altLang="en-US" sz="2000" b="1">
                <a:cs typeface="Arial" panose="020B0604020202020204" pitchFamily="34" charset="0"/>
              </a:rPr>
              <a:t> deployment view</a:t>
            </a:r>
          </a:p>
          <a:p>
            <a:pPr>
              <a:lnSpc>
                <a:spcPct val="120000"/>
              </a:lnSpc>
              <a:buFontTx/>
              <a:buChar char="•"/>
            </a:pPr>
            <a:r>
              <a:rPr lang="en-US" altLang="en-US" sz="2000" b="1">
                <a:cs typeface="Arial" panose="020B0604020202020204" pitchFamily="34" charset="0"/>
              </a:rPr>
              <a:t> </a:t>
            </a:r>
            <a:r>
              <a:rPr lang="en-US" altLang="en-US" sz="2000"/>
              <a:t>Prevent mixing of views</a:t>
            </a:r>
            <a:endParaRPr lang="en-GB" altLang="en-US" sz="2000" b="1"/>
          </a:p>
          <a:p>
            <a:pPr>
              <a:lnSpc>
                <a:spcPct val="120000"/>
              </a:lnSpc>
              <a:buFontTx/>
              <a:buChar char="•"/>
            </a:pPr>
            <a:r>
              <a:rPr lang="en-US" altLang="en-US" sz="2000"/>
              <a:t> Address </a:t>
            </a:r>
            <a:r>
              <a:rPr lang="en-US" altLang="en-US" sz="2000" b="1"/>
              <a:t>non-functional</a:t>
            </a:r>
            <a:r>
              <a:rPr lang="en-US" altLang="en-US" sz="2000"/>
              <a:t> (*ilities) aspects</a:t>
            </a:r>
          </a:p>
          <a:p>
            <a:pPr>
              <a:lnSpc>
                <a:spcPct val="120000"/>
              </a:lnSpc>
              <a:buFontTx/>
              <a:buChar char="•"/>
            </a:pPr>
            <a:r>
              <a:rPr lang="en-US" altLang="en-US" sz="2000"/>
              <a:t> Use a well-defined notation and include its </a:t>
            </a:r>
            <a:r>
              <a:rPr lang="en-US" altLang="en-US" sz="2000" b="1"/>
              <a:t>key</a:t>
            </a:r>
            <a:r>
              <a:rPr lang="en-US" altLang="en-US" sz="2000"/>
              <a:t>/</a:t>
            </a:r>
            <a:r>
              <a:rPr lang="en-US" altLang="en-US" sz="2000" b="1"/>
              <a:t>legend</a:t>
            </a:r>
            <a:r>
              <a:rPr lang="en-US" altLang="en-US" sz="2000"/>
              <a:t> </a:t>
            </a:r>
          </a:p>
          <a:p>
            <a:pPr lvl="2">
              <a:lnSpc>
                <a:spcPct val="120000"/>
              </a:lnSpc>
              <a:buFontTx/>
              <a:buChar char="•"/>
            </a:pPr>
            <a:r>
              <a:rPr lang="en-US" altLang="en-US" sz="1800"/>
              <a:t> this aids systematic use of notation/avoids inconsistent use</a:t>
            </a:r>
          </a:p>
          <a:p>
            <a:pPr lvl="2">
              <a:lnSpc>
                <a:spcPct val="120000"/>
              </a:lnSpc>
              <a:buFontTx/>
              <a:buChar char="•"/>
            </a:pPr>
            <a:r>
              <a:rPr lang="en-US" altLang="en-US" sz="1800"/>
              <a:t> improves common understanding</a:t>
            </a:r>
          </a:p>
          <a:p>
            <a:pPr lvl="2">
              <a:lnSpc>
                <a:spcPct val="120000"/>
              </a:lnSpc>
              <a:buFontTx/>
              <a:buChar char="•"/>
            </a:pPr>
            <a:r>
              <a:rPr lang="en-US" altLang="en-US" sz="1800"/>
              <a:t> prevents mixing of different levels of abstraction</a:t>
            </a:r>
          </a:p>
          <a:p>
            <a:pPr>
              <a:lnSpc>
                <a:spcPct val="120000"/>
              </a:lnSpc>
              <a:buFontTx/>
              <a:buChar char="•"/>
            </a:pPr>
            <a:r>
              <a:rPr lang="en-US" altLang="en-US" sz="2000"/>
              <a:t> Add explanation in </a:t>
            </a:r>
            <a:r>
              <a:rPr lang="en-US" altLang="en-US" sz="2000" b="1"/>
              <a:t>natural language</a:t>
            </a:r>
            <a:endParaRPr lang="en-GB" altLang="en-US" sz="2000" b="1"/>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9E3CA9A-3F73-4DDC-A953-935CB40A2B81}" type="slidenum">
              <a:rPr lang="en-GB" altLang="en-US" sz="1000"/>
              <a:pPr eaLnBrk="1" hangingPunct="1"/>
              <a:t>43</a:t>
            </a:fld>
            <a:endParaRPr lang="en-GB" altLang="en-US" sz="1000"/>
          </a:p>
        </p:txBody>
      </p:sp>
      <p:sp>
        <p:nvSpPr>
          <p:cNvPr id="46083" name="Rectangle 2"/>
          <p:cNvSpPr>
            <a:spLocks noGrp="1" noChangeArrowheads="1"/>
          </p:cNvSpPr>
          <p:nvPr>
            <p:ph type="title"/>
          </p:nvPr>
        </p:nvSpPr>
        <p:spPr>
          <a:xfrm>
            <a:off x="217488" y="0"/>
            <a:ext cx="7667625" cy="692150"/>
          </a:xfrm>
          <a:solidFill>
            <a:srgbClr val="FFFFFF"/>
          </a:solidFill>
        </p:spPr>
        <p:txBody>
          <a:bodyPr/>
          <a:lstStyle/>
          <a:p>
            <a:pPr algn="ctr"/>
            <a:r>
              <a:rPr lang="en-US" altLang="en-US" smtClean="0"/>
              <a:t>Summary Architecture Evaluation</a:t>
            </a:r>
            <a:endParaRPr lang="en-GB" altLang="en-US" smtClean="0"/>
          </a:p>
        </p:txBody>
      </p:sp>
      <p:sp>
        <p:nvSpPr>
          <p:cNvPr id="46084" name="Rectangle 3"/>
          <p:cNvSpPr>
            <a:spLocks noGrp="1" noChangeArrowheads="1"/>
          </p:cNvSpPr>
          <p:nvPr>
            <p:ph type="body" idx="1"/>
          </p:nvPr>
        </p:nvSpPr>
        <p:spPr>
          <a:xfrm>
            <a:off x="323850" y="1125538"/>
            <a:ext cx="8496300" cy="4391025"/>
          </a:xfrm>
        </p:spPr>
        <p:txBody>
          <a:bodyPr/>
          <a:lstStyle/>
          <a:p>
            <a:pPr>
              <a:lnSpc>
                <a:spcPct val="120000"/>
              </a:lnSpc>
            </a:pPr>
            <a:r>
              <a:rPr lang="en-US" altLang="en-US" sz="2000" smtClean="0"/>
              <a:t>Use </a:t>
            </a:r>
            <a:r>
              <a:rPr lang="en-US" altLang="en-US" sz="2000" b="1" smtClean="0"/>
              <a:t>Scenario-based</a:t>
            </a:r>
            <a:r>
              <a:rPr lang="en-US" altLang="en-US" sz="2000" smtClean="0"/>
              <a:t> evaluation for </a:t>
            </a:r>
            <a:r>
              <a:rPr lang="en-US" altLang="en-US" sz="2000" i="1" smtClean="0"/>
              <a:t>what-if</a:t>
            </a:r>
            <a:r>
              <a:rPr lang="en-US" altLang="en-US" sz="2000" smtClean="0"/>
              <a:t> questions</a:t>
            </a:r>
          </a:p>
          <a:p>
            <a:pPr lvl="1">
              <a:lnSpc>
                <a:spcPct val="120000"/>
              </a:lnSpc>
            </a:pPr>
            <a:r>
              <a:rPr lang="en-US" altLang="en-US" sz="1800" smtClean="0"/>
              <a:t>Identify sensitivity- &amp; trade-off points, and risks</a:t>
            </a:r>
          </a:p>
          <a:p>
            <a:pPr lvl="1">
              <a:lnSpc>
                <a:spcPct val="70000"/>
              </a:lnSpc>
            </a:pPr>
            <a:endParaRPr lang="en-US" altLang="en-US" sz="1800" smtClean="0"/>
          </a:p>
          <a:p>
            <a:pPr>
              <a:lnSpc>
                <a:spcPct val="120000"/>
              </a:lnSpc>
            </a:pPr>
            <a:r>
              <a:rPr lang="en-US" altLang="en-US" sz="2000" smtClean="0"/>
              <a:t>Use </a:t>
            </a:r>
            <a:r>
              <a:rPr lang="en-US" altLang="en-US" sz="2000" b="1" smtClean="0"/>
              <a:t>analytical</a:t>
            </a:r>
            <a:r>
              <a:rPr lang="en-US" altLang="en-US" sz="2000" smtClean="0"/>
              <a:t> methods to support architectural decision making</a:t>
            </a:r>
          </a:p>
          <a:p>
            <a:pPr lvl="1">
              <a:lnSpc>
                <a:spcPct val="120000"/>
              </a:lnSpc>
            </a:pPr>
            <a:r>
              <a:rPr lang="en-US" altLang="en-US" sz="1800" smtClean="0"/>
              <a:t>Reliability </a:t>
            </a:r>
            <a:r>
              <a:rPr lang="en-US" altLang="en-US" sz="1800" smtClean="0">
                <a:sym typeface="Wingdings" panose="05000000000000000000" pitchFamily="2" charset="2"/>
              </a:rPr>
              <a:t> Reliability Block Diagrams</a:t>
            </a:r>
          </a:p>
          <a:p>
            <a:pPr lvl="1">
              <a:lnSpc>
                <a:spcPct val="120000"/>
              </a:lnSpc>
            </a:pPr>
            <a:r>
              <a:rPr lang="en-US" altLang="en-US" sz="1800" smtClean="0">
                <a:sym typeface="Wingdings" panose="05000000000000000000" pitchFamily="2" charset="2"/>
              </a:rPr>
              <a:t>Throughput  Queuing networks</a:t>
            </a:r>
          </a:p>
          <a:p>
            <a:pPr lvl="1">
              <a:lnSpc>
                <a:spcPct val="70000"/>
              </a:lnSpc>
            </a:pPr>
            <a:endParaRPr lang="en-US" altLang="en-US" sz="1800" smtClean="0">
              <a:solidFill>
                <a:schemeClr val="accent1"/>
              </a:solidFill>
              <a:sym typeface="Wingdings" panose="05000000000000000000" pitchFamily="2" charset="2"/>
            </a:endParaRPr>
          </a:p>
          <a:p>
            <a:pPr>
              <a:lnSpc>
                <a:spcPct val="120000"/>
              </a:lnSpc>
            </a:pPr>
            <a:r>
              <a:rPr lang="en-US" altLang="en-US" sz="2000" smtClean="0">
                <a:sym typeface="Wingdings" panose="05000000000000000000" pitchFamily="2" charset="2"/>
              </a:rPr>
              <a:t>Use </a:t>
            </a:r>
            <a:r>
              <a:rPr lang="en-US" altLang="en-US" sz="2000" b="1" smtClean="0">
                <a:sym typeface="Wingdings" panose="05000000000000000000" pitchFamily="2" charset="2"/>
              </a:rPr>
              <a:t>metrics</a:t>
            </a:r>
            <a:r>
              <a:rPr lang="en-US" altLang="en-US" sz="2000" smtClean="0">
                <a:sym typeface="Wingdings" panose="05000000000000000000" pitchFamily="2" charset="2"/>
              </a:rPr>
              <a:t> to manage</a:t>
            </a:r>
          </a:p>
          <a:p>
            <a:pPr lvl="1">
              <a:lnSpc>
                <a:spcPct val="120000"/>
              </a:lnSpc>
            </a:pPr>
            <a:r>
              <a:rPr lang="en-US" altLang="en-US" sz="1800" smtClean="0">
                <a:sym typeface="Wingdings" panose="05000000000000000000" pitchFamily="2" charset="2"/>
              </a:rPr>
              <a:t>Modularity (coupling, cohesion)</a:t>
            </a:r>
          </a:p>
          <a:p>
            <a:pPr lvl="1">
              <a:lnSpc>
                <a:spcPct val="120000"/>
              </a:lnSpc>
            </a:pPr>
            <a:r>
              <a:rPr lang="en-US" altLang="en-US" sz="1800" smtClean="0">
                <a:sym typeface="Wingdings" panose="05000000000000000000" pitchFamily="2" charset="2"/>
              </a:rPr>
              <a:t>conformance of implementation to design</a:t>
            </a:r>
          </a:p>
          <a:p>
            <a:pPr lvl="1">
              <a:lnSpc>
                <a:spcPct val="70000"/>
              </a:lnSpc>
            </a:pPr>
            <a:endParaRPr lang="en-US" altLang="en-US" smtClean="0">
              <a:sym typeface="Wingdings" panose="05000000000000000000" pitchFamily="2" charset="2"/>
            </a:endParaRPr>
          </a:p>
          <a:p>
            <a:pPr>
              <a:lnSpc>
                <a:spcPct val="120000"/>
              </a:lnSpc>
            </a:pPr>
            <a:r>
              <a:rPr lang="en-GB" altLang="en-US" sz="2000" smtClean="0"/>
              <a:t>Many analyses are of ‘</a:t>
            </a:r>
            <a:r>
              <a:rPr lang="en-GB" altLang="en-US" sz="2000" b="1" smtClean="0"/>
              <a:t>back of the envelope</a:t>
            </a:r>
            <a:r>
              <a:rPr lang="en-GB" altLang="en-US" sz="2000" smtClean="0"/>
              <a:t>’ size.</a:t>
            </a:r>
          </a:p>
          <a:p>
            <a:pPr lvl="1">
              <a:lnSpc>
                <a:spcPct val="120000"/>
              </a:lnSpc>
              <a:buFont typeface="Wingdings" panose="05000000000000000000" pitchFamily="2" charset="2"/>
              <a:buChar char="à"/>
            </a:pPr>
            <a:r>
              <a:rPr lang="en-GB" altLang="en-US" sz="1800" smtClean="0">
                <a:sym typeface="Wingdings" panose="05000000000000000000" pitchFamily="2" charset="2"/>
              </a:rPr>
              <a:t>little effort, lots of value</a:t>
            </a:r>
          </a:p>
          <a:p>
            <a:pPr lvl="1">
              <a:lnSpc>
                <a:spcPct val="120000"/>
              </a:lnSpc>
              <a:buFont typeface="Wingdings" panose="05000000000000000000" pitchFamily="2" charset="2"/>
              <a:buChar char="à"/>
            </a:pPr>
            <a:r>
              <a:rPr lang="en-GB" altLang="en-US" sz="1800" smtClean="0"/>
              <a:t> even if your model is not perfect (which they never are)</a:t>
            </a:r>
          </a:p>
        </p:txBody>
      </p:sp>
      <p:sp>
        <p:nvSpPr>
          <p:cNvPr id="46085" name="Text Box 4"/>
          <p:cNvSpPr txBox="1">
            <a:spLocks noChangeArrowheads="1"/>
          </p:cNvSpPr>
          <p:nvPr/>
        </p:nvSpPr>
        <p:spPr bwMode="auto">
          <a:xfrm>
            <a:off x="3924300" y="620713"/>
            <a:ext cx="5138738" cy="406400"/>
          </a:xfrm>
          <a:prstGeom prst="rect">
            <a:avLst/>
          </a:prstGeom>
          <a:solidFill>
            <a:schemeClr val="bg1"/>
          </a:solidFill>
          <a:ln w="9525">
            <a:solidFill>
              <a:srgbClr val="FF6600"/>
            </a:solidFill>
            <a:miter lim="800000"/>
            <a:headEnd/>
            <a:tailEnd/>
          </a:ln>
          <a:effectLst>
            <a:outerShdw dist="35921" dir="2700000" algn="ctr" rotWithShape="0">
              <a:schemeClr val="bg2"/>
            </a:outerShdw>
          </a:effec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i="1"/>
              <a:t>If you haven’t analyzed it, don’t build it.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117489A5-988E-4CA8-862D-F36FEF0F2B2B}" type="slidenum">
              <a:rPr lang="en-GB" altLang="en-US" sz="1000"/>
              <a:pPr eaLnBrk="1" hangingPunct="1"/>
              <a:t>44</a:t>
            </a:fld>
            <a:endParaRPr lang="en-GB" altLang="en-US" sz="1000"/>
          </a:p>
        </p:txBody>
      </p:sp>
      <p:sp>
        <p:nvSpPr>
          <p:cNvPr id="47107" name="Rectangle 2"/>
          <p:cNvSpPr>
            <a:spLocks noGrp="1" noChangeArrowheads="1"/>
          </p:cNvSpPr>
          <p:nvPr>
            <p:ph type="title"/>
          </p:nvPr>
        </p:nvSpPr>
        <p:spPr/>
        <p:txBody>
          <a:bodyPr/>
          <a:lstStyle/>
          <a:p>
            <a:r>
              <a:rPr lang="en-US" altLang="en-US" smtClean="0"/>
              <a:t>Documentation Guidelines 1</a:t>
            </a:r>
            <a:endParaRPr lang="en-GB" altLang="en-US" smtClean="0"/>
          </a:p>
        </p:txBody>
      </p:sp>
      <p:sp>
        <p:nvSpPr>
          <p:cNvPr id="47108" name="Text Box 3"/>
          <p:cNvSpPr txBox="1">
            <a:spLocks noChangeArrowheads="1"/>
          </p:cNvSpPr>
          <p:nvPr/>
        </p:nvSpPr>
        <p:spPr bwMode="auto">
          <a:xfrm>
            <a:off x="301625" y="1628775"/>
            <a:ext cx="84010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a:t>Documentation should be written from the perspective </a:t>
            </a:r>
          </a:p>
          <a:p>
            <a:pPr eaLnBrk="1" hangingPunct="1"/>
            <a:r>
              <a:rPr lang="en-US" altLang="en-US"/>
              <a:t>of the reader</a:t>
            </a:r>
          </a:p>
          <a:p>
            <a:pPr lvl="1" eaLnBrk="1" hangingPunct="1">
              <a:buFontTx/>
              <a:buChar char="•"/>
            </a:pPr>
            <a:r>
              <a:rPr lang="en-US" altLang="en-US" sz="2000"/>
              <a:t> organize for ease of reading / reference</a:t>
            </a:r>
          </a:p>
          <a:p>
            <a:pPr lvl="1" eaLnBrk="1" hangingPunct="1">
              <a:buFontTx/>
              <a:buChar char="•"/>
            </a:pPr>
            <a:r>
              <a:rPr lang="en-US" altLang="en-US" sz="2000"/>
              <a:t> mark ‘to be determined’</a:t>
            </a:r>
          </a:p>
          <a:p>
            <a:pPr eaLnBrk="1" hangingPunct="1">
              <a:buFontTx/>
              <a:buChar char="•"/>
            </a:pPr>
            <a:endParaRPr lang="en-US" altLang="en-US" sz="2000"/>
          </a:p>
          <a:p>
            <a:pPr eaLnBrk="1" hangingPunct="1"/>
            <a:r>
              <a:rPr lang="en-US" altLang="en-US"/>
              <a:t>Avoid Repetition</a:t>
            </a:r>
          </a:p>
          <a:p>
            <a:pPr lvl="1" eaLnBrk="1" hangingPunct="1">
              <a:buFontTx/>
              <a:buChar char="•"/>
            </a:pPr>
            <a:r>
              <a:rPr lang="en-US" altLang="en-US" sz="2000"/>
              <a:t> much easier to maintain (avoid inconsistency)</a:t>
            </a:r>
          </a:p>
          <a:p>
            <a:pPr eaLnBrk="1" hangingPunct="1">
              <a:buFontTx/>
              <a:buChar char="•"/>
            </a:pPr>
            <a:endParaRPr lang="en-US" altLang="en-US" sz="2000"/>
          </a:p>
          <a:p>
            <a:pPr eaLnBrk="1" hangingPunct="1"/>
            <a:r>
              <a:rPr lang="en-US" altLang="en-US"/>
              <a:t>Avoid unintentional ambiguity</a:t>
            </a:r>
          </a:p>
          <a:p>
            <a:pPr lvl="1" eaLnBrk="1" hangingPunct="1">
              <a:buFontTx/>
              <a:buChar char="•"/>
            </a:pPr>
            <a:r>
              <a:rPr lang="en-US" altLang="en-US"/>
              <a:t> </a:t>
            </a:r>
            <a:r>
              <a:rPr lang="en-US" altLang="en-US" sz="2000"/>
              <a:t>use legend/key with diagrams</a:t>
            </a:r>
          </a:p>
          <a:p>
            <a:pPr lvl="1" eaLnBrk="1" hangingPunct="1">
              <a:buFontTx/>
              <a:buChar char="•"/>
            </a:pPr>
            <a:endParaRPr lang="en-US" altLang="en-US" sz="2000"/>
          </a:p>
          <a:p>
            <a:pPr eaLnBrk="1" hangingPunct="1"/>
            <a:r>
              <a:rPr lang="en-US" altLang="en-US"/>
              <a:t>Use a standard organization of the document</a:t>
            </a:r>
          </a:p>
          <a:p>
            <a:pPr lvl="1" eaLnBrk="1" hangingPunct="1">
              <a:buFontTx/>
              <a:buChar char="•"/>
            </a:pPr>
            <a:r>
              <a:rPr lang="en-US" altLang="en-US"/>
              <a:t> </a:t>
            </a:r>
            <a:r>
              <a:rPr lang="en-US" altLang="en-US" sz="2000"/>
              <a:t>in organizations with many projects</a:t>
            </a:r>
            <a:endParaRPr lang="en-GB" alt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B76C6B4-DE45-45D6-AD4B-11C795F1C82C}" type="slidenum">
              <a:rPr lang="en-GB" altLang="en-US" sz="1000"/>
              <a:pPr eaLnBrk="1" hangingPunct="1"/>
              <a:t>45</a:t>
            </a:fld>
            <a:endParaRPr lang="en-GB" altLang="en-US" sz="1000"/>
          </a:p>
        </p:txBody>
      </p:sp>
      <p:sp>
        <p:nvSpPr>
          <p:cNvPr id="48131" name="Rectangle 2"/>
          <p:cNvSpPr>
            <a:spLocks noGrp="1" noChangeArrowheads="1"/>
          </p:cNvSpPr>
          <p:nvPr>
            <p:ph type="title"/>
          </p:nvPr>
        </p:nvSpPr>
        <p:spPr/>
        <p:txBody>
          <a:bodyPr/>
          <a:lstStyle/>
          <a:p>
            <a:r>
              <a:rPr lang="en-US" altLang="en-US" smtClean="0"/>
              <a:t>Documentation Guidelines 2</a:t>
            </a:r>
            <a:endParaRPr lang="en-GB" altLang="en-US" smtClean="0"/>
          </a:p>
        </p:txBody>
      </p:sp>
      <p:sp>
        <p:nvSpPr>
          <p:cNvPr id="48132" name="Text Box 3"/>
          <p:cNvSpPr txBox="1">
            <a:spLocks noChangeArrowheads="1"/>
          </p:cNvSpPr>
          <p:nvPr/>
        </p:nvSpPr>
        <p:spPr bwMode="auto">
          <a:xfrm>
            <a:off x="684213" y="1757363"/>
            <a:ext cx="7989887" cy="411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lnSpc>
                <a:spcPct val="110000"/>
              </a:lnSpc>
            </a:pPr>
            <a:r>
              <a:rPr lang="en-US" altLang="en-US"/>
              <a:t>Record Rationale</a:t>
            </a:r>
          </a:p>
          <a:p>
            <a:pPr lvl="1" eaLnBrk="1" hangingPunct="1">
              <a:lnSpc>
                <a:spcPct val="110000"/>
              </a:lnSpc>
              <a:buFontTx/>
              <a:buChar char="•"/>
            </a:pPr>
            <a:r>
              <a:rPr lang="en-US" altLang="en-US" sz="2000"/>
              <a:t> these form part of guidelines for evolution</a:t>
            </a:r>
          </a:p>
          <a:p>
            <a:pPr eaLnBrk="1" hangingPunct="1">
              <a:lnSpc>
                <a:spcPct val="110000"/>
              </a:lnSpc>
              <a:buFontTx/>
              <a:buChar char="•"/>
            </a:pPr>
            <a:endParaRPr lang="en-US" altLang="en-US" sz="2000"/>
          </a:p>
          <a:p>
            <a:pPr eaLnBrk="1" hangingPunct="1">
              <a:lnSpc>
                <a:spcPct val="110000"/>
              </a:lnSpc>
            </a:pPr>
            <a:r>
              <a:rPr lang="en-US" altLang="en-US"/>
              <a:t>Keep it current </a:t>
            </a:r>
          </a:p>
          <a:p>
            <a:pPr eaLnBrk="1" hangingPunct="1">
              <a:lnSpc>
                <a:spcPct val="110000"/>
              </a:lnSpc>
            </a:pPr>
            <a:endParaRPr lang="en-US" altLang="en-US"/>
          </a:p>
          <a:p>
            <a:pPr eaLnBrk="1" hangingPunct="1">
              <a:lnSpc>
                <a:spcPct val="110000"/>
              </a:lnSpc>
            </a:pPr>
            <a:r>
              <a:rPr lang="en-US" altLang="en-US"/>
              <a:t>Review for fitness of purpose</a:t>
            </a:r>
          </a:p>
          <a:p>
            <a:pPr lvl="1" eaLnBrk="1" hangingPunct="1">
              <a:lnSpc>
                <a:spcPct val="110000"/>
              </a:lnSpc>
              <a:buFontTx/>
              <a:buChar char="•"/>
            </a:pPr>
            <a:r>
              <a:rPr lang="en-US" altLang="en-US" sz="2000"/>
              <a:t> have (future) users ‘test’ the documentation</a:t>
            </a:r>
          </a:p>
          <a:p>
            <a:pPr lvl="1" eaLnBrk="1" hangingPunct="1">
              <a:lnSpc>
                <a:spcPct val="110000"/>
              </a:lnSpc>
              <a:buFontTx/>
              <a:buChar char="•"/>
            </a:pPr>
            <a:endParaRPr lang="en-US" altLang="en-US" sz="2000"/>
          </a:p>
          <a:p>
            <a:pPr eaLnBrk="1" hangingPunct="1">
              <a:lnSpc>
                <a:spcPct val="110000"/>
              </a:lnSpc>
            </a:pPr>
            <a:r>
              <a:rPr lang="en-US" altLang="en-US"/>
              <a:t>Documentation is expensive (to make and maintain) </a:t>
            </a:r>
          </a:p>
          <a:p>
            <a:pPr eaLnBrk="1" hangingPunct="1">
              <a:lnSpc>
                <a:spcPct val="110000"/>
              </a:lnSpc>
            </a:pPr>
            <a:r>
              <a:rPr lang="en-US" altLang="en-US" sz="2000"/>
              <a:t>	=&gt; go for quality not quantity</a:t>
            </a:r>
          </a:p>
          <a:p>
            <a:pPr eaLnBrk="1" hangingPunct="1">
              <a:lnSpc>
                <a:spcPct val="110000"/>
              </a:lnSpc>
            </a:pPr>
            <a:endParaRPr lang="en-GB" altLang="en-US" sz="200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B542752-9979-4F57-83C9-8963A4CF3F5C}" type="slidenum">
              <a:rPr lang="en-GB" altLang="en-US" sz="1000"/>
              <a:pPr eaLnBrk="1" hangingPunct="1"/>
              <a:t>46</a:t>
            </a:fld>
            <a:endParaRPr lang="en-GB" altLang="en-US" sz="1000"/>
          </a:p>
        </p:txBody>
      </p:sp>
      <p:sp>
        <p:nvSpPr>
          <p:cNvPr id="49155" name="Rectangle 2"/>
          <p:cNvSpPr>
            <a:spLocks noGrp="1" noChangeArrowheads="1"/>
          </p:cNvSpPr>
          <p:nvPr>
            <p:ph type="title"/>
          </p:nvPr>
        </p:nvSpPr>
        <p:spPr>
          <a:xfrm>
            <a:off x="685800" y="933450"/>
            <a:ext cx="7772400" cy="685800"/>
          </a:xfrm>
        </p:spPr>
        <p:txBody>
          <a:bodyPr/>
          <a:lstStyle/>
          <a:p>
            <a:r>
              <a:rPr lang="en-US" altLang="en-US" smtClean="0"/>
              <a:t>Project Team’s Bill of Rights</a:t>
            </a:r>
            <a:endParaRPr lang="en-GB" altLang="en-US" smtClean="0"/>
          </a:p>
        </p:txBody>
      </p:sp>
      <p:sp>
        <p:nvSpPr>
          <p:cNvPr id="49156" name="Rectangle 3"/>
          <p:cNvSpPr>
            <a:spLocks noGrp="1" noChangeArrowheads="1"/>
          </p:cNvSpPr>
          <p:nvPr>
            <p:ph type="body" idx="1"/>
          </p:nvPr>
        </p:nvSpPr>
        <p:spPr>
          <a:xfrm>
            <a:off x="228600" y="1695450"/>
            <a:ext cx="8686800" cy="5334000"/>
          </a:xfrm>
        </p:spPr>
        <p:txBody>
          <a:bodyPr/>
          <a:lstStyle/>
          <a:p>
            <a:r>
              <a:rPr lang="en-US" altLang="en-US" sz="1800" smtClean="0"/>
              <a:t>To know the project objectives and to clarify priorities</a:t>
            </a:r>
          </a:p>
          <a:p>
            <a:r>
              <a:rPr lang="en-US" altLang="en-US" sz="1800" smtClean="0"/>
              <a:t>To know the product details and to clarify this if necessary</a:t>
            </a:r>
          </a:p>
          <a:p>
            <a:r>
              <a:rPr lang="en-US" altLang="en-US" sz="1800" smtClean="0"/>
              <a:t>To have ready access to the person(s) responsible for deciding about the systems functionality</a:t>
            </a:r>
          </a:p>
          <a:p>
            <a:r>
              <a:rPr lang="en-US" altLang="en-US" sz="1800" smtClean="0"/>
              <a:t>To work in each phase of the project in a technically responsible way – e.g. use necessary tooling</a:t>
            </a:r>
          </a:p>
          <a:p>
            <a:r>
              <a:rPr lang="en-US" altLang="en-US" sz="1800" smtClean="0"/>
              <a:t>To approve effort and schedule estimates for work that a team will perform; this includes to take time to make reasonable estimates and to revise estimates when requirements change</a:t>
            </a:r>
          </a:p>
          <a:p>
            <a:r>
              <a:rPr lang="en-US" altLang="en-US" sz="1800" smtClean="0"/>
              <a:t>To have project’s status reported accurately to customers and management</a:t>
            </a:r>
          </a:p>
          <a:p>
            <a:r>
              <a:rPr lang="en-US" altLang="en-US" sz="1800" smtClean="0"/>
              <a:t>To work in an environment free from frequent interruptions and distractions – especially during critical parts of the project.</a:t>
            </a:r>
            <a:endParaRPr lang="en-GB" altLang="en-US" sz="1800" smtClean="0"/>
          </a:p>
        </p:txBody>
      </p:sp>
      <p:sp>
        <p:nvSpPr>
          <p:cNvPr id="49157" name="Rectangle 4"/>
          <p:cNvSpPr>
            <a:spLocks noChangeArrowheads="1"/>
          </p:cNvSpPr>
          <p:nvPr/>
        </p:nvSpPr>
        <p:spPr bwMode="auto">
          <a:xfrm>
            <a:off x="3970338" y="6610350"/>
            <a:ext cx="5173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spcBef>
                <a:spcPct val="30000"/>
              </a:spcBef>
            </a:pPr>
            <a:r>
              <a:rPr lang="en-US" altLang="en-US" sz="1200">
                <a:latin typeface="Times New Roman" panose="02020603050405020304" pitchFamily="18" charset="0"/>
                <a:cs typeface="Times New Roman" panose="02020603050405020304" pitchFamily="18" charset="0"/>
              </a:rPr>
              <a:t>From: Steve McConnell: Software Project Survival Guide, MicroSoft Press, 1998</a:t>
            </a:r>
            <a:endParaRPr lang="en-GB" altLang="en-US" sz="12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Tactics and Pitfalls (Rozansky and Woods)</a:t>
            </a:r>
            <a:endParaRPr lang="nl-NL" altLang="en-US" smtClean="0"/>
          </a:p>
        </p:txBody>
      </p:sp>
      <p:sp>
        <p:nvSpPr>
          <p:cNvPr id="50179" name="Rectangle 3"/>
          <p:cNvSpPr>
            <a:spLocks noGrp="1" noChangeArrowheads="1"/>
          </p:cNvSpPr>
          <p:nvPr>
            <p:ph sz="half" idx="1"/>
          </p:nvPr>
        </p:nvSpPr>
        <p:spPr>
          <a:xfrm>
            <a:off x="179388" y="1828800"/>
            <a:ext cx="4495800" cy="4408488"/>
          </a:xfrm>
        </p:spPr>
        <p:txBody>
          <a:bodyPr/>
          <a:lstStyle/>
          <a:p>
            <a:pPr>
              <a:lnSpc>
                <a:spcPct val="90000"/>
              </a:lnSpc>
            </a:pPr>
            <a:r>
              <a:rPr lang="nl-NL" altLang="en-US" sz="1800" b="1" smtClean="0"/>
              <a:t>Tactics</a:t>
            </a:r>
          </a:p>
          <a:p>
            <a:pPr>
              <a:lnSpc>
                <a:spcPct val="90000"/>
              </a:lnSpc>
              <a:buFontTx/>
              <a:buNone/>
            </a:pPr>
            <a:r>
              <a:rPr lang="nl-NL" altLang="en-US" sz="1800" smtClean="0"/>
              <a:t>	- apply recognized security </a:t>
            </a:r>
          </a:p>
          <a:p>
            <a:pPr>
              <a:lnSpc>
                <a:spcPct val="90000"/>
              </a:lnSpc>
              <a:buFontTx/>
              <a:buNone/>
            </a:pPr>
            <a:r>
              <a:rPr lang="nl-NL" altLang="en-US" sz="1800" smtClean="0"/>
              <a:t>        principles</a:t>
            </a:r>
            <a:br>
              <a:rPr lang="nl-NL" altLang="en-US" sz="1800" smtClean="0"/>
            </a:br>
            <a:r>
              <a:rPr lang="nl-NL" altLang="en-US" sz="1800" smtClean="0"/>
              <a:t>- authenticate the principals</a:t>
            </a:r>
            <a:br>
              <a:rPr lang="nl-NL" altLang="en-US" sz="1800" smtClean="0"/>
            </a:br>
            <a:r>
              <a:rPr lang="nl-NL" altLang="en-US" sz="1800" smtClean="0"/>
              <a:t>- authorize access</a:t>
            </a:r>
            <a:br>
              <a:rPr lang="nl-NL" altLang="en-US" sz="1800" smtClean="0"/>
            </a:br>
            <a:r>
              <a:rPr lang="nl-NL" altLang="en-US" sz="1800" smtClean="0"/>
              <a:t>- ensure information secrecy</a:t>
            </a:r>
            <a:br>
              <a:rPr lang="nl-NL" altLang="en-US" sz="1800" smtClean="0"/>
            </a:br>
            <a:r>
              <a:rPr lang="nl-NL" altLang="en-US" sz="1800" smtClean="0"/>
              <a:t>- ensure information integrity</a:t>
            </a:r>
            <a:br>
              <a:rPr lang="nl-NL" altLang="en-US" sz="1800" smtClean="0"/>
            </a:br>
            <a:r>
              <a:rPr lang="nl-NL" altLang="en-US" sz="1800" smtClean="0"/>
              <a:t>- ensure accountability</a:t>
            </a:r>
            <a:br>
              <a:rPr lang="nl-NL" altLang="en-US" sz="1800" smtClean="0"/>
            </a:br>
            <a:r>
              <a:rPr lang="nl-NL" altLang="en-US" sz="1800" smtClean="0"/>
              <a:t>- protect availability</a:t>
            </a:r>
            <a:br>
              <a:rPr lang="nl-NL" altLang="en-US" sz="1800" smtClean="0"/>
            </a:br>
            <a:r>
              <a:rPr lang="nl-NL" altLang="en-US" sz="1800" smtClean="0"/>
              <a:t>- integrate security technologies</a:t>
            </a:r>
            <a:br>
              <a:rPr lang="nl-NL" altLang="en-US" sz="1800" smtClean="0"/>
            </a:br>
            <a:r>
              <a:rPr lang="nl-NL" altLang="en-US" sz="1800" smtClean="0"/>
              <a:t>- provide security administration</a:t>
            </a:r>
            <a:br>
              <a:rPr lang="nl-NL" altLang="en-US" sz="1800" smtClean="0"/>
            </a:br>
            <a:r>
              <a:rPr lang="nl-NL" altLang="en-US" sz="1800" smtClean="0"/>
              <a:t>- use third-party security </a:t>
            </a:r>
          </a:p>
          <a:p>
            <a:pPr>
              <a:lnSpc>
                <a:spcPct val="90000"/>
              </a:lnSpc>
              <a:buFontTx/>
              <a:buNone/>
            </a:pPr>
            <a:r>
              <a:rPr lang="nl-NL" altLang="en-US" sz="1800" smtClean="0"/>
              <a:t>        infrastructure</a:t>
            </a:r>
            <a:br>
              <a:rPr lang="nl-NL" altLang="en-US" sz="1800" smtClean="0"/>
            </a:br>
            <a:endParaRPr lang="nl-NL" altLang="en-US" sz="1800" smtClean="0"/>
          </a:p>
        </p:txBody>
      </p:sp>
      <p:sp>
        <p:nvSpPr>
          <p:cNvPr id="50180" name="Rectangle 4"/>
          <p:cNvSpPr>
            <a:spLocks noGrp="1" noChangeArrowheads="1"/>
          </p:cNvSpPr>
          <p:nvPr>
            <p:ph sz="half" idx="2"/>
          </p:nvPr>
        </p:nvSpPr>
        <p:spPr>
          <a:xfrm>
            <a:off x="4648200" y="1828800"/>
            <a:ext cx="4495800" cy="4408488"/>
          </a:xfrm>
        </p:spPr>
        <p:txBody>
          <a:bodyPr/>
          <a:lstStyle/>
          <a:p>
            <a:r>
              <a:rPr lang="nl-NL" altLang="en-US" sz="1800" b="1" smtClean="0"/>
              <a:t>Pitfalls</a:t>
            </a:r>
          </a:p>
          <a:p>
            <a:pPr>
              <a:buFontTx/>
              <a:buNone/>
            </a:pPr>
            <a:r>
              <a:rPr lang="nl-NL" altLang="en-US" sz="1800" smtClean="0"/>
              <a:t>	- complex security policies</a:t>
            </a:r>
            <a:br>
              <a:rPr lang="nl-NL" altLang="en-US" sz="1800" smtClean="0"/>
            </a:br>
            <a:r>
              <a:rPr lang="nl-NL" altLang="en-US" sz="1800" smtClean="0"/>
              <a:t>- unproven security technologies</a:t>
            </a:r>
            <a:br>
              <a:rPr lang="nl-NL" altLang="en-US" sz="1800" smtClean="0"/>
            </a:br>
            <a:r>
              <a:rPr lang="nl-NL" altLang="en-US" sz="1800" smtClean="0"/>
              <a:t>- system not designed for failure</a:t>
            </a:r>
            <a:br>
              <a:rPr lang="nl-NL" altLang="en-US" sz="1800" smtClean="0"/>
            </a:br>
            <a:r>
              <a:rPr lang="nl-NL" altLang="en-US" sz="1800" smtClean="0"/>
              <a:t>- lack of administration facilities</a:t>
            </a:r>
            <a:br>
              <a:rPr lang="nl-NL" altLang="en-US" sz="1800" smtClean="0"/>
            </a:br>
            <a:r>
              <a:rPr lang="nl-NL" altLang="en-US" sz="1800" smtClean="0"/>
              <a:t>- technology-driven approach</a:t>
            </a:r>
            <a:br>
              <a:rPr lang="nl-NL" altLang="en-US" sz="1800" smtClean="0"/>
            </a:br>
            <a:r>
              <a:rPr lang="nl-NL" altLang="en-US" sz="1800" smtClean="0"/>
              <a:t>- failure to consider time sources</a:t>
            </a:r>
            <a:br>
              <a:rPr lang="nl-NL" altLang="en-US" sz="1800" smtClean="0"/>
            </a:br>
            <a:r>
              <a:rPr lang="nl-NL" altLang="en-US" sz="1800" smtClean="0"/>
              <a:t>- overreliance on technology</a:t>
            </a:r>
            <a:br>
              <a:rPr lang="nl-NL" altLang="en-US" sz="1800" smtClean="0"/>
            </a:br>
            <a:r>
              <a:rPr lang="nl-NL" altLang="en-US" sz="1800" smtClean="0"/>
              <a:t>- no clear requirements or models</a:t>
            </a:r>
            <a:br>
              <a:rPr lang="nl-NL" altLang="en-US" sz="1800" smtClean="0"/>
            </a:br>
            <a:r>
              <a:rPr lang="nl-NL" altLang="en-US" sz="1800" smtClean="0"/>
              <a:t>- security as an afterthought</a:t>
            </a:r>
            <a:br>
              <a:rPr lang="nl-NL" altLang="en-US" sz="1800" smtClean="0"/>
            </a:br>
            <a:r>
              <a:rPr lang="nl-NL" altLang="en-US" sz="1800" smtClean="0"/>
              <a:t>- security embedded in the    </a:t>
            </a:r>
          </a:p>
          <a:p>
            <a:pPr>
              <a:buFontTx/>
              <a:buNone/>
            </a:pPr>
            <a:r>
              <a:rPr lang="nl-NL" altLang="en-US" sz="1800" smtClean="0"/>
              <a:t>        application code</a:t>
            </a:r>
            <a:br>
              <a:rPr lang="nl-NL" altLang="en-US" sz="1800" smtClean="0"/>
            </a:br>
            <a:r>
              <a:rPr lang="nl-NL" altLang="en-US" sz="1800" smtClean="0"/>
              <a:t>- piecemeal security</a:t>
            </a:r>
            <a:br>
              <a:rPr lang="nl-NL" altLang="en-US" sz="1800" smtClean="0"/>
            </a:br>
            <a:r>
              <a:rPr lang="nl-NL" altLang="en-US" sz="1800" smtClean="0"/>
              <a:t>- ad hoc security technology</a:t>
            </a:r>
          </a:p>
          <a:p>
            <a:endParaRPr lang="nl-NL" altLang="en-US" sz="1800" smtClean="0"/>
          </a:p>
        </p:txBody>
      </p:sp>
      <p:sp>
        <p:nvSpPr>
          <p:cNvPr id="50181" name="Slide Number Placeholder 6"/>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FD04CEA8-93B2-40A8-A8C9-FCB9807D6A90}" type="slidenum">
              <a:rPr lang="en-GB" altLang="en-US" sz="1000"/>
              <a:pPr eaLnBrk="1" hangingPunct="1"/>
              <a:t>47</a:t>
            </a:fld>
            <a:endParaRPr lang="en-GB" altLang="en-US" sz="100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7772400" cy="914400"/>
          </a:xfrm>
          <a:noFill/>
        </p:spPr>
        <p:txBody>
          <a:bodyPr/>
          <a:lstStyle/>
          <a:p>
            <a:r>
              <a:rPr lang="en-US" altLang="en-US" smtClean="0"/>
              <a:t>Software Mechanisms</a:t>
            </a:r>
            <a:endParaRPr lang="en-GB" altLang="en-US" smtClean="0"/>
          </a:p>
        </p:txBody>
      </p:sp>
      <p:sp>
        <p:nvSpPr>
          <p:cNvPr id="51203"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F5A24899-0C7F-4189-9FA6-A961499B8E33}" type="slidenum">
              <a:rPr lang="en-GB" altLang="en-US" sz="1000"/>
              <a:pPr eaLnBrk="1" hangingPunct="1"/>
              <a:t>48</a:t>
            </a:fld>
            <a:endParaRPr lang="en-GB" altLang="en-US" sz="1000"/>
          </a:p>
        </p:txBody>
      </p:sp>
      <p:sp>
        <p:nvSpPr>
          <p:cNvPr id="51204" name="Text Box 3"/>
          <p:cNvSpPr txBox="1">
            <a:spLocks noChangeArrowheads="1"/>
          </p:cNvSpPr>
          <p:nvPr/>
        </p:nvSpPr>
        <p:spPr bwMode="auto">
          <a:xfrm>
            <a:off x="2895600" y="1752600"/>
            <a:ext cx="2844800" cy="20415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buFontTx/>
              <a:buChar char="•"/>
            </a:pPr>
            <a:r>
              <a:rPr lang="en-US" altLang="en-US" sz="3200">
                <a:latin typeface="Times New Roman" panose="02020603050405020304" pitchFamily="18" charset="0"/>
              </a:rPr>
              <a:t> Encryption</a:t>
            </a:r>
          </a:p>
          <a:p>
            <a:pPr>
              <a:buFontTx/>
              <a:buChar char="•"/>
            </a:pPr>
            <a:r>
              <a:rPr lang="en-US" altLang="en-US" sz="3200">
                <a:latin typeface="Times New Roman" panose="02020603050405020304" pitchFamily="18" charset="0"/>
              </a:rPr>
              <a:t> Authentication</a:t>
            </a:r>
          </a:p>
          <a:p>
            <a:pPr>
              <a:buFontTx/>
              <a:buChar char="•"/>
            </a:pPr>
            <a:r>
              <a:rPr lang="en-US" altLang="en-US" sz="3200">
                <a:latin typeface="Times New Roman" panose="02020603050405020304" pitchFamily="18" charset="0"/>
              </a:rPr>
              <a:t> Authorization</a:t>
            </a:r>
          </a:p>
          <a:p>
            <a:pPr>
              <a:buFontTx/>
              <a:buChar char="•"/>
            </a:pPr>
            <a:r>
              <a:rPr lang="en-US" altLang="en-US" sz="3200">
                <a:latin typeface="Times New Roman" panose="02020603050405020304" pitchFamily="18" charset="0"/>
              </a:rPr>
              <a:t> Auditing</a:t>
            </a:r>
            <a:endParaRPr lang="en-GB" altLang="en-US" sz="3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a:noFill/>
        </p:spPr>
        <p:txBody>
          <a:bodyPr/>
          <a:lstStyle/>
          <a:p>
            <a:r>
              <a:rPr lang="en-US" altLang="en-US" smtClean="0"/>
              <a:t>Separating Policy &amp; Mechanism</a:t>
            </a:r>
            <a:endParaRPr lang="en-GB" altLang="en-US" smtClean="0"/>
          </a:p>
        </p:txBody>
      </p:sp>
      <p:sp>
        <p:nvSpPr>
          <p:cNvPr id="52227"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7BDA873-915D-449C-BFBC-047989200C76}" type="slidenum">
              <a:rPr lang="en-GB" altLang="en-US" sz="1000"/>
              <a:pPr eaLnBrk="1" hangingPunct="1"/>
              <a:t>49</a:t>
            </a:fld>
            <a:endParaRPr lang="en-GB" altLang="en-US" sz="1000"/>
          </a:p>
        </p:txBody>
      </p:sp>
      <p:sp>
        <p:nvSpPr>
          <p:cNvPr id="52228" name="Text Box 3"/>
          <p:cNvSpPr txBox="1">
            <a:spLocks noChangeArrowheads="1"/>
          </p:cNvSpPr>
          <p:nvPr/>
        </p:nvSpPr>
        <p:spPr bwMode="auto">
          <a:xfrm>
            <a:off x="685800" y="1905000"/>
            <a:ext cx="7807325" cy="26543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Policy: describe which actions are allowed/prohibited</a:t>
            </a:r>
          </a:p>
          <a:p>
            <a:endParaRPr lang="en-US" altLang="en-US" sz="2800">
              <a:latin typeface="Times New Roman" panose="02020603050405020304" pitchFamily="18" charset="0"/>
            </a:endParaRPr>
          </a:p>
          <a:p>
            <a:r>
              <a:rPr lang="en-US" altLang="en-US" sz="2800">
                <a:latin typeface="Times New Roman" panose="02020603050405020304" pitchFamily="18" charset="0"/>
              </a:rPr>
              <a:t>Mechanism: means to enforce policy</a:t>
            </a:r>
          </a:p>
          <a:p>
            <a:endParaRPr lang="en-US" altLang="en-US" sz="2800">
              <a:latin typeface="Times New Roman" panose="02020603050405020304" pitchFamily="18" charset="0"/>
            </a:endParaRPr>
          </a:p>
          <a:p>
            <a:r>
              <a:rPr lang="en-US" altLang="en-US" sz="2800">
                <a:latin typeface="Times New Roman" panose="02020603050405020304" pitchFamily="18" charset="0"/>
              </a:rPr>
              <a:t>Allows changing (upgrading) mechanisms for </a:t>
            </a:r>
          </a:p>
          <a:p>
            <a:r>
              <a:rPr lang="en-US" altLang="en-US" sz="2800">
                <a:latin typeface="Times New Roman" panose="02020603050405020304" pitchFamily="18" charset="0"/>
              </a:rPr>
              <a:t>realizing a policy</a:t>
            </a:r>
            <a:endParaRPr lang="en-GB" altLang="en-US" sz="2800">
              <a:latin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EC636E17-4E77-46B6-97B9-87B8E8DDB404}" type="slidenum">
              <a:rPr lang="en-US" smtClean="0">
                <a:solidFill>
                  <a:prstClr val="black">
                    <a:tint val="75000"/>
                  </a:prstClr>
                </a:solidFill>
              </a:rPr>
              <a:pPr/>
              <a:t>5</a:t>
            </a:fld>
            <a:endParaRPr lang="en-US" dirty="0">
              <a:solidFill>
                <a:prstClr val="black">
                  <a:tint val="75000"/>
                </a:prstClr>
              </a:solidFill>
            </a:endParaRPr>
          </a:p>
        </p:txBody>
      </p:sp>
      <p:pic>
        <p:nvPicPr>
          <p:cNvPr id="7" name="Picture 6">
            <a:extLst>
              <a:ext uri="{FF2B5EF4-FFF2-40B4-BE49-F238E27FC236}">
                <a16:creationId xmlns="" xmlns:a16="http://schemas.microsoft.com/office/drawing/2014/main" id="{350B22FB-3990-4ACE-9322-A5208B0D25FA}"/>
              </a:ext>
            </a:extLst>
          </p:cNvPr>
          <p:cNvPicPr>
            <a:picLocks noChangeAspect="1"/>
          </p:cNvPicPr>
          <p:nvPr/>
        </p:nvPicPr>
        <p:blipFill rotWithShape="1">
          <a:blip r:embed="rId3"/>
          <a:srcRect l="60417" t="59349" r="21550" b="9447"/>
          <a:stretch/>
        </p:blipFill>
        <p:spPr>
          <a:xfrm>
            <a:off x="8515349" y="0"/>
            <a:ext cx="628651" cy="679879"/>
          </a:xfrm>
          <a:prstGeom prst="rect">
            <a:avLst/>
          </a:prstGeom>
        </p:spPr>
      </p:pic>
      <p:sp>
        <p:nvSpPr>
          <p:cNvPr id="4" name="Title 1">
            <a:extLst>
              <a:ext uri="{FF2B5EF4-FFF2-40B4-BE49-F238E27FC236}">
                <a16:creationId xmlns="" xmlns:a16="http://schemas.microsoft.com/office/drawing/2014/main" id="{A86C1AB8-FE0E-4961-9924-AFB55E326E74}"/>
              </a:ext>
            </a:extLst>
          </p:cNvPr>
          <p:cNvSpPr>
            <a:spLocks noGrp="1"/>
          </p:cNvSpPr>
          <p:nvPr>
            <p:ph type="title"/>
          </p:nvPr>
        </p:nvSpPr>
        <p:spPr>
          <a:xfrm>
            <a:off x="628650" y="0"/>
            <a:ext cx="7886700" cy="1325563"/>
          </a:xfrm>
        </p:spPr>
        <p:txBody>
          <a:bodyPr/>
          <a:lstStyle/>
          <a:p>
            <a:r>
              <a:rPr lang="en-US" dirty="0">
                <a:latin typeface="Times New Roman" panose="02020603050405020304" pitchFamily="18" charset="0"/>
                <a:cs typeface="Times New Roman" panose="02020603050405020304" pitchFamily="18" charset="0"/>
              </a:rPr>
              <a:t>Software Design and Modeling</a:t>
            </a:r>
          </a:p>
        </p:txBody>
      </p:sp>
      <p:sp>
        <p:nvSpPr>
          <p:cNvPr id="33" name="Slide Number Placeholder 13">
            <a:extLst>
              <a:ext uri="{FF2B5EF4-FFF2-40B4-BE49-F238E27FC236}">
                <a16:creationId xmlns="" xmlns:a16="http://schemas.microsoft.com/office/drawing/2014/main" id="{B7B08F0C-77C5-43FC-A7F7-A5C05E7FC78A}"/>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EC636E17-4E77-46B6-97B9-87B8E8DDB404}"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
        <p:nvSpPr>
          <p:cNvPr id="8" name="Rectangle: Rounded Corners 7">
            <a:extLst>
              <a:ext uri="{FF2B5EF4-FFF2-40B4-BE49-F238E27FC236}">
                <a16:creationId xmlns="" xmlns:a16="http://schemas.microsoft.com/office/drawing/2014/main" id="{A347BD0B-CE3C-442B-9AD5-571F1AF4F32C}"/>
              </a:ext>
            </a:extLst>
          </p:cNvPr>
          <p:cNvSpPr/>
          <p:nvPr/>
        </p:nvSpPr>
        <p:spPr>
          <a:xfrm>
            <a:off x="5104947" y="1537494"/>
            <a:ext cx="2228260" cy="3565178"/>
          </a:xfrm>
          <a:prstGeom prst="roundRect">
            <a:avLst>
              <a:gd name="adj" fmla="val 3327"/>
            </a:avLst>
          </a:prstGeom>
          <a:solidFill>
            <a:srgbClr val="84B4E0"/>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2A8A7D23-0FD9-400D-A3C0-DDC70582B59C}"/>
              </a:ext>
            </a:extLst>
          </p:cNvPr>
          <p:cNvSpPr/>
          <p:nvPr/>
        </p:nvSpPr>
        <p:spPr>
          <a:xfrm>
            <a:off x="5604348" y="3471763"/>
            <a:ext cx="1256245" cy="402881"/>
          </a:xfrm>
          <a:prstGeom prst="roundRect">
            <a:avLst>
              <a:gd name="adj" fmla="val 8624"/>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 xmlns:a16="http://schemas.microsoft.com/office/drawing/2014/main" id="{D4B1487A-6CE9-493D-8A4E-905B9828560B}"/>
              </a:ext>
            </a:extLst>
          </p:cNvPr>
          <p:cNvSpPr/>
          <p:nvPr/>
        </p:nvSpPr>
        <p:spPr>
          <a:xfrm>
            <a:off x="1356261" y="1537495"/>
            <a:ext cx="2700222" cy="3555179"/>
          </a:xfrm>
          <a:prstGeom prst="roundRect">
            <a:avLst>
              <a:gd name="adj" fmla="val 3327"/>
            </a:avLst>
          </a:prstGeom>
          <a:solidFill>
            <a:srgbClr val="FFCC29"/>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323F7C0-CD64-4651-AF6F-7E6806EE58E5}"/>
              </a:ext>
            </a:extLst>
          </p:cNvPr>
          <p:cNvSpPr txBox="1"/>
          <p:nvPr/>
        </p:nvSpPr>
        <p:spPr>
          <a:xfrm>
            <a:off x="4160587" y="2046683"/>
            <a:ext cx="852534" cy="338554"/>
          </a:xfrm>
          <a:prstGeom prst="rect">
            <a:avLst/>
          </a:prstGeom>
          <a:solidFill>
            <a:schemeClr val="bg1"/>
          </a:solid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fosters</a:t>
            </a:r>
          </a:p>
        </p:txBody>
      </p:sp>
      <p:sp>
        <p:nvSpPr>
          <p:cNvPr id="15" name="TextBox 14">
            <a:extLst>
              <a:ext uri="{FF2B5EF4-FFF2-40B4-BE49-F238E27FC236}">
                <a16:creationId xmlns="" xmlns:a16="http://schemas.microsoft.com/office/drawing/2014/main" id="{71CAC60C-4092-44AC-9658-640F6E466960}"/>
              </a:ext>
            </a:extLst>
          </p:cNvPr>
          <p:cNvSpPr txBox="1"/>
          <p:nvPr/>
        </p:nvSpPr>
        <p:spPr>
          <a:xfrm>
            <a:off x="4168226" y="3014660"/>
            <a:ext cx="735454" cy="338554"/>
          </a:xfrm>
          <a:prstGeom prst="rect">
            <a:avLst/>
          </a:prstGeom>
          <a:solidFill>
            <a:schemeClr val="bg1"/>
          </a:solid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uses</a:t>
            </a:r>
          </a:p>
        </p:txBody>
      </p:sp>
      <p:sp>
        <p:nvSpPr>
          <p:cNvPr id="16" name="TextBox 15">
            <a:extLst>
              <a:ext uri="{FF2B5EF4-FFF2-40B4-BE49-F238E27FC236}">
                <a16:creationId xmlns="" xmlns:a16="http://schemas.microsoft.com/office/drawing/2014/main" id="{19BB60B8-EB1C-4324-BFD5-BE9F42650D28}"/>
              </a:ext>
            </a:extLst>
          </p:cNvPr>
          <p:cNvSpPr txBox="1"/>
          <p:nvPr/>
        </p:nvSpPr>
        <p:spPr>
          <a:xfrm>
            <a:off x="1839585" y="1483529"/>
            <a:ext cx="2228260" cy="461665"/>
          </a:xfrm>
          <a:prstGeom prst="rect">
            <a:avLst/>
          </a:prstGeom>
          <a:noFill/>
        </p:spPr>
        <p:txBody>
          <a:bodyPr wrap="square" rtlCol="0">
            <a:spAutoFit/>
          </a:bodyPr>
          <a:lstStyle/>
          <a:p>
            <a:pPr fontAlgn="auto">
              <a:spcBef>
                <a:spcPts val="0"/>
              </a:spcBef>
              <a:spcAft>
                <a:spcPts val="0"/>
              </a:spcAft>
            </a:pPr>
            <a:r>
              <a:rPr lang="en-US" sz="2000" b="1" dirty="0">
                <a:solidFill>
                  <a:prstClr val="black"/>
                </a:solidFill>
                <a:latin typeface="Times New Roman" panose="02020603050405020304" pitchFamily="18" charset="0"/>
                <a:cs typeface="Times New Roman" panose="02020603050405020304" pitchFamily="18" charset="0"/>
              </a:rPr>
              <a:t>Design</a:t>
            </a:r>
            <a:r>
              <a:rPr lang="en-US"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Process</a:t>
            </a:r>
            <a:endParaRPr lang="en-US" b="1" dirty="0">
              <a:solidFill>
                <a:prstClr val="black"/>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 xmlns:a16="http://schemas.microsoft.com/office/drawing/2014/main" id="{8A01A604-D46E-461C-A2C1-BF0D557F3F0F}"/>
              </a:ext>
            </a:extLst>
          </p:cNvPr>
          <p:cNvCxnSpPr>
            <a:cxnSpLocks/>
          </p:cNvCxnSpPr>
          <p:nvPr/>
        </p:nvCxnSpPr>
        <p:spPr>
          <a:xfrm flipH="1">
            <a:off x="4073991" y="2367109"/>
            <a:ext cx="102826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 xmlns:a16="http://schemas.microsoft.com/office/drawing/2014/main" id="{84E87C7A-ABB3-41DB-B315-52FFDDC516BD}"/>
              </a:ext>
            </a:extLst>
          </p:cNvPr>
          <p:cNvCxnSpPr>
            <a:cxnSpLocks/>
            <a:stCxn id="10" idx="3"/>
            <a:endCxn id="8" idx="1"/>
          </p:cNvCxnSpPr>
          <p:nvPr/>
        </p:nvCxnSpPr>
        <p:spPr>
          <a:xfrm>
            <a:off x="4056483" y="3315087"/>
            <a:ext cx="1048464" cy="499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 xmlns:a16="http://schemas.microsoft.com/office/drawing/2014/main" id="{C7E73260-41B5-4CF7-A23C-08DAD6674F27}"/>
              </a:ext>
            </a:extLst>
          </p:cNvPr>
          <p:cNvGrpSpPr/>
          <p:nvPr/>
        </p:nvGrpSpPr>
        <p:grpSpPr>
          <a:xfrm>
            <a:off x="5604341" y="4410388"/>
            <a:ext cx="1256244" cy="532456"/>
            <a:chOff x="3430120" y="5151298"/>
            <a:chExt cx="1478422" cy="434970"/>
          </a:xfrm>
          <a:solidFill>
            <a:schemeClr val="bg1"/>
          </a:solidFill>
        </p:grpSpPr>
        <p:sp>
          <p:nvSpPr>
            <p:cNvPr id="20" name="Rectangle: Rounded Corners 19">
              <a:extLst>
                <a:ext uri="{FF2B5EF4-FFF2-40B4-BE49-F238E27FC236}">
                  <a16:creationId xmlns="" xmlns:a16="http://schemas.microsoft.com/office/drawing/2014/main" id="{D2AF4253-01C1-4D54-9DE4-32E71A2776A7}"/>
                </a:ext>
              </a:extLst>
            </p:cNvPr>
            <p:cNvSpPr/>
            <p:nvPr/>
          </p:nvSpPr>
          <p:spPr>
            <a:xfrm>
              <a:off x="3430120" y="5151298"/>
              <a:ext cx="1478422" cy="434970"/>
            </a:xfrm>
            <a:prstGeom prst="roundRect">
              <a:avLst>
                <a:gd name="adj" fmla="val 8624"/>
              </a:avLst>
            </a:prstGeom>
            <a:grp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6A6B9511-AC86-4CAC-BD34-0BF424332F2F}"/>
                </a:ext>
              </a:extLst>
            </p:cNvPr>
            <p:cNvSpPr txBox="1"/>
            <p:nvPr/>
          </p:nvSpPr>
          <p:spPr>
            <a:xfrm>
              <a:off x="3634041" y="5214595"/>
              <a:ext cx="1257363" cy="288617"/>
            </a:xfrm>
            <a:prstGeom prst="rect">
              <a:avLst/>
            </a:prstGeom>
            <a:noFill/>
          </p:spPr>
          <p:txBody>
            <a:bodyPr wrap="square" rtlCol="0">
              <a:spAutoFit/>
            </a:bodyPr>
            <a:lstStyle/>
            <a:p>
              <a:pP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Layout</a:t>
              </a:r>
              <a:endParaRPr lang="en-US" b="1" dirty="0">
                <a:solidFill>
                  <a:prstClr val="black"/>
                </a:solidFill>
                <a:latin typeface="Times New Roman" panose="02020603050405020304" pitchFamily="18" charset="0"/>
                <a:cs typeface="Times New Roman" panose="02020603050405020304" pitchFamily="18" charset="0"/>
              </a:endParaRPr>
            </a:p>
          </p:txBody>
        </p:sp>
      </p:grpSp>
      <p:cxnSp>
        <p:nvCxnSpPr>
          <p:cNvPr id="22" name="Straight Arrow Connector 21">
            <a:extLst>
              <a:ext uri="{FF2B5EF4-FFF2-40B4-BE49-F238E27FC236}">
                <a16:creationId xmlns="" xmlns:a16="http://schemas.microsoft.com/office/drawing/2014/main" id="{21CB48BC-48B8-4CA7-A595-E607974743C9}"/>
              </a:ext>
            </a:extLst>
          </p:cNvPr>
          <p:cNvCxnSpPr>
            <a:cxnSpLocks/>
            <a:endCxn id="20" idx="0"/>
          </p:cNvCxnSpPr>
          <p:nvPr/>
        </p:nvCxnSpPr>
        <p:spPr>
          <a:xfrm>
            <a:off x="6232463" y="3874636"/>
            <a:ext cx="0" cy="535752"/>
          </a:xfrm>
          <a:prstGeom prst="straightConnector1">
            <a:avLst/>
          </a:prstGeom>
          <a:ln w="12700">
            <a:headEnd type="triangle"/>
            <a:tailEnd type="non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 xmlns:a16="http://schemas.microsoft.com/office/drawing/2014/main" id="{B96DDD13-EA77-4B97-9482-D948F6C77B29}"/>
              </a:ext>
            </a:extLst>
          </p:cNvPr>
          <p:cNvSpPr txBox="1"/>
          <p:nvPr/>
        </p:nvSpPr>
        <p:spPr>
          <a:xfrm>
            <a:off x="5096112" y="3990733"/>
            <a:ext cx="1196938" cy="338554"/>
          </a:xfrm>
          <a:prstGeom prst="rect">
            <a:avLst/>
          </a:prstGeom>
          <a:no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organizes</a:t>
            </a:r>
          </a:p>
        </p:txBody>
      </p:sp>
      <p:sp>
        <p:nvSpPr>
          <p:cNvPr id="24" name="Rectangle: Rounded Corners 23">
            <a:extLst>
              <a:ext uri="{FF2B5EF4-FFF2-40B4-BE49-F238E27FC236}">
                <a16:creationId xmlns="" xmlns:a16="http://schemas.microsoft.com/office/drawing/2014/main" id="{399DC2E6-61A9-49B2-B9EE-C4D10D803F02}"/>
              </a:ext>
            </a:extLst>
          </p:cNvPr>
          <p:cNvSpPr/>
          <p:nvPr/>
        </p:nvSpPr>
        <p:spPr>
          <a:xfrm>
            <a:off x="1522661" y="2109936"/>
            <a:ext cx="2409969" cy="1088423"/>
          </a:xfrm>
          <a:prstGeom prst="roundRect">
            <a:avLst>
              <a:gd name="adj" fmla="val 5768"/>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25304438-C658-4F65-AA8A-A359AD87F94E}"/>
              </a:ext>
            </a:extLst>
          </p:cNvPr>
          <p:cNvSpPr txBox="1"/>
          <p:nvPr/>
        </p:nvSpPr>
        <p:spPr>
          <a:xfrm>
            <a:off x="1939743" y="2072460"/>
            <a:ext cx="1652752" cy="614271"/>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Problem Space Exploration</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 xmlns:a16="http://schemas.microsoft.com/office/drawing/2014/main" id="{8DA8477F-F163-49C1-AE62-CE23F3857400}"/>
              </a:ext>
            </a:extLst>
          </p:cNvPr>
          <p:cNvSpPr/>
          <p:nvPr/>
        </p:nvSpPr>
        <p:spPr>
          <a:xfrm>
            <a:off x="1522651" y="3864823"/>
            <a:ext cx="2411202" cy="1078029"/>
          </a:xfrm>
          <a:prstGeom prst="roundRect">
            <a:avLst>
              <a:gd name="adj" fmla="val 7559"/>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5E00E656-46C5-4DBF-81E2-6E904B421C8A}"/>
              </a:ext>
            </a:extLst>
          </p:cNvPr>
          <p:cNvSpPr txBox="1"/>
          <p:nvPr/>
        </p:nvSpPr>
        <p:spPr>
          <a:xfrm>
            <a:off x="1924817" y="3841546"/>
            <a:ext cx="1636859" cy="614271"/>
          </a:xfrm>
          <a:prstGeom prst="rect">
            <a:avLst/>
          </a:prstGeom>
          <a:noFill/>
        </p:spPr>
        <p:txBody>
          <a:bodyPr wrap="square" rtlCol="0">
            <a:spAutoFit/>
          </a:bodyPr>
          <a:lstStyle/>
          <a:p>
            <a:pPr algn="ct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Solution Space Exploration</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50728967-AD8A-4532-96C8-CCB8FE78B36C}"/>
              </a:ext>
            </a:extLst>
          </p:cNvPr>
          <p:cNvSpPr txBox="1"/>
          <p:nvPr/>
        </p:nvSpPr>
        <p:spPr>
          <a:xfrm>
            <a:off x="1612331" y="3357236"/>
            <a:ext cx="1590565" cy="338554"/>
          </a:xfrm>
          <a:prstGeom prst="rect">
            <a:avLst/>
          </a:prstGeom>
          <a:no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is aligned with</a:t>
            </a:r>
          </a:p>
        </p:txBody>
      </p:sp>
      <p:sp>
        <p:nvSpPr>
          <p:cNvPr id="29" name="TextBox 28">
            <a:extLst>
              <a:ext uri="{FF2B5EF4-FFF2-40B4-BE49-F238E27FC236}">
                <a16:creationId xmlns="" xmlns:a16="http://schemas.microsoft.com/office/drawing/2014/main" id="{34C0ECCD-204A-4621-9270-61F9E195E5ED}"/>
              </a:ext>
            </a:extLst>
          </p:cNvPr>
          <p:cNvSpPr txBox="1"/>
          <p:nvPr/>
        </p:nvSpPr>
        <p:spPr>
          <a:xfrm>
            <a:off x="5261705" y="1519372"/>
            <a:ext cx="2402804" cy="400110"/>
          </a:xfrm>
          <a:prstGeom prst="rect">
            <a:avLst/>
          </a:prstGeom>
          <a:noFill/>
        </p:spPr>
        <p:txBody>
          <a:bodyPr wrap="square" rtlCol="0">
            <a:spAutoFit/>
          </a:bodyPr>
          <a:lstStyle/>
          <a:p>
            <a:pPr fontAlgn="auto">
              <a:spcBef>
                <a:spcPts val="0"/>
              </a:spcBef>
              <a:spcAft>
                <a:spcPts val="0"/>
              </a:spcAft>
            </a:pPr>
            <a:r>
              <a:rPr lang="en-US" sz="2000" b="1" dirty="0">
                <a:solidFill>
                  <a:prstClr val="black"/>
                </a:solidFill>
                <a:latin typeface="Times New Roman" panose="02020603050405020304" pitchFamily="18" charset="0"/>
                <a:cs typeface="Times New Roman" panose="02020603050405020304" pitchFamily="18" charset="0"/>
              </a:rPr>
              <a:t>Modeling Process</a:t>
            </a:r>
            <a:endParaRPr lang="en-US" b="1" dirty="0">
              <a:solidFill>
                <a:prstClr val="black"/>
              </a:solidFill>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 xmlns:a16="http://schemas.microsoft.com/office/drawing/2014/main" id="{2A41B8DF-6E62-4082-AB0E-E27644DDDBBF}"/>
              </a:ext>
            </a:extLst>
          </p:cNvPr>
          <p:cNvCxnSpPr>
            <a:cxnSpLocks/>
          </p:cNvCxnSpPr>
          <p:nvPr/>
        </p:nvCxnSpPr>
        <p:spPr>
          <a:xfrm>
            <a:off x="3088979" y="3221971"/>
            <a:ext cx="0" cy="628988"/>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31" name="Rectangle: Rounded Corners 30">
            <a:extLst>
              <a:ext uri="{FF2B5EF4-FFF2-40B4-BE49-F238E27FC236}">
                <a16:creationId xmlns="" xmlns:a16="http://schemas.microsoft.com/office/drawing/2014/main" id="{83E7FBCA-3916-4CD7-8857-1A9360E8E132}"/>
              </a:ext>
            </a:extLst>
          </p:cNvPr>
          <p:cNvSpPr/>
          <p:nvPr/>
        </p:nvSpPr>
        <p:spPr>
          <a:xfrm>
            <a:off x="1630023" y="2769881"/>
            <a:ext cx="2192995" cy="331661"/>
          </a:xfrm>
          <a:prstGeom prst="roundRect">
            <a:avLst>
              <a:gd name="adj" fmla="val 13083"/>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1" dirty="0">
              <a:solidFill>
                <a:prstClr val="black"/>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 xmlns:a16="http://schemas.microsoft.com/office/drawing/2014/main" id="{E94562B9-DB42-43B2-8D3E-CE4655A9DE82}"/>
              </a:ext>
            </a:extLst>
          </p:cNvPr>
          <p:cNvSpPr txBox="1"/>
          <p:nvPr/>
        </p:nvSpPr>
        <p:spPr>
          <a:xfrm>
            <a:off x="1721483" y="2762092"/>
            <a:ext cx="2088844" cy="338554"/>
          </a:xfrm>
          <a:prstGeom prst="rect">
            <a:avLst/>
          </a:prstGeom>
          <a:noFill/>
        </p:spPr>
        <p:txBody>
          <a:bodyPr wrap="square" rtlCol="0">
            <a:spAutoFit/>
          </a:bodyPr>
          <a:lstStyle/>
          <a:p>
            <a:pPr algn="ctr" fontAlgn="auto">
              <a:spcBef>
                <a:spcPts val="0"/>
              </a:spcBef>
              <a:spcAft>
                <a:spcPts val="0"/>
              </a:spcAft>
            </a:pPr>
            <a:r>
              <a:rPr lang="en-US" sz="1600" b="1" dirty="0">
                <a:solidFill>
                  <a:prstClr val="black"/>
                </a:solidFill>
                <a:latin typeface="Times New Roman" panose="02020603050405020304" pitchFamily="18" charset="0"/>
                <a:cs typeface="Times New Roman" panose="02020603050405020304" pitchFamily="18" charset="0"/>
              </a:rPr>
              <a:t>Framing &amp; Analyzing</a:t>
            </a:r>
          </a:p>
        </p:txBody>
      </p:sp>
      <p:sp>
        <p:nvSpPr>
          <p:cNvPr id="34" name="Rectangle: Rounded Corners 33">
            <a:extLst>
              <a:ext uri="{FF2B5EF4-FFF2-40B4-BE49-F238E27FC236}">
                <a16:creationId xmlns="" xmlns:a16="http://schemas.microsoft.com/office/drawing/2014/main" id="{D6E82711-161D-432F-9730-C7BB038B969E}"/>
              </a:ext>
            </a:extLst>
          </p:cNvPr>
          <p:cNvSpPr/>
          <p:nvPr/>
        </p:nvSpPr>
        <p:spPr>
          <a:xfrm>
            <a:off x="1630023" y="4509008"/>
            <a:ext cx="2192995" cy="331661"/>
          </a:xfrm>
          <a:prstGeom prst="roundRect">
            <a:avLst>
              <a:gd name="adj" fmla="val 13083"/>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1" dirty="0">
              <a:solidFill>
                <a:prstClr val="black"/>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 xmlns:a16="http://schemas.microsoft.com/office/drawing/2014/main" id="{A9279BF3-77DB-48D4-B7E4-4C2DF50E3511}"/>
              </a:ext>
            </a:extLst>
          </p:cNvPr>
          <p:cNvSpPr txBox="1"/>
          <p:nvPr/>
        </p:nvSpPr>
        <p:spPr>
          <a:xfrm>
            <a:off x="1570531" y="4511144"/>
            <a:ext cx="2403079" cy="338554"/>
          </a:xfrm>
          <a:prstGeom prst="rect">
            <a:avLst/>
          </a:prstGeom>
          <a:noFill/>
        </p:spPr>
        <p:txBody>
          <a:bodyPr wrap="square" rtlCol="0">
            <a:spAutoFit/>
          </a:bodyPr>
          <a:lstStyle/>
          <a:p>
            <a:pPr algn="ctr" fontAlgn="auto">
              <a:spcBef>
                <a:spcPts val="0"/>
              </a:spcBef>
              <a:spcAft>
                <a:spcPts val="0"/>
              </a:spcAft>
            </a:pPr>
            <a:r>
              <a:rPr lang="en-US" sz="1600" b="1" dirty="0">
                <a:solidFill>
                  <a:prstClr val="black"/>
                </a:solidFill>
                <a:latin typeface="Times New Roman" panose="02020603050405020304" pitchFamily="18" charset="0"/>
                <a:cs typeface="Times New Roman" panose="02020603050405020304" pitchFamily="18" charset="0"/>
              </a:rPr>
              <a:t>Ideating &amp; Evaluating</a:t>
            </a:r>
          </a:p>
        </p:txBody>
      </p:sp>
      <p:sp>
        <p:nvSpPr>
          <p:cNvPr id="36" name="TextBox 35">
            <a:extLst>
              <a:ext uri="{FF2B5EF4-FFF2-40B4-BE49-F238E27FC236}">
                <a16:creationId xmlns="" xmlns:a16="http://schemas.microsoft.com/office/drawing/2014/main" id="{80B62AF6-C47F-4F02-9A38-77982FC9C3AB}"/>
              </a:ext>
            </a:extLst>
          </p:cNvPr>
          <p:cNvSpPr txBox="1"/>
          <p:nvPr/>
        </p:nvSpPr>
        <p:spPr>
          <a:xfrm>
            <a:off x="5743232" y="3479348"/>
            <a:ext cx="1137193" cy="353302"/>
          </a:xfrm>
          <a:prstGeom prst="rect">
            <a:avLst/>
          </a:prstGeom>
          <a:noFill/>
        </p:spPr>
        <p:txBody>
          <a:bodyPr wrap="square" rtlCol="0">
            <a:spAutoFit/>
          </a:bodyPr>
          <a:lstStyle/>
          <a:p>
            <a:pPr fontAlgn="auto">
              <a:spcBef>
                <a:spcPts val="0"/>
              </a:spcBef>
              <a:spcAft>
                <a:spcPts val="0"/>
              </a:spcAft>
            </a:pPr>
            <a:r>
              <a:rPr lang="en-US" sz="1800" b="1" dirty="0">
                <a:solidFill>
                  <a:prstClr val="black"/>
                </a:solidFill>
                <a:latin typeface="Times New Roman" panose="02020603050405020304" pitchFamily="18" charset="0"/>
                <a:cs typeface="Times New Roman" panose="02020603050405020304" pitchFamily="18" charset="0"/>
              </a:rPr>
              <a:t>Drawing</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37" name="Rectangle: Rounded Corners 36">
            <a:extLst>
              <a:ext uri="{FF2B5EF4-FFF2-40B4-BE49-F238E27FC236}">
                <a16:creationId xmlns="" xmlns:a16="http://schemas.microsoft.com/office/drawing/2014/main" id="{B6B7B67D-B747-4CA2-864C-058FA4C66BB6}"/>
              </a:ext>
            </a:extLst>
          </p:cNvPr>
          <p:cNvSpPr/>
          <p:nvPr/>
        </p:nvSpPr>
        <p:spPr>
          <a:xfrm>
            <a:off x="5374847" y="2076171"/>
            <a:ext cx="1713869" cy="932822"/>
          </a:xfrm>
          <a:prstGeom prst="roundRect">
            <a:avLst>
              <a:gd name="adj" fmla="val 13083"/>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1"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 xmlns:a16="http://schemas.microsoft.com/office/drawing/2014/main" id="{78BAB337-6018-4228-BB30-C140BBC37C12}"/>
              </a:ext>
            </a:extLst>
          </p:cNvPr>
          <p:cNvSpPr txBox="1"/>
          <p:nvPr/>
        </p:nvSpPr>
        <p:spPr>
          <a:xfrm>
            <a:off x="5313156" y="2112605"/>
            <a:ext cx="1868230" cy="830997"/>
          </a:xfrm>
          <a:prstGeom prst="rect">
            <a:avLst/>
          </a:prstGeom>
          <a:noFill/>
        </p:spPr>
        <p:txBody>
          <a:bodyPr wrap="square" rtlCol="0">
            <a:spAutoFit/>
          </a:bodyPr>
          <a:lstStyle/>
          <a:p>
            <a:pPr algn="ctr" fontAlgn="auto">
              <a:spcBef>
                <a:spcPts val="0"/>
              </a:spcBef>
              <a:spcAft>
                <a:spcPts val="0"/>
              </a:spcAft>
            </a:pPr>
            <a:r>
              <a:rPr lang="en-US" sz="1600" b="1" dirty="0">
                <a:solidFill>
                  <a:prstClr val="black"/>
                </a:solidFill>
                <a:latin typeface="Times New Roman" panose="02020603050405020304" pitchFamily="18" charset="0"/>
                <a:cs typeface="Times New Roman" panose="02020603050405020304" pitchFamily="18" charset="0"/>
              </a:rPr>
              <a:t>Choosing </a:t>
            </a:r>
            <a:r>
              <a:rPr lang="en-US" sz="1600" b="1" i="1" dirty="0">
                <a:solidFill>
                  <a:prstClr val="black"/>
                </a:solidFill>
                <a:latin typeface="Times New Roman" panose="02020603050405020304" pitchFamily="18" charset="0"/>
                <a:cs typeface="Times New Roman" panose="02020603050405020304" pitchFamily="18" charset="0"/>
              </a:rPr>
              <a:t>what</a:t>
            </a:r>
            <a:r>
              <a:rPr lang="en-US" sz="1600" b="1" dirty="0">
                <a:solidFill>
                  <a:prstClr val="black"/>
                </a:solidFill>
                <a:latin typeface="Times New Roman" panose="02020603050405020304" pitchFamily="18" charset="0"/>
                <a:cs typeface="Times New Roman" panose="02020603050405020304" pitchFamily="18" charset="0"/>
              </a:rPr>
              <a:t> to represent and </a:t>
            </a:r>
            <a:r>
              <a:rPr lang="en-US" sz="1600" b="1" i="1" dirty="0">
                <a:solidFill>
                  <a:prstClr val="black"/>
                </a:solidFill>
                <a:latin typeface="Times New Roman" panose="02020603050405020304" pitchFamily="18" charset="0"/>
                <a:cs typeface="Times New Roman" panose="02020603050405020304" pitchFamily="18" charset="0"/>
              </a:rPr>
              <a:t>how</a:t>
            </a:r>
            <a:r>
              <a:rPr lang="en-US" sz="1600" b="1" dirty="0">
                <a:solidFill>
                  <a:prstClr val="black"/>
                </a:solidFill>
                <a:latin typeface="Times New Roman" panose="02020603050405020304" pitchFamily="18" charset="0"/>
                <a:cs typeface="Times New Roman" panose="02020603050405020304" pitchFamily="18" charset="0"/>
              </a:rPr>
              <a:t> to represent it</a:t>
            </a:r>
          </a:p>
        </p:txBody>
      </p:sp>
      <p:cxnSp>
        <p:nvCxnSpPr>
          <p:cNvPr id="39" name="Straight Arrow Connector 38">
            <a:extLst>
              <a:ext uri="{FF2B5EF4-FFF2-40B4-BE49-F238E27FC236}">
                <a16:creationId xmlns="" xmlns:a16="http://schemas.microsoft.com/office/drawing/2014/main" id="{E23E6060-31A4-4D18-9315-A84EE1339241}"/>
              </a:ext>
            </a:extLst>
          </p:cNvPr>
          <p:cNvCxnSpPr>
            <a:cxnSpLocks/>
            <a:stCxn id="9" idx="0"/>
            <a:endCxn id="37" idx="2"/>
          </p:cNvCxnSpPr>
          <p:nvPr/>
        </p:nvCxnSpPr>
        <p:spPr>
          <a:xfrm flipH="1" flipV="1">
            <a:off x="6231782" y="3008993"/>
            <a:ext cx="689" cy="462762"/>
          </a:xfrm>
          <a:prstGeom prst="straightConnector1">
            <a:avLst/>
          </a:prstGeom>
          <a:ln w="12700">
            <a:headEnd type="triangle"/>
            <a:tailEnd type="non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 xmlns:a16="http://schemas.microsoft.com/office/drawing/2014/main" id="{36BA19A1-E71D-4565-B89E-E8A7C8C497EB}"/>
              </a:ext>
            </a:extLst>
          </p:cNvPr>
          <p:cNvSpPr txBox="1"/>
          <p:nvPr/>
        </p:nvSpPr>
        <p:spPr>
          <a:xfrm>
            <a:off x="6097062" y="3024731"/>
            <a:ext cx="1196938" cy="338554"/>
          </a:xfrm>
          <a:prstGeom prst="rect">
            <a:avLst/>
          </a:prstGeom>
          <a:no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initiates</a:t>
            </a:r>
          </a:p>
        </p:txBody>
      </p:sp>
      <p:sp>
        <p:nvSpPr>
          <p:cNvPr id="41" name="Rectangle: Rounded Corners 40">
            <a:extLst>
              <a:ext uri="{FF2B5EF4-FFF2-40B4-BE49-F238E27FC236}">
                <a16:creationId xmlns="" xmlns:a16="http://schemas.microsoft.com/office/drawing/2014/main" id="{2767BF97-E883-47A5-8BB0-11F1AE36F296}"/>
              </a:ext>
            </a:extLst>
          </p:cNvPr>
          <p:cNvSpPr/>
          <p:nvPr/>
        </p:nvSpPr>
        <p:spPr>
          <a:xfrm rot="5400000">
            <a:off x="5891398" y="4756563"/>
            <a:ext cx="655371" cy="2228260"/>
          </a:xfrm>
          <a:prstGeom prst="roundRect">
            <a:avLst>
              <a:gd name="adj" fmla="val 13831"/>
            </a:avLst>
          </a:prstGeom>
          <a:solidFill>
            <a:srgbClr val="84B4E0"/>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a:solidFill>
                  <a:prstClr val="black"/>
                </a:solidFill>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 xmlns:a16="http://schemas.microsoft.com/office/drawing/2014/main" id="{D369BDA8-E10A-4844-AC58-BA177B99FF4B}"/>
              </a:ext>
            </a:extLst>
          </p:cNvPr>
          <p:cNvSpPr txBox="1"/>
          <p:nvPr/>
        </p:nvSpPr>
        <p:spPr>
          <a:xfrm>
            <a:off x="5526247" y="5664793"/>
            <a:ext cx="1385658" cy="400110"/>
          </a:xfrm>
          <a:prstGeom prst="rect">
            <a:avLst/>
          </a:prstGeom>
          <a:noFill/>
        </p:spPr>
        <p:txBody>
          <a:bodyPr wrap="square" rtlCol="0">
            <a:spAutoFit/>
          </a:bodyPr>
          <a:lstStyle/>
          <a:p>
            <a:pPr algn="ctr" fontAlgn="auto">
              <a:spcBef>
                <a:spcPts val="0"/>
              </a:spcBef>
              <a:spcAft>
                <a:spcPts val="0"/>
              </a:spcAft>
            </a:pPr>
            <a:r>
              <a:rPr lang="en-US" sz="2000" b="1" dirty="0">
                <a:solidFill>
                  <a:prstClr val="black"/>
                </a:solidFill>
                <a:latin typeface="Times New Roman" panose="02020603050405020304" pitchFamily="18" charset="0"/>
                <a:cs typeface="Times New Roman" panose="02020603050405020304" pitchFamily="18" charset="0"/>
              </a:rPr>
              <a:t>Models</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43" name="Rectangle: Rounded Corners 42">
            <a:extLst>
              <a:ext uri="{FF2B5EF4-FFF2-40B4-BE49-F238E27FC236}">
                <a16:creationId xmlns="" xmlns:a16="http://schemas.microsoft.com/office/drawing/2014/main" id="{F7DEC29A-76E2-48B6-BEBB-26A11AA731BA}"/>
              </a:ext>
            </a:extLst>
          </p:cNvPr>
          <p:cNvSpPr/>
          <p:nvPr/>
        </p:nvSpPr>
        <p:spPr>
          <a:xfrm rot="5400000">
            <a:off x="2378687" y="4520591"/>
            <a:ext cx="655371" cy="2700219"/>
          </a:xfrm>
          <a:prstGeom prst="roundRect">
            <a:avLst>
              <a:gd name="adj" fmla="val 15945"/>
            </a:avLst>
          </a:prstGeom>
          <a:solidFill>
            <a:srgbClr val="FFCC29"/>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a:solidFill>
                  <a:prstClr val="black"/>
                </a:solidFill>
                <a:latin typeface="Times New Roman" panose="02020603050405020304" pitchFamily="18" charset="0"/>
                <a:cs typeface="Times New Roman" panose="02020603050405020304" pitchFamily="18" charset="0"/>
              </a:rPr>
              <a:t> </a:t>
            </a:r>
          </a:p>
        </p:txBody>
      </p:sp>
      <p:sp>
        <p:nvSpPr>
          <p:cNvPr id="44" name="TextBox 43">
            <a:extLst>
              <a:ext uri="{FF2B5EF4-FFF2-40B4-BE49-F238E27FC236}">
                <a16:creationId xmlns="" xmlns:a16="http://schemas.microsoft.com/office/drawing/2014/main" id="{DAA32D80-4174-4DF4-A910-3DED32E8142E}"/>
              </a:ext>
            </a:extLst>
          </p:cNvPr>
          <p:cNvSpPr txBox="1"/>
          <p:nvPr/>
        </p:nvSpPr>
        <p:spPr>
          <a:xfrm>
            <a:off x="1483753" y="5659449"/>
            <a:ext cx="2484864" cy="400110"/>
          </a:xfrm>
          <a:prstGeom prst="rect">
            <a:avLst/>
          </a:prstGeom>
          <a:noFill/>
        </p:spPr>
        <p:txBody>
          <a:bodyPr wrap="square" rtlCol="0">
            <a:spAutoFit/>
          </a:bodyPr>
          <a:lstStyle/>
          <a:p>
            <a:pPr algn="ctr" fontAlgn="auto">
              <a:spcBef>
                <a:spcPts val="0"/>
              </a:spcBef>
              <a:spcAft>
                <a:spcPts val="0"/>
              </a:spcAft>
            </a:pPr>
            <a:r>
              <a:rPr lang="en-US" sz="2000" b="1" dirty="0">
                <a:solidFill>
                  <a:prstClr val="black"/>
                </a:solidFill>
                <a:latin typeface="Times New Roman" panose="02020603050405020304" pitchFamily="18" charset="0"/>
                <a:cs typeface="Times New Roman" panose="02020603050405020304" pitchFamily="18" charset="0"/>
              </a:rPr>
              <a:t>Design Decisions</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 xmlns:a16="http://schemas.microsoft.com/office/drawing/2014/main" id="{003C3C16-E101-48A5-979C-6BC72129D1CA}"/>
              </a:ext>
            </a:extLst>
          </p:cNvPr>
          <p:cNvSpPr txBox="1"/>
          <p:nvPr/>
        </p:nvSpPr>
        <p:spPr>
          <a:xfrm>
            <a:off x="1447766" y="5131061"/>
            <a:ext cx="1431999" cy="338554"/>
          </a:xfrm>
          <a:prstGeom prst="rect">
            <a:avLst/>
          </a:prstGeom>
          <a:no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produces</a:t>
            </a:r>
            <a:endParaRPr lang="en-US" sz="1800" b="1" i="1" dirty="0">
              <a:solidFill>
                <a:prstClr val="black"/>
              </a:solidFill>
              <a:latin typeface="Times New Roman" panose="02020603050405020304" pitchFamily="18" charset="0"/>
              <a:cs typeface="Times New Roman" panose="02020603050405020304" pitchFamily="18" charset="0"/>
            </a:endParaRPr>
          </a:p>
        </p:txBody>
      </p:sp>
      <p:cxnSp>
        <p:nvCxnSpPr>
          <p:cNvPr id="46" name="Straight Arrow Connector 45">
            <a:extLst>
              <a:ext uri="{FF2B5EF4-FFF2-40B4-BE49-F238E27FC236}">
                <a16:creationId xmlns="" xmlns:a16="http://schemas.microsoft.com/office/drawing/2014/main" id="{6361E0C5-39CF-4F29-B11C-11F864DD153A}"/>
              </a:ext>
            </a:extLst>
          </p:cNvPr>
          <p:cNvCxnSpPr>
            <a:cxnSpLocks/>
            <a:stCxn id="10" idx="2"/>
            <a:endCxn id="43" idx="1"/>
          </p:cNvCxnSpPr>
          <p:nvPr/>
        </p:nvCxnSpPr>
        <p:spPr>
          <a:xfrm flipH="1">
            <a:off x="2706372" y="5092676"/>
            <a:ext cx="3" cy="450339"/>
          </a:xfrm>
          <a:prstGeom prst="straightConnector1">
            <a:avLst/>
          </a:prstGeom>
          <a:ln w="12700">
            <a:headEnd type="none"/>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 xmlns:a16="http://schemas.microsoft.com/office/drawing/2014/main" id="{9A7B6120-DD38-4F3D-98AE-B27C47322844}"/>
              </a:ext>
            </a:extLst>
          </p:cNvPr>
          <p:cNvCxnSpPr>
            <a:cxnSpLocks/>
            <a:stCxn id="8" idx="2"/>
            <a:endCxn id="41" idx="1"/>
          </p:cNvCxnSpPr>
          <p:nvPr/>
        </p:nvCxnSpPr>
        <p:spPr>
          <a:xfrm>
            <a:off x="6219077" y="5102672"/>
            <a:ext cx="4" cy="440336"/>
          </a:xfrm>
          <a:prstGeom prst="straightConnector1">
            <a:avLst/>
          </a:prstGeom>
          <a:ln w="12700">
            <a:headEnd type="none"/>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 xmlns:a16="http://schemas.microsoft.com/office/drawing/2014/main" id="{80612E4A-00E2-42B4-BC7C-8C9002868839}"/>
              </a:ext>
            </a:extLst>
          </p:cNvPr>
          <p:cNvSpPr txBox="1"/>
          <p:nvPr/>
        </p:nvSpPr>
        <p:spPr>
          <a:xfrm>
            <a:off x="5061624" y="5144205"/>
            <a:ext cx="1431999" cy="338554"/>
          </a:xfrm>
          <a:prstGeom prst="rect">
            <a:avLst/>
          </a:prstGeom>
          <a:no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produces</a:t>
            </a:r>
            <a:endParaRPr lang="en-US" sz="1800" b="1" i="1" dirty="0">
              <a:solidFill>
                <a:prstClr val="black"/>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B0F4364F-A5EF-4AAE-B8B0-2759CDCFBE84}"/>
              </a:ext>
            </a:extLst>
          </p:cNvPr>
          <p:cNvSpPr txBox="1"/>
          <p:nvPr/>
        </p:nvSpPr>
        <p:spPr>
          <a:xfrm>
            <a:off x="4076963" y="5568428"/>
            <a:ext cx="985016" cy="338554"/>
          </a:xfrm>
          <a:prstGeom prst="rect">
            <a:avLst/>
          </a:prstGeom>
          <a:solidFill>
            <a:schemeClr val="bg1"/>
          </a:solidFill>
        </p:spPr>
        <p:txBody>
          <a:bodyPr wrap="square" rtlCol="0">
            <a:spAutoFit/>
          </a:bodyPr>
          <a:lstStyle/>
          <a:p>
            <a:pPr algn="ctr" fontAlgn="auto">
              <a:spcBef>
                <a:spcPts val="0"/>
              </a:spcBef>
              <a:spcAft>
                <a:spcPts val="0"/>
              </a:spcAft>
            </a:pPr>
            <a:r>
              <a:rPr lang="en-US" sz="1600" b="1" i="1" dirty="0">
                <a:solidFill>
                  <a:prstClr val="black"/>
                </a:solidFill>
                <a:latin typeface="Times New Roman" panose="02020603050405020304" pitchFamily="18" charset="0"/>
                <a:cs typeface="Times New Roman" panose="02020603050405020304" pitchFamily="18" charset="0"/>
              </a:rPr>
              <a:t>represent</a:t>
            </a:r>
          </a:p>
        </p:txBody>
      </p:sp>
      <p:cxnSp>
        <p:nvCxnSpPr>
          <p:cNvPr id="50" name="Straight Arrow Connector 49">
            <a:extLst>
              <a:ext uri="{FF2B5EF4-FFF2-40B4-BE49-F238E27FC236}">
                <a16:creationId xmlns="" xmlns:a16="http://schemas.microsoft.com/office/drawing/2014/main" id="{A46578D1-4F9B-497E-8181-53301E7ABC84}"/>
              </a:ext>
            </a:extLst>
          </p:cNvPr>
          <p:cNvCxnSpPr>
            <a:cxnSpLocks/>
          </p:cNvCxnSpPr>
          <p:nvPr/>
        </p:nvCxnSpPr>
        <p:spPr>
          <a:xfrm flipH="1">
            <a:off x="4046273" y="5895245"/>
            <a:ext cx="1058678" cy="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9260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Firewalls</a:t>
            </a:r>
          </a:p>
        </p:txBody>
      </p:sp>
      <p:sp>
        <p:nvSpPr>
          <p:cNvPr id="55299" name="Rectangle 3"/>
          <p:cNvSpPr>
            <a:spLocks noGrp="1" noChangeArrowheads="1"/>
          </p:cNvSpPr>
          <p:nvPr>
            <p:ph idx="1"/>
          </p:nvPr>
        </p:nvSpPr>
        <p:spPr/>
        <p:txBody>
          <a:bodyPr/>
          <a:lstStyle/>
          <a:p>
            <a:r>
              <a:rPr lang="en-US" altLang="en-US" smtClean="0"/>
              <a:t>A common implementation of a firewall.</a:t>
            </a:r>
          </a:p>
        </p:txBody>
      </p:sp>
      <p:sp>
        <p:nvSpPr>
          <p:cNvPr id="55300"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3F2D0C3-1CF5-4540-B1B2-937BEABB4B67}" type="slidenum">
              <a:rPr lang="en-GB" altLang="en-US" sz="1000"/>
              <a:pPr eaLnBrk="1" hangingPunct="1"/>
              <a:t>50</a:t>
            </a:fld>
            <a:endParaRPr lang="en-GB" altLang="en-US" sz="1000"/>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l="27579" t="45468" r="24345" b="39879"/>
          <a:stretch>
            <a:fillRect/>
          </a:stretch>
        </p:blipFill>
        <p:spPr bwMode="auto">
          <a:xfrm>
            <a:off x="396875" y="2325688"/>
            <a:ext cx="8567738"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Text Box 5"/>
          <p:cNvSpPr txBox="1">
            <a:spLocks noChangeArrowheads="1"/>
          </p:cNvSpPr>
          <p:nvPr/>
        </p:nvSpPr>
        <p:spPr bwMode="auto">
          <a:xfrm>
            <a:off x="5326063" y="6405563"/>
            <a:ext cx="320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000"/>
              <a:t>Adapted from: M. van Steen, Distributed Systems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95338" y="915988"/>
            <a:ext cx="8024812" cy="558800"/>
          </a:xfrm>
          <a:noFill/>
        </p:spPr>
        <p:txBody>
          <a:bodyPr/>
          <a:lstStyle/>
          <a:p>
            <a:r>
              <a:rPr lang="en-US" altLang="en-US" smtClean="0"/>
              <a:t>Firewalls</a:t>
            </a:r>
            <a:endParaRPr lang="en-GB" altLang="en-US" smtClean="0"/>
          </a:p>
        </p:txBody>
      </p:sp>
      <p:sp>
        <p:nvSpPr>
          <p:cNvPr id="56323"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3457030-A553-497D-BD36-B500ED3C1D00}" type="slidenum">
              <a:rPr lang="en-GB" altLang="en-US" sz="1000"/>
              <a:pPr eaLnBrk="1" hangingPunct="1"/>
              <a:t>51</a:t>
            </a:fld>
            <a:endParaRPr lang="en-GB" altLang="en-US" sz="1000"/>
          </a:p>
        </p:txBody>
      </p:sp>
      <p:sp>
        <p:nvSpPr>
          <p:cNvPr id="56324" name="Rectangle 3"/>
          <p:cNvSpPr>
            <a:spLocks noChangeArrowheads="1"/>
          </p:cNvSpPr>
          <p:nvPr/>
        </p:nvSpPr>
        <p:spPr bwMode="auto">
          <a:xfrm>
            <a:off x="2362200" y="3505200"/>
            <a:ext cx="4495800" cy="23622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56325" name="Rectangle 4"/>
          <p:cNvSpPr>
            <a:spLocks noChangeArrowheads="1"/>
          </p:cNvSpPr>
          <p:nvPr/>
        </p:nvSpPr>
        <p:spPr bwMode="auto">
          <a:xfrm>
            <a:off x="2590800" y="4038600"/>
            <a:ext cx="838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buFontTx/>
              <a:buChar char="•"/>
            </a:pPr>
            <a:endParaRPr lang="nl-NL" altLang="en-US" sz="3200">
              <a:latin typeface="Times New Roman" panose="02020603050405020304" pitchFamily="18" charset="0"/>
            </a:endParaRPr>
          </a:p>
        </p:txBody>
      </p:sp>
      <p:sp>
        <p:nvSpPr>
          <p:cNvPr id="56326" name="Rectangle 5"/>
          <p:cNvSpPr>
            <a:spLocks noChangeArrowheads="1"/>
          </p:cNvSpPr>
          <p:nvPr/>
        </p:nvSpPr>
        <p:spPr bwMode="auto">
          <a:xfrm>
            <a:off x="4114800" y="4038600"/>
            <a:ext cx="838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56327" name="Rectangle 6"/>
          <p:cNvSpPr>
            <a:spLocks noChangeArrowheads="1"/>
          </p:cNvSpPr>
          <p:nvPr/>
        </p:nvSpPr>
        <p:spPr bwMode="auto">
          <a:xfrm>
            <a:off x="5715000" y="4038600"/>
            <a:ext cx="838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56328" name="Line 7"/>
          <p:cNvSpPr>
            <a:spLocks noChangeShapeType="1"/>
          </p:cNvSpPr>
          <p:nvPr/>
        </p:nvSpPr>
        <p:spPr bwMode="auto">
          <a:xfrm>
            <a:off x="2590800" y="51054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29" name="Line 8"/>
          <p:cNvSpPr>
            <a:spLocks noChangeShapeType="1"/>
          </p:cNvSpPr>
          <p:nvPr/>
        </p:nvSpPr>
        <p:spPr bwMode="auto">
          <a:xfrm>
            <a:off x="4667250" y="51054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0" name="Line 9"/>
          <p:cNvSpPr>
            <a:spLocks noChangeShapeType="1"/>
          </p:cNvSpPr>
          <p:nvPr/>
        </p:nvSpPr>
        <p:spPr bwMode="auto">
          <a:xfrm>
            <a:off x="2971800" y="4724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1" name="Line 10"/>
          <p:cNvSpPr>
            <a:spLocks noChangeShapeType="1"/>
          </p:cNvSpPr>
          <p:nvPr/>
        </p:nvSpPr>
        <p:spPr bwMode="auto">
          <a:xfrm>
            <a:off x="4267200" y="4724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2" name="Line 11"/>
          <p:cNvSpPr>
            <a:spLocks noChangeShapeType="1"/>
          </p:cNvSpPr>
          <p:nvPr/>
        </p:nvSpPr>
        <p:spPr bwMode="auto">
          <a:xfrm>
            <a:off x="4800600" y="4724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3" name="Line 12"/>
          <p:cNvSpPr>
            <a:spLocks noChangeShapeType="1"/>
          </p:cNvSpPr>
          <p:nvPr/>
        </p:nvSpPr>
        <p:spPr bwMode="auto">
          <a:xfrm>
            <a:off x="6096000" y="4724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334" name="Rectangle 13"/>
          <p:cNvSpPr>
            <a:spLocks noChangeArrowheads="1"/>
          </p:cNvSpPr>
          <p:nvPr/>
        </p:nvSpPr>
        <p:spPr bwMode="auto">
          <a:xfrm>
            <a:off x="2667000" y="5105400"/>
            <a:ext cx="1614488"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inside LAN</a:t>
            </a:r>
            <a:endParaRPr lang="en-GB" altLang="en-US">
              <a:latin typeface="Times New Roman" panose="02020603050405020304" pitchFamily="18" charset="0"/>
            </a:endParaRPr>
          </a:p>
        </p:txBody>
      </p:sp>
      <p:sp>
        <p:nvSpPr>
          <p:cNvPr id="56335" name="Rectangle 14"/>
          <p:cNvSpPr>
            <a:spLocks noChangeArrowheads="1"/>
          </p:cNvSpPr>
          <p:nvPr/>
        </p:nvSpPr>
        <p:spPr bwMode="auto">
          <a:xfrm>
            <a:off x="4724400" y="5105400"/>
            <a:ext cx="1766888"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outside LAN</a:t>
            </a:r>
            <a:endParaRPr lang="en-GB" altLang="en-US">
              <a:latin typeface="Times New Roman" panose="02020603050405020304" pitchFamily="18" charset="0"/>
            </a:endParaRPr>
          </a:p>
        </p:txBody>
      </p:sp>
      <p:sp>
        <p:nvSpPr>
          <p:cNvPr id="56336" name="Rectangle 15"/>
          <p:cNvSpPr>
            <a:spLocks noChangeArrowheads="1"/>
          </p:cNvSpPr>
          <p:nvPr/>
        </p:nvSpPr>
        <p:spPr bwMode="auto">
          <a:xfrm>
            <a:off x="3962400" y="6019800"/>
            <a:ext cx="1198563"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Firewall</a:t>
            </a:r>
            <a:endParaRPr lang="en-GB" altLang="en-US">
              <a:latin typeface="Times New Roman" panose="02020603050405020304" pitchFamily="18" charset="0"/>
            </a:endParaRPr>
          </a:p>
        </p:txBody>
      </p:sp>
      <p:sp>
        <p:nvSpPr>
          <p:cNvPr id="56337" name="Text Box 16"/>
          <p:cNvSpPr txBox="1">
            <a:spLocks noChangeArrowheads="1"/>
          </p:cNvSpPr>
          <p:nvPr/>
        </p:nvSpPr>
        <p:spPr bwMode="auto">
          <a:xfrm>
            <a:off x="2362200" y="2286000"/>
            <a:ext cx="1239838" cy="11874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r>
              <a:rPr lang="en-US" altLang="en-US">
                <a:latin typeface="Times New Roman" panose="02020603050405020304" pitchFamily="18" charset="0"/>
              </a:rPr>
              <a:t>packet </a:t>
            </a:r>
          </a:p>
          <a:p>
            <a:pPr algn="ctr"/>
            <a:r>
              <a:rPr lang="en-US" altLang="en-US">
                <a:latin typeface="Times New Roman" panose="02020603050405020304" pitchFamily="18" charset="0"/>
              </a:rPr>
              <a:t>filtering </a:t>
            </a:r>
          </a:p>
          <a:p>
            <a:pPr algn="ctr"/>
            <a:r>
              <a:rPr lang="en-US" altLang="en-US">
                <a:latin typeface="Times New Roman" panose="02020603050405020304" pitchFamily="18" charset="0"/>
              </a:rPr>
              <a:t>router</a:t>
            </a:r>
            <a:endParaRPr lang="en-GB" altLang="en-US">
              <a:latin typeface="Times New Roman" panose="02020603050405020304" pitchFamily="18" charset="0"/>
            </a:endParaRPr>
          </a:p>
        </p:txBody>
      </p:sp>
      <p:sp>
        <p:nvSpPr>
          <p:cNvPr id="56338" name="Text Box 17"/>
          <p:cNvSpPr txBox="1">
            <a:spLocks noChangeArrowheads="1"/>
          </p:cNvSpPr>
          <p:nvPr/>
        </p:nvSpPr>
        <p:spPr bwMode="auto">
          <a:xfrm>
            <a:off x="3733800" y="2514600"/>
            <a:ext cx="1611313" cy="822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r>
              <a:rPr lang="en-US" altLang="en-US">
                <a:latin typeface="Times New Roman" panose="02020603050405020304" pitchFamily="18" charset="0"/>
              </a:rPr>
              <a:t>application </a:t>
            </a:r>
          </a:p>
          <a:p>
            <a:pPr algn="ctr"/>
            <a:r>
              <a:rPr lang="en-US" altLang="en-US">
                <a:latin typeface="Times New Roman" panose="02020603050405020304" pitchFamily="18" charset="0"/>
              </a:rPr>
              <a:t>gateway</a:t>
            </a:r>
            <a:endParaRPr lang="en-GB" altLang="en-US">
              <a:latin typeface="Times New Roman" panose="02020603050405020304" pitchFamily="18" charset="0"/>
            </a:endParaRPr>
          </a:p>
        </p:txBody>
      </p:sp>
      <p:sp>
        <p:nvSpPr>
          <p:cNvPr id="56339" name="Rectangle 18"/>
          <p:cNvSpPr>
            <a:spLocks noChangeArrowheads="1"/>
          </p:cNvSpPr>
          <p:nvPr/>
        </p:nvSpPr>
        <p:spPr bwMode="auto">
          <a:xfrm>
            <a:off x="7200900" y="3705225"/>
            <a:ext cx="16383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connections</a:t>
            </a:r>
            <a:endParaRPr lang="en-GB" altLang="en-US">
              <a:latin typeface="Times New Roman" panose="02020603050405020304" pitchFamily="18" charset="0"/>
            </a:endParaRPr>
          </a:p>
        </p:txBody>
      </p:sp>
      <p:sp>
        <p:nvSpPr>
          <p:cNvPr id="56340" name="Rectangle 19"/>
          <p:cNvSpPr>
            <a:spLocks noChangeArrowheads="1"/>
          </p:cNvSpPr>
          <p:nvPr/>
        </p:nvSpPr>
        <p:spPr bwMode="auto">
          <a:xfrm>
            <a:off x="7281863" y="4162425"/>
            <a:ext cx="1476375"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to external</a:t>
            </a:r>
          </a:p>
        </p:txBody>
      </p:sp>
      <p:sp>
        <p:nvSpPr>
          <p:cNvPr id="56341" name="Rectangle 20"/>
          <p:cNvSpPr>
            <a:spLocks noChangeArrowheads="1"/>
          </p:cNvSpPr>
          <p:nvPr/>
        </p:nvSpPr>
        <p:spPr bwMode="auto">
          <a:xfrm>
            <a:off x="7369175" y="4619625"/>
            <a:ext cx="130175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networks</a:t>
            </a:r>
            <a:endParaRPr lang="en-GB" altLang="en-US">
              <a:latin typeface="Times New Roman" panose="02020603050405020304" pitchFamily="18" charset="0"/>
            </a:endParaRPr>
          </a:p>
        </p:txBody>
      </p:sp>
      <p:sp>
        <p:nvSpPr>
          <p:cNvPr id="56342" name="Rectangle 21"/>
          <p:cNvSpPr>
            <a:spLocks noChangeArrowheads="1"/>
          </p:cNvSpPr>
          <p:nvPr/>
        </p:nvSpPr>
        <p:spPr bwMode="auto">
          <a:xfrm>
            <a:off x="228600" y="3705225"/>
            <a:ext cx="163830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connections</a:t>
            </a:r>
            <a:endParaRPr lang="en-GB" altLang="en-US">
              <a:latin typeface="Times New Roman" panose="02020603050405020304" pitchFamily="18" charset="0"/>
            </a:endParaRPr>
          </a:p>
        </p:txBody>
      </p:sp>
      <p:sp>
        <p:nvSpPr>
          <p:cNvPr id="56343" name="Rectangle 22"/>
          <p:cNvSpPr>
            <a:spLocks noChangeArrowheads="1"/>
          </p:cNvSpPr>
          <p:nvPr/>
        </p:nvSpPr>
        <p:spPr bwMode="auto">
          <a:xfrm>
            <a:off x="334963" y="4162425"/>
            <a:ext cx="1425575"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to internal</a:t>
            </a:r>
          </a:p>
        </p:txBody>
      </p:sp>
      <p:sp>
        <p:nvSpPr>
          <p:cNvPr id="56344" name="Rectangle 23"/>
          <p:cNvSpPr>
            <a:spLocks noChangeArrowheads="1"/>
          </p:cNvSpPr>
          <p:nvPr/>
        </p:nvSpPr>
        <p:spPr bwMode="auto">
          <a:xfrm>
            <a:off x="396875" y="4619625"/>
            <a:ext cx="1301750"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networks</a:t>
            </a:r>
            <a:endParaRPr lang="en-GB" altLang="en-US">
              <a:latin typeface="Times New Roman" panose="02020603050405020304" pitchFamily="18" charset="0"/>
            </a:endParaRPr>
          </a:p>
        </p:txBody>
      </p:sp>
      <p:sp>
        <p:nvSpPr>
          <p:cNvPr id="56345" name="Text Box 24"/>
          <p:cNvSpPr txBox="1">
            <a:spLocks noChangeArrowheads="1"/>
          </p:cNvSpPr>
          <p:nvPr/>
        </p:nvSpPr>
        <p:spPr bwMode="auto">
          <a:xfrm>
            <a:off x="5562600" y="2286000"/>
            <a:ext cx="1239838" cy="11874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r>
              <a:rPr lang="en-US" altLang="en-US">
                <a:latin typeface="Times New Roman" panose="02020603050405020304" pitchFamily="18" charset="0"/>
              </a:rPr>
              <a:t>packet </a:t>
            </a:r>
          </a:p>
          <a:p>
            <a:pPr algn="ctr"/>
            <a:r>
              <a:rPr lang="en-US" altLang="en-US">
                <a:latin typeface="Times New Roman" panose="02020603050405020304" pitchFamily="18" charset="0"/>
              </a:rPr>
              <a:t>filtering </a:t>
            </a:r>
          </a:p>
          <a:p>
            <a:pPr algn="ctr"/>
            <a:r>
              <a:rPr lang="en-US" altLang="en-US">
                <a:latin typeface="Times New Roman" panose="02020603050405020304" pitchFamily="18" charset="0"/>
              </a:rPr>
              <a:t>router</a:t>
            </a:r>
            <a:endParaRPr lang="en-GB" altLang="en-US">
              <a:latin typeface="Times New Roman" panose="02020603050405020304" pitchFamily="18" charset="0"/>
            </a:endParaRPr>
          </a:p>
        </p:txBody>
      </p:sp>
      <p:cxnSp>
        <p:nvCxnSpPr>
          <p:cNvPr id="56346" name="AutoShape 25"/>
          <p:cNvCxnSpPr>
            <a:cxnSpLocks noChangeShapeType="1"/>
            <a:stCxn id="56325" idx="1"/>
            <a:endCxn id="56342" idx="3"/>
          </p:cNvCxnSpPr>
          <p:nvPr/>
        </p:nvCxnSpPr>
        <p:spPr bwMode="auto">
          <a:xfrm rot="10800000">
            <a:off x="1866900" y="3933825"/>
            <a:ext cx="723900" cy="447675"/>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47" name="AutoShape 26"/>
          <p:cNvCxnSpPr>
            <a:cxnSpLocks noChangeShapeType="1"/>
            <a:stCxn id="56325" idx="1"/>
            <a:endCxn id="56343" idx="3"/>
          </p:cNvCxnSpPr>
          <p:nvPr/>
        </p:nvCxnSpPr>
        <p:spPr bwMode="auto">
          <a:xfrm rot="10800000" flipV="1">
            <a:off x="1760538" y="4381500"/>
            <a:ext cx="830262" cy="9525"/>
          </a:xfrm>
          <a:prstGeom prst="curvedConnector3">
            <a:avLst>
              <a:gd name="adj1" fmla="val 49903"/>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48" name="AutoShape 27"/>
          <p:cNvCxnSpPr>
            <a:cxnSpLocks noChangeShapeType="1"/>
            <a:stCxn id="56325" idx="1"/>
            <a:endCxn id="56344" idx="3"/>
          </p:cNvCxnSpPr>
          <p:nvPr/>
        </p:nvCxnSpPr>
        <p:spPr bwMode="auto">
          <a:xfrm rot="10800000" flipV="1">
            <a:off x="1698625" y="4381500"/>
            <a:ext cx="892175" cy="466725"/>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49" name="AutoShape 28"/>
          <p:cNvCxnSpPr>
            <a:cxnSpLocks noChangeShapeType="1"/>
            <a:stCxn id="56327" idx="3"/>
            <a:endCxn id="56339" idx="1"/>
          </p:cNvCxnSpPr>
          <p:nvPr/>
        </p:nvCxnSpPr>
        <p:spPr bwMode="auto">
          <a:xfrm flipV="1">
            <a:off x="6553200" y="3933825"/>
            <a:ext cx="647700" cy="447675"/>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0" name="AutoShape 29"/>
          <p:cNvCxnSpPr>
            <a:cxnSpLocks noChangeShapeType="1"/>
            <a:stCxn id="56327" idx="3"/>
            <a:endCxn id="56340" idx="1"/>
          </p:cNvCxnSpPr>
          <p:nvPr/>
        </p:nvCxnSpPr>
        <p:spPr bwMode="auto">
          <a:xfrm>
            <a:off x="6553200" y="4381500"/>
            <a:ext cx="728663" cy="9525"/>
          </a:xfrm>
          <a:prstGeom prst="curvedConnector3">
            <a:avLst>
              <a:gd name="adj1" fmla="val 49889"/>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51" name="AutoShape 30"/>
          <p:cNvCxnSpPr>
            <a:cxnSpLocks noChangeShapeType="1"/>
            <a:stCxn id="56327" idx="3"/>
            <a:endCxn id="56341" idx="1"/>
          </p:cNvCxnSpPr>
          <p:nvPr/>
        </p:nvCxnSpPr>
        <p:spPr bwMode="auto">
          <a:xfrm>
            <a:off x="6553200" y="4381500"/>
            <a:ext cx="815975" cy="466725"/>
          </a:xfrm>
          <a:prstGeom prst="curvedConnector3">
            <a:avLst>
              <a:gd name="adj1" fmla="val 50000"/>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52" name="Rectangle 31"/>
          <p:cNvSpPr>
            <a:spLocks noChangeArrowheads="1"/>
          </p:cNvSpPr>
          <p:nvPr/>
        </p:nvSpPr>
        <p:spPr bwMode="auto">
          <a:xfrm>
            <a:off x="914400" y="1600200"/>
            <a:ext cx="6916738" cy="4572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a:latin typeface="Times New Roman" panose="02020603050405020304" pitchFamily="18" charset="0"/>
              </a:rPr>
              <a:t>A firewall disconnects a system from the outside world</a:t>
            </a:r>
            <a:endParaRPr lang="en-GB" altLang="en-US">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95338" y="915988"/>
            <a:ext cx="8024812" cy="558800"/>
          </a:xfrm>
          <a:noFill/>
        </p:spPr>
        <p:txBody>
          <a:bodyPr/>
          <a:lstStyle/>
          <a:p>
            <a:r>
              <a:rPr lang="en-US" altLang="en-US" smtClean="0"/>
              <a:t>Firewalls (2)</a:t>
            </a:r>
            <a:endParaRPr lang="en-GB" altLang="en-US" smtClean="0"/>
          </a:p>
        </p:txBody>
      </p:sp>
      <p:sp>
        <p:nvSpPr>
          <p:cNvPr id="57347"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8DB5D700-49DD-41D9-9570-F9BD0318C3BD}" type="slidenum">
              <a:rPr lang="en-GB" altLang="en-US" sz="1000"/>
              <a:pPr eaLnBrk="1" hangingPunct="1"/>
              <a:t>52</a:t>
            </a:fld>
            <a:endParaRPr lang="en-GB" altLang="en-US" sz="1000"/>
          </a:p>
        </p:txBody>
      </p:sp>
      <p:sp>
        <p:nvSpPr>
          <p:cNvPr id="57348" name="Text Box 3"/>
          <p:cNvSpPr txBox="1">
            <a:spLocks noChangeArrowheads="1"/>
          </p:cNvSpPr>
          <p:nvPr/>
        </p:nvSpPr>
        <p:spPr bwMode="auto">
          <a:xfrm>
            <a:off x="762000" y="1371600"/>
            <a:ext cx="7848600" cy="222726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Incoming &amp; outgoing messages are inspected by a special computer before they are forwarded.</a:t>
            </a:r>
          </a:p>
          <a:p>
            <a:endParaRPr lang="en-US" altLang="en-US" sz="2800">
              <a:latin typeface="Times New Roman" panose="02020603050405020304" pitchFamily="18" charset="0"/>
            </a:endParaRPr>
          </a:p>
          <a:p>
            <a:r>
              <a:rPr lang="en-US" altLang="en-US" sz="2800">
                <a:latin typeface="Times New Roman" panose="02020603050405020304" pitchFamily="18" charset="0"/>
              </a:rPr>
              <a:t>E.g. discard request for an intra-net page from a computer outside a company.</a:t>
            </a:r>
            <a:endParaRPr lang="en-GB" altLang="en-US" sz="2800">
              <a:latin typeface="Times New Roman" panose="02020603050405020304" pitchFamily="18" charset="0"/>
            </a:endParaRPr>
          </a:p>
        </p:txBody>
      </p:sp>
      <p:sp>
        <p:nvSpPr>
          <p:cNvPr id="57349" name="Text Box 4"/>
          <p:cNvSpPr txBox="1">
            <a:spLocks noChangeArrowheads="1"/>
          </p:cNvSpPr>
          <p:nvPr/>
        </p:nvSpPr>
        <p:spPr bwMode="auto">
          <a:xfrm>
            <a:off x="762000" y="3810000"/>
            <a:ext cx="7848600" cy="210343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800">
                <a:latin typeface="Times New Roman" panose="02020603050405020304" pitchFamily="18" charset="0"/>
              </a:rPr>
              <a:t>Messages can be</a:t>
            </a:r>
          </a:p>
          <a:p>
            <a:pPr>
              <a:buFontTx/>
              <a:buChar char="•"/>
            </a:pPr>
            <a:r>
              <a:rPr lang="en-US" altLang="en-US" sz="2800">
                <a:latin typeface="Times New Roman" panose="02020603050405020304" pitchFamily="18" charset="0"/>
              </a:rPr>
              <a:t> packet-level	: inspects only the header</a:t>
            </a:r>
          </a:p>
          <a:p>
            <a:pPr>
              <a:buFontTx/>
              <a:buChar char="•"/>
            </a:pPr>
            <a:r>
              <a:rPr lang="en-US" altLang="en-US" sz="2800">
                <a:latin typeface="Times New Roman" panose="02020603050405020304" pitchFamily="18" charset="0"/>
              </a:rPr>
              <a:t> application-level	: inspects the contents</a:t>
            </a:r>
          </a:p>
          <a:p>
            <a:pPr lvl="2">
              <a:buFontTx/>
              <a:buChar char="•"/>
            </a:pPr>
            <a:r>
              <a:rPr lang="en-US" altLang="en-US">
                <a:latin typeface="Times New Roman" panose="02020603050405020304" pitchFamily="18" charset="0"/>
              </a:rPr>
              <a:t> discards virus-infected e-mails</a:t>
            </a:r>
          </a:p>
          <a:p>
            <a:pPr lvl="2">
              <a:buFontTx/>
              <a:buChar char="•"/>
            </a:pPr>
            <a:r>
              <a:rPr lang="en-US" altLang="en-US">
                <a:latin typeface="Times New Roman" panose="02020603050405020304" pitchFamily="18" charset="0"/>
              </a:rPr>
              <a:t> discards oversized e-mails</a:t>
            </a:r>
            <a:endParaRPr lang="en-GB" altLang="en-US">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nl-NL" altLang="en-US" smtClean="0"/>
          </a:p>
        </p:txBody>
      </p:sp>
      <p:sp>
        <p:nvSpPr>
          <p:cNvPr id="36867" name="Rectangle 3"/>
          <p:cNvSpPr>
            <a:spLocks noGrp="1" noChangeArrowheads="1"/>
          </p:cNvSpPr>
          <p:nvPr>
            <p:ph idx="1"/>
          </p:nvPr>
        </p:nvSpPr>
        <p:spPr/>
        <p:txBody>
          <a:bodyPr/>
          <a:lstStyle/>
          <a:p>
            <a:endParaRPr lang="nl-NL" altLang="en-US" smtClean="0"/>
          </a:p>
        </p:txBody>
      </p:sp>
      <p:sp>
        <p:nvSpPr>
          <p:cNvPr id="36868"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4651D30-B6A8-4451-8AF2-A7495EC57FB0}" type="slidenum">
              <a:rPr lang="en-GB" altLang="en-US" sz="1000"/>
              <a:pPr eaLnBrk="1" hangingPunct="1"/>
              <a:t>53</a:t>
            </a:fld>
            <a:endParaRPr lang="en-GB" altLang="en-US" sz="1000"/>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836613"/>
            <a:ext cx="7200900"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23900" y="381000"/>
            <a:ext cx="7772400" cy="1143000"/>
          </a:xfrm>
          <a:noFill/>
        </p:spPr>
        <p:txBody>
          <a:bodyPr/>
          <a:lstStyle/>
          <a:p>
            <a:r>
              <a:rPr lang="en-US" altLang="en-US" smtClean="0"/>
              <a:t>References</a:t>
            </a:r>
            <a:endParaRPr lang="en-GB" altLang="en-US" smtClean="0"/>
          </a:p>
        </p:txBody>
      </p:sp>
      <p:sp>
        <p:nvSpPr>
          <p:cNvPr id="58371" name="Slide Number Placeholder 4"/>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72603BAA-BB86-4B58-BE96-DCD4F96CBD98}" type="slidenum">
              <a:rPr lang="en-GB" altLang="en-US" sz="1000"/>
              <a:pPr eaLnBrk="1" hangingPunct="1"/>
              <a:t>54</a:t>
            </a:fld>
            <a:endParaRPr lang="en-GB" altLang="en-US" sz="1000"/>
          </a:p>
        </p:txBody>
      </p:sp>
      <p:sp>
        <p:nvSpPr>
          <p:cNvPr id="58372" name="Text Box 3"/>
          <p:cNvSpPr txBox="1">
            <a:spLocks noChangeArrowheads="1"/>
          </p:cNvSpPr>
          <p:nvPr/>
        </p:nvSpPr>
        <p:spPr bwMode="auto">
          <a:xfrm>
            <a:off x="798513" y="1295400"/>
            <a:ext cx="7713662" cy="478948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buFontTx/>
              <a:buChar char="•"/>
            </a:pPr>
            <a:r>
              <a:rPr lang="en-US" altLang="en-US" sz="2800">
                <a:latin typeface="Times New Roman" panose="02020603050405020304" pitchFamily="18" charset="0"/>
              </a:rPr>
              <a:t> Distributed Systems: Principles and Paradigms</a:t>
            </a:r>
          </a:p>
          <a:p>
            <a:r>
              <a:rPr lang="en-US" altLang="en-US" sz="2800">
                <a:latin typeface="Times New Roman" panose="02020603050405020304" pitchFamily="18" charset="0"/>
              </a:rPr>
              <a:t>   Tanenbaum &amp; Van Steen, Prentice Hall, 2002</a:t>
            </a:r>
          </a:p>
          <a:p>
            <a:r>
              <a:rPr lang="en-US" altLang="en-US" sz="2800">
                <a:latin typeface="Times New Roman" panose="02020603050405020304" pitchFamily="18" charset="0"/>
              </a:rPr>
              <a:t>    See Chapter 8 for an introduction</a:t>
            </a:r>
          </a:p>
          <a:p>
            <a:endParaRPr lang="en-US" altLang="en-US" sz="2800">
              <a:latin typeface="Times New Roman" panose="02020603050405020304" pitchFamily="18" charset="0"/>
            </a:endParaRPr>
          </a:p>
          <a:p>
            <a:pPr>
              <a:buFontTx/>
              <a:buChar char="•"/>
            </a:pPr>
            <a:r>
              <a:rPr lang="en-US" altLang="en-US" sz="2800">
                <a:latin typeface="Times New Roman" panose="02020603050405020304" pitchFamily="18" charset="0"/>
              </a:rPr>
              <a:t> Cryptography and Network Security: Principles </a:t>
            </a:r>
          </a:p>
          <a:p>
            <a:r>
              <a:rPr lang="en-US" altLang="en-US" sz="2800">
                <a:latin typeface="Times New Roman" panose="02020603050405020304" pitchFamily="18" charset="0"/>
              </a:rPr>
              <a:t>  and Practice (2</a:t>
            </a:r>
            <a:r>
              <a:rPr lang="en-US" altLang="en-US" sz="2800" baseline="30000">
                <a:latin typeface="Times New Roman" panose="02020603050405020304" pitchFamily="18" charset="0"/>
              </a:rPr>
              <a:t>nd</a:t>
            </a:r>
            <a:r>
              <a:rPr lang="en-US" altLang="en-US" sz="2800">
                <a:latin typeface="Times New Roman" panose="02020603050405020304" pitchFamily="18" charset="0"/>
              </a:rPr>
              <a:t> ed), William Stallings, </a:t>
            </a:r>
          </a:p>
          <a:p>
            <a:r>
              <a:rPr lang="en-US" altLang="en-US" sz="2800">
                <a:latin typeface="Times New Roman" panose="02020603050405020304" pitchFamily="18" charset="0"/>
              </a:rPr>
              <a:t>  Prentice Hall, 1999</a:t>
            </a:r>
          </a:p>
          <a:p>
            <a:endParaRPr lang="en-US" altLang="en-US" sz="2800">
              <a:latin typeface="Times New Roman" panose="02020603050405020304" pitchFamily="18" charset="0"/>
            </a:endParaRPr>
          </a:p>
          <a:p>
            <a:pPr>
              <a:buFontTx/>
              <a:buChar char="•"/>
            </a:pPr>
            <a:r>
              <a:rPr lang="en-US" altLang="en-US" sz="2800">
                <a:latin typeface="Times New Roman" panose="02020603050405020304" pitchFamily="18" charset="0"/>
              </a:rPr>
              <a:t> Security Engineering: A guide to dependable </a:t>
            </a:r>
          </a:p>
          <a:p>
            <a:r>
              <a:rPr lang="en-US" altLang="en-US" sz="2800">
                <a:latin typeface="Times New Roman" panose="02020603050405020304" pitchFamily="18" charset="0"/>
              </a:rPr>
              <a:t>  distributed systems, Ross Anderson, Wiley &amp; Sons,</a:t>
            </a:r>
          </a:p>
          <a:p>
            <a:r>
              <a:rPr lang="en-US" altLang="en-US" sz="2800">
                <a:latin typeface="Times New Roman" panose="02020603050405020304" pitchFamily="18" charset="0"/>
              </a:rPr>
              <a:t>  2001</a:t>
            </a:r>
            <a:endParaRPr lang="en-GB" altLang="en-US" sz="2800">
              <a:latin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Safety</a:t>
            </a:r>
          </a:p>
        </p:txBody>
      </p:sp>
      <p:sp>
        <p:nvSpPr>
          <p:cNvPr id="59395" name="Rectangle 3"/>
          <p:cNvSpPr>
            <a:spLocks noGrp="1" noChangeArrowheads="1"/>
          </p:cNvSpPr>
          <p:nvPr>
            <p:ph idx="1"/>
          </p:nvPr>
        </p:nvSpPr>
        <p:spPr/>
        <p:txBody>
          <a:bodyPr/>
          <a:lstStyle/>
          <a:p>
            <a:pPr>
              <a:buFontTx/>
              <a:buNone/>
            </a:pPr>
            <a:r>
              <a:rPr lang="en-US" altLang="en-US" smtClean="0"/>
              <a:t>The system will not cause any harm to its environment if a failure occurs.</a:t>
            </a:r>
          </a:p>
          <a:p>
            <a:pPr>
              <a:buFontTx/>
              <a:buNone/>
            </a:pPr>
            <a:endParaRPr lang="en-US" altLang="en-US" smtClean="0"/>
          </a:p>
          <a:p>
            <a:pPr>
              <a:buFontTx/>
              <a:buNone/>
            </a:pPr>
            <a:r>
              <a:rPr lang="en-US" altLang="en-US" smtClean="0"/>
              <a:t>Tactics:</a:t>
            </a:r>
          </a:p>
          <a:p>
            <a:pPr>
              <a:buFontTx/>
              <a:buNone/>
            </a:pPr>
            <a:r>
              <a:rPr lang="en-US" altLang="en-US" smtClean="0"/>
              <a:t> -fail safe mode</a:t>
            </a:r>
          </a:p>
          <a:p>
            <a:pPr>
              <a:buFontTx/>
              <a:buNone/>
            </a:pPr>
            <a:r>
              <a:rPr lang="en-US" altLang="en-US" smtClean="0"/>
              <a:t>	e.g. in railway: stop all trains</a:t>
            </a:r>
          </a:p>
          <a:p>
            <a:pPr>
              <a:buFontTx/>
              <a:buNone/>
            </a:pPr>
            <a:r>
              <a:rPr lang="en-US" altLang="en-US" smtClean="0"/>
              <a:t>		 in nuclear reactor: stop the reactor</a:t>
            </a:r>
          </a:p>
          <a:p>
            <a:pPr>
              <a:buFontTx/>
              <a:buNone/>
            </a:pPr>
            <a:r>
              <a:rPr lang="en-US" altLang="en-US" smtClean="0"/>
              <a:t>	not possible for all systems: airplane</a:t>
            </a:r>
          </a:p>
        </p:txBody>
      </p:sp>
      <p:sp>
        <p:nvSpPr>
          <p:cNvPr id="59396"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DB1D882F-1956-46EE-ADA8-480040F0AD30}" type="slidenum">
              <a:rPr lang="en-GB" altLang="en-US" sz="1000"/>
              <a:pPr eaLnBrk="1" hangingPunct="1"/>
              <a:t>55</a:t>
            </a:fld>
            <a:endParaRPr lang="en-GB" altLang="en-US" sz="10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nl-NL" altLang="en-US" smtClean="0"/>
          </a:p>
        </p:txBody>
      </p:sp>
      <p:sp>
        <p:nvSpPr>
          <p:cNvPr id="53251" name="Rectangle 3"/>
          <p:cNvSpPr>
            <a:spLocks noGrp="1" noChangeArrowheads="1"/>
          </p:cNvSpPr>
          <p:nvPr>
            <p:ph idx="1"/>
          </p:nvPr>
        </p:nvSpPr>
        <p:spPr/>
        <p:txBody>
          <a:bodyPr/>
          <a:lstStyle/>
          <a:p>
            <a:endParaRPr lang="nl-NL" altLang="en-US" smtClean="0"/>
          </a:p>
        </p:txBody>
      </p:sp>
      <p:sp>
        <p:nvSpPr>
          <p:cNvPr id="53252"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5FB1C3C-6F80-429F-AEE0-0DCF60EEFD17}" type="slidenum">
              <a:rPr lang="en-GB" altLang="en-US" sz="1000"/>
              <a:pPr eaLnBrk="1" hangingPunct="1"/>
              <a:t>56</a:t>
            </a:fld>
            <a:endParaRPr lang="en-GB" altLang="en-US" sz="1000"/>
          </a:p>
        </p:txBody>
      </p:sp>
      <p:pic>
        <p:nvPicPr>
          <p:cNvPr id="53253" name="Picture 5" descr="ss_faulttree_split_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7" y="637996"/>
            <a:ext cx="8261176" cy="619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1560" y="3140968"/>
            <a:ext cx="1914307" cy="461665"/>
          </a:xfrm>
          <a:prstGeom prst="rect">
            <a:avLst/>
          </a:prstGeom>
          <a:noFill/>
        </p:spPr>
        <p:txBody>
          <a:bodyPr wrap="none" rtlCol="0">
            <a:spAutoFit/>
          </a:bodyPr>
          <a:lstStyle/>
          <a:p>
            <a:r>
              <a:rPr lang="en-US" dirty="0" smtClean="0"/>
              <a:t>Fault-Trees</a:t>
            </a:r>
            <a:endParaRPr lang="en-GB" dirty="0"/>
          </a:p>
        </p:txBody>
      </p:sp>
      <p:sp>
        <p:nvSpPr>
          <p:cNvPr id="7" name="TextBox 6"/>
          <p:cNvSpPr txBox="1"/>
          <p:nvPr/>
        </p:nvSpPr>
        <p:spPr>
          <a:xfrm>
            <a:off x="4788024" y="77630"/>
            <a:ext cx="1914307" cy="461665"/>
          </a:xfrm>
          <a:prstGeom prst="rect">
            <a:avLst/>
          </a:prstGeom>
          <a:noFill/>
        </p:spPr>
        <p:txBody>
          <a:bodyPr wrap="none" rtlCol="0">
            <a:spAutoFit/>
          </a:bodyPr>
          <a:lstStyle/>
          <a:p>
            <a:r>
              <a:rPr lang="en-US" dirty="0" smtClean="0"/>
              <a:t>Fault-Trees</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0" y="549275"/>
            <a:ext cx="9144000" cy="762000"/>
          </a:xfrm>
        </p:spPr>
        <p:txBody>
          <a:bodyPr/>
          <a:lstStyle/>
          <a:p>
            <a:r>
              <a:rPr lang="en-US" altLang="en-US" smtClean="0"/>
              <a:t>Safety Analysis: Safety Cases</a:t>
            </a:r>
            <a:endParaRPr lang="sv-SE" altLang="en-US" smtClean="0"/>
          </a:p>
        </p:txBody>
      </p:sp>
      <p:pic>
        <p:nvPicPr>
          <p:cNvPr id="130051" name="Picture 2" descr="http://modeling-languages.com/wp-content/uploads/2014/12/Astah_GSN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8513" y="1673225"/>
            <a:ext cx="7618412" cy="4735513"/>
          </a:xfrm>
          <a:noFill/>
        </p:spPr>
      </p:pic>
    </p:spTree>
    <p:extLst>
      <p:ext uri="{BB962C8B-B14F-4D97-AF65-F5344CB8AC3E}">
        <p14:creationId xmlns:p14="http://schemas.microsoft.com/office/powerpoint/2010/main" val="380366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876"/>
            <a:ext cx="9144000" cy="504056"/>
          </a:xfrm>
        </p:spPr>
        <p:txBody>
          <a:bodyPr/>
          <a:lstStyle/>
          <a:p>
            <a:r>
              <a:rPr lang="en-GB" dirty="0" smtClean="0">
                <a:latin typeface="Franklin Gothic Medium Cond" panose="020B0606030402020204" pitchFamily="34" charset="0"/>
              </a:rPr>
              <a:t>Assignment Schedule</a:t>
            </a:r>
            <a:endParaRPr lang="en-GB" dirty="0">
              <a:latin typeface="Franklin Gothic Medium Cond" panose="020B06060304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03484121"/>
              </p:ext>
            </p:extLst>
          </p:nvPr>
        </p:nvGraphicFramePr>
        <p:xfrm>
          <a:off x="251520" y="1105354"/>
          <a:ext cx="8568952" cy="5541910"/>
        </p:xfrm>
        <a:graphic>
          <a:graphicData uri="http://schemas.openxmlformats.org/drawingml/2006/table">
            <a:tbl>
              <a:tblPr firstRow="1" firstCol="1" bandRow="1">
                <a:tableStyleId>{5C22544A-7EE6-4342-B048-85BDC9FD1C3A}</a:tableStyleId>
              </a:tblPr>
              <a:tblGrid>
                <a:gridCol w="773980"/>
                <a:gridCol w="808609"/>
                <a:gridCol w="1081707"/>
                <a:gridCol w="1080120"/>
                <a:gridCol w="2520280"/>
                <a:gridCol w="2304256"/>
              </a:tblGrid>
              <a:tr h="223062">
                <a:tc>
                  <a:txBody>
                    <a:bodyPr/>
                    <a:lstStyle/>
                    <a:p>
                      <a:pPr marL="0" marR="0" algn="ctr">
                        <a:spcBef>
                          <a:spcPts val="0"/>
                        </a:spcBef>
                        <a:spcAft>
                          <a:spcPts val="0"/>
                        </a:spcAft>
                        <a:tabLst>
                          <a:tab pos="2880360" algn="ctr"/>
                          <a:tab pos="5760720" algn="r"/>
                          <a:tab pos="457200" algn="l"/>
                        </a:tabLst>
                      </a:pPr>
                      <a:r>
                        <a:rPr lang="en-GB" sz="1400" dirty="0">
                          <a:solidFill>
                            <a:schemeClr val="bg2">
                              <a:lumMod val="75000"/>
                            </a:schemeClr>
                          </a:solidFill>
                          <a:effectLst/>
                          <a:latin typeface="Franklin Gothic Medium Cond" panose="020B0606030402020204" pitchFamily="34" charset="0"/>
                        </a:rPr>
                        <a:t>Week</a:t>
                      </a:r>
                      <a:endParaRPr lang="en-GB" sz="1400" dirty="0">
                        <a:solidFill>
                          <a:schemeClr val="bg2">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solidFill>
                            <a:schemeClr val="bg2">
                              <a:lumMod val="75000"/>
                            </a:schemeClr>
                          </a:solidFill>
                          <a:effectLst/>
                          <a:latin typeface="Franklin Gothic Medium Cond" panose="020B0606030402020204" pitchFamily="34" charset="0"/>
                        </a:rPr>
                        <a:t> </a:t>
                      </a:r>
                      <a:endParaRPr lang="en-GB" sz="1400" dirty="0">
                        <a:solidFill>
                          <a:schemeClr val="bg2">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solidFill>
                            <a:schemeClr val="bg2">
                              <a:lumMod val="75000"/>
                            </a:schemeClr>
                          </a:solidFill>
                          <a:effectLst/>
                          <a:latin typeface="Franklin Gothic Medium Cond" panose="020B0606030402020204" pitchFamily="34" charset="0"/>
                        </a:rPr>
                        <a:t>Date</a:t>
                      </a:r>
                      <a:endParaRPr lang="en-GB" sz="1400" dirty="0">
                        <a:solidFill>
                          <a:schemeClr val="bg2">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solidFill>
                            <a:schemeClr val="bg2">
                              <a:lumMod val="75000"/>
                            </a:schemeClr>
                          </a:solidFill>
                          <a:effectLst/>
                          <a:latin typeface="Franklin Gothic Medium Cond" panose="020B0606030402020204" pitchFamily="34" charset="0"/>
                        </a:rPr>
                        <a:t>Lecture</a:t>
                      </a:r>
                      <a:endParaRPr lang="en-GB" sz="1400" dirty="0">
                        <a:solidFill>
                          <a:schemeClr val="bg2">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400" dirty="0" smtClean="0">
                          <a:solidFill>
                            <a:schemeClr val="tx1"/>
                          </a:solidFill>
                          <a:effectLst/>
                          <a:latin typeface="Franklin Gothic Medium Cond" panose="020B0606030402020204" pitchFamily="34" charset="0"/>
                        </a:rPr>
                        <a:t>Assignment1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solidFill>
                            <a:schemeClr val="tx1"/>
                          </a:solidFill>
                          <a:effectLst/>
                          <a:latin typeface="Franklin Gothic Medium Cond" panose="020B0606030402020204" pitchFamily="34" charset="0"/>
                        </a:rPr>
                        <a:t>Assignment2</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L1/S1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22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Form</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groups &amp; read Ass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8654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L2</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23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28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b="1" i="0" u="sng"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7246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S2</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 29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kern="1200" dirty="0">
                        <a:solidFill>
                          <a:schemeClr val="bg1">
                            <a:lumMod val="75000"/>
                          </a:schemeClr>
                        </a:solidFill>
                        <a:effectLst/>
                        <a:latin typeface="Franklin Gothic Medium Cond" panose="020B0606030402020204" pitchFamily="34" charset="0"/>
                        <a:ea typeface="+mn-ea"/>
                        <a:cs typeface="+mn-cs"/>
                      </a:endParaRPr>
                    </a:p>
                  </a:txBody>
                  <a:tcPr marL="65294" marR="65294" marT="0" marB="0">
                    <a:lnR w="12700" cap="flat" cmpd="sng" algn="ctr">
                      <a:solidFill>
                        <a:srgbClr val="FFC000"/>
                      </a:solidFill>
                      <a:prstDash val="solid"/>
                      <a:round/>
                      <a:headEnd type="none" w="med" len="med"/>
                      <a:tailEnd type="none" w="med" len="med"/>
                    </a:lnR>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tx1"/>
                          </a:solidFill>
                          <a:effectLst/>
                          <a:latin typeface="Franklin Gothic Medium Cond" panose="020B0606030402020204" pitchFamily="34" charset="0"/>
                          <a:ea typeface="+mn-ea"/>
                          <a:cs typeface="+mn-cs"/>
                        </a:rPr>
                        <a:t>Work &amp; </a:t>
                      </a:r>
                      <a:r>
                        <a:rPr lang="en-US" sz="1400" kern="1200" smtClean="0">
                          <a:solidFill>
                            <a:schemeClr val="tx1"/>
                          </a:solidFill>
                          <a:effectLst/>
                          <a:latin typeface="Franklin Gothic Medium Cond" panose="020B0606030402020204" pitchFamily="34" charset="0"/>
                          <a:ea typeface="+mn-ea"/>
                          <a:cs typeface="+mn-cs"/>
                        </a:rPr>
                        <a:t>TA feedback</a:t>
                      </a:r>
                      <a:endParaRPr lang="en-GB" sz="1400" kern="1200" dirty="0">
                        <a:solidFill>
                          <a:schemeClr val="tx1"/>
                        </a:solidFill>
                        <a:effectLst/>
                        <a:latin typeface="Franklin Gothic Medium Cond" panose="020B0606030402020204" pitchFamily="34" charset="0"/>
                        <a:ea typeface="+mn-ea"/>
                        <a:cs typeface="+mn-cs"/>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endParaRPr lang="en-GB" sz="1400" kern="1200" dirty="0">
                        <a:solidFill>
                          <a:schemeClr val="tx1"/>
                        </a:solidFill>
                        <a:effectLst/>
                        <a:latin typeface="Franklin Gothic Medium Cond" panose="020B0606030402020204" pitchFamily="34" charset="0"/>
                        <a:ea typeface="+mn-ea"/>
                        <a:cs typeface="+mn-cs"/>
                      </a:endParaRPr>
                    </a:p>
                  </a:txBody>
                  <a:tcPr marL="65294" marR="65294" marT="0" marB="0">
                    <a:lnL w="12700" cap="flat" cmpd="sng" algn="ctr">
                      <a:solidFill>
                        <a:srgbClr val="FFC000"/>
                      </a:solidFill>
                      <a:prstDash val="solid"/>
                      <a:round/>
                      <a:headEnd type="none" w="med" len="med"/>
                      <a:tailEnd type="none" w="med" len="med"/>
                    </a:lnL>
                    <a:solidFill>
                      <a:srgbClr val="F3F9FA"/>
                    </a:solidFill>
                  </a:tcPr>
                </a:tc>
              </a:tr>
              <a:tr h="26674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defTabSz="457200" rtl="0" eaLnBrk="1" latinLnBrk="0" hangingPunct="1">
                        <a:spcBef>
                          <a:spcPts val="0"/>
                        </a:spcBef>
                        <a:spcAft>
                          <a:spcPts val="0"/>
                        </a:spcAft>
                        <a:tabLst>
                          <a:tab pos="2880360" algn="ctr"/>
                          <a:tab pos="5760720" algn="r"/>
                        </a:tabLst>
                      </a:pPr>
                      <a:r>
                        <a:rPr lang="en-US" sz="1400" kern="1200" dirty="0" smtClean="0">
                          <a:solidFill>
                            <a:schemeClr val="dk1"/>
                          </a:solidFill>
                          <a:effectLst/>
                          <a:latin typeface="Franklin Gothic Medium Cond" panose="020B0606030402020204" pitchFamily="34" charset="0"/>
                          <a:ea typeface="+mn-ea"/>
                          <a:cs typeface="+mn-cs"/>
                        </a:rPr>
                        <a:t> 30</a:t>
                      </a:r>
                      <a:r>
                        <a:rPr lang="en-US" sz="1400" kern="1200" baseline="0" dirty="0" smtClean="0">
                          <a:solidFill>
                            <a:schemeClr val="dk1"/>
                          </a:solidFill>
                          <a:effectLst/>
                          <a:latin typeface="Franklin Gothic Medium Cond" panose="020B0606030402020204" pitchFamily="34" charset="0"/>
                          <a:ea typeface="+mn-ea"/>
                          <a:cs typeface="+mn-cs"/>
                        </a:rPr>
                        <a:t>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E7F3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endParaRPr lang="en-GB" sz="1050" b="1" u="sng"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L3</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  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S3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5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Hand-in draft of</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Ass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solidFill>
                      <a:srgbClr val="E7F3F4"/>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L4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(perform peer review)</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solidFill>
                      <a:srgbClr val="F3F9FA"/>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b="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B w="12700" cap="flat" cmpd="sng" algn="ctr">
                      <a:solidFill>
                        <a:srgbClr val="C00000"/>
                      </a:solidFill>
                      <a:prstDash val="solid"/>
                      <a:round/>
                      <a:headEnd type="none" w="med" len="med"/>
                      <a:tailEnd type="none" w="med" len="med"/>
                    </a:lnB>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12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11 Feb: Deadlin</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e </a:t>
                      </a:r>
                      <a:r>
                        <a:rPr lang="en-US" sz="1400" dirty="0" smtClean="0">
                          <a:solidFill>
                            <a:schemeClr val="tx1"/>
                          </a:solidFill>
                          <a:effectLst/>
                          <a:latin typeface="Franklin Gothic Medium Cond" panose="020B0606030402020204" pitchFamily="34" charset="0"/>
                          <a:ea typeface="Times New Roman" panose="02020603050405020304" pitchFamily="18" charset="0"/>
                        </a:rPr>
                        <a:t>peer review</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Ass 1</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Start Assignment 2</a:t>
                      </a:r>
                      <a:endParaRPr lang="en-GB" sz="140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L7</a:t>
                      </a:r>
                      <a:endParaRPr lang="en-GB" sz="1400" dirty="0">
                        <a:latin typeface="Franklin Gothic Medium Cond" panose="020B0606030402020204" pitchFamily="34"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latin typeface="Franklin Gothic Medium Cond" panose="020B0606030402020204" pitchFamily="34" charset="0"/>
                        </a:rPr>
                        <a:t>17 FEB</a:t>
                      </a:r>
                      <a:endParaRPr lang="en-GB" sz="1400" dirty="0">
                        <a:latin typeface="Franklin Gothic Medium Cond" panose="020B0606030402020204" pitchFamily="34"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19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L8</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21</a:t>
                      </a:r>
                      <a:r>
                        <a:rPr lang="en-US" sz="1400" baseline="0" dirty="0" smtClean="0">
                          <a:effectLst/>
                          <a:latin typeface="Franklin Gothic Medium Cond" panose="020B0606030402020204" pitchFamily="34" charset="0"/>
                          <a:ea typeface="Times New Roman" panose="02020603050405020304" pitchFamily="18" charset="0"/>
                        </a:rPr>
                        <a:t>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Hand-in Ass</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L9</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24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endParaRPr lang="en-GB" sz="1050" dirty="0">
                        <a:solidFill>
                          <a:schemeClr val="bg1">
                            <a:lumMod val="75000"/>
                          </a:schemeClr>
                        </a:solidFill>
                        <a:latin typeface="Franklin Gothic Medium Cond" panose="020B0606030402020204" pitchFamily="34"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algn="ctr"/>
                      <a:endParaRPr lang="en-GB" dirty="0">
                        <a:solidFill>
                          <a:schemeClr val="tx1"/>
                        </a:solidFill>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endParaRPr lang="en-GB" sz="1400" dirty="0">
                        <a:solidFill>
                          <a:schemeClr val="tx1"/>
                        </a:solidFill>
                        <a:latin typeface="Franklin Gothic Medium Cond" panose="020B0606030402020204" pitchFamily="34" charset="0"/>
                        <a:ea typeface="Yu Gothic UI Semibold" panose="020B0700000000000000" pitchFamily="34" charset="-128"/>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S6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latin typeface="Franklin Gothic Medium Cond" panose="020B0606030402020204" pitchFamily="34" charset="0"/>
                          <a:ea typeface="Yu Gothic UI Semibold" panose="020B0700000000000000" pitchFamily="34" charset="-128"/>
                        </a:rPr>
                        <a:t>Deadline </a:t>
                      </a:r>
                      <a:br>
                        <a:rPr lang="en-US" sz="1400" dirty="0" smtClean="0">
                          <a:solidFill>
                            <a:schemeClr val="tx1"/>
                          </a:solidFill>
                          <a:latin typeface="Franklin Gothic Medium Cond" panose="020B0606030402020204" pitchFamily="34" charset="0"/>
                          <a:ea typeface="Yu Gothic UI Semibold" panose="020B0700000000000000" pitchFamily="34" charset="-128"/>
                        </a:rPr>
                      </a:br>
                      <a:r>
                        <a:rPr lang="en-US" sz="1400" dirty="0" smtClean="0">
                          <a:solidFill>
                            <a:schemeClr val="tx1"/>
                          </a:solidFill>
                          <a:latin typeface="Franklin Gothic Medium Cond" panose="020B0606030402020204" pitchFamily="34" charset="0"/>
                          <a:ea typeface="Yu Gothic UI Semibold" panose="020B0700000000000000" pitchFamily="34" charset="-128"/>
                        </a:rPr>
                        <a:t>peer</a:t>
                      </a:r>
                      <a:r>
                        <a:rPr lang="en-US" sz="1400" baseline="0" dirty="0" smtClean="0">
                          <a:solidFill>
                            <a:schemeClr val="tx1"/>
                          </a:solidFill>
                          <a:latin typeface="Franklin Gothic Medium Cond" panose="020B0606030402020204" pitchFamily="34" charset="0"/>
                          <a:ea typeface="Yu Gothic UI Semibold" panose="020B0700000000000000" pitchFamily="34" charset="-128"/>
                        </a:rPr>
                        <a:t> review Ass 2</a:t>
                      </a:r>
                      <a:endParaRPr lang="en-GB" sz="1400" dirty="0" smtClean="0">
                        <a:solidFill>
                          <a:schemeClr val="tx1"/>
                        </a:solidFill>
                        <a:latin typeface="Franklin Gothic Medium Cond" panose="020B0606030402020204" pitchFamily="34" charset="0"/>
                        <a:ea typeface="Yu Gothic UI Semibold" panose="020B0700000000000000" pitchFamily="34" charset="-128"/>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27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Deadline Ass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S7</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4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Working</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&amp; </a:t>
                      </a:r>
                      <a:r>
                        <a:rPr lang="en-US" sz="1400" dirty="0" smtClean="0">
                          <a:solidFill>
                            <a:schemeClr val="tx1"/>
                          </a:solidFill>
                          <a:effectLst/>
                          <a:latin typeface="Franklin Gothic Medium Cond" panose="020B0606030402020204" pitchFamily="34" charset="0"/>
                          <a:ea typeface="Times New Roman" panose="02020603050405020304" pitchFamily="18" charset="0"/>
                        </a:rPr>
                        <a:t>Deadline </a:t>
                      </a:r>
                      <a:r>
                        <a:rPr lang="en-US" sz="1400" dirty="0" smtClean="0">
                          <a:solidFill>
                            <a:schemeClr val="tx1"/>
                          </a:solidFill>
                          <a:effectLst/>
                          <a:latin typeface="Franklin Gothic Medium Cond" panose="020B0606030402020204" pitchFamily="34" charset="0"/>
                          <a:ea typeface="Times New Roman" panose="02020603050405020304" pitchFamily="18" charset="0"/>
                        </a:rPr>
                        <a:t>Ass</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T w="12700" cap="flat" cmpd="sng" algn="ctr">
                      <a:solidFill>
                        <a:srgbClr val="C00000"/>
                      </a:solidFill>
                      <a:prstDash val="solid"/>
                      <a:round/>
                      <a:headEnd type="none" w="med" len="med"/>
                      <a:tailEnd type="none" w="med" len="med"/>
                    </a:lnT>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L12</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5 MAR</a:t>
                      </a:r>
                      <a:endParaRPr lang="en-GB" sz="1400" dirty="0">
                        <a:latin typeface="Franklin Gothic Medium Cond" panose="020B0606030402020204" pitchFamily="34" charset="0"/>
                      </a:endParaRPr>
                    </a:p>
                  </a:txBody>
                  <a:tcPr marL="65294" marR="65294" marT="0" marB="0"/>
                </a:tc>
                <a:tc>
                  <a:txBody>
                    <a:bodyPr/>
                    <a:lstStyle/>
                    <a:p>
                      <a:endParaRPr lang="en-GB" sz="1050" dirty="0">
                        <a:solidFill>
                          <a:schemeClr val="bg1">
                            <a:lumMod val="75000"/>
                          </a:schemeClr>
                        </a:solidFill>
                        <a:latin typeface="Franklin Gothic Medium Cond" panose="020B0606030402020204" pitchFamily="34"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algn="ct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algn="ct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11</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solidFill>
                            <a:schemeClr val="tx1"/>
                          </a:solidFill>
                          <a:latin typeface="Franklin Gothic Medium Cond" panose="020B0606030402020204" pitchFamily="34" charset="0"/>
                        </a:rPr>
                        <a:t>6 MAR</a:t>
                      </a:r>
                      <a:endParaRPr lang="en-GB" sz="1400" dirty="0">
                        <a:solidFill>
                          <a:schemeClr val="tx1"/>
                        </a:solidFill>
                        <a:latin typeface="Franklin Gothic Medium Cond" panose="020B0606030402020204" pitchFamily="34" charset="0"/>
                      </a:endParaRPr>
                    </a:p>
                  </a:txBody>
                  <a:tcPr marL="65294" marR="65294" marT="0" marB="0"/>
                </a:tc>
                <a:tc>
                  <a:txBody>
                    <a:bodyPr/>
                    <a:lstStyle/>
                    <a:p>
                      <a:r>
                        <a:rPr lang="en-US" sz="1400" dirty="0" smtClean="0">
                          <a:solidFill>
                            <a:schemeClr val="tx1"/>
                          </a:solidFill>
                          <a:latin typeface="Franklin Gothic Medium Cond" panose="020B0606030402020204" pitchFamily="34" charset="0"/>
                        </a:rPr>
                        <a:t>10:30-14:00</a:t>
                      </a:r>
                      <a:endParaRPr lang="en-GB" sz="1400" dirty="0">
                        <a:solidFill>
                          <a:schemeClr val="tx1"/>
                        </a:solidFill>
                        <a:latin typeface="Franklin Gothic Medium Cond" panose="020B0606030402020204" pitchFamily="34"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algn="ctr"/>
                      <a:r>
                        <a:rPr lang="en-US" sz="1400" dirty="0" smtClean="0">
                          <a:solidFill>
                            <a:schemeClr val="tx1"/>
                          </a:solidFill>
                          <a:latin typeface="Franklin Gothic Medium Cond" panose="020B0606030402020204" pitchFamily="34" charset="0"/>
                        </a:rPr>
                        <a:t>Demonstrate Your Implementation</a:t>
                      </a: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B w="12700" cap="flat" cmpd="sng" algn="ctr">
                      <a:solidFill>
                        <a:srgbClr val="FFC000"/>
                      </a:solidFill>
                      <a:prstDash val="solid"/>
                      <a:round/>
                      <a:headEnd type="none" w="med" len="med"/>
                      <a:tailEnd type="none" w="med" len="med"/>
                    </a:lnB>
                  </a:tcPr>
                </a:tc>
                <a:tc>
                  <a:txBody>
                    <a:bodyPr/>
                    <a:lstStyle/>
                    <a:p>
                      <a:pPr algn="ct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tcPr>
                </a:tc>
              </a:tr>
            </a:tbl>
          </a:graphicData>
        </a:graphic>
      </p:graphicFrame>
      <p:sp>
        <p:nvSpPr>
          <p:cNvPr id="4" name="Notched Right Arrow 3"/>
          <p:cNvSpPr/>
          <p:nvPr/>
        </p:nvSpPr>
        <p:spPr>
          <a:xfrm flipH="1">
            <a:off x="8421331" y="6237312"/>
            <a:ext cx="737419" cy="619433"/>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964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F7FF7B9-8459-46CA-97E3-05AC5FA4A7B7}" type="slidenum">
              <a:rPr lang="en-GB" altLang="en-US" sz="1000"/>
              <a:pPr eaLnBrk="1" hangingPunct="1"/>
              <a:t>7</a:t>
            </a:fld>
            <a:endParaRPr lang="en-GB" altLang="en-US" sz="1000"/>
          </a:p>
        </p:txBody>
      </p:sp>
      <p:sp>
        <p:nvSpPr>
          <p:cNvPr id="43011" name="Text Box 4"/>
          <p:cNvSpPr txBox="1">
            <a:spLocks noChangeArrowheads="1"/>
          </p:cNvSpPr>
          <p:nvPr/>
        </p:nvSpPr>
        <p:spPr bwMode="auto">
          <a:xfrm>
            <a:off x="1471613" y="2613025"/>
            <a:ext cx="1881187"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Functional</a:t>
            </a:r>
            <a:br>
              <a:rPr lang="en-GB" altLang="en-US" sz="2000"/>
            </a:br>
            <a:r>
              <a:rPr lang="en-GB" altLang="en-US" sz="2000"/>
              <a:t>Requirements</a:t>
            </a:r>
          </a:p>
        </p:txBody>
      </p:sp>
      <p:sp>
        <p:nvSpPr>
          <p:cNvPr id="43012" name="Text Box 5"/>
          <p:cNvSpPr txBox="1">
            <a:spLocks noChangeArrowheads="1"/>
          </p:cNvSpPr>
          <p:nvPr/>
        </p:nvSpPr>
        <p:spPr bwMode="auto">
          <a:xfrm>
            <a:off x="4312679" y="2565400"/>
            <a:ext cx="2238375"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Extra-Functional</a:t>
            </a:r>
            <a:br>
              <a:rPr lang="en-GB" altLang="en-US" sz="2000"/>
            </a:br>
            <a:r>
              <a:rPr lang="en-GB" altLang="en-US" sz="2000"/>
              <a:t>Requirements</a:t>
            </a:r>
          </a:p>
        </p:txBody>
      </p:sp>
      <p:sp>
        <p:nvSpPr>
          <p:cNvPr id="43013" name="Text Box 8"/>
          <p:cNvSpPr txBox="1">
            <a:spLocks noChangeArrowheads="1"/>
          </p:cNvSpPr>
          <p:nvPr/>
        </p:nvSpPr>
        <p:spPr bwMode="auto">
          <a:xfrm>
            <a:off x="4275138" y="1528763"/>
            <a:ext cx="1881187"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Domain</a:t>
            </a:r>
            <a:br>
              <a:rPr lang="en-GB" altLang="en-US" sz="2000"/>
            </a:br>
            <a:r>
              <a:rPr lang="en-GB" altLang="en-US" sz="2000"/>
              <a:t>Requirements</a:t>
            </a:r>
          </a:p>
        </p:txBody>
      </p:sp>
      <p:sp>
        <p:nvSpPr>
          <p:cNvPr id="43014" name="Text Box 9"/>
          <p:cNvSpPr txBox="1">
            <a:spLocks noChangeArrowheads="1"/>
          </p:cNvSpPr>
          <p:nvPr/>
        </p:nvSpPr>
        <p:spPr bwMode="auto">
          <a:xfrm>
            <a:off x="2051050" y="1528763"/>
            <a:ext cx="1881188"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User</a:t>
            </a:r>
            <a:br>
              <a:rPr lang="en-GB" altLang="en-US" sz="2000"/>
            </a:br>
            <a:r>
              <a:rPr lang="en-GB" altLang="en-US" sz="2000"/>
              <a:t>Requirements</a:t>
            </a:r>
          </a:p>
        </p:txBody>
      </p:sp>
      <p:sp>
        <p:nvSpPr>
          <p:cNvPr id="43015" name="Text Box 10"/>
          <p:cNvSpPr txBox="1">
            <a:spLocks noChangeArrowheads="1"/>
          </p:cNvSpPr>
          <p:nvPr/>
        </p:nvSpPr>
        <p:spPr bwMode="auto">
          <a:xfrm>
            <a:off x="1114425" y="3733800"/>
            <a:ext cx="2601913"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Group Functionality</a:t>
            </a:r>
            <a:br>
              <a:rPr lang="en-GB" altLang="en-US" sz="2000"/>
            </a:br>
            <a:r>
              <a:rPr lang="en-GB" altLang="en-US" sz="2000"/>
              <a:t>in subsystems</a:t>
            </a:r>
          </a:p>
        </p:txBody>
      </p:sp>
      <p:sp>
        <p:nvSpPr>
          <p:cNvPr id="43016" name="Text Box 11"/>
          <p:cNvSpPr txBox="1">
            <a:spLocks noChangeArrowheads="1"/>
          </p:cNvSpPr>
          <p:nvPr/>
        </p:nvSpPr>
        <p:spPr bwMode="auto">
          <a:xfrm>
            <a:off x="3995936" y="3589338"/>
            <a:ext cx="2881313" cy="13112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Design approach </a:t>
            </a:r>
          </a:p>
          <a:p>
            <a:pPr algn="ctr" eaLnBrk="1" hangingPunct="1"/>
            <a:r>
              <a:rPr lang="en-GB" altLang="en-US" sz="2000" dirty="0"/>
              <a:t>for  realizing extra-functional quality properties</a:t>
            </a:r>
          </a:p>
        </p:txBody>
      </p:sp>
      <p:sp>
        <p:nvSpPr>
          <p:cNvPr id="43017" name="Text Box 29"/>
          <p:cNvSpPr txBox="1">
            <a:spLocks noChangeArrowheads="1"/>
          </p:cNvSpPr>
          <p:nvPr/>
        </p:nvSpPr>
        <p:spPr bwMode="auto">
          <a:xfrm>
            <a:off x="3149600" y="836613"/>
            <a:ext cx="1917700" cy="3968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Business Case</a:t>
            </a:r>
          </a:p>
        </p:txBody>
      </p:sp>
      <p:sp>
        <p:nvSpPr>
          <p:cNvPr id="43018" name="Text Box 35"/>
          <p:cNvSpPr txBox="1">
            <a:spLocks noChangeArrowheads="1"/>
          </p:cNvSpPr>
          <p:nvPr/>
        </p:nvSpPr>
        <p:spPr bwMode="auto">
          <a:xfrm>
            <a:off x="5202956" y="752475"/>
            <a:ext cx="2465388" cy="581025"/>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buFontTx/>
              <a:buChar char="•"/>
            </a:pPr>
            <a:r>
              <a:rPr lang="en-GB" altLang="en-US" sz="1600" dirty="0"/>
              <a:t>Business drivers</a:t>
            </a:r>
          </a:p>
          <a:p>
            <a:pPr eaLnBrk="1" hangingPunct="1">
              <a:buFontTx/>
              <a:buChar char="•"/>
            </a:pPr>
            <a:r>
              <a:rPr lang="en-GB" altLang="en-US" sz="1600" dirty="0"/>
              <a:t>feasibility, </a:t>
            </a:r>
            <a:r>
              <a:rPr lang="en-GB" altLang="en-US" sz="1600" dirty="0" smtClean="0"/>
              <a:t>value, </a:t>
            </a:r>
            <a:r>
              <a:rPr lang="en-GB" altLang="en-US" sz="1600" dirty="0"/>
              <a:t>risk</a:t>
            </a:r>
          </a:p>
        </p:txBody>
      </p:sp>
      <p:sp>
        <p:nvSpPr>
          <p:cNvPr id="43019" name="Text Box 34"/>
          <p:cNvSpPr txBox="1">
            <a:spLocks noChangeArrowheads="1"/>
          </p:cNvSpPr>
          <p:nvPr/>
        </p:nvSpPr>
        <p:spPr bwMode="auto">
          <a:xfrm>
            <a:off x="6804025" y="2492375"/>
            <a:ext cx="1200970" cy="584775"/>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600" dirty="0" smtClean="0"/>
              <a:t>S.M.A.R.T.</a:t>
            </a:r>
            <a:br>
              <a:rPr lang="en-GB" altLang="en-US" sz="1600" dirty="0" smtClean="0"/>
            </a:br>
            <a:r>
              <a:rPr lang="en-GB" altLang="en-US" sz="1600" dirty="0" smtClean="0"/>
              <a:t>Scenario’s</a:t>
            </a:r>
            <a:endParaRPr lang="en-GB" altLang="en-US" sz="1600" dirty="0"/>
          </a:p>
        </p:txBody>
      </p:sp>
      <p:sp>
        <p:nvSpPr>
          <p:cNvPr id="43020" name="Text Box 22"/>
          <p:cNvSpPr txBox="1">
            <a:spLocks noChangeArrowheads="1"/>
          </p:cNvSpPr>
          <p:nvPr/>
        </p:nvSpPr>
        <p:spPr bwMode="auto">
          <a:xfrm>
            <a:off x="609600" y="931863"/>
            <a:ext cx="1319212" cy="1314450"/>
          </a:xfrm>
          <a:prstGeom prst="rect">
            <a:avLst/>
          </a:prstGeom>
          <a:solidFill>
            <a:srgbClr val="DCEBF0"/>
          </a:solidFill>
          <a:ln>
            <a:noFill/>
          </a:ln>
          <a:effectLst>
            <a:prstShdw prst="shdw17" dist="17961" dir="2700000">
              <a:srgbClr val="848D90"/>
            </a:prst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buFontTx/>
              <a:buChar char="•"/>
            </a:pPr>
            <a:r>
              <a:rPr lang="en-GB" altLang="en-US" sz="1600" dirty="0"/>
              <a:t>S.M.A.R.T.</a:t>
            </a:r>
          </a:p>
          <a:p>
            <a:pPr eaLnBrk="1" hangingPunct="1">
              <a:buFontTx/>
              <a:buChar char="•"/>
            </a:pPr>
            <a:r>
              <a:rPr lang="en-GB" altLang="en-US" sz="1600" dirty="0" err="1">
                <a:solidFill>
                  <a:schemeClr val="bg1">
                    <a:lumMod val="75000"/>
                  </a:schemeClr>
                </a:solidFill>
              </a:rPr>
              <a:t>MoSCoW</a:t>
            </a:r>
            <a:endParaRPr lang="en-GB" altLang="en-US" sz="1600" dirty="0">
              <a:solidFill>
                <a:schemeClr val="bg1">
                  <a:lumMod val="75000"/>
                </a:schemeClr>
              </a:solidFill>
            </a:endParaRPr>
          </a:p>
          <a:p>
            <a:pPr eaLnBrk="1" hangingPunct="1">
              <a:buFontTx/>
              <a:buChar char="•"/>
            </a:pPr>
            <a:r>
              <a:rPr lang="en-GB" altLang="en-US" sz="1600" dirty="0">
                <a:solidFill>
                  <a:schemeClr val="bg1">
                    <a:lumMod val="75000"/>
                  </a:schemeClr>
                </a:solidFill>
              </a:rPr>
              <a:t>traceable</a:t>
            </a:r>
          </a:p>
          <a:p>
            <a:pPr eaLnBrk="1" hangingPunct="1">
              <a:buFontTx/>
              <a:buChar char="•"/>
            </a:pPr>
            <a:r>
              <a:rPr lang="en-GB" altLang="en-US" sz="1600" dirty="0">
                <a:solidFill>
                  <a:schemeClr val="bg1">
                    <a:lumMod val="75000"/>
                  </a:schemeClr>
                </a:solidFill>
              </a:rPr>
              <a:t>Manage </a:t>
            </a:r>
            <a:br>
              <a:rPr lang="en-GB" altLang="en-US" sz="1600" dirty="0">
                <a:solidFill>
                  <a:schemeClr val="bg1">
                    <a:lumMod val="75000"/>
                  </a:schemeClr>
                </a:solidFill>
              </a:rPr>
            </a:br>
            <a:r>
              <a:rPr lang="en-GB" altLang="en-US" sz="1600" dirty="0">
                <a:solidFill>
                  <a:schemeClr val="bg1">
                    <a:lumMod val="75000"/>
                  </a:schemeClr>
                </a:solidFill>
              </a:rPr>
              <a:t>  changes</a:t>
            </a:r>
          </a:p>
        </p:txBody>
      </p:sp>
      <p:sp>
        <p:nvSpPr>
          <p:cNvPr id="43021" name="Rectangle 2"/>
          <p:cNvSpPr>
            <a:spLocks noGrp="1" noChangeArrowheads="1"/>
          </p:cNvSpPr>
          <p:nvPr>
            <p:ph type="title"/>
          </p:nvPr>
        </p:nvSpPr>
        <p:spPr>
          <a:xfrm>
            <a:off x="107505" y="44450"/>
            <a:ext cx="7452170" cy="720725"/>
          </a:xfrm>
          <a:solidFill>
            <a:schemeClr val="bg1"/>
          </a:solidFill>
        </p:spPr>
        <p:txBody>
          <a:bodyPr/>
          <a:lstStyle/>
          <a:p>
            <a:pPr algn="ctr"/>
            <a:r>
              <a:rPr lang="en-GB" altLang="en-US" sz="3600" smtClean="0"/>
              <a:t>Course Summary</a:t>
            </a:r>
          </a:p>
        </p:txBody>
      </p:sp>
      <p:sp>
        <p:nvSpPr>
          <p:cNvPr id="43022" name="Text Box 3"/>
          <p:cNvSpPr txBox="1">
            <a:spLocks noChangeArrowheads="1"/>
          </p:cNvSpPr>
          <p:nvPr/>
        </p:nvSpPr>
        <p:spPr bwMode="auto">
          <a:xfrm>
            <a:off x="4010025" y="1939925"/>
            <a:ext cx="265113"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CDF2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 </a:t>
            </a:r>
          </a:p>
        </p:txBody>
      </p:sp>
      <p:cxnSp>
        <p:nvCxnSpPr>
          <p:cNvPr id="43023" name="AutoShape 6"/>
          <p:cNvCxnSpPr>
            <a:cxnSpLocks noChangeShapeType="1"/>
            <a:stCxn id="43022" idx="2"/>
            <a:endCxn id="43011" idx="0"/>
          </p:cNvCxnSpPr>
          <p:nvPr/>
        </p:nvCxnSpPr>
        <p:spPr bwMode="auto">
          <a:xfrm flipH="1">
            <a:off x="2413000" y="2336800"/>
            <a:ext cx="1730375" cy="2762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4" name="AutoShape 7"/>
          <p:cNvCxnSpPr>
            <a:cxnSpLocks noChangeShapeType="1"/>
            <a:stCxn id="43022" idx="2"/>
            <a:endCxn id="43012" idx="0"/>
          </p:cNvCxnSpPr>
          <p:nvPr/>
        </p:nvCxnSpPr>
        <p:spPr bwMode="auto">
          <a:xfrm>
            <a:off x="4142582" y="2336800"/>
            <a:ext cx="1289285" cy="2286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5" name="AutoShape 12"/>
          <p:cNvCxnSpPr>
            <a:cxnSpLocks noChangeShapeType="1"/>
            <a:stCxn id="43011" idx="2"/>
            <a:endCxn id="43015" idx="0"/>
          </p:cNvCxnSpPr>
          <p:nvPr/>
        </p:nvCxnSpPr>
        <p:spPr bwMode="auto">
          <a:xfrm>
            <a:off x="2413000" y="3314700"/>
            <a:ext cx="3175" cy="4191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6" name="AutoShape 13"/>
          <p:cNvCxnSpPr>
            <a:cxnSpLocks noChangeShapeType="1"/>
            <a:stCxn id="43012" idx="2"/>
            <a:endCxn id="43016" idx="0"/>
          </p:cNvCxnSpPr>
          <p:nvPr/>
        </p:nvCxnSpPr>
        <p:spPr bwMode="auto">
          <a:xfrm>
            <a:off x="5431867" y="3267075"/>
            <a:ext cx="4726" cy="3222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27" name="Text Box 14"/>
          <p:cNvSpPr txBox="1">
            <a:spLocks noChangeArrowheads="1"/>
          </p:cNvSpPr>
          <p:nvPr/>
        </p:nvSpPr>
        <p:spPr bwMode="auto">
          <a:xfrm>
            <a:off x="3389313" y="5336381"/>
            <a:ext cx="1495425" cy="3968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Synthesize</a:t>
            </a:r>
          </a:p>
        </p:txBody>
      </p:sp>
      <p:sp>
        <p:nvSpPr>
          <p:cNvPr id="43028" name="Text Box 15"/>
          <p:cNvSpPr txBox="1">
            <a:spLocks noChangeArrowheads="1"/>
          </p:cNvSpPr>
          <p:nvPr/>
        </p:nvSpPr>
        <p:spPr bwMode="auto">
          <a:xfrm>
            <a:off x="3432175" y="6020717"/>
            <a:ext cx="1473200" cy="3968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  </a:t>
            </a:r>
            <a:r>
              <a:rPr lang="en-GB" altLang="en-US" sz="2000" dirty="0" err="1"/>
              <a:t>Analyze</a:t>
            </a:r>
            <a:r>
              <a:rPr lang="en-GB" altLang="en-US" sz="2000" dirty="0"/>
              <a:t>  </a:t>
            </a:r>
          </a:p>
        </p:txBody>
      </p:sp>
      <p:cxnSp>
        <p:nvCxnSpPr>
          <p:cNvPr id="43029" name="AutoShape 16"/>
          <p:cNvCxnSpPr>
            <a:cxnSpLocks noChangeShapeType="1"/>
            <a:stCxn id="43015" idx="2"/>
            <a:endCxn id="43027" idx="0"/>
          </p:cNvCxnSpPr>
          <p:nvPr/>
        </p:nvCxnSpPr>
        <p:spPr bwMode="auto">
          <a:xfrm>
            <a:off x="2415382" y="4435475"/>
            <a:ext cx="1721644" cy="90090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0" name="AutoShape 17"/>
          <p:cNvCxnSpPr>
            <a:cxnSpLocks noChangeShapeType="1"/>
            <a:stCxn id="43016" idx="2"/>
            <a:endCxn id="43027" idx="0"/>
          </p:cNvCxnSpPr>
          <p:nvPr/>
        </p:nvCxnSpPr>
        <p:spPr bwMode="auto">
          <a:xfrm flipH="1">
            <a:off x="4137026" y="4900613"/>
            <a:ext cx="1299567" cy="43576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1" name="AutoShape 18"/>
          <p:cNvCxnSpPr>
            <a:cxnSpLocks noChangeShapeType="1"/>
          </p:cNvCxnSpPr>
          <p:nvPr/>
        </p:nvCxnSpPr>
        <p:spPr bwMode="auto">
          <a:xfrm flipH="1">
            <a:off x="4140200" y="5773638"/>
            <a:ext cx="7938" cy="2476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2" name="AutoShape 19"/>
          <p:cNvCxnSpPr>
            <a:cxnSpLocks noChangeShapeType="1"/>
            <a:stCxn id="43028" idx="3"/>
          </p:cNvCxnSpPr>
          <p:nvPr/>
        </p:nvCxnSpPr>
        <p:spPr bwMode="auto">
          <a:xfrm flipV="1">
            <a:off x="4905375" y="4900613"/>
            <a:ext cx="1119882" cy="1318542"/>
          </a:xfrm>
          <a:prstGeom prst="bentConnector2">
            <a:avLst/>
          </a:prstGeom>
          <a:noFill/>
          <a:ln w="19050">
            <a:solidFill>
              <a:schemeClr val="tx1"/>
            </a:solidFill>
            <a:prstDash val="solid"/>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33" name="Rectangle 20"/>
          <p:cNvSpPr>
            <a:spLocks noChangeArrowheads="1"/>
          </p:cNvSpPr>
          <p:nvPr/>
        </p:nvSpPr>
        <p:spPr bwMode="auto">
          <a:xfrm>
            <a:off x="5262563" y="6224304"/>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2000" dirty="0"/>
              <a:t>refine</a:t>
            </a:r>
          </a:p>
        </p:txBody>
      </p:sp>
      <p:sp>
        <p:nvSpPr>
          <p:cNvPr id="43034" name="Text Box 21"/>
          <p:cNvSpPr txBox="1">
            <a:spLocks noChangeArrowheads="1"/>
          </p:cNvSpPr>
          <p:nvPr/>
        </p:nvSpPr>
        <p:spPr bwMode="auto">
          <a:xfrm>
            <a:off x="1546225" y="5949280"/>
            <a:ext cx="1858963" cy="581025"/>
          </a:xfrm>
          <a:prstGeom prst="rect">
            <a:avLst/>
          </a:prstGeom>
          <a:solidFill>
            <a:srgbClr val="DCEBF0"/>
          </a:solidFill>
          <a:ln>
            <a:noFill/>
          </a:ln>
          <a:effectLst>
            <a:outerShdw dist="35921" dir="189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600"/>
              <a:t>RBD, QN, </a:t>
            </a:r>
            <a:br>
              <a:rPr lang="en-GB" altLang="en-US" sz="1600"/>
            </a:br>
            <a:r>
              <a:rPr lang="en-GB" altLang="en-US" sz="1600"/>
              <a:t>ATAM, prototype</a:t>
            </a:r>
          </a:p>
        </p:txBody>
      </p:sp>
      <p:sp>
        <p:nvSpPr>
          <p:cNvPr id="43035" name="Text Box 23"/>
          <p:cNvSpPr txBox="1">
            <a:spLocks noChangeArrowheads="1"/>
          </p:cNvSpPr>
          <p:nvPr/>
        </p:nvSpPr>
        <p:spPr bwMode="auto">
          <a:xfrm>
            <a:off x="712007" y="4695956"/>
            <a:ext cx="1641475" cy="336550"/>
          </a:xfrm>
          <a:prstGeom prst="rect">
            <a:avLst/>
          </a:prstGeom>
          <a:solidFill>
            <a:srgbClr val="DCEBF0"/>
          </a:solidFill>
          <a:ln>
            <a:noFill/>
          </a:ln>
          <a:effectLst>
            <a:outerShdw dist="35921"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600" dirty="0"/>
              <a:t>Design Metrics</a:t>
            </a:r>
          </a:p>
        </p:txBody>
      </p:sp>
      <p:sp>
        <p:nvSpPr>
          <p:cNvPr id="43039" name="Text Box 27"/>
          <p:cNvSpPr txBox="1">
            <a:spLocks noChangeArrowheads="1"/>
          </p:cNvSpPr>
          <p:nvPr/>
        </p:nvSpPr>
        <p:spPr bwMode="auto">
          <a:xfrm>
            <a:off x="6309519" y="5054401"/>
            <a:ext cx="1985962" cy="825500"/>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600" dirty="0"/>
              <a:t>Identify </a:t>
            </a:r>
          </a:p>
          <a:p>
            <a:pPr eaLnBrk="1" hangingPunct="1">
              <a:buFontTx/>
              <a:buChar char="•"/>
            </a:pPr>
            <a:r>
              <a:rPr lang="en-GB" altLang="en-US" sz="1600" dirty="0"/>
              <a:t>Trade-offs </a:t>
            </a:r>
          </a:p>
          <a:p>
            <a:pPr eaLnBrk="1" hangingPunct="1">
              <a:buFontTx/>
              <a:buChar char="•"/>
            </a:pPr>
            <a:r>
              <a:rPr lang="en-GB" altLang="en-US" sz="1600" dirty="0"/>
              <a:t>Sensitivity points</a:t>
            </a:r>
          </a:p>
        </p:txBody>
      </p:sp>
      <p:sp>
        <p:nvSpPr>
          <p:cNvPr id="43040" name="Text Box 28"/>
          <p:cNvSpPr txBox="1">
            <a:spLocks noChangeArrowheads="1"/>
          </p:cNvSpPr>
          <p:nvPr/>
        </p:nvSpPr>
        <p:spPr bwMode="auto">
          <a:xfrm>
            <a:off x="6804025" y="3608077"/>
            <a:ext cx="2546350" cy="1069975"/>
          </a:xfrm>
          <a:prstGeom prst="rect">
            <a:avLst/>
          </a:prstGeom>
          <a:solidFill>
            <a:srgbClr val="DCEBF0"/>
          </a:solidFill>
          <a:ln>
            <a:noFill/>
          </a:ln>
          <a:effectLst>
            <a:outerShdw dist="17961" dir="135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600" dirty="0"/>
              <a:t>Select </a:t>
            </a:r>
          </a:p>
          <a:p>
            <a:pPr eaLnBrk="1" hangingPunct="1">
              <a:buFontTx/>
              <a:buChar char="•"/>
            </a:pPr>
            <a:r>
              <a:rPr lang="en-GB" altLang="en-US" sz="1600" dirty="0"/>
              <a:t>Architectural Style</a:t>
            </a:r>
          </a:p>
          <a:p>
            <a:pPr eaLnBrk="1" hangingPunct="1">
              <a:buFontTx/>
              <a:buChar char="•"/>
            </a:pPr>
            <a:r>
              <a:rPr lang="en-GB" altLang="en-US" sz="1600" dirty="0"/>
              <a:t>Reference Architecture</a:t>
            </a:r>
          </a:p>
          <a:p>
            <a:pPr eaLnBrk="1" hangingPunct="1">
              <a:buFontTx/>
              <a:buChar char="•"/>
            </a:pPr>
            <a:r>
              <a:rPr lang="en-GB" altLang="en-US" sz="1600" dirty="0"/>
              <a:t>Architecture Tactics</a:t>
            </a:r>
          </a:p>
        </p:txBody>
      </p:sp>
      <p:cxnSp>
        <p:nvCxnSpPr>
          <p:cNvPr id="43041" name="AutoShape 31"/>
          <p:cNvCxnSpPr>
            <a:cxnSpLocks noChangeShapeType="1"/>
            <a:stCxn id="43017" idx="2"/>
            <a:endCxn id="43014" idx="3"/>
          </p:cNvCxnSpPr>
          <p:nvPr/>
        </p:nvCxnSpPr>
        <p:spPr bwMode="auto">
          <a:xfrm rot="5400000">
            <a:off x="3697288" y="1468438"/>
            <a:ext cx="646112" cy="176212"/>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2" name="AutoShape 32"/>
          <p:cNvCxnSpPr>
            <a:cxnSpLocks noChangeShapeType="1"/>
            <a:stCxn id="43017" idx="2"/>
            <a:endCxn id="43013" idx="1"/>
          </p:cNvCxnSpPr>
          <p:nvPr/>
        </p:nvCxnSpPr>
        <p:spPr bwMode="auto">
          <a:xfrm rot="16200000" flipH="1">
            <a:off x="3868738" y="1473200"/>
            <a:ext cx="646112" cy="166688"/>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43" name="Text Box 36"/>
          <p:cNvSpPr txBox="1">
            <a:spLocks noChangeArrowheads="1"/>
          </p:cNvSpPr>
          <p:nvPr/>
        </p:nvSpPr>
        <p:spPr bwMode="auto">
          <a:xfrm>
            <a:off x="6300192" y="1436266"/>
            <a:ext cx="2251075" cy="336550"/>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600"/>
              <a:t>Identify stakeholders</a:t>
            </a:r>
          </a:p>
        </p:txBody>
      </p:sp>
      <p:sp>
        <p:nvSpPr>
          <p:cNvPr id="43044" name="Text Box 33"/>
          <p:cNvSpPr txBox="1">
            <a:spLocks noChangeArrowheads="1"/>
          </p:cNvSpPr>
          <p:nvPr/>
        </p:nvSpPr>
        <p:spPr bwMode="auto">
          <a:xfrm>
            <a:off x="343751" y="4360460"/>
            <a:ext cx="1891865" cy="338554"/>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600" dirty="0" smtClean="0"/>
              <a:t>Design </a:t>
            </a:r>
            <a:r>
              <a:rPr lang="en-GB" altLang="en-US" sz="1600" dirty="0"/>
              <a:t>Principles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F7FF7B9-8459-46CA-97E3-05AC5FA4A7B7}" type="slidenum">
              <a:rPr lang="en-GB" altLang="en-US" sz="1000"/>
              <a:pPr eaLnBrk="1" hangingPunct="1"/>
              <a:t>8</a:t>
            </a:fld>
            <a:endParaRPr lang="en-GB" altLang="en-US" sz="1000"/>
          </a:p>
        </p:txBody>
      </p:sp>
      <p:sp>
        <p:nvSpPr>
          <p:cNvPr id="43011" name="Text Box 4"/>
          <p:cNvSpPr txBox="1">
            <a:spLocks noChangeArrowheads="1"/>
          </p:cNvSpPr>
          <p:nvPr/>
        </p:nvSpPr>
        <p:spPr bwMode="auto">
          <a:xfrm>
            <a:off x="1940997" y="2583309"/>
            <a:ext cx="1881187"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Functional</a:t>
            </a:r>
            <a:br>
              <a:rPr lang="en-GB" altLang="en-US" sz="2000" dirty="0"/>
            </a:br>
            <a:r>
              <a:rPr lang="en-GB" altLang="en-US" sz="2000" dirty="0"/>
              <a:t>Requirements</a:t>
            </a:r>
          </a:p>
        </p:txBody>
      </p:sp>
      <p:sp>
        <p:nvSpPr>
          <p:cNvPr id="43012" name="Text Box 5"/>
          <p:cNvSpPr txBox="1">
            <a:spLocks noChangeArrowheads="1"/>
          </p:cNvSpPr>
          <p:nvPr/>
        </p:nvSpPr>
        <p:spPr bwMode="auto">
          <a:xfrm>
            <a:off x="4312679" y="2565400"/>
            <a:ext cx="2238375"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Extra-Functional</a:t>
            </a:r>
            <a:br>
              <a:rPr lang="en-GB" altLang="en-US" sz="2000"/>
            </a:br>
            <a:r>
              <a:rPr lang="en-GB" altLang="en-US" sz="2000"/>
              <a:t>Requirements</a:t>
            </a:r>
          </a:p>
        </p:txBody>
      </p:sp>
      <p:sp>
        <p:nvSpPr>
          <p:cNvPr id="43013" name="Text Box 8"/>
          <p:cNvSpPr txBox="1">
            <a:spLocks noChangeArrowheads="1"/>
          </p:cNvSpPr>
          <p:nvPr/>
        </p:nvSpPr>
        <p:spPr bwMode="auto">
          <a:xfrm>
            <a:off x="4275138" y="1528763"/>
            <a:ext cx="1881187"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Domain</a:t>
            </a:r>
            <a:br>
              <a:rPr lang="en-GB" altLang="en-US" sz="2000"/>
            </a:br>
            <a:r>
              <a:rPr lang="en-GB" altLang="en-US" sz="2000"/>
              <a:t>Requirements</a:t>
            </a:r>
          </a:p>
        </p:txBody>
      </p:sp>
      <p:sp>
        <p:nvSpPr>
          <p:cNvPr id="43014" name="Text Box 9"/>
          <p:cNvSpPr txBox="1">
            <a:spLocks noChangeArrowheads="1"/>
          </p:cNvSpPr>
          <p:nvPr/>
        </p:nvSpPr>
        <p:spPr bwMode="auto">
          <a:xfrm>
            <a:off x="2051050" y="1528763"/>
            <a:ext cx="1881188" cy="7016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User</a:t>
            </a:r>
            <a:br>
              <a:rPr lang="en-GB" altLang="en-US" sz="2000"/>
            </a:br>
            <a:r>
              <a:rPr lang="en-GB" altLang="en-US" sz="2000"/>
              <a:t>Requirements</a:t>
            </a:r>
          </a:p>
        </p:txBody>
      </p:sp>
      <p:sp>
        <p:nvSpPr>
          <p:cNvPr id="43015" name="Text Box 10"/>
          <p:cNvSpPr txBox="1">
            <a:spLocks noChangeArrowheads="1"/>
          </p:cNvSpPr>
          <p:nvPr/>
        </p:nvSpPr>
        <p:spPr bwMode="auto">
          <a:xfrm>
            <a:off x="1907704" y="3951461"/>
            <a:ext cx="1953841" cy="1015663"/>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Group Functionality</a:t>
            </a:r>
            <a:br>
              <a:rPr lang="en-GB" altLang="en-US" sz="2000" dirty="0"/>
            </a:br>
            <a:r>
              <a:rPr lang="en-GB" altLang="en-US" sz="2000" dirty="0"/>
              <a:t>in subsystems</a:t>
            </a:r>
          </a:p>
        </p:txBody>
      </p:sp>
      <p:sp>
        <p:nvSpPr>
          <p:cNvPr id="43016" name="Text Box 11"/>
          <p:cNvSpPr txBox="1">
            <a:spLocks noChangeArrowheads="1"/>
          </p:cNvSpPr>
          <p:nvPr/>
        </p:nvSpPr>
        <p:spPr bwMode="auto">
          <a:xfrm>
            <a:off x="3995936" y="3589338"/>
            <a:ext cx="2881313" cy="13112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Design approach </a:t>
            </a:r>
          </a:p>
          <a:p>
            <a:pPr algn="ctr" eaLnBrk="1" hangingPunct="1"/>
            <a:r>
              <a:rPr lang="en-GB" altLang="en-US" sz="2000" dirty="0"/>
              <a:t>for  realizing extra-functional quality properties</a:t>
            </a:r>
          </a:p>
        </p:txBody>
      </p:sp>
      <p:sp>
        <p:nvSpPr>
          <p:cNvPr id="43017" name="Text Box 29"/>
          <p:cNvSpPr txBox="1">
            <a:spLocks noChangeArrowheads="1"/>
          </p:cNvSpPr>
          <p:nvPr/>
        </p:nvSpPr>
        <p:spPr bwMode="auto">
          <a:xfrm>
            <a:off x="3149600" y="836613"/>
            <a:ext cx="1917700" cy="3968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Business Case</a:t>
            </a:r>
          </a:p>
        </p:txBody>
      </p:sp>
      <p:sp>
        <p:nvSpPr>
          <p:cNvPr id="43018" name="Text Box 35"/>
          <p:cNvSpPr txBox="1">
            <a:spLocks noChangeArrowheads="1"/>
          </p:cNvSpPr>
          <p:nvPr/>
        </p:nvSpPr>
        <p:spPr bwMode="auto">
          <a:xfrm>
            <a:off x="5202956" y="752475"/>
            <a:ext cx="2465388" cy="581025"/>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buFontTx/>
              <a:buChar char="•"/>
            </a:pPr>
            <a:r>
              <a:rPr lang="en-GB" altLang="en-US" sz="1600" dirty="0"/>
              <a:t>Business drivers</a:t>
            </a:r>
          </a:p>
          <a:p>
            <a:pPr eaLnBrk="1" hangingPunct="1">
              <a:buFontTx/>
              <a:buChar char="•"/>
            </a:pPr>
            <a:r>
              <a:rPr lang="en-GB" altLang="en-US" sz="1600" dirty="0"/>
              <a:t>feasibility, </a:t>
            </a:r>
            <a:r>
              <a:rPr lang="en-GB" altLang="en-US" sz="1600" dirty="0" smtClean="0"/>
              <a:t>value, </a:t>
            </a:r>
            <a:r>
              <a:rPr lang="en-GB" altLang="en-US" sz="1600" dirty="0"/>
              <a:t>risk</a:t>
            </a:r>
          </a:p>
        </p:txBody>
      </p:sp>
      <p:sp>
        <p:nvSpPr>
          <p:cNvPr id="43021" name="Rectangle 2"/>
          <p:cNvSpPr>
            <a:spLocks noGrp="1" noChangeArrowheads="1"/>
          </p:cNvSpPr>
          <p:nvPr>
            <p:ph type="title"/>
          </p:nvPr>
        </p:nvSpPr>
        <p:spPr>
          <a:xfrm>
            <a:off x="107505" y="44450"/>
            <a:ext cx="7452170" cy="720725"/>
          </a:xfrm>
          <a:solidFill>
            <a:schemeClr val="bg1"/>
          </a:solidFill>
        </p:spPr>
        <p:txBody>
          <a:bodyPr/>
          <a:lstStyle/>
          <a:p>
            <a:pPr algn="ctr"/>
            <a:r>
              <a:rPr lang="en-GB" altLang="en-US" sz="3600" dirty="0" smtClean="0"/>
              <a:t>Course Summary</a:t>
            </a:r>
          </a:p>
        </p:txBody>
      </p:sp>
      <p:sp>
        <p:nvSpPr>
          <p:cNvPr id="43022" name="Text Box 3"/>
          <p:cNvSpPr txBox="1">
            <a:spLocks noChangeArrowheads="1"/>
          </p:cNvSpPr>
          <p:nvPr/>
        </p:nvSpPr>
        <p:spPr bwMode="auto">
          <a:xfrm>
            <a:off x="4010025" y="1939925"/>
            <a:ext cx="265113" cy="396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CDF2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a:t> </a:t>
            </a:r>
          </a:p>
        </p:txBody>
      </p:sp>
      <p:cxnSp>
        <p:nvCxnSpPr>
          <p:cNvPr id="43023" name="AutoShape 6"/>
          <p:cNvCxnSpPr>
            <a:cxnSpLocks noChangeShapeType="1"/>
            <a:stCxn id="43022" idx="2"/>
            <a:endCxn id="43011" idx="0"/>
          </p:cNvCxnSpPr>
          <p:nvPr/>
        </p:nvCxnSpPr>
        <p:spPr bwMode="auto">
          <a:xfrm flipH="1">
            <a:off x="2881591" y="2336800"/>
            <a:ext cx="1260991" cy="24650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4" name="AutoShape 7"/>
          <p:cNvCxnSpPr>
            <a:cxnSpLocks noChangeShapeType="1"/>
            <a:stCxn id="43022" idx="2"/>
            <a:endCxn id="43012" idx="0"/>
          </p:cNvCxnSpPr>
          <p:nvPr/>
        </p:nvCxnSpPr>
        <p:spPr bwMode="auto">
          <a:xfrm>
            <a:off x="4142582" y="2336800"/>
            <a:ext cx="1289285" cy="2286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5" name="AutoShape 12"/>
          <p:cNvCxnSpPr>
            <a:cxnSpLocks noChangeShapeType="1"/>
            <a:stCxn id="43011" idx="2"/>
            <a:endCxn id="43015" idx="0"/>
          </p:cNvCxnSpPr>
          <p:nvPr/>
        </p:nvCxnSpPr>
        <p:spPr bwMode="auto">
          <a:xfrm>
            <a:off x="2881591" y="3284984"/>
            <a:ext cx="3034" cy="66647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6" name="AutoShape 13"/>
          <p:cNvCxnSpPr>
            <a:cxnSpLocks noChangeShapeType="1"/>
            <a:stCxn id="43012" idx="2"/>
            <a:endCxn id="43016" idx="0"/>
          </p:cNvCxnSpPr>
          <p:nvPr/>
        </p:nvCxnSpPr>
        <p:spPr bwMode="auto">
          <a:xfrm>
            <a:off x="5431867" y="3267075"/>
            <a:ext cx="4726" cy="3222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9" name="AutoShape 16"/>
          <p:cNvCxnSpPr>
            <a:cxnSpLocks noChangeShapeType="1"/>
            <a:stCxn id="43015" idx="2"/>
            <a:endCxn id="43027" idx="0"/>
          </p:cNvCxnSpPr>
          <p:nvPr/>
        </p:nvCxnSpPr>
        <p:spPr bwMode="auto">
          <a:xfrm>
            <a:off x="2884625" y="4967124"/>
            <a:ext cx="927971" cy="40092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0" name="AutoShape 17"/>
          <p:cNvCxnSpPr>
            <a:cxnSpLocks noChangeShapeType="1"/>
            <a:stCxn id="43016" idx="2"/>
            <a:endCxn id="43027" idx="0"/>
          </p:cNvCxnSpPr>
          <p:nvPr/>
        </p:nvCxnSpPr>
        <p:spPr bwMode="auto">
          <a:xfrm flipH="1">
            <a:off x="3812596" y="4900613"/>
            <a:ext cx="1623997" cy="46743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2" name="AutoShape 19"/>
          <p:cNvCxnSpPr>
            <a:cxnSpLocks noChangeShapeType="1"/>
            <a:stCxn id="43028" idx="3"/>
          </p:cNvCxnSpPr>
          <p:nvPr/>
        </p:nvCxnSpPr>
        <p:spPr bwMode="auto">
          <a:xfrm flipV="1">
            <a:off x="4407438" y="4900613"/>
            <a:ext cx="1617819" cy="1329231"/>
          </a:xfrm>
          <a:prstGeom prst="bentConnector3">
            <a:avLst>
              <a:gd name="adj1" fmla="val 100087"/>
            </a:avLst>
          </a:prstGeom>
          <a:noFill/>
          <a:ln w="19050">
            <a:solidFill>
              <a:schemeClr val="tx1"/>
            </a:solidFill>
            <a:prstDash val="solid"/>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34" name="Text Box 21"/>
          <p:cNvSpPr txBox="1">
            <a:spLocks noChangeArrowheads="1"/>
          </p:cNvSpPr>
          <p:nvPr/>
        </p:nvSpPr>
        <p:spPr bwMode="auto">
          <a:xfrm>
            <a:off x="2044048" y="5733256"/>
            <a:ext cx="1447832" cy="461665"/>
          </a:xfrm>
          <a:prstGeom prst="rect">
            <a:avLst/>
          </a:prstGeom>
          <a:solidFill>
            <a:srgbClr val="DCEBF0"/>
          </a:solidFill>
          <a:ln>
            <a:noFill/>
          </a:ln>
          <a:effectLst>
            <a:outerShdw dist="35921" dir="189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200" dirty="0"/>
              <a:t>RBD, QN, </a:t>
            </a:r>
            <a:br>
              <a:rPr lang="en-GB" altLang="en-US" sz="1200" dirty="0"/>
            </a:br>
            <a:r>
              <a:rPr lang="en-GB" altLang="en-US" sz="1200" dirty="0"/>
              <a:t>ATAM, prototype</a:t>
            </a:r>
          </a:p>
        </p:txBody>
      </p:sp>
      <p:sp>
        <p:nvSpPr>
          <p:cNvPr id="43039" name="Text Box 27"/>
          <p:cNvSpPr txBox="1">
            <a:spLocks noChangeArrowheads="1"/>
          </p:cNvSpPr>
          <p:nvPr/>
        </p:nvSpPr>
        <p:spPr bwMode="auto">
          <a:xfrm>
            <a:off x="5118398" y="6284690"/>
            <a:ext cx="1552028" cy="646331"/>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200" dirty="0"/>
              <a:t>Identify </a:t>
            </a:r>
          </a:p>
          <a:p>
            <a:pPr eaLnBrk="1" hangingPunct="1">
              <a:buFontTx/>
              <a:buChar char="•"/>
            </a:pPr>
            <a:r>
              <a:rPr lang="en-GB" altLang="en-US" sz="1200" dirty="0"/>
              <a:t>Trade-offs </a:t>
            </a:r>
          </a:p>
          <a:p>
            <a:pPr eaLnBrk="1" hangingPunct="1">
              <a:buFontTx/>
              <a:buChar char="•"/>
            </a:pPr>
            <a:r>
              <a:rPr lang="en-GB" altLang="en-US" sz="1200" dirty="0"/>
              <a:t>Sensitivity points</a:t>
            </a:r>
          </a:p>
        </p:txBody>
      </p:sp>
      <p:sp>
        <p:nvSpPr>
          <p:cNvPr id="43040" name="Text Box 28"/>
          <p:cNvSpPr txBox="1">
            <a:spLocks noChangeArrowheads="1"/>
          </p:cNvSpPr>
          <p:nvPr/>
        </p:nvSpPr>
        <p:spPr bwMode="auto">
          <a:xfrm>
            <a:off x="6804025" y="3608077"/>
            <a:ext cx="1762021" cy="646331"/>
          </a:xfrm>
          <a:prstGeom prst="rect">
            <a:avLst/>
          </a:prstGeom>
          <a:solidFill>
            <a:srgbClr val="DCEBF0"/>
          </a:solidFill>
          <a:ln>
            <a:noFill/>
          </a:ln>
          <a:effectLst>
            <a:outerShdw dist="17961" dir="135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200" dirty="0"/>
              <a:t>Select </a:t>
            </a:r>
          </a:p>
          <a:p>
            <a:pPr eaLnBrk="1" hangingPunct="1">
              <a:buFontTx/>
              <a:buChar char="•"/>
            </a:pPr>
            <a:r>
              <a:rPr lang="en-GB" altLang="en-US" sz="1200" dirty="0"/>
              <a:t>Architectural Style</a:t>
            </a:r>
          </a:p>
          <a:p>
            <a:pPr eaLnBrk="1" hangingPunct="1">
              <a:buFontTx/>
              <a:buChar char="•"/>
            </a:pPr>
            <a:r>
              <a:rPr lang="en-GB" altLang="en-US" sz="1200" dirty="0" smtClean="0"/>
              <a:t>Architecture </a:t>
            </a:r>
            <a:r>
              <a:rPr lang="en-GB" altLang="en-US" sz="1200" dirty="0"/>
              <a:t>Tactics</a:t>
            </a:r>
          </a:p>
        </p:txBody>
      </p:sp>
      <p:cxnSp>
        <p:nvCxnSpPr>
          <p:cNvPr id="43041" name="AutoShape 31"/>
          <p:cNvCxnSpPr>
            <a:cxnSpLocks noChangeShapeType="1"/>
            <a:stCxn id="43017" idx="2"/>
            <a:endCxn id="43014" idx="3"/>
          </p:cNvCxnSpPr>
          <p:nvPr/>
        </p:nvCxnSpPr>
        <p:spPr bwMode="auto">
          <a:xfrm rot="5400000">
            <a:off x="3697288" y="1468438"/>
            <a:ext cx="646112" cy="176212"/>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42" name="AutoShape 32"/>
          <p:cNvCxnSpPr>
            <a:cxnSpLocks noChangeShapeType="1"/>
            <a:stCxn id="43017" idx="2"/>
            <a:endCxn id="43013" idx="1"/>
          </p:cNvCxnSpPr>
          <p:nvPr/>
        </p:nvCxnSpPr>
        <p:spPr bwMode="auto">
          <a:xfrm rot="16200000" flipH="1">
            <a:off x="3868738" y="1473200"/>
            <a:ext cx="646112" cy="166688"/>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43" name="Text Box 36"/>
          <p:cNvSpPr txBox="1">
            <a:spLocks noChangeArrowheads="1"/>
          </p:cNvSpPr>
          <p:nvPr/>
        </p:nvSpPr>
        <p:spPr bwMode="auto">
          <a:xfrm>
            <a:off x="6300192" y="1436266"/>
            <a:ext cx="1747594" cy="276999"/>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200" dirty="0"/>
              <a:t>Identify stakeholders</a:t>
            </a:r>
          </a:p>
        </p:txBody>
      </p:sp>
      <p:sp>
        <p:nvSpPr>
          <p:cNvPr id="43044" name="Text Box 33"/>
          <p:cNvSpPr txBox="1">
            <a:spLocks noChangeArrowheads="1"/>
          </p:cNvSpPr>
          <p:nvPr/>
        </p:nvSpPr>
        <p:spPr bwMode="auto">
          <a:xfrm>
            <a:off x="1989800" y="4989202"/>
            <a:ext cx="1358064" cy="261610"/>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100" dirty="0" smtClean="0"/>
              <a:t>Design </a:t>
            </a:r>
            <a:r>
              <a:rPr lang="en-GB" altLang="en-US" sz="1100" dirty="0"/>
              <a:t>Principles</a:t>
            </a:r>
          </a:p>
        </p:txBody>
      </p:sp>
      <p:pic>
        <p:nvPicPr>
          <p:cNvPr id="2" name="Picture 1"/>
          <p:cNvPicPr>
            <a:picLocks noChangeAspect="1"/>
          </p:cNvPicPr>
          <p:nvPr/>
        </p:nvPicPr>
        <p:blipFill>
          <a:blip r:embed="rId3"/>
          <a:stretch>
            <a:fillRect/>
          </a:stretch>
        </p:blipFill>
        <p:spPr>
          <a:xfrm>
            <a:off x="154136" y="2996952"/>
            <a:ext cx="1852280" cy="1076792"/>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528626" y="1240219"/>
            <a:ext cx="1193347" cy="1147153"/>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168821" y="4470806"/>
            <a:ext cx="1810891" cy="1262450"/>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rotWithShape="1">
          <a:blip r:embed="rId6"/>
          <a:srcRect l="6688" t="29000" r="2750" b="21651"/>
          <a:stretch/>
        </p:blipFill>
        <p:spPr>
          <a:xfrm>
            <a:off x="6715522" y="2430717"/>
            <a:ext cx="2304256" cy="941739"/>
          </a:xfrm>
          <a:prstGeom prst="rect">
            <a:avLst/>
          </a:prstGeom>
          <a:effectLst>
            <a:outerShdw blurRad="63500" sx="102000" sy="102000" algn="ctr" rotWithShape="0">
              <a:prstClr val="black">
                <a:alpha val="40000"/>
              </a:prstClr>
            </a:outerShdw>
          </a:effectLst>
        </p:spPr>
      </p:pic>
      <p:sp>
        <p:nvSpPr>
          <p:cNvPr id="43019" name="Text Box 34"/>
          <p:cNvSpPr txBox="1">
            <a:spLocks noChangeArrowheads="1"/>
          </p:cNvSpPr>
          <p:nvPr/>
        </p:nvSpPr>
        <p:spPr bwMode="auto">
          <a:xfrm>
            <a:off x="6372200" y="2143889"/>
            <a:ext cx="1849042" cy="276999"/>
          </a:xfrm>
          <a:prstGeom prst="rect">
            <a:avLst/>
          </a:prstGeom>
          <a:solidFill>
            <a:srgbClr val="DCEBF0"/>
          </a:solidFill>
          <a:ln>
            <a:noFill/>
          </a:ln>
          <a:effectLst>
            <a:outerShdw dist="28398" dir="6993903"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1200" dirty="0" smtClean="0"/>
              <a:t>S.M.A.R.T., Scenario’s</a:t>
            </a:r>
            <a:endParaRPr lang="en-GB" altLang="en-US" sz="1200" dirty="0"/>
          </a:p>
        </p:txBody>
      </p:sp>
      <p:pic>
        <p:nvPicPr>
          <p:cNvPr id="11" name="Picture 10"/>
          <p:cNvPicPr>
            <a:picLocks noChangeAspect="1"/>
          </p:cNvPicPr>
          <p:nvPr/>
        </p:nvPicPr>
        <p:blipFill>
          <a:blip r:embed="rId7"/>
          <a:stretch>
            <a:fillRect/>
          </a:stretch>
        </p:blipFill>
        <p:spPr>
          <a:xfrm>
            <a:off x="1956409" y="6229241"/>
            <a:ext cx="1247439" cy="584135"/>
          </a:xfrm>
          <a:prstGeom prst="rect">
            <a:avLst/>
          </a:prstGeom>
        </p:spPr>
      </p:pic>
      <p:sp>
        <p:nvSpPr>
          <p:cNvPr id="82" name="Text Box 14"/>
          <p:cNvSpPr txBox="1">
            <a:spLocks noChangeArrowheads="1"/>
          </p:cNvSpPr>
          <p:nvPr/>
        </p:nvSpPr>
        <p:spPr bwMode="auto">
          <a:xfrm>
            <a:off x="3389313" y="5336381"/>
            <a:ext cx="1495425" cy="3968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Synthesize</a:t>
            </a:r>
          </a:p>
        </p:txBody>
      </p:sp>
      <p:sp>
        <p:nvSpPr>
          <p:cNvPr id="83" name="Text Box 15"/>
          <p:cNvSpPr txBox="1">
            <a:spLocks noChangeArrowheads="1"/>
          </p:cNvSpPr>
          <p:nvPr/>
        </p:nvSpPr>
        <p:spPr bwMode="auto">
          <a:xfrm>
            <a:off x="3432175" y="6020717"/>
            <a:ext cx="1473200" cy="396875"/>
          </a:xfrm>
          <a:prstGeom prst="rect">
            <a:avLst/>
          </a:prstGeom>
          <a:solidFill>
            <a:srgbClr val="CDF2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GB" altLang="en-US" sz="2000" dirty="0"/>
              <a:t>  </a:t>
            </a:r>
            <a:r>
              <a:rPr lang="en-GB" altLang="en-US" sz="2000" dirty="0" err="1"/>
              <a:t>Analyze</a:t>
            </a:r>
            <a:r>
              <a:rPr lang="en-GB" altLang="en-US" sz="2000" dirty="0"/>
              <a:t>  </a:t>
            </a:r>
          </a:p>
        </p:txBody>
      </p:sp>
      <p:cxnSp>
        <p:nvCxnSpPr>
          <p:cNvPr id="84" name="AutoShape 18"/>
          <p:cNvCxnSpPr>
            <a:cxnSpLocks noChangeShapeType="1"/>
          </p:cNvCxnSpPr>
          <p:nvPr/>
        </p:nvCxnSpPr>
        <p:spPr bwMode="auto">
          <a:xfrm flipH="1">
            <a:off x="4140200" y="5773638"/>
            <a:ext cx="7938" cy="2476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p:cNvPicPr>
            <a:picLocks noChangeAspect="1"/>
          </p:cNvPicPr>
          <p:nvPr/>
        </p:nvPicPr>
        <p:blipFill>
          <a:blip r:embed="rId8"/>
          <a:stretch>
            <a:fillRect/>
          </a:stretch>
        </p:blipFill>
        <p:spPr>
          <a:xfrm>
            <a:off x="467179" y="5850626"/>
            <a:ext cx="1610060" cy="757230"/>
          </a:xfrm>
          <a:prstGeom prst="rect">
            <a:avLst/>
          </a:prstGeom>
        </p:spPr>
      </p:pic>
      <p:sp>
        <p:nvSpPr>
          <p:cNvPr id="87" name="Rectangle 20"/>
          <p:cNvSpPr>
            <a:spLocks noChangeArrowheads="1"/>
          </p:cNvSpPr>
          <p:nvPr/>
        </p:nvSpPr>
        <p:spPr bwMode="auto">
          <a:xfrm>
            <a:off x="5118398" y="5805264"/>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GB" altLang="en-US" sz="2000" dirty="0"/>
              <a:t>refine</a:t>
            </a:r>
          </a:p>
        </p:txBody>
      </p:sp>
    </p:spTree>
    <p:extLst>
      <p:ext uri="{BB962C8B-B14F-4D97-AF65-F5344CB8AC3E}">
        <p14:creationId xmlns:p14="http://schemas.microsoft.com/office/powerpoint/2010/main" val="2689091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descr="designer2"/>
          <p:cNvPicPr>
            <a:picLocks noChangeAspect="1" noChangeArrowheads="1"/>
          </p:cNvPicPr>
          <p:nvPr/>
        </p:nvPicPr>
        <p:blipFill>
          <a:blip r:embed="rId4"/>
          <a:srcRect/>
          <a:stretch>
            <a:fillRect/>
          </a:stretch>
        </p:blipFill>
        <p:spPr bwMode="auto">
          <a:xfrm>
            <a:off x="555625" y="2117725"/>
            <a:ext cx="2736850" cy="2249488"/>
          </a:xfrm>
          <a:prstGeom prst="rect">
            <a:avLst/>
          </a:prstGeom>
          <a:ln>
            <a:noFill/>
          </a:ln>
          <a:effectLst>
            <a:outerShdw blurRad="292100" dist="139700" dir="2700000" algn="tl" rotWithShape="0">
              <a:srgbClr val="333333">
                <a:alpha val="65000"/>
              </a:srgbClr>
            </a:outerShdw>
          </a:effectLst>
        </p:spPr>
      </p:pic>
      <p:pic>
        <p:nvPicPr>
          <p:cNvPr id="34" name="Picture 8" descr="designer2"/>
          <p:cNvPicPr>
            <a:picLocks noChangeAspect="1" noChangeArrowheads="1"/>
          </p:cNvPicPr>
          <p:nvPr/>
        </p:nvPicPr>
        <p:blipFill>
          <a:blip r:embed="rId4"/>
          <a:srcRect/>
          <a:stretch>
            <a:fillRect/>
          </a:stretch>
        </p:blipFill>
        <p:spPr bwMode="auto">
          <a:xfrm>
            <a:off x="403225" y="1965325"/>
            <a:ext cx="2736850" cy="2249488"/>
          </a:xfrm>
          <a:prstGeom prst="rect">
            <a:avLst/>
          </a:prstGeom>
          <a:ln>
            <a:noFill/>
          </a:ln>
          <a:effectLst>
            <a:outerShdw blurRad="292100" dist="139700" dir="2700000" algn="tl" rotWithShape="0">
              <a:srgbClr val="333333">
                <a:alpha val="65000"/>
              </a:srgbClr>
            </a:outerShdw>
          </a:effectLst>
        </p:spPr>
      </p:pic>
      <p:pic>
        <p:nvPicPr>
          <p:cNvPr id="323592" name="Picture 8" descr="designer2"/>
          <p:cNvPicPr>
            <a:picLocks noChangeAspect="1" noChangeArrowheads="1"/>
          </p:cNvPicPr>
          <p:nvPr/>
        </p:nvPicPr>
        <p:blipFill>
          <a:blip r:embed="rId4"/>
          <a:srcRect/>
          <a:stretch>
            <a:fillRect/>
          </a:stretch>
        </p:blipFill>
        <p:spPr bwMode="auto">
          <a:xfrm>
            <a:off x="250825" y="1812925"/>
            <a:ext cx="2736850" cy="2249488"/>
          </a:xfrm>
          <a:prstGeom prst="rect">
            <a:avLst/>
          </a:prstGeom>
          <a:ln>
            <a:noFill/>
          </a:ln>
          <a:effectLst>
            <a:outerShdw blurRad="292100" dist="139700" dir="2700000" algn="tl" rotWithShape="0">
              <a:srgbClr val="333333">
                <a:alpha val="65000"/>
              </a:srgbClr>
            </a:outerShdw>
          </a:effectLst>
        </p:spPr>
      </p:pic>
      <p:sp>
        <p:nvSpPr>
          <p:cNvPr id="146437" name="Rectangle 5"/>
          <p:cNvSpPr>
            <a:spLocks noChangeArrowheads="1"/>
          </p:cNvSpPr>
          <p:nvPr/>
        </p:nvSpPr>
        <p:spPr bwMode="auto">
          <a:xfrm>
            <a:off x="352425" y="477838"/>
            <a:ext cx="8605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4000" b="1">
                <a:solidFill>
                  <a:schemeClr val="accent2"/>
                </a:solidFill>
              </a:rPr>
              <a:t>Quality-Driven Architecture Design Tool</a:t>
            </a:r>
          </a:p>
        </p:txBody>
      </p:sp>
      <p:sp>
        <p:nvSpPr>
          <p:cNvPr id="15" name="Flowchart: Magnetic Disk 14"/>
          <p:cNvSpPr/>
          <p:nvPr/>
        </p:nvSpPr>
        <p:spPr bwMode="auto">
          <a:xfrm>
            <a:off x="490538" y="4435475"/>
            <a:ext cx="2568575" cy="1137500"/>
          </a:xfrm>
          <a:prstGeom prst="flowChartMagneticDisk">
            <a:avLst/>
          </a:prstGeom>
          <a:solidFill>
            <a:schemeClr val="bg1">
              <a:lumMod val="95000"/>
            </a:schemeClr>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defRPr/>
            </a:pPr>
            <a:r>
              <a:rPr lang="en-US" b="1" dirty="0">
                <a:latin typeface="Calibri" pitchFamily="34" charset="0"/>
              </a:rPr>
              <a:t>HW &amp; SW-components</a:t>
            </a:r>
            <a:endParaRPr lang="en-GB" b="1" dirty="0">
              <a:latin typeface="Calibri" pitchFamily="34" charset="0"/>
            </a:endParaRPr>
          </a:p>
        </p:txBody>
      </p:sp>
      <p:sp>
        <p:nvSpPr>
          <p:cNvPr id="146439" name="Rectangle 29"/>
          <p:cNvSpPr>
            <a:spLocks noChangeArrowheads="1"/>
          </p:cNvSpPr>
          <p:nvPr/>
        </p:nvSpPr>
        <p:spPr bwMode="auto">
          <a:xfrm>
            <a:off x="519113" y="1325563"/>
            <a:ext cx="2252662" cy="40005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0000"/>
                </a:solidFill>
              </a:rPr>
              <a:t>Architecture Model</a:t>
            </a:r>
            <a:endParaRPr lang="sv-SE" altLang="sv-SE" sz="2000" b="1">
              <a:latin typeface="Lucida Sans Unicode" panose="020B0602030504020204" pitchFamily="34" charset="0"/>
            </a:endParaRPr>
          </a:p>
        </p:txBody>
      </p:sp>
      <p:grpSp>
        <p:nvGrpSpPr>
          <p:cNvPr id="5" name="Group 4"/>
          <p:cNvGrpSpPr>
            <a:grpSpLocks/>
          </p:cNvGrpSpPr>
          <p:nvPr/>
        </p:nvGrpSpPr>
        <p:grpSpPr bwMode="auto">
          <a:xfrm>
            <a:off x="3803650" y="1293813"/>
            <a:ext cx="5116513" cy="1657350"/>
            <a:chOff x="3803971" y="1294213"/>
            <a:chExt cx="5116259" cy="1656184"/>
          </a:xfrm>
        </p:grpSpPr>
        <p:sp>
          <p:nvSpPr>
            <p:cNvPr id="146462" name="Right Arrow 6"/>
            <p:cNvSpPr>
              <a:spLocks noChangeArrowheads="1"/>
            </p:cNvSpPr>
            <p:nvPr/>
          </p:nvSpPr>
          <p:spPr bwMode="auto">
            <a:xfrm>
              <a:off x="3803971" y="2301989"/>
              <a:ext cx="1430865" cy="648408"/>
            </a:xfrm>
            <a:prstGeom prst="rightArrow">
              <a:avLst>
                <a:gd name="adj1" fmla="val 50000"/>
                <a:gd name="adj2" fmla="val 49999"/>
              </a:avLst>
            </a:prstGeom>
            <a:solidFill>
              <a:schemeClr val="accent1"/>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graphicFrame>
          <p:nvGraphicFramePr>
            <p:cNvPr id="146463" name="Object 1"/>
            <p:cNvGraphicFramePr>
              <a:graphicFrameLocks noChangeAspect="1"/>
            </p:cNvGraphicFramePr>
            <p:nvPr/>
          </p:nvGraphicFramePr>
          <p:xfrm>
            <a:off x="5543611" y="1984807"/>
            <a:ext cx="1188629" cy="677558"/>
          </p:xfrm>
          <a:graphic>
            <a:graphicData uri="http://schemas.openxmlformats.org/presentationml/2006/ole">
              <mc:AlternateContent xmlns:mc="http://schemas.openxmlformats.org/markup-compatibility/2006">
                <mc:Choice xmlns:v="urn:schemas-microsoft-com:vml" Requires="v">
                  <p:oleObj spid="_x0000_s132099" name="Visio" r:id="rId5" imgW="4909364" imgH="2087761" progId="Visio.Drawing.11">
                    <p:embed/>
                  </p:oleObj>
                </mc:Choice>
                <mc:Fallback>
                  <p:oleObj name="Visio" r:id="rId5" imgW="4909364" imgH="20877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611" y="1984807"/>
                          <a:ext cx="1188629" cy="6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464" name="Rectangle 2"/>
            <p:cNvSpPr>
              <a:spLocks noChangeArrowheads="1"/>
            </p:cNvSpPr>
            <p:nvPr/>
          </p:nvSpPr>
          <p:spPr bwMode="auto">
            <a:xfrm>
              <a:off x="5245594" y="1294213"/>
              <a:ext cx="1555234"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Performance</a:t>
              </a:r>
              <a:endParaRPr lang="sv-SE" altLang="sv-SE" sz="2000" b="1">
                <a:solidFill>
                  <a:srgbClr val="0070C0"/>
                </a:solidFill>
                <a:latin typeface="Lucida Sans Unicode" panose="020B0602030504020204" pitchFamily="34" charset="0"/>
              </a:endParaRPr>
            </a:p>
          </p:txBody>
        </p:sp>
        <p:sp>
          <p:nvSpPr>
            <p:cNvPr id="146465" name="Rectangle 15"/>
            <p:cNvSpPr>
              <a:spLocks noChangeArrowheads="1"/>
            </p:cNvSpPr>
            <p:nvPr/>
          </p:nvSpPr>
          <p:spPr bwMode="auto">
            <a:xfrm>
              <a:off x="3804681" y="1846618"/>
              <a:ext cx="1228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0000"/>
                  </a:solidFill>
                </a:rPr>
                <a:t>generates</a:t>
              </a:r>
              <a:endParaRPr lang="sv-SE" altLang="sv-SE" sz="2000" b="1">
                <a:latin typeface="Lucida Sans Unicode" panose="020B0602030504020204" pitchFamily="34" charset="0"/>
              </a:endParaRPr>
            </a:p>
          </p:txBody>
        </p:sp>
        <p:sp>
          <p:nvSpPr>
            <p:cNvPr id="146466" name="Rectangle 26"/>
            <p:cNvSpPr>
              <a:spLocks noChangeArrowheads="1"/>
            </p:cNvSpPr>
            <p:nvPr/>
          </p:nvSpPr>
          <p:spPr bwMode="auto">
            <a:xfrm>
              <a:off x="7027742" y="1294213"/>
              <a:ext cx="847155"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Safety</a:t>
              </a:r>
              <a:endParaRPr lang="sv-SE" altLang="sv-SE" sz="2000" b="1">
                <a:solidFill>
                  <a:srgbClr val="0070C0"/>
                </a:solidFill>
                <a:latin typeface="Lucida Sans Unicode" panose="020B0602030504020204" pitchFamily="34" charset="0"/>
              </a:endParaRPr>
            </a:p>
          </p:txBody>
        </p:sp>
        <p:sp>
          <p:nvSpPr>
            <p:cNvPr id="146467" name="Rectangle 27"/>
            <p:cNvSpPr>
              <a:spLocks noChangeArrowheads="1"/>
            </p:cNvSpPr>
            <p:nvPr/>
          </p:nvSpPr>
          <p:spPr bwMode="auto">
            <a:xfrm>
              <a:off x="8101812" y="1294213"/>
              <a:ext cx="646652" cy="400110"/>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Cost</a:t>
              </a:r>
              <a:endParaRPr lang="sv-SE" altLang="sv-SE" sz="2000" b="1">
                <a:solidFill>
                  <a:srgbClr val="0070C0"/>
                </a:solidFill>
                <a:latin typeface="Lucida Sans Unicode" panose="020B0602030504020204" pitchFamily="34" charset="0"/>
              </a:endParaRPr>
            </a:p>
          </p:txBody>
        </p:sp>
        <p:pic>
          <p:nvPicPr>
            <p:cNvPr id="1028" name="Picture 4" descr="http://www.assess.com/xcart/skin/common_files/images/software/Iteman4/I4_Output_Frequency.jpg"/>
            <p:cNvPicPr>
              <a:picLocks noChangeAspect="1" noChangeArrowheads="1"/>
            </p:cNvPicPr>
            <p:nvPr/>
          </p:nvPicPr>
          <p:blipFill>
            <a:blip r:embed="rId7"/>
            <a:srcRect/>
            <a:stretch>
              <a:fillRect/>
            </a:stretch>
          </p:blipFill>
          <p:spPr bwMode="auto">
            <a:xfrm>
              <a:off x="6993101" y="1998567"/>
              <a:ext cx="866732" cy="650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descr="http://www.amosweb.com/images/Cost23c.gif"/>
            <p:cNvPicPr>
              <a:picLocks noChangeAspect="1" noChangeArrowheads="1"/>
            </p:cNvPicPr>
            <p:nvPr/>
          </p:nvPicPr>
          <p:blipFill>
            <a:blip r:embed="rId8"/>
            <a:srcRect/>
            <a:stretch>
              <a:fillRect/>
            </a:stretch>
          </p:blipFill>
          <p:spPr bwMode="auto">
            <a:xfrm>
              <a:off x="8121757" y="2022362"/>
              <a:ext cx="627032" cy="602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6470" name="Rectangle 8"/>
            <p:cNvSpPr>
              <a:spLocks noChangeArrowheads="1"/>
            </p:cNvSpPr>
            <p:nvPr/>
          </p:nvSpPr>
          <p:spPr bwMode="auto">
            <a:xfrm>
              <a:off x="5580112"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Analysis</a:t>
              </a:r>
              <a:endParaRPr lang="sv-SE" altLang="sv-SE" sz="2000">
                <a:solidFill>
                  <a:srgbClr val="0070C0"/>
                </a:solidFill>
                <a:latin typeface="Lucida Sans Unicode" panose="020B0602030504020204" pitchFamily="34" charset="0"/>
              </a:endParaRPr>
            </a:p>
          </p:txBody>
        </p:sp>
        <p:sp>
          <p:nvSpPr>
            <p:cNvPr id="146471" name="Rectangle 31"/>
            <p:cNvSpPr>
              <a:spLocks noChangeArrowheads="1"/>
            </p:cNvSpPr>
            <p:nvPr/>
          </p:nvSpPr>
          <p:spPr bwMode="auto">
            <a:xfrm>
              <a:off x="6948264"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Analysis</a:t>
              </a:r>
              <a:endParaRPr lang="sv-SE" altLang="sv-SE" sz="2000">
                <a:solidFill>
                  <a:srgbClr val="0070C0"/>
                </a:solidFill>
                <a:latin typeface="Lucida Sans Unicode" panose="020B0602030504020204" pitchFamily="34" charset="0"/>
              </a:endParaRPr>
            </a:p>
          </p:txBody>
        </p:sp>
        <p:sp>
          <p:nvSpPr>
            <p:cNvPr id="146472" name="Rectangle 32"/>
            <p:cNvSpPr>
              <a:spLocks noChangeArrowheads="1"/>
            </p:cNvSpPr>
            <p:nvPr/>
          </p:nvSpPr>
          <p:spPr bwMode="auto">
            <a:xfrm>
              <a:off x="7956376" y="1582245"/>
              <a:ext cx="963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0070C0"/>
                  </a:solidFill>
                </a:rPr>
                <a:t>Analysis</a:t>
              </a:r>
              <a:endParaRPr lang="sv-SE" altLang="sv-SE" sz="2000">
                <a:solidFill>
                  <a:srgbClr val="0070C0"/>
                </a:solidFill>
                <a:latin typeface="Lucida Sans Unicode" panose="020B0602030504020204" pitchFamily="34" charset="0"/>
              </a:endParaRPr>
            </a:p>
          </p:txBody>
        </p:sp>
      </p:grpSp>
      <p:grpSp>
        <p:nvGrpSpPr>
          <p:cNvPr id="11" name="Group 10"/>
          <p:cNvGrpSpPr>
            <a:grpSpLocks/>
          </p:cNvGrpSpPr>
          <p:nvPr/>
        </p:nvGrpSpPr>
        <p:grpSpPr bwMode="auto">
          <a:xfrm>
            <a:off x="3814763" y="4678363"/>
            <a:ext cx="1808162" cy="1655762"/>
            <a:chOff x="3814729" y="4678589"/>
            <a:chExt cx="1808440" cy="1656184"/>
          </a:xfrm>
        </p:grpSpPr>
        <p:sp>
          <p:nvSpPr>
            <p:cNvPr id="146460" name="Right Arrow 36"/>
            <p:cNvSpPr>
              <a:spLocks noChangeArrowheads="1"/>
            </p:cNvSpPr>
            <p:nvPr/>
          </p:nvSpPr>
          <p:spPr bwMode="auto">
            <a:xfrm flipH="1">
              <a:off x="3814729" y="4678589"/>
              <a:ext cx="1430865" cy="648408"/>
            </a:xfrm>
            <a:prstGeom prst="rightArrow">
              <a:avLst>
                <a:gd name="adj1" fmla="val 50000"/>
                <a:gd name="adj2" fmla="val 49999"/>
              </a:avLst>
            </a:prstGeom>
            <a:solidFill>
              <a:schemeClr val="accent1"/>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sp>
          <p:nvSpPr>
            <p:cNvPr id="146461" name="Rectangle 37"/>
            <p:cNvSpPr>
              <a:spLocks noChangeArrowheads="1"/>
            </p:cNvSpPr>
            <p:nvPr/>
          </p:nvSpPr>
          <p:spPr bwMode="auto">
            <a:xfrm>
              <a:off x="3982142" y="5319110"/>
              <a:ext cx="16410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000" b="1">
                  <a:solidFill>
                    <a:srgbClr val="000000"/>
                  </a:solidFill>
                </a:rPr>
                <a:t>generate new</a:t>
              </a:r>
              <a:br>
                <a:rPr lang="en-US" altLang="sv-SE" sz="2000" b="1">
                  <a:solidFill>
                    <a:srgbClr val="000000"/>
                  </a:solidFill>
                </a:rPr>
              </a:br>
              <a:r>
                <a:rPr lang="en-US" altLang="sv-SE" sz="2000" b="1">
                  <a:solidFill>
                    <a:srgbClr val="000000"/>
                  </a:solidFill>
                </a:rPr>
                <a:t>alternative</a:t>
              </a:r>
            </a:p>
            <a:p>
              <a:pPr algn="ctr" eaLnBrk="1" hangingPunct="1">
                <a:lnSpc>
                  <a:spcPct val="90000"/>
                </a:lnSpc>
                <a:spcBef>
                  <a:spcPct val="0"/>
                </a:spcBef>
                <a:buSzTx/>
                <a:buFontTx/>
                <a:buNone/>
              </a:pPr>
              <a:r>
                <a:rPr lang="en-US" altLang="sv-SE" sz="2000" b="1">
                  <a:solidFill>
                    <a:srgbClr val="000000"/>
                  </a:solidFill>
                </a:rPr>
                <a:t>architectures</a:t>
              </a:r>
              <a:endParaRPr lang="sv-SE" altLang="sv-SE" sz="2000" b="1">
                <a:latin typeface="Lucida Sans Unicode" panose="020B0602030504020204" pitchFamily="34" charset="0"/>
              </a:endParaRPr>
            </a:p>
          </p:txBody>
        </p:sp>
      </p:grpSp>
      <p:grpSp>
        <p:nvGrpSpPr>
          <p:cNvPr id="8" name="Group 7"/>
          <p:cNvGrpSpPr>
            <a:grpSpLocks/>
          </p:cNvGrpSpPr>
          <p:nvPr/>
        </p:nvGrpSpPr>
        <p:grpSpPr bwMode="auto">
          <a:xfrm>
            <a:off x="5213350" y="2927350"/>
            <a:ext cx="3390900" cy="2903538"/>
            <a:chOff x="5213941" y="2927029"/>
            <a:chExt cx="3390507" cy="2903688"/>
          </a:xfrm>
        </p:grpSpPr>
        <p:grpSp>
          <p:nvGrpSpPr>
            <p:cNvPr id="146448" name="Group 20"/>
            <p:cNvGrpSpPr>
              <a:grpSpLocks/>
            </p:cNvGrpSpPr>
            <p:nvPr/>
          </p:nvGrpSpPr>
          <p:grpSpPr bwMode="auto">
            <a:xfrm>
              <a:off x="6006218" y="3865470"/>
              <a:ext cx="2598230" cy="1965247"/>
              <a:chOff x="1524000" y="1752600"/>
              <a:chExt cx="6096000" cy="4572000"/>
            </a:xfrm>
          </p:grpSpPr>
          <p:pic>
            <p:nvPicPr>
              <p:cNvPr id="18" name="Picture 2" descr="E:\Documents\Publication\2011\CEC2011\PNG\crn_sms_3d_paretofront_topology.png"/>
              <p:cNvPicPr>
                <a:picLocks noChangeAspect="1" noChangeArrowheads="1"/>
              </p:cNvPicPr>
              <p:nvPr/>
            </p:nvPicPr>
            <p:blipFill>
              <a:blip r:embed="rId9"/>
              <a:srcRect/>
              <a:stretch>
                <a:fillRect/>
              </a:stretch>
            </p:blipFill>
            <p:spPr bwMode="auto">
              <a:xfrm>
                <a:off x="1523517" y="1752181"/>
                <a:ext cx="6096483" cy="4572419"/>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a:endCxn id="146456" idx="2"/>
              </p:cNvCxnSpPr>
              <p:nvPr/>
            </p:nvCxnSpPr>
            <p:spPr bwMode="auto">
              <a:xfrm rot="16200000" flipV="1">
                <a:off x="2400810" y="3955949"/>
                <a:ext cx="1399794" cy="286763"/>
              </a:xfrm>
              <a:prstGeom prst="straightConnector1">
                <a:avLst/>
              </a:prstGeom>
              <a:ln w="19050">
                <a:solidFill>
                  <a:srgbClr val="0000FF"/>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a:endCxn id="146455" idx="2"/>
              </p:cNvCxnSpPr>
              <p:nvPr/>
            </p:nvCxnSpPr>
            <p:spPr bwMode="auto">
              <a:xfrm rot="5400000" flipH="1" flipV="1">
                <a:off x="3229502" y="3900717"/>
                <a:ext cx="1861469" cy="245796"/>
              </a:xfrm>
              <a:prstGeom prst="straightConnector1">
                <a:avLst/>
              </a:prstGeom>
              <a:ln w="19050">
                <a:solidFill>
                  <a:srgbClr val="00FF00"/>
                </a:solidFill>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endCxn id="146457" idx="2"/>
              </p:cNvCxnSpPr>
              <p:nvPr/>
            </p:nvCxnSpPr>
            <p:spPr bwMode="auto">
              <a:xfrm rot="5400000" flipH="1" flipV="1">
                <a:off x="5552311" y="3208301"/>
                <a:ext cx="1602932" cy="670353"/>
              </a:xfrm>
              <a:prstGeom prst="straightConnector1">
                <a:avLst/>
              </a:prstGeom>
              <a:ln w="19050">
                <a:solidFill>
                  <a:srgbClr val="FF0000"/>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46455" name="Picture 21" descr="architecture_d.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3800" y="2514600"/>
                <a:ext cx="1097280" cy="5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6" name="Picture 22" descr="architecture_a.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07920" y="2819402"/>
                <a:ext cx="1097280" cy="5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7" name="Picture 23" descr="architecture_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0" y="1981200"/>
                <a:ext cx="731520" cy="7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8" name="Picture 24" descr="architecture_c.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2438400"/>
                <a:ext cx="1097280" cy="5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a:endCxn id="146458" idx="2"/>
              </p:cNvCxnSpPr>
              <p:nvPr/>
            </p:nvCxnSpPr>
            <p:spPr bwMode="auto">
              <a:xfrm rot="5400000" flipH="1" flipV="1">
                <a:off x="4717527" y="3176766"/>
                <a:ext cx="1019376" cy="703869"/>
              </a:xfrm>
              <a:prstGeom prst="straightConnector1">
                <a:avLst/>
              </a:prstGeom>
              <a:ln w="19050">
                <a:solidFill>
                  <a:srgbClr val="00FF00"/>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sp>
          <p:nvSpPr>
            <p:cNvPr id="146449" name="Right Arrow 38"/>
            <p:cNvSpPr>
              <a:spLocks noChangeArrowheads="1"/>
            </p:cNvSpPr>
            <p:nvPr/>
          </p:nvSpPr>
          <p:spPr bwMode="auto">
            <a:xfrm rot="16200000" flipH="1">
              <a:off x="6731681" y="2979745"/>
              <a:ext cx="648851" cy="648410"/>
            </a:xfrm>
            <a:prstGeom prst="rightArrow">
              <a:avLst>
                <a:gd name="adj1" fmla="val 50000"/>
                <a:gd name="adj2" fmla="val 50002"/>
              </a:avLst>
            </a:prstGeom>
            <a:solidFill>
              <a:schemeClr val="accent1"/>
            </a:solidFill>
            <a:ln w="9525" algn="ctr">
              <a:solidFill>
                <a:schemeClr val="tx1"/>
              </a:solidFill>
              <a:round/>
              <a:headEnd/>
              <a:tailEnd/>
            </a:ln>
          </p:spPr>
          <p:txBody>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spcBef>
                  <a:spcPct val="0"/>
                </a:spcBef>
                <a:buSzTx/>
                <a:buFontTx/>
                <a:buNone/>
              </a:pPr>
              <a:endParaRPr lang="sv-SE" altLang="sv-SE" sz="2400">
                <a:latin typeface="Times" panose="02020603050405020304" pitchFamily="18" charset="0"/>
              </a:endParaRPr>
            </a:p>
          </p:txBody>
        </p:sp>
        <p:sp>
          <p:nvSpPr>
            <p:cNvPr id="146450" name="Rectangle 39"/>
            <p:cNvSpPr>
              <a:spLocks noChangeArrowheads="1"/>
            </p:cNvSpPr>
            <p:nvPr/>
          </p:nvSpPr>
          <p:spPr bwMode="auto">
            <a:xfrm>
              <a:off x="5213941" y="2927029"/>
              <a:ext cx="14447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lnSpc>
                  <a:spcPct val="90000"/>
                </a:lnSpc>
                <a:spcBef>
                  <a:spcPct val="0"/>
                </a:spcBef>
                <a:buSzTx/>
                <a:buFontTx/>
                <a:buNone/>
              </a:pPr>
              <a:r>
                <a:rPr lang="en-US" altLang="sv-SE" sz="2000" b="1">
                  <a:solidFill>
                    <a:srgbClr val="000000"/>
                  </a:solidFill>
                </a:rPr>
                <a:t>compare</a:t>
              </a:r>
              <a:br>
                <a:rPr lang="en-US" altLang="sv-SE" sz="2000" b="1">
                  <a:solidFill>
                    <a:srgbClr val="000000"/>
                  </a:solidFill>
                </a:rPr>
              </a:br>
              <a:r>
                <a:rPr lang="en-US" altLang="sv-SE" sz="2000" b="1">
                  <a:solidFill>
                    <a:srgbClr val="000000"/>
                  </a:solidFill>
                </a:rPr>
                <a:t>alternatives</a:t>
              </a:r>
              <a:endParaRPr lang="sv-SE" altLang="sv-SE" sz="2000" b="1">
                <a:latin typeface="Lucida Sans Unicode" panose="020B0602030504020204" pitchFamily="34" charset="0"/>
              </a:endParaRPr>
            </a:p>
          </p:txBody>
        </p:sp>
      </p:grpSp>
      <p:grpSp>
        <p:nvGrpSpPr>
          <p:cNvPr id="12" name="Group 11"/>
          <p:cNvGrpSpPr>
            <a:grpSpLocks/>
          </p:cNvGrpSpPr>
          <p:nvPr/>
        </p:nvGrpSpPr>
        <p:grpSpPr bwMode="auto">
          <a:xfrm>
            <a:off x="323850" y="1541463"/>
            <a:ext cx="8520113" cy="5200650"/>
            <a:chOff x="323528" y="1542175"/>
            <a:chExt cx="8520604" cy="5199193"/>
          </a:xfrm>
        </p:grpSpPr>
        <p:sp>
          <p:nvSpPr>
            <p:cNvPr id="146444" name="Rectangle 40"/>
            <p:cNvSpPr>
              <a:spLocks noChangeArrowheads="1"/>
            </p:cNvSpPr>
            <p:nvPr/>
          </p:nvSpPr>
          <p:spPr bwMode="auto">
            <a:xfrm>
              <a:off x="3622134" y="1542175"/>
              <a:ext cx="163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FF0000"/>
                  </a:solidFill>
                </a:rPr>
                <a:t>automatically</a:t>
              </a:r>
              <a:endParaRPr lang="sv-SE" altLang="sv-SE" sz="2000" b="1">
                <a:solidFill>
                  <a:srgbClr val="FF0000"/>
                </a:solidFill>
                <a:latin typeface="Lucida Sans Unicode" panose="020B0602030504020204" pitchFamily="34" charset="0"/>
              </a:endParaRPr>
            </a:p>
          </p:txBody>
        </p:sp>
        <p:sp>
          <p:nvSpPr>
            <p:cNvPr id="146445" name="Rectangle 41"/>
            <p:cNvSpPr>
              <a:spLocks noChangeArrowheads="1"/>
            </p:cNvSpPr>
            <p:nvPr/>
          </p:nvSpPr>
          <p:spPr bwMode="auto">
            <a:xfrm>
              <a:off x="4135453" y="6341258"/>
              <a:ext cx="163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FF0000"/>
                  </a:solidFill>
                </a:rPr>
                <a:t>automatically</a:t>
              </a:r>
              <a:endParaRPr lang="sv-SE" altLang="sv-SE" sz="2000" b="1">
                <a:solidFill>
                  <a:srgbClr val="FF0000"/>
                </a:solidFill>
                <a:latin typeface="Lucida Sans Unicode" panose="020B0602030504020204" pitchFamily="34" charset="0"/>
              </a:endParaRPr>
            </a:p>
          </p:txBody>
        </p:sp>
        <p:sp>
          <p:nvSpPr>
            <p:cNvPr id="146446" name="Rectangle 42"/>
            <p:cNvSpPr>
              <a:spLocks noChangeArrowheads="1"/>
            </p:cNvSpPr>
            <p:nvPr/>
          </p:nvSpPr>
          <p:spPr bwMode="auto">
            <a:xfrm>
              <a:off x="7486068" y="3067164"/>
              <a:ext cx="1358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solidFill>
                    <a:srgbClr val="FF0000"/>
                  </a:solidFill>
                </a:rPr>
                <a:t>automated</a:t>
              </a:r>
              <a:endParaRPr lang="sv-SE" altLang="sv-SE" sz="2000" b="1">
                <a:solidFill>
                  <a:srgbClr val="FF0000"/>
                </a:solidFill>
                <a:latin typeface="Lucida Sans Unicode" panose="020B0602030504020204" pitchFamily="34" charset="0"/>
              </a:endParaRPr>
            </a:p>
          </p:txBody>
        </p:sp>
        <p:sp>
          <p:nvSpPr>
            <p:cNvPr id="146447" name="Rectangle 43"/>
            <p:cNvSpPr>
              <a:spLocks noChangeArrowheads="1"/>
            </p:cNvSpPr>
            <p:nvPr/>
          </p:nvSpPr>
          <p:spPr bwMode="auto">
            <a:xfrm>
              <a:off x="323528" y="5877272"/>
              <a:ext cx="2806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lnSpc>
                  <a:spcPct val="90000"/>
                </a:lnSpc>
                <a:spcBef>
                  <a:spcPct val="0"/>
                </a:spcBef>
                <a:buSzTx/>
                <a:buFontTx/>
                <a:buNone/>
              </a:pPr>
              <a:r>
                <a:rPr lang="en-US" altLang="sv-SE" sz="2000" b="1"/>
                <a:t>Support for the architect</a:t>
              </a:r>
              <a:endParaRPr lang="sv-SE" altLang="sv-SE" sz="2000" b="1">
                <a:latin typeface="Lucida Sans Unicode" panose="020B0602030504020204" pitchFamily="34" charset="0"/>
              </a:endParaRPr>
            </a:p>
          </p:txBody>
        </p:sp>
      </p:grpSp>
    </p:spTree>
    <p:extLst>
      <p:ext uri="{BB962C8B-B14F-4D97-AF65-F5344CB8AC3E}">
        <p14:creationId xmlns:p14="http://schemas.microsoft.com/office/powerpoint/2010/main" val="1126581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B2B2B2"/>
      </a:accent1>
      <a:accent2>
        <a:srgbClr val="3333CC"/>
      </a:accent2>
      <a:accent3>
        <a:srgbClr val="FFFFFF"/>
      </a:accent3>
      <a:accent4>
        <a:srgbClr val="000000"/>
      </a:accent4>
      <a:accent5>
        <a:srgbClr val="D5D5D5"/>
      </a:accent5>
      <a:accent6>
        <a:srgbClr val="2D2DB9"/>
      </a:accent6>
      <a:hlink>
        <a:srgbClr val="333399"/>
      </a:hlink>
      <a:folHlink>
        <a:srgbClr val="339966"/>
      </a:folHlink>
    </a:clrScheme>
    <a:fontScheme name="Default Design">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B2B2B2"/>
        </a:accent1>
        <a:accent2>
          <a:srgbClr val="3333CC"/>
        </a:accent2>
        <a:accent3>
          <a:srgbClr val="FFFFFF"/>
        </a:accent3>
        <a:accent4>
          <a:srgbClr val="000000"/>
        </a:accent4>
        <a:accent5>
          <a:srgbClr val="D5D5D5"/>
        </a:accent5>
        <a:accent6>
          <a:srgbClr val="2D2DB9"/>
        </a:accent6>
        <a:hlink>
          <a:srgbClr val="333399"/>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8162</TotalTime>
  <Words>2284</Words>
  <Application>Microsoft Office PowerPoint</Application>
  <PresentationFormat>On-screen Show (4:3)</PresentationFormat>
  <Paragraphs>810</Paragraphs>
  <Slides>57</Slides>
  <Notes>49</Notes>
  <HiddenSlides>5</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57</vt:i4>
      </vt:variant>
    </vt:vector>
  </HeadingPairs>
  <TitlesOfParts>
    <vt:vector size="73" baseType="lpstr">
      <vt:lpstr>Lucida Sans Unicode</vt:lpstr>
      <vt:lpstr>Arial</vt:lpstr>
      <vt:lpstr>Calibri</vt:lpstr>
      <vt:lpstr>Minion</vt:lpstr>
      <vt:lpstr>Times New Roman</vt:lpstr>
      <vt:lpstr>TUE Scala</vt:lpstr>
      <vt:lpstr>Cambria</vt:lpstr>
      <vt:lpstr>Courier</vt:lpstr>
      <vt:lpstr>Verdana</vt:lpstr>
      <vt:lpstr>Akzidenz-Bd for Chalmers</vt:lpstr>
      <vt:lpstr>Akzidenz for Chalmers Regular</vt:lpstr>
      <vt:lpstr>Wingdings</vt:lpstr>
      <vt:lpstr>1_Default Design</vt:lpstr>
      <vt:lpstr>Office Theme</vt:lpstr>
      <vt:lpstr>1_Office Theme</vt:lpstr>
      <vt:lpstr>Visio</vt:lpstr>
      <vt:lpstr>Architectural Tactics Security</vt:lpstr>
      <vt:lpstr>Schedule</vt:lpstr>
      <vt:lpstr>PowerPoint Presentation</vt:lpstr>
      <vt:lpstr>PowerPoint Presentation</vt:lpstr>
      <vt:lpstr>Software Design and Modeling</vt:lpstr>
      <vt:lpstr>Assignment Schedule</vt:lpstr>
      <vt:lpstr>Course Summary</vt:lpstr>
      <vt:lpstr>Course Summary</vt:lpstr>
      <vt:lpstr>PowerPoint Presentation</vt:lpstr>
      <vt:lpstr>Security</vt:lpstr>
      <vt:lpstr>Sources: Orange Book</vt:lpstr>
      <vt:lpstr>Security</vt:lpstr>
      <vt:lpstr>Security</vt:lpstr>
      <vt:lpstr>Assets and Threats</vt:lpstr>
      <vt:lpstr>Interception</vt:lpstr>
      <vt:lpstr>Interruption</vt:lpstr>
      <vt:lpstr>Modification</vt:lpstr>
      <vt:lpstr>Fabrication</vt:lpstr>
      <vt:lpstr>Types of Attacks</vt:lpstr>
      <vt:lpstr>Passive Attacks: Eaves Dropping</vt:lpstr>
      <vt:lpstr>Passive Attacks: Traffic Analysis</vt:lpstr>
      <vt:lpstr>Active Attacks: Modification </vt:lpstr>
      <vt:lpstr>Active Attacks: Denial of Service </vt:lpstr>
      <vt:lpstr>Assets and Threats</vt:lpstr>
      <vt:lpstr>Assets and Threats - Example</vt:lpstr>
      <vt:lpstr>Security</vt:lpstr>
      <vt:lpstr>Security General Scenario</vt:lpstr>
      <vt:lpstr>Concrete Security Scenario</vt:lpstr>
      <vt:lpstr>Security Tactics</vt:lpstr>
      <vt:lpstr>Security Tactics</vt:lpstr>
      <vt:lpstr>Layers of Defence</vt:lpstr>
      <vt:lpstr>Security Mechanisms</vt:lpstr>
      <vt:lpstr>Encryption</vt:lpstr>
      <vt:lpstr>Authentication</vt:lpstr>
      <vt:lpstr>Authorization</vt:lpstr>
      <vt:lpstr>Auditing</vt:lpstr>
      <vt:lpstr>Detecting and Recovering</vt:lpstr>
      <vt:lpstr>Classes of Measures</vt:lpstr>
      <vt:lpstr>How much security? Risk Analysis</vt:lpstr>
      <vt:lpstr>Summary Security</vt:lpstr>
      <vt:lpstr>Summary of key architecting practices</vt:lpstr>
      <vt:lpstr>Recommendations for Architecture Description</vt:lpstr>
      <vt:lpstr>Summary Architecture Evaluation</vt:lpstr>
      <vt:lpstr>Documentation Guidelines 1</vt:lpstr>
      <vt:lpstr>Documentation Guidelines 2</vt:lpstr>
      <vt:lpstr>Project Team’s Bill of Rights</vt:lpstr>
      <vt:lpstr>Tactics and Pitfalls (Rozansky and Woods)</vt:lpstr>
      <vt:lpstr>Software Mechanisms</vt:lpstr>
      <vt:lpstr>Separating Policy &amp; Mechanism</vt:lpstr>
      <vt:lpstr>Firewalls</vt:lpstr>
      <vt:lpstr>Firewalls</vt:lpstr>
      <vt:lpstr>Firewalls (2)</vt:lpstr>
      <vt:lpstr>PowerPoint Presentation</vt:lpstr>
      <vt:lpstr>References</vt:lpstr>
      <vt:lpstr>Safety</vt:lpstr>
      <vt:lpstr>PowerPoint Presentation</vt:lpstr>
      <vt:lpstr>Safety Analysis: Safety Cases</vt:lpstr>
    </vt:vector>
  </TitlesOfParts>
  <Company>Facilitair Bedrijf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 ppt versie 0.3</dc:title>
  <dc:creator>MRV Chaudron</dc:creator>
  <dc:description>TUE Logos font embedded</dc:description>
  <cp:lastModifiedBy>Michel Chaudron</cp:lastModifiedBy>
  <cp:revision>200</cp:revision>
  <cp:lastPrinted>2003-06-19T20:16:15Z</cp:lastPrinted>
  <dcterms:created xsi:type="dcterms:W3CDTF">1999-09-23T09:59:52Z</dcterms:created>
  <dcterms:modified xsi:type="dcterms:W3CDTF">2020-02-26T20:02:22Z</dcterms:modified>
</cp:coreProperties>
</file>