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4" r:id="rId1"/>
    <p:sldMasterId id="2147483746" r:id="rId2"/>
    <p:sldMasterId id="2147483759" r:id="rId3"/>
    <p:sldMasterId id="2147483773" r:id="rId4"/>
    <p:sldMasterId id="2147483787" r:id="rId5"/>
    <p:sldMasterId id="2147483802" r:id="rId6"/>
    <p:sldMasterId id="2147483817" r:id="rId7"/>
    <p:sldMasterId id="2147483855" r:id="rId8"/>
    <p:sldMasterId id="2147483876" r:id="rId9"/>
    <p:sldMasterId id="2147483890" r:id="rId10"/>
    <p:sldMasterId id="2147483902" r:id="rId11"/>
  </p:sldMasterIdLst>
  <p:notesMasterIdLst>
    <p:notesMasterId r:id="rId133"/>
  </p:notesMasterIdLst>
  <p:handoutMasterIdLst>
    <p:handoutMasterId r:id="rId134"/>
  </p:handoutMasterIdLst>
  <p:sldIdLst>
    <p:sldId id="604" r:id="rId12"/>
    <p:sldId id="909" r:id="rId13"/>
    <p:sldId id="910" r:id="rId14"/>
    <p:sldId id="911" r:id="rId15"/>
    <p:sldId id="921" r:id="rId16"/>
    <p:sldId id="819" r:id="rId17"/>
    <p:sldId id="865" r:id="rId18"/>
    <p:sldId id="826" r:id="rId19"/>
    <p:sldId id="860" r:id="rId20"/>
    <p:sldId id="861" r:id="rId21"/>
    <p:sldId id="912" r:id="rId22"/>
    <p:sldId id="866" r:id="rId23"/>
    <p:sldId id="933" r:id="rId24"/>
    <p:sldId id="823" r:id="rId25"/>
    <p:sldId id="820" r:id="rId26"/>
    <p:sldId id="824" r:id="rId27"/>
    <p:sldId id="825" r:id="rId28"/>
    <p:sldId id="862" r:id="rId29"/>
    <p:sldId id="863" r:id="rId30"/>
    <p:sldId id="827" r:id="rId31"/>
    <p:sldId id="854" r:id="rId32"/>
    <p:sldId id="828" r:id="rId33"/>
    <p:sldId id="830" r:id="rId34"/>
    <p:sldId id="831" r:id="rId35"/>
    <p:sldId id="832" r:id="rId36"/>
    <p:sldId id="833" r:id="rId37"/>
    <p:sldId id="834" r:id="rId38"/>
    <p:sldId id="835" r:id="rId39"/>
    <p:sldId id="837" r:id="rId40"/>
    <p:sldId id="838" r:id="rId41"/>
    <p:sldId id="888" r:id="rId42"/>
    <p:sldId id="896" r:id="rId43"/>
    <p:sldId id="890" r:id="rId44"/>
    <p:sldId id="925" r:id="rId45"/>
    <p:sldId id="822" r:id="rId46"/>
    <p:sldId id="931" r:id="rId47"/>
    <p:sldId id="850" r:id="rId48"/>
    <p:sldId id="853" r:id="rId49"/>
    <p:sldId id="855" r:id="rId50"/>
    <p:sldId id="857" r:id="rId51"/>
    <p:sldId id="856" r:id="rId52"/>
    <p:sldId id="848" r:id="rId53"/>
    <p:sldId id="849" r:id="rId54"/>
    <p:sldId id="841" r:id="rId55"/>
    <p:sldId id="842" r:id="rId56"/>
    <p:sldId id="843" r:id="rId57"/>
    <p:sldId id="844" r:id="rId58"/>
    <p:sldId id="845" r:id="rId59"/>
    <p:sldId id="846" r:id="rId60"/>
    <p:sldId id="847" r:id="rId61"/>
    <p:sldId id="852" r:id="rId62"/>
    <p:sldId id="839" r:id="rId63"/>
    <p:sldId id="840" r:id="rId64"/>
    <p:sldId id="916" r:id="rId65"/>
    <p:sldId id="932" r:id="rId66"/>
    <p:sldId id="913" r:id="rId67"/>
    <p:sldId id="914" r:id="rId68"/>
    <p:sldId id="935" r:id="rId69"/>
    <p:sldId id="915" r:id="rId70"/>
    <p:sldId id="934" r:id="rId71"/>
    <p:sldId id="869" r:id="rId72"/>
    <p:sldId id="900" r:id="rId73"/>
    <p:sldId id="901" r:id="rId74"/>
    <p:sldId id="902" r:id="rId75"/>
    <p:sldId id="870" r:id="rId76"/>
    <p:sldId id="876" r:id="rId77"/>
    <p:sldId id="873" r:id="rId78"/>
    <p:sldId id="893" r:id="rId79"/>
    <p:sldId id="894" r:id="rId80"/>
    <p:sldId id="898" r:id="rId81"/>
    <p:sldId id="897" r:id="rId82"/>
    <p:sldId id="895" r:id="rId83"/>
    <p:sldId id="788" r:id="rId84"/>
    <p:sldId id="785" r:id="rId85"/>
    <p:sldId id="765" r:id="rId86"/>
    <p:sldId id="766" r:id="rId87"/>
    <p:sldId id="796" r:id="rId88"/>
    <p:sldId id="767" r:id="rId89"/>
    <p:sldId id="768" r:id="rId90"/>
    <p:sldId id="771" r:id="rId91"/>
    <p:sldId id="789" r:id="rId92"/>
    <p:sldId id="790" r:id="rId93"/>
    <p:sldId id="774" r:id="rId94"/>
    <p:sldId id="859" r:id="rId95"/>
    <p:sldId id="858" r:id="rId96"/>
    <p:sldId id="881" r:id="rId97"/>
    <p:sldId id="882" r:id="rId98"/>
    <p:sldId id="776" r:id="rId99"/>
    <p:sldId id="777" r:id="rId100"/>
    <p:sldId id="778" r:id="rId101"/>
    <p:sldId id="779" r:id="rId102"/>
    <p:sldId id="851" r:id="rId103"/>
    <p:sldId id="883" r:id="rId104"/>
    <p:sldId id="791" r:id="rId105"/>
    <p:sldId id="792" r:id="rId106"/>
    <p:sldId id="793" r:id="rId107"/>
    <p:sldId id="884" r:id="rId108"/>
    <p:sldId id="885" r:id="rId109"/>
    <p:sldId id="886" r:id="rId110"/>
    <p:sldId id="868" r:id="rId111"/>
    <p:sldId id="880" r:id="rId112"/>
    <p:sldId id="818" r:id="rId113"/>
    <p:sldId id="903" r:id="rId114"/>
    <p:sldId id="904" r:id="rId115"/>
    <p:sldId id="905" r:id="rId116"/>
    <p:sldId id="926" r:id="rId117"/>
    <p:sldId id="906" r:id="rId118"/>
    <p:sldId id="907" r:id="rId119"/>
    <p:sldId id="908" r:id="rId120"/>
    <p:sldId id="878" r:id="rId121"/>
    <p:sldId id="920" r:id="rId122"/>
    <p:sldId id="887" r:id="rId123"/>
    <p:sldId id="917" r:id="rId124"/>
    <p:sldId id="918" r:id="rId125"/>
    <p:sldId id="919" r:id="rId126"/>
    <p:sldId id="889" r:id="rId127"/>
    <p:sldId id="928" r:id="rId128"/>
    <p:sldId id="929" r:id="rId129"/>
    <p:sldId id="930" r:id="rId130"/>
    <p:sldId id="927" r:id="rId131"/>
    <p:sldId id="924" r:id="rId132"/>
  </p:sldIdLst>
  <p:sldSz cx="9144000" cy="6858000" type="screen4x3"/>
  <p:notesSz cx="6769100" cy="9906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77613909-D2AD-4FA8-901F-08D3CDDE849D}">
          <p14:sldIdLst>
            <p14:sldId id="604"/>
            <p14:sldId id="909"/>
            <p14:sldId id="910"/>
            <p14:sldId id="911"/>
            <p14:sldId id="921"/>
          </p14:sldIdLst>
        </p14:section>
        <p14:section name="Untitled Section" id="{13A41B48-19D9-42A9-9F39-1DBE258D21F1}">
          <p14:sldIdLst>
            <p14:sldId id="819"/>
          </p14:sldIdLst>
        </p14:section>
        <p14:section name="Motivation" id="{759981D4-9FB3-448A-9F9E-2B55DBB96EAA}">
          <p14:sldIdLst>
            <p14:sldId id="865"/>
            <p14:sldId id="826"/>
            <p14:sldId id="860"/>
            <p14:sldId id="861"/>
            <p14:sldId id="912"/>
            <p14:sldId id="866"/>
            <p14:sldId id="933"/>
          </p14:sldIdLst>
        </p14:section>
        <p14:section name="Untitled Section" id="{2074D510-F6B6-4708-B7A8-E8F11E29051A}">
          <p14:sldIdLst/>
        </p14:section>
        <p14:section name="Untitled Section" id="{5525A2C9-380F-424A-A8D1-10191D73A924}">
          <p14:sldIdLst>
            <p14:sldId id="823"/>
            <p14:sldId id="820"/>
            <p14:sldId id="824"/>
            <p14:sldId id="825"/>
            <p14:sldId id="862"/>
            <p14:sldId id="863"/>
            <p14:sldId id="827"/>
            <p14:sldId id="854"/>
            <p14:sldId id="828"/>
            <p14:sldId id="830"/>
            <p14:sldId id="831"/>
            <p14:sldId id="832"/>
            <p14:sldId id="833"/>
            <p14:sldId id="834"/>
            <p14:sldId id="835"/>
            <p14:sldId id="837"/>
            <p14:sldId id="838"/>
            <p14:sldId id="888"/>
            <p14:sldId id="896"/>
            <p14:sldId id="890"/>
            <p14:sldId id="925"/>
            <p14:sldId id="822"/>
            <p14:sldId id="931"/>
          </p14:sldIdLst>
        </p14:section>
        <p14:section name="Examples of Visualizations" id="{28DC43B9-92F0-4B48-8F23-86B2EA839663}">
          <p14:sldIdLst>
            <p14:sldId id="850"/>
            <p14:sldId id="853"/>
            <p14:sldId id="855"/>
            <p14:sldId id="857"/>
            <p14:sldId id="856"/>
            <p14:sldId id="848"/>
            <p14:sldId id="849"/>
            <p14:sldId id="841"/>
            <p14:sldId id="842"/>
            <p14:sldId id="843"/>
            <p14:sldId id="844"/>
            <p14:sldId id="845"/>
            <p14:sldId id="846"/>
            <p14:sldId id="847"/>
            <p14:sldId id="852"/>
            <p14:sldId id="839"/>
            <p14:sldId id="840"/>
          </p14:sldIdLst>
        </p14:section>
        <p14:section name="Example: reverse engineering K9 by different tools" id="{3AC124EF-48FD-4640-8EF8-C44E15673A08}">
          <p14:sldIdLst>
            <p14:sldId id="916"/>
            <p14:sldId id="932"/>
            <p14:sldId id="913"/>
            <p14:sldId id="914"/>
            <p14:sldId id="935"/>
            <p14:sldId id="915"/>
            <p14:sldId id="934"/>
          </p14:sldIdLst>
        </p14:section>
        <p14:section name="Untitled Section" id="{2D34B7F0-CDAC-4DE7-8E12-B7BE63EB553E}">
          <p14:sldIdLst>
            <p14:sldId id="869"/>
            <p14:sldId id="900"/>
            <p14:sldId id="901"/>
            <p14:sldId id="902"/>
            <p14:sldId id="870"/>
            <p14:sldId id="876"/>
            <p14:sldId id="873"/>
          </p14:sldIdLst>
        </p14:section>
        <p14:section name="Summarization through role stereotypes" id="{DC4F0D9D-601E-412F-BEE4-36C44FEDFCC5}">
          <p14:sldIdLst>
            <p14:sldId id="893"/>
            <p14:sldId id="894"/>
            <p14:sldId id="898"/>
            <p14:sldId id="897"/>
            <p14:sldId id="895"/>
          </p14:sldIdLst>
        </p14:section>
        <p14:section name="Untitled Section" id="{58C480AD-C045-43D4-9BD0-63B380DB3892}">
          <p14:sldIdLst>
            <p14:sldId id="788"/>
            <p14:sldId id="785"/>
            <p14:sldId id="765"/>
            <p14:sldId id="766"/>
            <p14:sldId id="796"/>
            <p14:sldId id="767"/>
            <p14:sldId id="768"/>
            <p14:sldId id="771"/>
            <p14:sldId id="789"/>
            <p14:sldId id="790"/>
            <p14:sldId id="774"/>
            <p14:sldId id="859"/>
            <p14:sldId id="858"/>
            <p14:sldId id="881"/>
            <p14:sldId id="882"/>
            <p14:sldId id="776"/>
            <p14:sldId id="777"/>
            <p14:sldId id="778"/>
            <p14:sldId id="779"/>
            <p14:sldId id="851"/>
            <p14:sldId id="883"/>
          </p14:sldIdLst>
        </p14:section>
        <p14:section name="Untitled Section" id="{3C68971B-6093-4A9B-9BD7-064CEB47E100}">
          <p14:sldIdLst>
            <p14:sldId id="791"/>
            <p14:sldId id="792"/>
            <p14:sldId id="793"/>
          </p14:sldIdLst>
        </p14:section>
        <p14:section name="Untitled Section" id="{AA6792FF-934F-4689-A8BD-CEC50E32385B}">
          <p14:sldIdLst>
            <p14:sldId id="884"/>
            <p14:sldId id="885"/>
            <p14:sldId id="886"/>
            <p14:sldId id="868"/>
            <p14:sldId id="880"/>
            <p14:sldId id="818"/>
          </p14:sldIdLst>
        </p14:section>
        <p14:section name="Documentation on Demand" id="{B363D554-4C38-425C-BA79-863B3A5952B7}">
          <p14:sldIdLst>
            <p14:sldId id="903"/>
            <p14:sldId id="904"/>
            <p14:sldId id="905"/>
            <p14:sldId id="926"/>
            <p14:sldId id="906"/>
            <p14:sldId id="907"/>
            <p14:sldId id="908"/>
          </p14:sldIdLst>
        </p14:section>
        <p14:section name="Untitled Section" id="{06E0852B-33DF-45D2-8770-0C319E80AA35}">
          <p14:sldIdLst>
            <p14:sldId id="878"/>
            <p14:sldId id="920"/>
            <p14:sldId id="887"/>
          </p14:sldIdLst>
        </p14:section>
        <p14:section name="Untitled Section" id="{ACC5EAE5-292D-43C2-93F7-01C05384304D}">
          <p14:sldIdLst/>
        </p14:section>
        <p14:section name="Untitled Section" id="{C34A2E93-665C-4C11-B58A-1BA4AF621E10}">
          <p14:sldIdLst/>
        </p14:section>
        <p14:section name="Untitled Section" id="{E3744E00-875F-47D6-AFC5-982BFBA2FB75}">
          <p14:sldIdLst>
            <p14:sldId id="917"/>
            <p14:sldId id="918"/>
            <p14:sldId id="919"/>
          </p14:sldIdLst>
        </p14:section>
        <p14:section name="Untitled Section" id="{9A038415-1DB6-44EF-A1DA-2D9A835F6358}">
          <p14:sldIdLst>
            <p14:sldId id="889"/>
          </p14:sldIdLst>
        </p14:section>
        <p14:section name="Untitled Section" id="{65064391-AD7A-4592-82B4-DF80A1B02CDE}">
          <p14:sldIdLst>
            <p14:sldId id="928"/>
            <p14:sldId id="929"/>
            <p14:sldId id="930"/>
            <p14:sldId id="927"/>
            <p14:sldId id="9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4D4"/>
    <a:srgbClr val="FFD89F"/>
    <a:srgbClr val="F61E3D"/>
    <a:srgbClr val="000000"/>
    <a:srgbClr val="18B0FC"/>
    <a:srgbClr val="FF9933"/>
    <a:srgbClr val="3729EB"/>
    <a:srgbClr val="E5E5FF"/>
    <a:srgbClr val="00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1" autoAdjust="0"/>
    <p:restoredTop sz="93697" autoAdjust="0"/>
  </p:normalViewPr>
  <p:slideViewPr>
    <p:cSldViewPr>
      <p:cViewPr varScale="1">
        <p:scale>
          <a:sx n="80" d="100"/>
          <a:sy n="80" d="100"/>
        </p:scale>
        <p:origin x="1445" y="53"/>
      </p:cViewPr>
      <p:guideLst>
        <p:guide orient="horz" pos="2160"/>
        <p:guide pos="2880"/>
      </p:guideLst>
    </p:cSldViewPr>
  </p:slideViewPr>
  <p:outlineViewPr>
    <p:cViewPr>
      <p:scale>
        <a:sx n="33" d="100"/>
        <a:sy n="33" d="100"/>
      </p:scale>
      <p:origin x="0" y="13758"/>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handoutMaster" Target="handoutMasters/handoutMaster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presProps" Target="pres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33277" cy="4956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04451" name="Rectangle 3"/>
          <p:cNvSpPr>
            <a:spLocks noGrp="1" noChangeArrowheads="1"/>
          </p:cNvSpPr>
          <p:nvPr>
            <p:ph type="dt" sz="quarter" idx="1"/>
          </p:nvPr>
        </p:nvSpPr>
        <p:spPr bwMode="auto">
          <a:xfrm>
            <a:off x="3835823" y="0"/>
            <a:ext cx="2933277" cy="4956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04452" name="Rectangle 4"/>
          <p:cNvSpPr>
            <a:spLocks noGrp="1" noChangeArrowheads="1"/>
          </p:cNvSpPr>
          <p:nvPr>
            <p:ph type="ftr" sz="quarter" idx="2"/>
          </p:nvPr>
        </p:nvSpPr>
        <p:spPr bwMode="auto">
          <a:xfrm>
            <a:off x="0" y="9410363"/>
            <a:ext cx="2933277" cy="495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04453" name="Rectangle 5"/>
          <p:cNvSpPr>
            <a:spLocks noGrp="1" noChangeArrowheads="1"/>
          </p:cNvSpPr>
          <p:nvPr>
            <p:ph type="sldNum" sz="quarter" idx="3"/>
          </p:nvPr>
        </p:nvSpPr>
        <p:spPr bwMode="auto">
          <a:xfrm>
            <a:off x="3835823" y="9410363"/>
            <a:ext cx="2933277" cy="495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EF2AA5F-6F46-4896-9688-92B0DEEDEEDD}" type="slidenum">
              <a:rPr lang="en-GB"/>
              <a:pPr>
                <a:defRPr/>
              </a:pPr>
              <a:t>‹#›</a:t>
            </a:fld>
            <a:endParaRPr lang="en-GB"/>
          </a:p>
        </p:txBody>
      </p:sp>
    </p:spTree>
    <p:extLst>
      <p:ext uri="{BB962C8B-B14F-4D97-AF65-F5344CB8AC3E}">
        <p14:creationId xmlns:p14="http://schemas.microsoft.com/office/powerpoint/2010/main" val="2115950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33277" cy="4956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35823" y="0"/>
            <a:ext cx="2933277" cy="4956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81924" name="Rectangle 4"/>
          <p:cNvSpPr>
            <a:spLocks noGrp="1" noRot="1" noChangeAspect="1" noChangeArrowheads="1" noTextEdit="1"/>
          </p:cNvSpPr>
          <p:nvPr>
            <p:ph type="sldImg" idx="2"/>
          </p:nvPr>
        </p:nvSpPr>
        <p:spPr bwMode="auto">
          <a:xfrm>
            <a:off x="908050" y="742950"/>
            <a:ext cx="4953000" cy="3714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2547" y="4706027"/>
            <a:ext cx="4964007" cy="4457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9410363"/>
            <a:ext cx="2933277" cy="495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35823" y="9410363"/>
            <a:ext cx="2933277" cy="495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44AC4A7-E3CA-475C-B651-3EDAFC6F799C}" type="slidenum">
              <a:rPr lang="en-GB"/>
              <a:pPr>
                <a:defRPr/>
              </a:pPr>
              <a:t>‹#›</a:t>
            </a:fld>
            <a:endParaRPr lang="en-GB"/>
          </a:p>
        </p:txBody>
      </p:sp>
    </p:spTree>
    <p:extLst>
      <p:ext uri="{BB962C8B-B14F-4D97-AF65-F5344CB8AC3E}">
        <p14:creationId xmlns:p14="http://schemas.microsoft.com/office/powerpoint/2010/main" val="4002491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A6AEE3C-E6A1-4033-8BAA-224F489617FE}" type="slidenum">
              <a:rPr lang="en-US" smtClean="0">
                <a:latin typeface="Arial" pitchFamily="34" charset="0"/>
              </a:rPr>
              <a:pPr/>
              <a:t>1</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69834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664AEA86-4FA7-42BA-939F-811FDFF903D1}" type="slidenum">
              <a:rPr lang="en-US" sz="1200"/>
              <a:pPr/>
              <a:t>27</a:t>
            </a:fld>
            <a:endParaRPr lang="en-US" sz="1200"/>
          </a:p>
        </p:txBody>
      </p:sp>
      <p:sp>
        <p:nvSpPr>
          <p:cNvPr id="108547" name="Rectangle 2"/>
          <p:cNvSpPr>
            <a:spLocks noGrp="1" noRot="1" noChangeAspect="1" noChangeArrowheads="1" noTextEdit="1"/>
          </p:cNvSpPr>
          <p:nvPr>
            <p:ph type="sldImg"/>
          </p:nvPr>
        </p:nvSpPr>
        <p:spPr>
          <a:xfrm>
            <a:off x="965200" y="781050"/>
            <a:ext cx="4894263" cy="3671888"/>
          </a:xfrm>
          <a:ln/>
        </p:spPr>
      </p:sp>
      <p:sp>
        <p:nvSpPr>
          <p:cNvPr id="108548"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257055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71AAEE7D-23F1-4465-9E03-95C24AA9D2E0}" type="slidenum">
              <a:rPr lang="en-US" sz="1200"/>
              <a:pPr/>
              <a:t>29</a:t>
            </a:fld>
            <a:endParaRPr lang="en-US" sz="1200"/>
          </a:p>
        </p:txBody>
      </p:sp>
      <p:sp>
        <p:nvSpPr>
          <p:cNvPr id="110595" name="Rectangle 2"/>
          <p:cNvSpPr>
            <a:spLocks noGrp="1" noRot="1" noChangeAspect="1" noChangeArrowheads="1" noTextEdit="1"/>
          </p:cNvSpPr>
          <p:nvPr>
            <p:ph type="sldImg"/>
          </p:nvPr>
        </p:nvSpPr>
        <p:spPr>
          <a:xfrm>
            <a:off x="965200" y="781050"/>
            <a:ext cx="4894263" cy="3671888"/>
          </a:xfrm>
          <a:ln/>
        </p:spPr>
      </p:sp>
      <p:sp>
        <p:nvSpPr>
          <p:cNvPr id="110596"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823386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4BDBCF76-5BE5-4675-8A11-EB00E049CA74}" type="slidenum">
              <a:rPr lang="en-US" sz="1200"/>
              <a:pPr/>
              <a:t>30</a:t>
            </a:fld>
            <a:endParaRPr lang="en-US" sz="1200"/>
          </a:p>
        </p:txBody>
      </p:sp>
      <p:sp>
        <p:nvSpPr>
          <p:cNvPr id="111619" name="Rectangle 2"/>
          <p:cNvSpPr>
            <a:spLocks noGrp="1" noRot="1" noChangeAspect="1" noChangeArrowheads="1" noTextEdit="1"/>
          </p:cNvSpPr>
          <p:nvPr>
            <p:ph type="sldImg"/>
          </p:nvPr>
        </p:nvSpPr>
        <p:spPr>
          <a:xfrm>
            <a:off x="965200" y="781050"/>
            <a:ext cx="4894263" cy="3671888"/>
          </a:xfrm>
          <a:ln/>
        </p:spPr>
      </p:sp>
      <p:sp>
        <p:nvSpPr>
          <p:cNvPr id="111620"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1618782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644432-A117-4B5F-AFE3-9649A0B7E103}" type="slidenum">
              <a:rPr lang="en-GB" altLang="en-US" sz="1300" smtClean="0">
                <a:solidFill>
                  <a:srgbClr val="000000"/>
                </a:solidFill>
              </a:rPr>
              <a:pPr>
                <a:spcBef>
                  <a:spcPct val="0"/>
                </a:spcBef>
              </a:pPr>
              <a:t>33</a:t>
            </a:fld>
            <a:endParaRPr lang="en-GB" altLang="en-US" sz="1300" smtClean="0">
              <a:solidFill>
                <a:srgbClr val="000000"/>
              </a:solidFill>
            </a:endParaRPr>
          </a:p>
        </p:txBody>
      </p:sp>
      <p:sp>
        <p:nvSpPr>
          <p:cNvPr id="140291" name="Rectangle 2"/>
          <p:cNvSpPr>
            <a:spLocks noGrp="1" noRot="1" noChangeAspect="1" noChangeArrowheads="1" noTextEdit="1"/>
          </p:cNvSpPr>
          <p:nvPr>
            <p:ph type="sldImg"/>
          </p:nvPr>
        </p:nvSpPr>
        <p:spPr>
          <a:xfrm>
            <a:off x="1506538" y="908050"/>
            <a:ext cx="3997325" cy="2998788"/>
          </a:xfrm>
          <a:ln/>
        </p:spPr>
      </p:sp>
      <p:sp>
        <p:nvSpPr>
          <p:cNvPr id="140292" name="Rectangle 3"/>
          <p:cNvSpPr>
            <a:spLocks noGrp="1" noChangeArrowheads="1"/>
          </p:cNvSpPr>
          <p:nvPr>
            <p:ph type="body" idx="1"/>
          </p:nvPr>
        </p:nvSpPr>
        <p:spPr>
          <a:xfrm>
            <a:off x="1245703" y="4179940"/>
            <a:ext cx="4749338" cy="5907061"/>
          </a:xfrm>
          <a:noFill/>
        </p:spPr>
        <p:txBody>
          <a:bodyPr lIns="96968" tIns="48484" rIns="96968" bIns="48484"/>
          <a:lstStyle/>
          <a:p>
            <a:pPr eaLnBrk="1" hangingPunct="1"/>
            <a:endParaRPr lang="nl-NL" altLang="en-US" smtClean="0"/>
          </a:p>
        </p:txBody>
      </p:sp>
    </p:spTree>
    <p:extLst>
      <p:ext uri="{BB962C8B-B14F-4D97-AF65-F5344CB8AC3E}">
        <p14:creationId xmlns:p14="http://schemas.microsoft.com/office/powerpoint/2010/main" val="3008749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6BA65B9F-6EE0-448A-9404-9D1153444700}" type="slidenum">
              <a:rPr lang="en-US" sz="1200"/>
              <a:pPr/>
              <a:t>35</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r>
              <a:rPr lang="en-US" smtClean="0"/>
              <a:t>Ask for structures in their systems</a:t>
            </a:r>
          </a:p>
        </p:txBody>
      </p:sp>
    </p:spTree>
    <p:extLst>
      <p:ext uri="{BB962C8B-B14F-4D97-AF65-F5344CB8AC3E}">
        <p14:creationId xmlns:p14="http://schemas.microsoft.com/office/powerpoint/2010/main" val="383726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6BA65B9F-6EE0-448A-9404-9D1153444700}" type="slidenum">
              <a:rPr lang="en-US" sz="1200"/>
              <a:pPr/>
              <a:t>36</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r>
              <a:rPr lang="en-US" smtClean="0"/>
              <a:t>Ask for structures in their systems</a:t>
            </a:r>
          </a:p>
        </p:txBody>
      </p:sp>
    </p:spTree>
    <p:extLst>
      <p:ext uri="{BB962C8B-B14F-4D97-AF65-F5344CB8AC3E}">
        <p14:creationId xmlns:p14="http://schemas.microsoft.com/office/powerpoint/2010/main" val="1675941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44AC4A7-E3CA-475C-B651-3EDAFC6F799C}" type="slidenum">
              <a:rPr lang="en-GB" smtClean="0"/>
              <a:pPr>
                <a:defRPr/>
              </a:pPr>
              <a:t>56</a:t>
            </a:fld>
            <a:endParaRPr lang="en-GB"/>
          </a:p>
        </p:txBody>
      </p:sp>
    </p:spTree>
    <p:extLst>
      <p:ext uri="{BB962C8B-B14F-4D97-AF65-F5344CB8AC3E}">
        <p14:creationId xmlns:p14="http://schemas.microsoft.com/office/powerpoint/2010/main" val="2944113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63DA8-86AE-4880-9E76-C74BCFF0137A}" type="slidenum">
              <a:rPr lang="en-US">
                <a:solidFill>
                  <a:prstClr val="white"/>
                </a:solidFill>
              </a:rPr>
              <a:pPr/>
              <a:t>64</a:t>
            </a:fld>
            <a:endParaRPr lang="en-US">
              <a:solidFill>
                <a:prstClr val="white"/>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6487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D21B0C37-27FF-40FC-AFAD-3D8DDC7598B4}" type="slidenum">
              <a:rPr lang="en-GB" smtClean="0"/>
              <a:pPr eaLnBrk="1" hangingPunct="1"/>
              <a:t>67</a:t>
            </a:fld>
            <a:endParaRPr lang="en-GB" smtClean="0"/>
          </a:p>
        </p:txBody>
      </p:sp>
    </p:spTree>
    <p:extLst>
      <p:ext uri="{BB962C8B-B14F-4D97-AF65-F5344CB8AC3E}">
        <p14:creationId xmlns:p14="http://schemas.microsoft.com/office/powerpoint/2010/main" val="1745902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60224fdc0_3_20:notes"/>
          <p:cNvSpPr>
            <a:spLocks noGrp="1" noRot="1" noChangeAspect="1"/>
          </p:cNvSpPr>
          <p:nvPr>
            <p:ph type="sldImg" idx="2"/>
          </p:nvPr>
        </p:nvSpPr>
        <p:spPr>
          <a:xfrm>
            <a:off x="703263" y="792163"/>
            <a:ext cx="5275262" cy="3957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60224fdc0_3_20:notes"/>
          <p:cNvSpPr txBox="1">
            <a:spLocks noGrp="1"/>
          </p:cNvSpPr>
          <p:nvPr>
            <p:ph type="body" idx="1"/>
          </p:nvPr>
        </p:nvSpPr>
        <p:spPr>
          <a:xfrm>
            <a:off x="668135" y="5013898"/>
            <a:ext cx="5345082" cy="47500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85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FA710CE1-AC20-4E16-99F6-C363B73A3319}" type="slidenum">
              <a:rPr lang="en-US" sz="1200">
                <a:solidFill>
                  <a:prstClr val="black"/>
                </a:solidFill>
              </a:rPr>
              <a:pPr/>
              <a:t>7</a:t>
            </a:fld>
            <a:endParaRPr lang="en-US" sz="120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577739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64c4866b8_4_304:notes"/>
          <p:cNvSpPr>
            <a:spLocks noGrp="1" noRot="1" noChangeAspect="1"/>
          </p:cNvSpPr>
          <p:nvPr>
            <p:ph type="sldImg" idx="2"/>
          </p:nvPr>
        </p:nvSpPr>
        <p:spPr>
          <a:xfrm>
            <a:off x="703263" y="792163"/>
            <a:ext cx="5275262" cy="3957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64c4866b8_4_304:notes"/>
          <p:cNvSpPr txBox="1">
            <a:spLocks noGrp="1"/>
          </p:cNvSpPr>
          <p:nvPr>
            <p:ph type="body" idx="1"/>
          </p:nvPr>
        </p:nvSpPr>
        <p:spPr>
          <a:xfrm>
            <a:off x="668135" y="5013898"/>
            <a:ext cx="5345082" cy="47500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4988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44AC4A7-E3CA-475C-B651-3EDAFC6F799C}" type="slidenum">
              <a:rPr lang="en-GB" smtClean="0"/>
              <a:pPr>
                <a:defRPr/>
              </a:pPr>
              <a:t>73</a:t>
            </a:fld>
            <a:endParaRPr lang="en-GB"/>
          </a:p>
        </p:txBody>
      </p:sp>
    </p:spTree>
    <p:extLst>
      <p:ext uri="{BB962C8B-B14F-4D97-AF65-F5344CB8AC3E}">
        <p14:creationId xmlns:p14="http://schemas.microsoft.com/office/powerpoint/2010/main" val="284789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44AC4A7-E3CA-475C-B651-3EDAFC6F799C}" type="slidenum">
              <a:rPr lang="en-GB" smtClean="0"/>
              <a:pPr>
                <a:defRPr/>
              </a:pPr>
              <a:t>74</a:t>
            </a:fld>
            <a:endParaRPr lang="en-GB"/>
          </a:p>
        </p:txBody>
      </p:sp>
    </p:spTree>
    <p:extLst>
      <p:ext uri="{BB962C8B-B14F-4D97-AF65-F5344CB8AC3E}">
        <p14:creationId xmlns:p14="http://schemas.microsoft.com/office/powerpoint/2010/main" val="138894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0E389-1AAF-4F4A-A472-47A171FAE920}" type="slidenum">
              <a:rPr lang="en-GB"/>
              <a:pPr/>
              <a:t>75</a:t>
            </a:fld>
            <a:endParaRPr lang="en-GB"/>
          </a:p>
        </p:txBody>
      </p:sp>
      <p:sp>
        <p:nvSpPr>
          <p:cNvPr id="476162" name="Rectangle 2"/>
          <p:cNvSpPr>
            <a:spLocks noGrp="1" noRot="1" noChangeAspect="1" noChangeArrowheads="1" noTextEdit="1"/>
          </p:cNvSpPr>
          <p:nvPr>
            <p:ph type="sldImg"/>
          </p:nvPr>
        </p:nvSpPr>
        <p:spPr>
          <a:xfrm>
            <a:off x="917575" y="752475"/>
            <a:ext cx="4922838" cy="3692525"/>
          </a:xfrm>
          <a:ln/>
        </p:spPr>
      </p:sp>
      <p:sp>
        <p:nvSpPr>
          <p:cNvPr id="476163" name="Rectangle 3"/>
          <p:cNvSpPr>
            <a:spLocks noGrp="1" noChangeArrowheads="1"/>
          </p:cNvSpPr>
          <p:nvPr>
            <p:ph type="body" idx="1"/>
          </p:nvPr>
        </p:nvSpPr>
        <p:spPr>
          <a:xfrm>
            <a:off x="891580" y="4670955"/>
            <a:ext cx="4973408" cy="4521333"/>
          </a:xfrm>
          <a:ln/>
        </p:spPr>
        <p:txBody>
          <a:bodyPr/>
          <a:lstStyle/>
          <a:p>
            <a:endParaRPr lang="en-US"/>
          </a:p>
        </p:txBody>
      </p:sp>
    </p:spTree>
    <p:extLst>
      <p:ext uri="{BB962C8B-B14F-4D97-AF65-F5344CB8AC3E}">
        <p14:creationId xmlns:p14="http://schemas.microsoft.com/office/powerpoint/2010/main" val="52129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43DB6-01C0-4C7C-8736-DAB7D180A621}" type="slidenum">
              <a:rPr lang="en-GB"/>
              <a:pPr/>
              <a:t>76</a:t>
            </a:fld>
            <a:endParaRPr lang="en-GB"/>
          </a:p>
        </p:txBody>
      </p:sp>
      <p:sp>
        <p:nvSpPr>
          <p:cNvPr id="474114" name="Rectangle 2"/>
          <p:cNvSpPr>
            <a:spLocks noGrp="1" noRot="1" noChangeAspect="1" noChangeArrowheads="1" noTextEdit="1"/>
          </p:cNvSpPr>
          <p:nvPr>
            <p:ph type="sldImg"/>
          </p:nvPr>
        </p:nvSpPr>
        <p:spPr>
          <a:xfrm>
            <a:off x="917575" y="752475"/>
            <a:ext cx="4922838" cy="3692525"/>
          </a:xfrm>
          <a:ln/>
        </p:spPr>
      </p:sp>
      <p:sp>
        <p:nvSpPr>
          <p:cNvPr id="474115" name="Rectangle 3"/>
          <p:cNvSpPr>
            <a:spLocks noGrp="1" noChangeArrowheads="1"/>
          </p:cNvSpPr>
          <p:nvPr>
            <p:ph type="body" idx="1"/>
          </p:nvPr>
        </p:nvSpPr>
        <p:spPr>
          <a:xfrm>
            <a:off x="891580" y="4670955"/>
            <a:ext cx="4973408" cy="4521333"/>
          </a:xfrm>
          <a:ln/>
        </p:spPr>
        <p:txBody>
          <a:bodyPr/>
          <a:lstStyle/>
          <a:p>
            <a:endParaRPr lang="en-US"/>
          </a:p>
        </p:txBody>
      </p:sp>
    </p:spTree>
    <p:extLst>
      <p:ext uri="{BB962C8B-B14F-4D97-AF65-F5344CB8AC3E}">
        <p14:creationId xmlns:p14="http://schemas.microsoft.com/office/powerpoint/2010/main" val="1086368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44AC4A7-E3CA-475C-B651-3EDAFC6F799C}" type="slidenum">
              <a:rPr lang="en-GB" smtClean="0"/>
              <a:pPr>
                <a:defRPr/>
              </a:pPr>
              <a:t>77</a:t>
            </a:fld>
            <a:endParaRPr lang="en-GB"/>
          </a:p>
        </p:txBody>
      </p:sp>
    </p:spTree>
    <p:extLst>
      <p:ext uri="{BB962C8B-B14F-4D97-AF65-F5344CB8AC3E}">
        <p14:creationId xmlns:p14="http://schemas.microsoft.com/office/powerpoint/2010/main" val="2706793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78</a:t>
            </a:fld>
            <a:endParaRPr lang="en-GB"/>
          </a:p>
        </p:txBody>
      </p:sp>
    </p:spTree>
    <p:extLst>
      <p:ext uri="{BB962C8B-B14F-4D97-AF65-F5344CB8AC3E}">
        <p14:creationId xmlns:p14="http://schemas.microsoft.com/office/powerpoint/2010/main" val="2705760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79</a:t>
            </a:fld>
            <a:endParaRPr lang="en-GB"/>
          </a:p>
        </p:txBody>
      </p:sp>
    </p:spTree>
    <p:extLst>
      <p:ext uri="{BB962C8B-B14F-4D97-AF65-F5344CB8AC3E}">
        <p14:creationId xmlns:p14="http://schemas.microsoft.com/office/powerpoint/2010/main" val="3250686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80</a:t>
            </a:fld>
            <a:endParaRPr lang="en-GB"/>
          </a:p>
        </p:txBody>
      </p:sp>
    </p:spTree>
    <p:extLst>
      <p:ext uri="{BB962C8B-B14F-4D97-AF65-F5344CB8AC3E}">
        <p14:creationId xmlns:p14="http://schemas.microsoft.com/office/powerpoint/2010/main" val="3338221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81</a:t>
            </a:fld>
            <a:endParaRPr lang="en-GB"/>
          </a:p>
        </p:txBody>
      </p:sp>
    </p:spTree>
    <p:extLst>
      <p:ext uri="{BB962C8B-B14F-4D97-AF65-F5344CB8AC3E}">
        <p14:creationId xmlns:p14="http://schemas.microsoft.com/office/powerpoint/2010/main" val="155449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2C0A7385-0793-410A-B9BC-9A1ED05895AB}" type="slidenum">
              <a:rPr lang="en-US" sz="1200"/>
              <a:pPr/>
              <a:t>8</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smtClean="0"/>
              <a:t>how achieved</a:t>
            </a:r>
          </a:p>
          <a:p>
            <a:endParaRPr lang="en-US" smtClean="0"/>
          </a:p>
          <a:p>
            <a:r>
              <a:rPr lang="en-US" smtClean="0"/>
              <a:t>code reading</a:t>
            </a:r>
          </a:p>
          <a:p>
            <a:r>
              <a:rPr lang="en-US" smtClean="0"/>
              <a:t>meaningful names</a:t>
            </a:r>
          </a:p>
          <a:p>
            <a:r>
              <a:rPr lang="en-US" smtClean="0"/>
              <a:t>short names</a:t>
            </a:r>
          </a:p>
          <a:p>
            <a:r>
              <a:rPr lang="en-US" smtClean="0"/>
              <a:t>no smells.</a:t>
            </a:r>
          </a:p>
          <a:p>
            <a:endParaRPr lang="en-US" smtClean="0"/>
          </a:p>
          <a:p>
            <a:r>
              <a:rPr lang="en-US" smtClean="0"/>
              <a:t>software visualization</a:t>
            </a:r>
          </a:p>
          <a:p>
            <a:endParaRPr lang="en-US" smtClean="0"/>
          </a:p>
          <a:p>
            <a:r>
              <a:rPr lang="en-US" smtClean="0"/>
              <a:t>code is written only once, but read many times.</a:t>
            </a:r>
          </a:p>
        </p:txBody>
      </p:sp>
    </p:spTree>
    <p:extLst>
      <p:ext uri="{BB962C8B-B14F-4D97-AF65-F5344CB8AC3E}">
        <p14:creationId xmlns:p14="http://schemas.microsoft.com/office/powerpoint/2010/main" val="669492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82</a:t>
            </a:fld>
            <a:endParaRPr lang="en-GB"/>
          </a:p>
        </p:txBody>
      </p:sp>
    </p:spTree>
    <p:extLst>
      <p:ext uri="{BB962C8B-B14F-4D97-AF65-F5344CB8AC3E}">
        <p14:creationId xmlns:p14="http://schemas.microsoft.com/office/powerpoint/2010/main" val="298630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709345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D4B10-9918-4452-B2BC-233681A706CC}" type="slidenum">
              <a:rPr lang="en-US"/>
              <a:pPr/>
              <a:t>84</a:t>
            </a:fld>
            <a:endParaRPr lang="en-US"/>
          </a:p>
        </p:txBody>
      </p:sp>
      <p:sp>
        <p:nvSpPr>
          <p:cNvPr id="58370" name="Rectangle 2"/>
          <p:cNvSpPr>
            <a:spLocks noGrp="1" noRot="1" noChangeAspect="1" noChangeArrowheads="1"/>
          </p:cNvSpPr>
          <p:nvPr>
            <p:ph type="sldImg"/>
          </p:nvPr>
        </p:nvSpPr>
        <p:spPr bwMode="auto">
          <a:xfrm>
            <a:off x="908050" y="742950"/>
            <a:ext cx="4953000" cy="3714750"/>
          </a:xfrm>
          <a:prstGeom prst="rect">
            <a:avLst/>
          </a:prstGeom>
          <a:solidFill>
            <a:srgbClr val="FFFFFF"/>
          </a:solidFill>
          <a:ln>
            <a:solidFill>
              <a:srgbClr val="000000"/>
            </a:solidFill>
            <a:miter lim="800000"/>
            <a:headEnd/>
            <a:tailEnd/>
          </a:ln>
        </p:spPr>
      </p:sp>
      <p:sp>
        <p:nvSpPr>
          <p:cNvPr id="58371" name="Rectangle 3"/>
          <p:cNvSpPr>
            <a:spLocks noGrp="1" noChangeArrowheads="1"/>
          </p:cNvSpPr>
          <p:nvPr>
            <p:ph type="body" idx="1"/>
          </p:nvPr>
        </p:nvSpPr>
        <p:spPr bwMode="auto">
          <a:xfrm>
            <a:off x="902547" y="4705350"/>
            <a:ext cx="4964007" cy="4457700"/>
          </a:xfrm>
          <a:prstGeom prst="rect">
            <a:avLst/>
          </a:prstGeom>
          <a:solidFill>
            <a:srgbClr val="FFFFFF"/>
          </a:solidFill>
          <a:ln>
            <a:solidFill>
              <a:srgbClr val="000000"/>
            </a:solidFill>
            <a:miter lim="800000"/>
            <a:headEnd/>
            <a:tailEnd/>
          </a:ln>
        </p:spPr>
        <p:txBody>
          <a:bodyPr lIns="89940" tIns="44970" rIns="89940" bIns="44970"/>
          <a:lstStyle/>
          <a:p>
            <a:endParaRPr lang="en-GB"/>
          </a:p>
        </p:txBody>
      </p:sp>
    </p:spTree>
    <p:extLst>
      <p:ext uri="{BB962C8B-B14F-4D97-AF65-F5344CB8AC3E}">
        <p14:creationId xmlns:p14="http://schemas.microsoft.com/office/powerpoint/2010/main" val="2644569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86</a:t>
            </a:fld>
            <a:endParaRPr lang="en-GB"/>
          </a:p>
        </p:txBody>
      </p:sp>
    </p:spTree>
    <p:extLst>
      <p:ext uri="{BB962C8B-B14F-4D97-AF65-F5344CB8AC3E}">
        <p14:creationId xmlns:p14="http://schemas.microsoft.com/office/powerpoint/2010/main" val="805800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92B24E0-6F35-45D2-8116-F8C6C4113D8B}" type="slidenum">
              <a:rPr lang="en-GB" smtClean="0"/>
              <a:pPr/>
              <a:t>87</a:t>
            </a:fld>
            <a:endParaRPr lang="en-GB"/>
          </a:p>
        </p:txBody>
      </p:sp>
    </p:spTree>
    <p:extLst>
      <p:ext uri="{BB962C8B-B14F-4D97-AF65-F5344CB8AC3E}">
        <p14:creationId xmlns:p14="http://schemas.microsoft.com/office/powerpoint/2010/main" val="656180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3058038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171163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2673231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3572472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D48206B-CF16-45F0-845B-3A15AC42BD05}" type="slidenum">
              <a:rPr lang="en-GB" smtClean="0"/>
              <a:pPr/>
              <a:t>94</a:t>
            </a:fld>
            <a:endParaRPr lang="en-GB"/>
          </a:p>
        </p:txBody>
      </p:sp>
    </p:spTree>
    <p:extLst>
      <p:ext uri="{BB962C8B-B14F-4D97-AF65-F5344CB8AC3E}">
        <p14:creationId xmlns:p14="http://schemas.microsoft.com/office/powerpoint/2010/main" val="410689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product-families and versioning</a:t>
            </a:r>
            <a:r>
              <a:rPr lang="en-US" baseline="0" dirty="0" smtClean="0"/>
              <a:t> makes this problem even more difficult</a:t>
            </a:r>
            <a:endParaRPr lang="en-GB" dirty="0"/>
          </a:p>
        </p:txBody>
      </p:sp>
      <p:sp>
        <p:nvSpPr>
          <p:cNvPr id="4" name="Slide Number Placeholder 3"/>
          <p:cNvSpPr>
            <a:spLocks noGrp="1"/>
          </p:cNvSpPr>
          <p:nvPr>
            <p:ph type="sldNum" sz="quarter" idx="10"/>
          </p:nvPr>
        </p:nvSpPr>
        <p:spPr/>
        <p:txBody>
          <a:bodyPr/>
          <a:lstStyle/>
          <a:p>
            <a:fld id="{2CDAC663-0216-4F6A-AF81-8283C9117DF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718673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316FC-704B-406E-853D-B3E53EFBAA03}" type="slidenum">
              <a:rPr lang="en-US"/>
              <a:pPr/>
              <a:t>95</a:t>
            </a:fld>
            <a:endParaRPr lang="en-US"/>
          </a:p>
        </p:txBody>
      </p:sp>
      <p:sp>
        <p:nvSpPr>
          <p:cNvPr id="1075202" name="Rectangle 2"/>
          <p:cNvSpPr>
            <a:spLocks noGrp="1" noRot="1" noChangeAspect="1" noChangeArrowheads="1" noTextEdit="1"/>
          </p:cNvSpPr>
          <p:nvPr>
            <p:ph type="sldImg"/>
          </p:nvPr>
        </p:nvSpPr>
        <p:spPr>
          <a:ln/>
        </p:spPr>
      </p:sp>
      <p:sp>
        <p:nvSpPr>
          <p:cNvPr id="1075203" name="Rectangle 3"/>
          <p:cNvSpPr>
            <a:spLocks noGrp="1" noChangeArrowheads="1"/>
          </p:cNvSpPr>
          <p:nvPr>
            <p:ph type="body" idx="1"/>
          </p:nvPr>
        </p:nvSpPr>
        <p:spPr>
          <a:xfrm>
            <a:off x="902547" y="4705350"/>
            <a:ext cx="4964007" cy="4457700"/>
          </a:xfrm>
        </p:spPr>
        <p:txBody>
          <a:bodyPr/>
          <a:lstStyle/>
          <a:p>
            <a:endParaRPr lang="en-GB"/>
          </a:p>
        </p:txBody>
      </p:sp>
    </p:spTree>
    <p:extLst>
      <p:ext uri="{BB962C8B-B14F-4D97-AF65-F5344CB8AC3E}">
        <p14:creationId xmlns:p14="http://schemas.microsoft.com/office/powerpoint/2010/main" val="2353199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D48206B-CF16-45F0-845B-3A15AC42BD05}" type="slidenum">
              <a:rPr lang="en-GB" smtClean="0"/>
              <a:pPr/>
              <a:t>96</a:t>
            </a:fld>
            <a:endParaRPr lang="en-GB"/>
          </a:p>
        </p:txBody>
      </p:sp>
    </p:spTree>
    <p:extLst>
      <p:ext uri="{BB962C8B-B14F-4D97-AF65-F5344CB8AC3E}">
        <p14:creationId xmlns:p14="http://schemas.microsoft.com/office/powerpoint/2010/main" val="735974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4C391-5915-4662-9831-62167155DF07}" type="slidenum">
              <a:rPr lang="en-US"/>
              <a:pPr/>
              <a:t>97</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99148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5DD57-0759-41EA-BB3C-B9158DA898DA}" type="slidenum">
              <a:rPr lang="en-US"/>
              <a:pPr/>
              <a:t>98</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2511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7876A-A41B-4677-A938-5210E17CEFA2}" type="slidenum">
              <a:rPr lang="en-US"/>
              <a:pPr/>
              <a:t>99</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1414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629F81-4EA7-44DF-9601-1679C38E467A}" type="slidenum">
              <a:rPr lang="en-US"/>
              <a:pPr/>
              <a:t>102</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US"/>
              <a:t>background/problem slide - ideally give examples of current LACK of integration and consistency</a:t>
            </a:r>
          </a:p>
        </p:txBody>
      </p:sp>
    </p:spTree>
    <p:extLst>
      <p:ext uri="{BB962C8B-B14F-4D97-AF65-F5344CB8AC3E}">
        <p14:creationId xmlns:p14="http://schemas.microsoft.com/office/powerpoint/2010/main" val="2506514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product-families and versioning</a:t>
            </a:r>
            <a:r>
              <a:rPr lang="en-US" baseline="0" dirty="0" smtClean="0"/>
              <a:t> makes this problem even more difficult</a:t>
            </a:r>
            <a:endParaRPr lang="en-GB" dirty="0"/>
          </a:p>
        </p:txBody>
      </p:sp>
      <p:sp>
        <p:nvSpPr>
          <p:cNvPr id="4" name="Slide Number Placeholder 3"/>
          <p:cNvSpPr>
            <a:spLocks noGrp="1"/>
          </p:cNvSpPr>
          <p:nvPr>
            <p:ph type="sldNum" sz="quarter" idx="10"/>
          </p:nvPr>
        </p:nvSpPr>
        <p:spPr/>
        <p:txBody>
          <a:bodyPr/>
          <a:lstStyle/>
          <a:p>
            <a:fld id="{2CDAC663-0216-4F6A-AF81-8283C9117DF0}" type="slidenum">
              <a:rPr lang="en-GB" smtClean="0">
                <a:solidFill>
                  <a:prstClr val="black"/>
                </a:solidFill>
              </a:rPr>
              <a:pPr/>
              <a:t>103</a:t>
            </a:fld>
            <a:endParaRPr lang="en-GB">
              <a:solidFill>
                <a:prstClr val="black"/>
              </a:solidFill>
            </a:endParaRPr>
          </a:p>
        </p:txBody>
      </p:sp>
    </p:spTree>
    <p:extLst>
      <p:ext uri="{BB962C8B-B14F-4D97-AF65-F5344CB8AC3E}">
        <p14:creationId xmlns:p14="http://schemas.microsoft.com/office/powerpoint/2010/main" val="2020197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Diagram</a:t>
            </a:r>
            <a:r>
              <a:rPr lang="en-US" baseline="0" dirty="0" smtClean="0"/>
              <a:t> from Ana Fernandez’s </a:t>
            </a:r>
            <a:r>
              <a:rPr lang="en-US" baseline="0" dirty="0" err="1" smtClean="0"/>
              <a:t>Ph.D</a:t>
            </a:r>
            <a:r>
              <a:rPr lang="en-US" baseline="0" dirty="0" smtClean="0"/>
              <a:t> study at airline company</a:t>
            </a:r>
            <a:endParaRPr lang="en-GB" dirty="0"/>
          </a:p>
        </p:txBody>
      </p:sp>
      <p:sp>
        <p:nvSpPr>
          <p:cNvPr id="4" name="Slide Number Placeholder 3"/>
          <p:cNvSpPr>
            <a:spLocks noGrp="1"/>
          </p:cNvSpPr>
          <p:nvPr>
            <p:ph type="sldNum" sz="quarter" idx="10"/>
          </p:nvPr>
        </p:nvSpPr>
        <p:spPr/>
        <p:txBody>
          <a:bodyPr/>
          <a:lstStyle/>
          <a:p>
            <a:fld id="{D212777B-EE42-44DA-894C-CB83E2C41BE2}"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3090409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A06C1E-C548-462D-9194-9C4B82E262A0}" type="slidenum">
              <a:rPr lang="en-GB" altLang="sv-SE" smtClean="0">
                <a:solidFill>
                  <a:srgbClr val="000000"/>
                </a:solidFill>
              </a:rPr>
              <a:pPr>
                <a:spcBef>
                  <a:spcPct val="0"/>
                </a:spcBef>
              </a:pPr>
              <a:t>111</a:t>
            </a:fld>
            <a:endParaRPr lang="en-GB" altLang="sv-SE"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2316302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6913"/>
            <a:ext cx="4638675" cy="34798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Times" pitchFamily="18" charset="0"/>
                <a:ea typeface="+mn-ea"/>
                <a:cs typeface="+mn-cs"/>
              </a:rPr>
              <a:t>Question 4</a:t>
            </a:r>
            <a:r>
              <a:rPr lang="en-GB" sz="1200" kern="1200" dirty="0" smtClean="0">
                <a:solidFill>
                  <a:schemeClr val="tx1"/>
                </a:solidFill>
                <a:effectLst/>
                <a:latin typeface="Times" pitchFamily="18" charset="0"/>
                <a:ea typeface="+mn-ea"/>
                <a:cs typeface="+mn-cs"/>
              </a:rPr>
              <a:t> (2 + 4 + 6 + 6 + 2 = 22 pts)</a:t>
            </a:r>
            <a:r>
              <a:rPr lang="en-GB" sz="1200" b="1" kern="1200" dirty="0" smtClean="0">
                <a:solidFill>
                  <a:schemeClr val="tx1"/>
                </a:solidFill>
                <a:effectLst/>
                <a:latin typeface="Times" pitchFamily="18" charset="0"/>
                <a:ea typeface="+mn-ea"/>
                <a:cs typeface="+mn-cs"/>
              </a:rPr>
              <a:t> </a:t>
            </a:r>
            <a:r>
              <a:rPr lang="en-GB" sz="1200" kern="1200" dirty="0" smtClean="0">
                <a:solidFill>
                  <a:schemeClr val="tx1"/>
                </a:solidFill>
                <a:effectLst/>
                <a:latin typeface="Times" pitchFamily="18" charset="0"/>
                <a:ea typeface="+mn-ea"/>
                <a:cs typeface="+mn-cs"/>
              </a:rPr>
              <a:t>Architectural design </a:t>
            </a:r>
          </a:p>
          <a:p>
            <a:r>
              <a:rPr lang="en-GB" sz="1200" kern="1200" dirty="0" smtClean="0">
                <a:solidFill>
                  <a:schemeClr val="tx1"/>
                </a:solidFill>
                <a:effectLst/>
                <a:latin typeface="Times" pitchFamily="18" charset="0"/>
                <a:ea typeface="+mn-ea"/>
                <a:cs typeface="+mn-cs"/>
              </a:rPr>
              <a:t> </a:t>
            </a:r>
          </a:p>
          <a:p>
            <a:r>
              <a:rPr lang="en-GB" sz="1200" kern="1200" dirty="0" smtClean="0">
                <a:solidFill>
                  <a:schemeClr val="tx1"/>
                </a:solidFill>
                <a:effectLst/>
                <a:latin typeface="Times" pitchFamily="18" charset="0"/>
                <a:ea typeface="+mn-ea"/>
                <a:cs typeface="+mn-cs"/>
              </a:rPr>
              <a:t>Read the case description below and make and answer the questions below the case description. Motivate for your answers and state your assumptions, and provide explanatory text with your diagrams.  </a:t>
            </a:r>
          </a:p>
          <a:p>
            <a:r>
              <a:rPr lang="en-GB" sz="1200" kern="1200" dirty="0" smtClean="0">
                <a:solidFill>
                  <a:schemeClr val="tx1"/>
                </a:solidFill>
                <a:effectLst/>
                <a:latin typeface="Times" pitchFamily="18" charset="0"/>
                <a:ea typeface="+mn-ea"/>
                <a:cs typeface="+mn-cs"/>
              </a:rPr>
              <a:t> </a:t>
            </a:r>
          </a:p>
          <a:p>
            <a:r>
              <a:rPr lang="en-GB" sz="1200" kern="1200" dirty="0" smtClean="0">
                <a:solidFill>
                  <a:schemeClr val="tx1"/>
                </a:solidFill>
                <a:effectLst/>
                <a:latin typeface="Times" pitchFamily="18" charset="0"/>
                <a:ea typeface="+mn-ea"/>
                <a:cs typeface="+mn-cs"/>
              </a:rPr>
              <a:t>The case study we consider in this question is an automated plagiarism checking tool (APC) for student-assignments. This is a system that teachers of higher level education (universities, polytechnics …) can use to check for plagiarism in the electronic documents that are handed in by students. To this end, universities can have subscriptions to the APC-service. Teaching staff of such universities can then create an account (by registering their e-mail address) with the APC.  Teaching staff can use the APC by sending an email with an attachment of a student hand-in to an assignment as attachment. The APC has conversion functionality which it uses to convert a variety of document formats (of the attachments) such as Word (.doc and .</a:t>
            </a:r>
            <a:r>
              <a:rPr lang="en-GB" sz="1200" kern="1200" dirty="0" err="1" smtClean="0">
                <a:solidFill>
                  <a:schemeClr val="tx1"/>
                </a:solidFill>
                <a:effectLst/>
                <a:latin typeface="Times" pitchFamily="18" charset="0"/>
                <a:ea typeface="+mn-ea"/>
                <a:cs typeface="+mn-cs"/>
              </a:rPr>
              <a:t>docx</a:t>
            </a:r>
            <a:r>
              <a:rPr lang="en-GB" sz="1200" kern="1200" dirty="0" smtClean="0">
                <a:solidFill>
                  <a:schemeClr val="tx1"/>
                </a:solidFill>
                <a:effectLst/>
                <a:latin typeface="Times" pitchFamily="18" charset="0"/>
                <a:ea typeface="+mn-ea"/>
                <a:cs typeface="+mn-cs"/>
              </a:rPr>
              <a:t>) as well as open document format (.</a:t>
            </a:r>
            <a:r>
              <a:rPr lang="en-GB" sz="1200" kern="1200" dirty="0" err="1" smtClean="0">
                <a:solidFill>
                  <a:schemeClr val="tx1"/>
                </a:solidFill>
                <a:effectLst/>
                <a:latin typeface="Times" pitchFamily="18" charset="0"/>
                <a:ea typeface="+mn-ea"/>
                <a:cs typeface="+mn-cs"/>
              </a:rPr>
              <a:t>odf</a:t>
            </a:r>
            <a:r>
              <a:rPr lang="en-GB" sz="1200" kern="1200" dirty="0" smtClean="0">
                <a:solidFill>
                  <a:schemeClr val="tx1"/>
                </a:solidFill>
                <a:effectLst/>
                <a:latin typeface="Times" pitchFamily="18" charset="0"/>
                <a:ea typeface="+mn-ea"/>
                <a:cs typeface="+mn-cs"/>
              </a:rPr>
              <a:t>) into pdf-format. The pdf is then ‘segmented’: the segmentation functionality produces a XML-document that contains the main structures of the document (such as title, table of contents, section-header, figure, table, section-text, sentence). Next, the APC system performs an analysis to find out if there are parts of the hand-in that match any parts of any other document that it knows. For this, the APC system has a large repository of previous assignments and published scientific papers and books. This repository is updated automatically with new papers from scientific databases (such as IEEE Explore). For comparing a new hand-in, a reduced version of the XML document of the hand-in is made that only contains significant keywords (thereby omitting non-significant words such as ‘the’ and ‘a’). This step is called ‘pre-processing’. Then, in the actual comparison, each sentence of the reduced hand-in is compared to all sentences of all papers in the repository. Each comparison produces a similarity score. The scores of larger sections of a hand-in are obtained by summing up the scores of the sentences of which it consists. Ultimately, this leads to a plagiarism score for the entire hand-in. The analysis of a hand-in produces a report. This report shows which sentences of the hand-in have a significant ‘plagiarism’-score with which specific documents from the repository. This report is sent by e-mail to the staff member that has submitted the request for analysis. At the end of each month, the APC system sends a management-overview report to the universities that are subscribed. This report describes basis statistics about the number of hand-in’s that have been analysed and from which department and staff-member the hand-in’s were submitted.</a:t>
            </a:r>
          </a:p>
          <a:p>
            <a:r>
              <a:rPr lang="en-GB" sz="1200" kern="1200" dirty="0" smtClean="0">
                <a:solidFill>
                  <a:schemeClr val="tx1"/>
                </a:solidFill>
                <a:effectLst/>
                <a:latin typeface="Times" pitchFamily="18" charset="0"/>
                <a:ea typeface="+mn-ea"/>
                <a:cs typeface="+mn-cs"/>
              </a:rPr>
              <a:t> </a:t>
            </a:r>
          </a:p>
          <a:p>
            <a:pPr lvl="0"/>
            <a:r>
              <a:rPr lang="en-GB" sz="1200" kern="1200" dirty="0" smtClean="0">
                <a:solidFill>
                  <a:schemeClr val="tx1"/>
                </a:solidFill>
                <a:effectLst/>
                <a:latin typeface="Times" pitchFamily="18" charset="0"/>
                <a:ea typeface="+mn-ea"/>
                <a:cs typeface="+mn-cs"/>
              </a:rPr>
              <a:t>Mention 2 architectural drivers for the system (but not cost, schedule or maintainability)</a:t>
            </a:r>
          </a:p>
          <a:p>
            <a:pPr lvl="0"/>
            <a:r>
              <a:rPr lang="en-GB" sz="1200" kern="1200" dirty="0" smtClean="0">
                <a:solidFill>
                  <a:schemeClr val="tx1"/>
                </a:solidFill>
                <a:effectLst/>
                <a:latin typeface="Times" pitchFamily="18" charset="0"/>
                <a:ea typeface="+mn-ea"/>
                <a:cs typeface="+mn-cs"/>
              </a:rPr>
              <a:t>Create a use case diagram for the system that lists the 3 most important use cases for the system</a:t>
            </a:r>
          </a:p>
          <a:p>
            <a:pPr lvl="0"/>
            <a:r>
              <a:rPr lang="en-GB" sz="1200" kern="1200" dirty="0" smtClean="0">
                <a:solidFill>
                  <a:schemeClr val="tx1"/>
                </a:solidFill>
                <a:effectLst/>
                <a:latin typeface="Times" pitchFamily="18" charset="0"/>
                <a:ea typeface="+mn-ea"/>
                <a:cs typeface="+mn-cs"/>
              </a:rPr>
              <a:t>Create a structural view for the architecture of the APC system.</a:t>
            </a:r>
            <a:br>
              <a:rPr lang="en-GB" sz="1200" kern="1200" dirty="0" smtClean="0">
                <a:solidFill>
                  <a:schemeClr val="tx1"/>
                </a:solidFill>
                <a:effectLst/>
                <a:latin typeface="Times" pitchFamily="18" charset="0"/>
                <a:ea typeface="+mn-ea"/>
                <a:cs typeface="+mn-cs"/>
              </a:rPr>
            </a:br>
            <a:r>
              <a:rPr lang="en-GB" sz="1200" kern="1200" dirty="0" smtClean="0">
                <a:solidFill>
                  <a:schemeClr val="tx1"/>
                </a:solidFill>
                <a:effectLst/>
                <a:latin typeface="Times" pitchFamily="18" charset="0"/>
                <a:ea typeface="+mn-ea"/>
                <a:cs typeface="+mn-cs"/>
              </a:rPr>
              <a:t>In your structural design, you have to infer which subsystems/components are needed in the system. For each component in your architecture, briefly explain its responsibility (aim for 1 sentence).</a:t>
            </a:r>
          </a:p>
          <a:p>
            <a:pPr lvl="0"/>
            <a:r>
              <a:rPr lang="en-GB" sz="1200" kern="1200" dirty="0" smtClean="0">
                <a:solidFill>
                  <a:schemeClr val="tx1"/>
                </a:solidFill>
                <a:effectLst/>
                <a:latin typeface="Times" pitchFamily="18" charset="0"/>
                <a:ea typeface="+mn-ea"/>
                <a:cs typeface="+mn-cs"/>
              </a:rPr>
              <a:t>Create a behavioural view for the system. This view should describe at least the following:</a:t>
            </a:r>
          </a:p>
          <a:p>
            <a:pPr lvl="0"/>
            <a:r>
              <a:rPr lang="en-GB" sz="1200" kern="1200" dirty="0" smtClean="0">
                <a:solidFill>
                  <a:schemeClr val="tx1"/>
                </a:solidFill>
                <a:effectLst/>
                <a:latin typeface="Times" pitchFamily="18" charset="0"/>
                <a:ea typeface="+mn-ea"/>
                <a:cs typeface="+mn-cs"/>
              </a:rPr>
              <a:t>Send a report in response to the request to analyse a hand-in (model the entire scenario starting from the request).</a:t>
            </a:r>
          </a:p>
          <a:p>
            <a:pPr lvl="0"/>
            <a:r>
              <a:rPr lang="en-GB" sz="1200" kern="1200" dirty="0" smtClean="0">
                <a:solidFill>
                  <a:schemeClr val="tx1"/>
                </a:solidFill>
                <a:effectLst/>
                <a:latin typeface="Times" pitchFamily="18" charset="0"/>
                <a:ea typeface="+mn-ea"/>
                <a:cs typeface="+mn-cs"/>
              </a:rPr>
              <a:t>Send a management overview report </a:t>
            </a:r>
          </a:p>
          <a:p>
            <a:r>
              <a:rPr lang="en-GB" sz="1200" kern="1200" dirty="0" smtClean="0">
                <a:solidFill>
                  <a:schemeClr val="tx1"/>
                </a:solidFill>
                <a:effectLst/>
                <a:latin typeface="Times" pitchFamily="18" charset="0"/>
                <a:ea typeface="+mn-ea"/>
                <a:cs typeface="+mn-cs"/>
              </a:rPr>
              <a:t>Give one example in your architecture design where you used ‘Information Hiding’. Explain your answer.</a:t>
            </a:r>
            <a:endParaRPr lang="en-GB" sz="1200" kern="1200" dirty="0">
              <a:solidFill>
                <a:schemeClr val="tx1"/>
              </a:solidFill>
              <a:effectLst/>
              <a:latin typeface="Times" pitchFamily="18" charset="0"/>
              <a:ea typeface="+mn-ea"/>
              <a:cs typeface="+mn-cs"/>
            </a:endParaRPr>
          </a:p>
        </p:txBody>
      </p:sp>
      <p:sp>
        <p:nvSpPr>
          <p:cNvPr id="4" name="Slide Number Placeholder 3"/>
          <p:cNvSpPr>
            <a:spLocks noGrp="1"/>
          </p:cNvSpPr>
          <p:nvPr>
            <p:ph type="sldNum" sz="quarter" idx="10"/>
          </p:nvPr>
        </p:nvSpPr>
        <p:spPr/>
        <p:txBody>
          <a:bodyPr/>
          <a:lstStyle/>
          <a:p>
            <a:fld id="{FC894E89-BD71-44EC-AEEC-F5B044CE6699}" type="slidenum">
              <a:rPr lang="en-US" smtClean="0"/>
              <a:pPr/>
              <a:t>113</a:t>
            </a:fld>
            <a:endParaRPr lang="en-US"/>
          </a:p>
        </p:txBody>
      </p:sp>
    </p:spTree>
    <p:extLst>
      <p:ext uri="{BB962C8B-B14F-4D97-AF65-F5344CB8AC3E}">
        <p14:creationId xmlns:p14="http://schemas.microsoft.com/office/powerpoint/2010/main" val="325752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44AC4A7-E3CA-475C-B651-3EDAFC6F799C}" type="slidenum">
              <a:rPr lang="en-GB" smtClean="0"/>
              <a:pPr>
                <a:defRPr/>
              </a:pPr>
              <a:t>14</a:t>
            </a:fld>
            <a:endParaRPr lang="en-GB"/>
          </a:p>
        </p:txBody>
      </p:sp>
    </p:spTree>
    <p:extLst>
      <p:ext uri="{BB962C8B-B14F-4D97-AF65-F5344CB8AC3E}">
        <p14:creationId xmlns:p14="http://schemas.microsoft.com/office/powerpoint/2010/main" val="476316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E5A6D6-5E04-41DC-8736-C9013053AD68}" type="slidenum">
              <a:rPr lang="en-GB" smtClean="0"/>
              <a:pPr/>
              <a:t>119</a:t>
            </a:fld>
            <a:endParaRPr lang="en-GB"/>
          </a:p>
        </p:txBody>
      </p:sp>
    </p:spTree>
    <p:extLst>
      <p:ext uri="{BB962C8B-B14F-4D97-AF65-F5344CB8AC3E}">
        <p14:creationId xmlns:p14="http://schemas.microsoft.com/office/powerpoint/2010/main" val="565729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888143D-FF1A-481E-AF71-5CA579C63A32}" type="slidenum">
              <a:rPr lang="en-US" smtClean="0"/>
              <a:pPr/>
              <a:t>120</a:t>
            </a:fld>
            <a:endParaRPr lang="en-US"/>
          </a:p>
        </p:txBody>
      </p:sp>
    </p:spTree>
    <p:extLst>
      <p:ext uri="{BB962C8B-B14F-4D97-AF65-F5344CB8AC3E}">
        <p14:creationId xmlns:p14="http://schemas.microsoft.com/office/powerpoint/2010/main" val="4178136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027F79-C11E-4E44-ADED-E0B6D6064577}" type="slidenum">
              <a:rPr lang="en-GB" altLang="en-US" sz="1300" smtClean="0">
                <a:solidFill>
                  <a:srgbClr val="000000"/>
                </a:solidFill>
              </a:rPr>
              <a:pPr>
                <a:spcBef>
                  <a:spcPct val="0"/>
                </a:spcBef>
              </a:pPr>
              <a:t>121</a:t>
            </a:fld>
            <a:endParaRPr lang="en-GB" altLang="en-US" sz="1300" smtClean="0">
              <a:solidFill>
                <a:srgbClr val="000000"/>
              </a:solidFill>
            </a:endParaRPr>
          </a:p>
        </p:txBody>
      </p:sp>
      <p:sp>
        <p:nvSpPr>
          <p:cNvPr id="142339" name="Rectangle 2"/>
          <p:cNvSpPr>
            <a:spLocks noGrp="1" noRot="1" noChangeAspect="1" noChangeArrowheads="1" noTextEdit="1"/>
          </p:cNvSpPr>
          <p:nvPr>
            <p:ph type="sldImg"/>
          </p:nvPr>
        </p:nvSpPr>
        <p:spPr>
          <a:xfrm>
            <a:off x="779463" y="819150"/>
            <a:ext cx="5448300" cy="4087813"/>
          </a:xfrm>
          <a:solidFill>
            <a:srgbClr val="FFFFFF"/>
          </a:solidFill>
          <a:ln/>
        </p:spPr>
      </p:sp>
      <p:sp>
        <p:nvSpPr>
          <p:cNvPr id="142340" name="Rectangle 3"/>
          <p:cNvSpPr>
            <a:spLocks noGrp="1" noChangeArrowheads="1"/>
          </p:cNvSpPr>
          <p:nvPr>
            <p:ph type="body" idx="1"/>
          </p:nvPr>
        </p:nvSpPr>
        <p:spPr>
          <a:xfrm>
            <a:off x="653407" y="5179674"/>
            <a:ext cx="5769404" cy="5271020"/>
          </a:xfrm>
          <a:solidFill>
            <a:srgbClr val="FFFFFF"/>
          </a:solidFill>
          <a:ln>
            <a:solidFill>
              <a:srgbClr val="000000"/>
            </a:solidFill>
            <a:miter lim="800000"/>
            <a:headEnd/>
            <a:tailEnd/>
          </a:ln>
        </p:spPr>
        <p:txBody>
          <a:bodyPr/>
          <a:lstStyle/>
          <a:p>
            <a:pPr marL="190500" indent="-190500" eaLnBrk="1" hangingPunct="1">
              <a:spcBef>
                <a:spcPct val="0"/>
              </a:spcBef>
            </a:pPr>
            <a:endParaRPr lang="nl-NL" altLang="en-US" sz="1400" dirty="0" smtClean="0"/>
          </a:p>
        </p:txBody>
      </p:sp>
    </p:spTree>
    <p:extLst>
      <p:ext uri="{BB962C8B-B14F-4D97-AF65-F5344CB8AC3E}">
        <p14:creationId xmlns:p14="http://schemas.microsoft.com/office/powerpoint/2010/main" val="1562660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CEB55DBB-F08F-472A-8049-82A73A0BA674}" type="slidenum">
              <a:rPr lang="en-US" sz="1200"/>
              <a:pPr/>
              <a:t>20</a:t>
            </a:fld>
            <a:endParaRPr lang="en-US" sz="1200"/>
          </a:p>
        </p:txBody>
      </p:sp>
      <p:sp>
        <p:nvSpPr>
          <p:cNvPr id="87043" name="Rectangle 2"/>
          <p:cNvSpPr>
            <a:spLocks noGrp="1" noRot="1" noChangeAspect="1" noChangeArrowheads="1" noTextEdit="1"/>
          </p:cNvSpPr>
          <p:nvPr>
            <p:ph type="sldImg"/>
          </p:nvPr>
        </p:nvSpPr>
        <p:spPr>
          <a:xfrm>
            <a:off x="965200" y="781050"/>
            <a:ext cx="4894263" cy="3671888"/>
          </a:xfrm>
          <a:ln/>
        </p:spPr>
      </p:sp>
      <p:sp>
        <p:nvSpPr>
          <p:cNvPr id="87044"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308612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CB8CB979-85C2-4BA5-B57F-B2B3C0525525}" type="slidenum">
              <a:rPr lang="en-US" sz="1200"/>
              <a:pPr/>
              <a:t>22</a:t>
            </a:fld>
            <a:endParaRPr lang="en-US" sz="1200"/>
          </a:p>
        </p:txBody>
      </p:sp>
      <p:sp>
        <p:nvSpPr>
          <p:cNvPr id="88067" name="Rectangle 2"/>
          <p:cNvSpPr>
            <a:spLocks noGrp="1" noRot="1" noChangeAspect="1" noChangeArrowheads="1" noTextEdit="1"/>
          </p:cNvSpPr>
          <p:nvPr>
            <p:ph type="sldImg"/>
          </p:nvPr>
        </p:nvSpPr>
        <p:spPr>
          <a:xfrm>
            <a:off x="965200" y="781050"/>
            <a:ext cx="4894263" cy="3671888"/>
          </a:xfrm>
          <a:ln/>
        </p:spPr>
      </p:sp>
      <p:sp>
        <p:nvSpPr>
          <p:cNvPr id="88068"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382975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F0CF5B6B-E178-4173-B81E-F96780324FCA}" type="slidenum">
              <a:rPr lang="en-US" sz="1200"/>
              <a:pPr/>
              <a:t>23</a:t>
            </a:fld>
            <a:endParaRPr lang="en-US" sz="1200"/>
          </a:p>
        </p:txBody>
      </p:sp>
      <p:sp>
        <p:nvSpPr>
          <p:cNvPr id="89091" name="Rectangle 2"/>
          <p:cNvSpPr>
            <a:spLocks noGrp="1" noRot="1" noChangeAspect="1" noChangeArrowheads="1" noTextEdit="1"/>
          </p:cNvSpPr>
          <p:nvPr>
            <p:ph type="sldImg"/>
          </p:nvPr>
        </p:nvSpPr>
        <p:spPr>
          <a:xfrm>
            <a:off x="965200" y="781050"/>
            <a:ext cx="4894263" cy="3671888"/>
          </a:xfrm>
          <a:ln/>
        </p:spPr>
      </p:sp>
      <p:sp>
        <p:nvSpPr>
          <p:cNvPr id="89092"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273598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0ACCBEF5-588C-4FE4-AA52-DF40A59E50BB}" type="slidenum">
              <a:rPr lang="en-US" sz="1200"/>
              <a:pPr/>
              <a:t>24</a:t>
            </a:fld>
            <a:endParaRPr lang="en-US" sz="1200"/>
          </a:p>
        </p:txBody>
      </p:sp>
      <p:sp>
        <p:nvSpPr>
          <p:cNvPr id="98307" name="Rectangle 2"/>
          <p:cNvSpPr>
            <a:spLocks noGrp="1" noRot="1" noChangeAspect="1" noChangeArrowheads="1" noTextEdit="1"/>
          </p:cNvSpPr>
          <p:nvPr>
            <p:ph type="sldImg"/>
          </p:nvPr>
        </p:nvSpPr>
        <p:spPr>
          <a:xfrm>
            <a:off x="965200" y="781050"/>
            <a:ext cx="4894263" cy="3671888"/>
          </a:xfrm>
          <a:ln/>
        </p:spPr>
      </p:sp>
      <p:sp>
        <p:nvSpPr>
          <p:cNvPr id="98308" name="Rectangle 3"/>
          <p:cNvSpPr>
            <a:spLocks noGrp="1" noChangeArrowheads="1"/>
          </p:cNvSpPr>
          <p:nvPr>
            <p:ph type="body" idx="1"/>
          </p:nvPr>
        </p:nvSpPr>
        <p:spPr>
          <a:xfrm>
            <a:off x="931283" y="4686585"/>
            <a:ext cx="4960022" cy="4450327"/>
          </a:xfrm>
          <a:noFill/>
        </p:spPr>
        <p:txBody>
          <a:bodyPr/>
          <a:lstStyle/>
          <a:p>
            <a:endParaRPr lang="en-GB" smtClean="0"/>
          </a:p>
        </p:txBody>
      </p:sp>
    </p:spTree>
    <p:extLst>
      <p:ext uri="{BB962C8B-B14F-4D97-AF65-F5344CB8AC3E}">
        <p14:creationId xmlns:p14="http://schemas.microsoft.com/office/powerpoint/2010/main" val="427443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63" name="Rectangle 43"/>
          <p:cNvSpPr>
            <a:spLocks noChangeArrowheads="1"/>
          </p:cNvSpPr>
          <p:nvPr/>
        </p:nvSpPr>
        <p:spPr bwMode="auto">
          <a:xfrm>
            <a:off x="-1342" y="1"/>
            <a:ext cx="9144000" cy="6857999"/>
          </a:xfrm>
          <a:prstGeom prst="rect">
            <a:avLst/>
          </a:prstGeom>
          <a:solidFill>
            <a:srgbClr val="0C2577"/>
          </a:solidFill>
          <a:ln w="9525">
            <a:noFill/>
            <a:miter lim="800000"/>
            <a:headEnd/>
            <a:tailEnd/>
          </a:ln>
          <a:effectLst/>
        </p:spPr>
        <p:txBody>
          <a:bodyPr wrap="none" lIns="91402" tIns="45702" rIns="91402" bIns="45702" anchor="ctr"/>
          <a:lstStyle/>
          <a:p>
            <a:pPr algn="ctr">
              <a:buFontTx/>
              <a:buChar char="•"/>
            </a:pPr>
            <a:endParaRPr lang="nl-NL" sz="1800" dirty="0">
              <a:solidFill>
                <a:schemeClr val="tx1"/>
              </a:solidFill>
              <a:latin typeface="Cambria" pitchFamily="18" charset="0"/>
            </a:endParaRPr>
          </a:p>
        </p:txBody>
      </p:sp>
      <p:sp>
        <p:nvSpPr>
          <p:cNvPr id="5123" name="Rectangle 3"/>
          <p:cNvSpPr>
            <a:spLocks noGrp="1" noChangeArrowheads="1"/>
          </p:cNvSpPr>
          <p:nvPr>
            <p:ph type="subTitle" idx="1"/>
          </p:nvPr>
        </p:nvSpPr>
        <p:spPr>
          <a:xfrm>
            <a:off x="468313" y="4508501"/>
            <a:ext cx="5472112" cy="360363"/>
          </a:xfrm>
        </p:spPr>
        <p:txBody>
          <a:bodyPr/>
          <a:lstStyle>
            <a:lvl1pPr marL="0" indent="0">
              <a:buFont typeface="Arial" charset="0"/>
              <a:buNone/>
              <a:defRPr sz="2000">
                <a:solidFill>
                  <a:schemeClr val="bg1"/>
                </a:solidFill>
                <a:latin typeface="Calibri" pitchFamily="34" charset="0"/>
              </a:defRPr>
            </a:lvl1pPr>
          </a:lstStyle>
          <a:p>
            <a:r>
              <a:rPr lang="en-US" dirty="0" smtClean="0"/>
              <a:t>Click to edit Master subtitle style</a:t>
            </a:r>
            <a:endParaRPr lang="en-US" dirty="0"/>
          </a:p>
        </p:txBody>
      </p:sp>
      <p:sp>
        <p:nvSpPr>
          <p:cNvPr id="5170" name="Rectangle 50"/>
          <p:cNvSpPr>
            <a:spLocks noGrp="1" noChangeArrowheads="1"/>
          </p:cNvSpPr>
          <p:nvPr>
            <p:ph type="dt" sz="quarter" idx="2"/>
          </p:nvPr>
        </p:nvSpPr>
        <p:spPr bwMode="auto">
          <a:xfrm>
            <a:off x="6084889" y="4511675"/>
            <a:ext cx="2613025" cy="3556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marL="0" indent="0" algn="r" rtl="0" eaLnBrk="1" fontAlgn="base" hangingPunct="1">
              <a:lnSpc>
                <a:spcPct val="95000"/>
              </a:lnSpc>
              <a:spcBef>
                <a:spcPct val="0"/>
              </a:spcBef>
              <a:spcAft>
                <a:spcPct val="0"/>
              </a:spcAft>
              <a:buFont typeface="Arial" charset="0"/>
              <a:buNone/>
              <a:defRPr lang="nl-NL" sz="2000" dirty="0" smtClean="0">
                <a:solidFill>
                  <a:schemeClr val="bg1"/>
                </a:solidFill>
                <a:latin typeface="Calibri" pitchFamily="34" charset="0"/>
                <a:ea typeface="+mn-ea"/>
                <a:cs typeface="+mn-cs"/>
              </a:defRPr>
            </a:lvl1pPr>
          </a:lstStyle>
          <a:p>
            <a:endParaRPr lang="en-GB"/>
          </a:p>
        </p:txBody>
      </p:sp>
      <p:sp>
        <p:nvSpPr>
          <p:cNvPr id="5122" name="Rectangle 2"/>
          <p:cNvSpPr>
            <a:spLocks noGrp="1" noChangeArrowheads="1"/>
          </p:cNvSpPr>
          <p:nvPr>
            <p:ph type="ctrTitle"/>
          </p:nvPr>
        </p:nvSpPr>
        <p:spPr>
          <a:xfrm>
            <a:off x="611188" y="1268413"/>
            <a:ext cx="7916862" cy="1439862"/>
          </a:xfrm>
        </p:spPr>
        <p:txBody>
          <a:bodyPr/>
          <a:lstStyle>
            <a:lvl1pPr algn="ctr">
              <a:defRPr>
                <a:solidFill>
                  <a:schemeClr val="bg1"/>
                </a:solidFill>
                <a:latin typeface="Calibri" pitchFamily="34" charset="0"/>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b="1">
                <a:latin typeface="+mn-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fontAlgn="auto">
              <a:spcBef>
                <a:spcPts val="0"/>
              </a:spcBef>
              <a:spcAft>
                <a:spcPts val="0"/>
              </a:spcAft>
            </a:pPr>
            <a:fld id="{00000000-1234-1234-1234-123412341234}" type="slidenum">
              <a:rPr lang="en" sz="1800" smtClean="0">
                <a:solidFill>
                  <a:srgbClr val="000000"/>
                </a:solidFill>
                <a:latin typeface="Arial"/>
              </a:rPr>
              <a:pPr fontAlgn="auto">
                <a:spcBef>
                  <a:spcPts val="0"/>
                </a:spcBef>
                <a:spcAft>
                  <a:spcPts val="0"/>
                </a:spcAft>
              </a:pPr>
              <a:t>‹#›</a:t>
            </a:fld>
            <a:endParaRPr lang="en" sz="1800">
              <a:solidFill>
                <a:srgbClr val="000000"/>
              </a:solidFill>
              <a:latin typeface="Arial"/>
            </a:endParaRPr>
          </a:p>
        </p:txBody>
      </p:sp>
    </p:spTree>
    <p:extLst>
      <p:ext uri="{BB962C8B-B14F-4D97-AF65-F5344CB8AC3E}">
        <p14:creationId xmlns:p14="http://schemas.microsoft.com/office/powerpoint/2010/main" val="1321435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1450158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17315103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52227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1181114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5848196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14023076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5175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0572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723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0671" y="333375"/>
            <a:ext cx="2033587" cy="55435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8313" y="333375"/>
            <a:ext cx="5949950"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6122845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4255825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0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3376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509587"/>
            <a:ext cx="8135937" cy="633413"/>
          </a:xfrm>
        </p:spPr>
        <p:txBody>
          <a:bodyPr/>
          <a:lstStyle>
            <a:lvl1pPr>
              <a:defRPr>
                <a:latin typeface="Calibri"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8313" y="1639888"/>
            <a:ext cx="8135937" cy="4608512"/>
          </a:xfrm>
        </p:spPr>
        <p:txBody>
          <a:bodyPr/>
          <a:lstStyle>
            <a:lvl1pPr marL="342900" indent="-342900">
              <a:buClrTx/>
              <a:buSzPct val="100000"/>
              <a:buFont typeface="Arial" pitchFamily="34" charset="0"/>
              <a:buChar char="•"/>
              <a:defRPr sz="2400">
                <a:latin typeface="Calibri" pitchFamily="34" charset="0"/>
              </a:defRPr>
            </a:lvl1pPr>
            <a:lvl2pPr marL="742950" indent="-285750">
              <a:buClrTx/>
              <a:buSzPct val="100000"/>
              <a:buFont typeface="Arial" pitchFamily="34" charset="0"/>
              <a:buChar char="•"/>
              <a:defRPr lang="en-GB" sz="2000" baseline="0" dirty="0">
                <a:solidFill>
                  <a:srgbClr val="0C2577"/>
                </a:solidFill>
                <a:latin typeface="Calibri" pitchFamily="34" charset="0"/>
                <a:ea typeface="+mn-ea"/>
                <a:cs typeface="+mn-cs"/>
              </a:defRPr>
            </a:lvl2pPr>
            <a:lvl3pPr marL="1143000" indent="-228600">
              <a:buClrTx/>
              <a:buSzPct val="100000"/>
              <a:buFont typeface="Arial" pitchFamily="34" charset="0"/>
              <a:buChar char="•"/>
              <a:defRPr>
                <a:solidFill>
                  <a:schemeClr val="accent6"/>
                </a:solidFill>
                <a:latin typeface="Calibri" pitchFamily="34" charset="0"/>
              </a:defRPr>
            </a:lvl3pPr>
            <a:lvl4pPr marL="1600200" indent="-228600">
              <a:buClrTx/>
              <a:buSzPct val="100000"/>
              <a:buFont typeface="Arial" pitchFamily="34" charset="0"/>
              <a:buChar char="•"/>
              <a:defRPr>
                <a:solidFill>
                  <a:schemeClr val="accent6"/>
                </a:solidFill>
                <a:latin typeface="Calibri" pitchFamily="34" charset="0"/>
              </a:defRPr>
            </a:lvl4pPr>
            <a:lvl5pPr marL="2057400" indent="-228600">
              <a:buClrTx/>
              <a:buSzPct val="100000"/>
              <a:buFont typeface="Arial" pitchFamily="34" charset="0"/>
              <a:buChar char="•"/>
              <a:defRPr>
                <a:solidFill>
                  <a:schemeClr val="accent6"/>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Box 57"/>
          <p:cNvSpPr txBox="1">
            <a:spLocks noChangeArrowheads="1"/>
          </p:cNvSpPr>
          <p:nvPr userDrawn="1"/>
        </p:nvSpPr>
        <p:spPr bwMode="auto">
          <a:xfrm>
            <a:off x="18177" y="6527800"/>
            <a:ext cx="31822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ct val="50000"/>
              </a:spcBef>
              <a:spcAft>
                <a:spcPts val="0"/>
              </a:spcAft>
            </a:pPr>
            <a:r>
              <a:rPr lang="en-US" sz="1200" b="1" dirty="0" smtClean="0">
                <a:solidFill>
                  <a:srgbClr val="FFFFFF"/>
                </a:solidFill>
                <a:latin typeface="Arial"/>
              </a:rPr>
              <a:t>M. R.V. Chaudron – May 2011</a:t>
            </a:r>
            <a:endParaRPr lang="en-US" sz="1200" b="1" dirty="0">
              <a:solidFill>
                <a:srgbClr val="FFFFFF"/>
              </a:solidFill>
              <a:latin typeface="Arial"/>
            </a:endParaRPr>
          </a:p>
        </p:txBody>
      </p:sp>
    </p:spTree>
    <p:extLst>
      <p:ext uri="{BB962C8B-B14F-4D97-AF65-F5344CB8AC3E}">
        <p14:creationId xmlns:p14="http://schemas.microsoft.com/office/powerpoint/2010/main" val="53963518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765175"/>
            <a:ext cx="8496300" cy="6477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484313"/>
            <a:ext cx="4171950"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84313"/>
            <a:ext cx="4171950"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395288" y="6400800"/>
            <a:ext cx="19050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6" name="Footer Placeholder 5"/>
          <p:cNvSpPr>
            <a:spLocks noGrp="1"/>
          </p:cNvSpPr>
          <p:nvPr>
            <p:ph type="ftr" sz="quarter" idx="11"/>
          </p:nvPr>
        </p:nvSpPr>
        <p:spPr>
          <a:xfrm>
            <a:off x="3159125" y="6400800"/>
            <a:ext cx="28956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7" name="Slide Number Placeholder 6"/>
          <p:cNvSpPr>
            <a:spLocks noGrp="1"/>
          </p:cNvSpPr>
          <p:nvPr>
            <p:ph type="sldNum" sz="quarter" idx="12"/>
          </p:nvPr>
        </p:nvSpPr>
        <p:spPr>
          <a:xfrm>
            <a:off x="6915150" y="6400800"/>
            <a:ext cx="1905000" cy="304800"/>
          </a:xfrm>
          <a:prstGeom prst="rect">
            <a:avLst/>
          </a:prstGeom>
        </p:spPr>
        <p:txBody>
          <a:bodyPr/>
          <a:lstStyle>
            <a:lvl1pPr>
              <a:defRPr/>
            </a:lvl1pPr>
          </a:lstStyle>
          <a:p>
            <a:pPr algn="r"/>
            <a:fld id="{429A279A-79BB-4DD3-980F-BC07E9443C2A}" type="slidenum">
              <a:rPr lang="en-GB" sz="2000">
                <a:solidFill>
                  <a:srgbClr val="FFFFFF"/>
                </a:solidFill>
                <a:latin typeface="Minion" pitchFamily="2" charset="0"/>
              </a:rPr>
              <a:pPr algn="r"/>
              <a:t>‹#›</a:t>
            </a:fld>
            <a:endParaRPr lang="en-GB" sz="2000">
              <a:solidFill>
                <a:srgbClr val="FFFFFF"/>
              </a:solidFill>
              <a:latin typeface="Minion" pitchFamily="2" charset="0"/>
            </a:endParaRPr>
          </a:p>
        </p:txBody>
      </p:sp>
    </p:spTree>
    <p:extLst>
      <p:ext uri="{BB962C8B-B14F-4D97-AF65-F5344CB8AC3E}">
        <p14:creationId xmlns:p14="http://schemas.microsoft.com/office/powerpoint/2010/main" val="13043373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765175"/>
            <a:ext cx="8496300" cy="6477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23850" y="1484313"/>
            <a:ext cx="4171950"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484313"/>
            <a:ext cx="4171950"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323850" y="3937000"/>
            <a:ext cx="8496300" cy="2300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395288" y="6400800"/>
            <a:ext cx="19050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7" name="Footer Placeholder 6"/>
          <p:cNvSpPr>
            <a:spLocks noGrp="1"/>
          </p:cNvSpPr>
          <p:nvPr>
            <p:ph type="ftr" sz="quarter" idx="11"/>
          </p:nvPr>
        </p:nvSpPr>
        <p:spPr>
          <a:xfrm>
            <a:off x="3159125" y="6400800"/>
            <a:ext cx="28956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8" name="Slide Number Placeholder 7"/>
          <p:cNvSpPr>
            <a:spLocks noGrp="1"/>
          </p:cNvSpPr>
          <p:nvPr>
            <p:ph type="sldNum" sz="quarter" idx="12"/>
          </p:nvPr>
        </p:nvSpPr>
        <p:spPr>
          <a:xfrm>
            <a:off x="6915150" y="6400800"/>
            <a:ext cx="1905000" cy="304800"/>
          </a:xfrm>
          <a:prstGeom prst="rect">
            <a:avLst/>
          </a:prstGeom>
        </p:spPr>
        <p:txBody>
          <a:bodyPr/>
          <a:lstStyle>
            <a:lvl1pPr>
              <a:defRPr/>
            </a:lvl1pPr>
          </a:lstStyle>
          <a:p>
            <a:pPr algn="r"/>
            <a:fld id="{705159B1-C32B-4204-8FFB-41496907B39F}" type="slidenum">
              <a:rPr lang="en-GB" sz="2000">
                <a:solidFill>
                  <a:srgbClr val="FFFFFF"/>
                </a:solidFill>
                <a:latin typeface="Minion" pitchFamily="2" charset="0"/>
              </a:rPr>
              <a:pPr algn="r"/>
              <a:t>‹#›</a:t>
            </a:fld>
            <a:endParaRPr lang="en-GB" sz="2000">
              <a:solidFill>
                <a:srgbClr val="FFFFFF"/>
              </a:solidFill>
              <a:latin typeface="Minion" pitchFamily="2" charset="0"/>
            </a:endParaRPr>
          </a:p>
        </p:txBody>
      </p:sp>
    </p:spTree>
    <p:extLst>
      <p:ext uri="{BB962C8B-B14F-4D97-AF65-F5344CB8AC3E}">
        <p14:creationId xmlns:p14="http://schemas.microsoft.com/office/powerpoint/2010/main" val="38229671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937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246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508000"/>
            <a:ext cx="4657725" cy="381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92288" y="1371600"/>
            <a:ext cx="3449637" cy="228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94325" y="1371600"/>
            <a:ext cx="3451225" cy="228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92288" y="3808413"/>
            <a:ext cx="3449637" cy="2284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394325" y="3808413"/>
            <a:ext cx="3451225" cy="2284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542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b="1">
                <a:latin typeface="+mn-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fontAlgn="auto">
              <a:spcBef>
                <a:spcPts val="0"/>
              </a:spcBef>
              <a:spcAft>
                <a:spcPts val="0"/>
              </a:spcAft>
            </a:pPr>
            <a:fld id="{00000000-1234-1234-1234-123412341234}" type="slidenum">
              <a:rPr lang="en" sz="1800" smtClean="0">
                <a:solidFill>
                  <a:srgbClr val="000000"/>
                </a:solidFill>
                <a:latin typeface="Arial"/>
              </a:rPr>
              <a:pPr fontAlgn="auto">
                <a:spcBef>
                  <a:spcPts val="0"/>
                </a:spcBef>
                <a:spcAft>
                  <a:spcPts val="0"/>
                </a:spcAft>
              </a:pPr>
              <a:t>‹#›</a:t>
            </a:fld>
            <a:endParaRPr lang="en" sz="1800">
              <a:solidFill>
                <a:srgbClr val="000000"/>
              </a:solidFill>
              <a:latin typeface="Arial"/>
            </a:endParaRPr>
          </a:p>
        </p:txBody>
      </p:sp>
    </p:spTree>
    <p:extLst>
      <p:ext uri="{BB962C8B-B14F-4D97-AF65-F5344CB8AC3E}">
        <p14:creationId xmlns:p14="http://schemas.microsoft.com/office/powerpoint/2010/main" val="23394160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E7DAE75F-6321-4670-994E-51C16AA4F739}" type="slidenum">
              <a:rPr lang="en-GB" altLang="en-US"/>
              <a:pPr>
                <a:defRPr/>
              </a:pPr>
              <a:t>‹#›</a:t>
            </a:fld>
            <a:endParaRPr lang="en-GB" altLang="en-US"/>
          </a:p>
        </p:txBody>
      </p:sp>
    </p:spTree>
    <p:extLst>
      <p:ext uri="{BB962C8B-B14F-4D97-AF65-F5344CB8AC3E}">
        <p14:creationId xmlns:p14="http://schemas.microsoft.com/office/powerpoint/2010/main" val="39343745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DB2BB1EC-279B-4232-B251-1678B7F733E4}" type="slidenum">
              <a:rPr lang="en-GB" altLang="en-US"/>
              <a:pPr>
                <a:defRPr/>
              </a:pPr>
              <a:t>‹#›</a:t>
            </a:fld>
            <a:endParaRPr lang="en-GB" altLang="en-US"/>
          </a:p>
        </p:txBody>
      </p:sp>
    </p:spTree>
    <p:extLst>
      <p:ext uri="{BB962C8B-B14F-4D97-AF65-F5344CB8AC3E}">
        <p14:creationId xmlns:p14="http://schemas.microsoft.com/office/powerpoint/2010/main" val="3567202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3183DFC-D92D-490F-B0AD-4AEC9A87A3EF}" type="slidenum">
              <a:rPr lang="en-GB" altLang="en-US"/>
              <a:pPr>
                <a:defRPr/>
              </a:pPr>
              <a:t>‹#›</a:t>
            </a:fld>
            <a:endParaRPr lang="en-GB" altLang="en-US"/>
          </a:p>
        </p:txBody>
      </p:sp>
    </p:spTree>
    <p:extLst>
      <p:ext uri="{BB962C8B-B14F-4D97-AF65-F5344CB8AC3E}">
        <p14:creationId xmlns:p14="http://schemas.microsoft.com/office/powerpoint/2010/main" val="8073615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685800" y="1773240"/>
            <a:ext cx="3810000"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40"/>
            <a:ext cx="3810000"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6"/>
          <p:cNvSpPr>
            <a:spLocks noGrp="1" noChangeArrowheads="1"/>
          </p:cNvSpPr>
          <p:nvPr>
            <p:ph type="sldNum" sz="quarter" idx="10"/>
          </p:nvPr>
        </p:nvSpPr>
        <p:spPr>
          <a:ln/>
        </p:spPr>
        <p:txBody>
          <a:bodyPr/>
          <a:lstStyle>
            <a:lvl1pPr>
              <a:defRPr/>
            </a:lvl1pPr>
          </a:lstStyle>
          <a:p>
            <a:pPr>
              <a:defRPr/>
            </a:pPr>
            <a:fld id="{2C1AE930-CE58-45FE-8936-E935ACEB9272}" type="slidenum">
              <a:rPr lang="en-GB" altLang="en-US"/>
              <a:pPr>
                <a:defRPr/>
              </a:pPr>
              <a:t>‹#›</a:t>
            </a:fld>
            <a:endParaRPr lang="en-GB" altLang="en-US"/>
          </a:p>
        </p:txBody>
      </p:sp>
    </p:spTree>
    <p:extLst>
      <p:ext uri="{BB962C8B-B14F-4D97-AF65-F5344CB8AC3E}">
        <p14:creationId xmlns:p14="http://schemas.microsoft.com/office/powerpoint/2010/main" val="31176302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6"/>
          <p:cNvSpPr>
            <a:spLocks noGrp="1" noChangeArrowheads="1"/>
          </p:cNvSpPr>
          <p:nvPr>
            <p:ph type="sldNum" sz="quarter" idx="10"/>
          </p:nvPr>
        </p:nvSpPr>
        <p:spPr>
          <a:ln/>
        </p:spPr>
        <p:txBody>
          <a:bodyPr/>
          <a:lstStyle>
            <a:lvl1pPr>
              <a:defRPr/>
            </a:lvl1pPr>
          </a:lstStyle>
          <a:p>
            <a:pPr>
              <a:defRPr/>
            </a:pPr>
            <a:fld id="{5B809C29-3AD7-4110-9239-72CF25344004}" type="slidenum">
              <a:rPr lang="en-GB" altLang="en-US"/>
              <a:pPr>
                <a:defRPr/>
              </a:pPr>
              <a:t>‹#›</a:t>
            </a:fld>
            <a:endParaRPr lang="en-GB" altLang="en-US"/>
          </a:p>
        </p:txBody>
      </p:sp>
    </p:spTree>
    <p:extLst>
      <p:ext uri="{BB962C8B-B14F-4D97-AF65-F5344CB8AC3E}">
        <p14:creationId xmlns:p14="http://schemas.microsoft.com/office/powerpoint/2010/main" val="5432107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6"/>
          <p:cNvSpPr>
            <a:spLocks noGrp="1" noChangeArrowheads="1"/>
          </p:cNvSpPr>
          <p:nvPr>
            <p:ph type="sldNum" sz="quarter" idx="10"/>
          </p:nvPr>
        </p:nvSpPr>
        <p:spPr>
          <a:ln/>
        </p:spPr>
        <p:txBody>
          <a:bodyPr/>
          <a:lstStyle>
            <a:lvl1pPr>
              <a:defRPr/>
            </a:lvl1pPr>
          </a:lstStyle>
          <a:p>
            <a:pPr>
              <a:defRPr/>
            </a:pPr>
            <a:fld id="{D5DE7185-7F4B-469E-AA89-5AA2E05ACDA8}" type="slidenum">
              <a:rPr lang="en-GB" altLang="en-US"/>
              <a:pPr>
                <a:defRPr/>
              </a:pPr>
              <a:t>‹#›</a:t>
            </a:fld>
            <a:endParaRPr lang="en-GB" altLang="en-US"/>
          </a:p>
        </p:txBody>
      </p:sp>
    </p:spTree>
    <p:extLst>
      <p:ext uri="{BB962C8B-B14F-4D97-AF65-F5344CB8AC3E}">
        <p14:creationId xmlns:p14="http://schemas.microsoft.com/office/powerpoint/2010/main" val="17619944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07951" y="63502"/>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800">
              <a:solidFill>
                <a:srgbClr val="FFFFFF"/>
              </a:solidFill>
            </a:endParaRPr>
          </a:p>
        </p:txBody>
      </p:sp>
      <p:pic>
        <p:nvPicPr>
          <p:cNvPr id="3"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2"/>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12"/>
          <p:cNvCxnSpPr>
            <a:cxnSpLocks noChangeShapeType="1"/>
          </p:cNvCxnSpPr>
          <p:nvPr userDrawn="1"/>
        </p:nvCxnSpPr>
        <p:spPr bwMode="auto">
          <a:xfrm rot="5400000">
            <a:off x="1526382"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6" name="Rectangle 6"/>
          <p:cNvSpPr>
            <a:spLocks noGrp="1" noChangeArrowheads="1"/>
          </p:cNvSpPr>
          <p:nvPr>
            <p:ph type="sldNum" sz="quarter" idx="10"/>
          </p:nvPr>
        </p:nvSpPr>
        <p:spPr/>
        <p:txBody>
          <a:bodyPr/>
          <a:lstStyle>
            <a:lvl1pPr>
              <a:defRPr/>
            </a:lvl1pPr>
          </a:lstStyle>
          <a:p>
            <a:pPr>
              <a:defRPr/>
            </a:pPr>
            <a:fld id="{ED9F68ED-6928-4353-A147-A08F5B46ECAA}" type="slidenum">
              <a:rPr lang="en-GB" altLang="en-US"/>
              <a:pPr>
                <a:defRPr/>
              </a:pPr>
              <a:t>‹#›</a:t>
            </a:fld>
            <a:endParaRPr lang="en-GB" altLang="en-US"/>
          </a:p>
        </p:txBody>
      </p:sp>
    </p:spTree>
    <p:extLst>
      <p:ext uri="{BB962C8B-B14F-4D97-AF65-F5344CB8AC3E}">
        <p14:creationId xmlns:p14="http://schemas.microsoft.com/office/powerpoint/2010/main" val="34992107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sv-SE"/>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C4C334F-ADE3-412D-9CFB-83A95FDCAA5C}" type="slidenum">
              <a:rPr lang="en-GB" altLang="en-US"/>
              <a:pPr>
                <a:defRPr/>
              </a:pPr>
              <a:t>‹#›</a:t>
            </a:fld>
            <a:endParaRPr lang="en-GB" altLang="en-US"/>
          </a:p>
        </p:txBody>
      </p:sp>
    </p:spTree>
    <p:extLst>
      <p:ext uri="{BB962C8B-B14F-4D97-AF65-F5344CB8AC3E}">
        <p14:creationId xmlns:p14="http://schemas.microsoft.com/office/powerpoint/2010/main" val="2861459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07951" y="63502"/>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800">
              <a:solidFill>
                <a:srgbClr val="FFFFFF"/>
              </a:solidFill>
            </a:endParaRPr>
          </a:p>
        </p:txBody>
      </p:sp>
      <p:pic>
        <p:nvPicPr>
          <p:cNvPr id="6"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2"/>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12"/>
          <p:cNvCxnSpPr>
            <a:cxnSpLocks noChangeShapeType="1"/>
          </p:cNvCxnSpPr>
          <p:nvPr userDrawn="1"/>
        </p:nvCxnSpPr>
        <p:spPr bwMode="auto">
          <a:xfrm rot="5400000">
            <a:off x="1526382"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Rectangle 6"/>
          <p:cNvSpPr>
            <a:spLocks noGrp="1" noChangeArrowheads="1"/>
          </p:cNvSpPr>
          <p:nvPr>
            <p:ph type="sldNum" sz="quarter" idx="10"/>
          </p:nvPr>
        </p:nvSpPr>
        <p:spPr/>
        <p:txBody>
          <a:bodyPr/>
          <a:lstStyle>
            <a:lvl1pPr>
              <a:defRPr/>
            </a:lvl1pPr>
          </a:lstStyle>
          <a:p>
            <a:pPr>
              <a:defRPr/>
            </a:pPr>
            <a:fld id="{BDFC43B4-4E43-4BB5-A525-A793AF798A7D}" type="slidenum">
              <a:rPr lang="en-GB" altLang="en-US"/>
              <a:pPr>
                <a:defRPr/>
              </a:pPr>
              <a:t>‹#›</a:t>
            </a:fld>
            <a:endParaRPr lang="en-GB" altLang="en-US"/>
          </a:p>
        </p:txBody>
      </p:sp>
    </p:spTree>
    <p:extLst>
      <p:ext uri="{BB962C8B-B14F-4D97-AF65-F5344CB8AC3E}">
        <p14:creationId xmlns:p14="http://schemas.microsoft.com/office/powerpoint/2010/main" val="366393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40C3C04-A49B-4C8C-941A-7ABB69D95FE8}" type="slidenum">
              <a:rPr lang="en-GB" altLang="en-US"/>
              <a:pPr>
                <a:defRPr/>
              </a:pPr>
              <a:t>‹#›</a:t>
            </a:fld>
            <a:endParaRPr lang="en-GB" altLang="en-US"/>
          </a:p>
        </p:txBody>
      </p:sp>
    </p:spTree>
    <p:extLst>
      <p:ext uri="{BB962C8B-B14F-4D97-AF65-F5344CB8AC3E}">
        <p14:creationId xmlns:p14="http://schemas.microsoft.com/office/powerpoint/2010/main" val="4243748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92150"/>
            <a:ext cx="1943100" cy="6049963"/>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685800" y="692150"/>
            <a:ext cx="56769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AD2289C-0A04-41FC-BF12-BC18DEFA3721}" type="slidenum">
              <a:rPr lang="en-GB" altLang="en-US"/>
              <a:pPr>
                <a:defRPr/>
              </a:pPr>
              <a:t>‹#›</a:t>
            </a:fld>
            <a:endParaRPr lang="en-GB" altLang="en-US"/>
          </a:p>
        </p:txBody>
      </p:sp>
    </p:spTree>
    <p:extLst>
      <p:ext uri="{BB962C8B-B14F-4D97-AF65-F5344CB8AC3E}">
        <p14:creationId xmlns:p14="http://schemas.microsoft.com/office/powerpoint/2010/main" val="40172108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2" y="593369"/>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2"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9" y="6217621"/>
            <a:ext cx="548699" cy="5248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7561774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8980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2365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4864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1075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3920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8194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300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19100"/>
            <a:ext cx="7620000"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066800" y="1295400"/>
            <a:ext cx="37338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53000" y="1295400"/>
            <a:ext cx="37338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1828800" y="6248400"/>
            <a:ext cx="4495800" cy="381000"/>
          </a:xfrm>
          <a:prstGeom prst="rect">
            <a:avLst/>
          </a:prstGeom>
        </p:spPr>
        <p:txBody>
          <a:bodyPr/>
          <a:lstStyle>
            <a:lvl1pPr>
              <a:defRPr/>
            </a:lvl1pPr>
          </a:lstStyle>
          <a:p>
            <a:r>
              <a:rPr lang="nl-NL"/>
              <a:t>Dennis van Opzeeland</a:t>
            </a:r>
            <a:endParaRPr lang="en-US"/>
          </a:p>
          <a:p>
            <a:r>
              <a:rPr lang="en-GB"/>
              <a:t>TU/e Computer Science, System Architecture and Networking</a:t>
            </a:r>
            <a:endParaRPr lang="en-US"/>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defRPr/>
            </a:lvl1pPr>
          </a:lstStyle>
          <a:p>
            <a:endParaRPr lang="nl-NL"/>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0873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5655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dirty="0"/>
              <a:t>Click icon to add picture</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2518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6863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086D00-28FA-7340-9D73-2AA2D6C6B3B4}" type="datetimeFigureOut">
              <a:rPr lang="en-US">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C12476-F501-1848-B18E-68A1688C5459}"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2572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4021137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841259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519160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7567955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253763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Arie van Deursen</a:t>
            </a:r>
            <a:endParaRPr lang="en-US"/>
          </a:p>
        </p:txBody>
      </p:sp>
      <p:sp>
        <p:nvSpPr>
          <p:cNvPr id="6" name="Slide Number Placeholder 5"/>
          <p:cNvSpPr>
            <a:spLocks noGrp="1"/>
          </p:cNvSpPr>
          <p:nvPr>
            <p:ph type="sldNum" sz="quarter" idx="12"/>
          </p:nvPr>
        </p:nvSpPr>
        <p:spPr/>
        <p:txBody>
          <a:bodyPr/>
          <a:lstStyle/>
          <a:p>
            <a:pPr>
              <a:defRPr/>
            </a:pPr>
            <a:fld id="{7E594E98-6116-4F96-A799-D842AF79802D}" type="slidenum">
              <a:rPr lang="en-US" smtClean="0"/>
              <a:pPr>
                <a:defRPr/>
              </a:pPr>
              <a:t>‹#›</a:t>
            </a:fld>
            <a:endParaRPr lang="en-US"/>
          </a:p>
        </p:txBody>
      </p:sp>
    </p:spTree>
    <p:extLst>
      <p:ext uri="{BB962C8B-B14F-4D97-AF65-F5344CB8AC3E}">
        <p14:creationId xmlns:p14="http://schemas.microsoft.com/office/powerpoint/2010/main" val="34760989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22588190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3783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05166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5719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2331295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1031732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3304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8E49D5BB-029A-48A9-B099-86C659E2463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5049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9E9F9C9E-783D-44D4-BCF3-C0E2702B958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73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D5E3F12E-02F2-4874-B4AB-BA8D8ED4120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438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3B57D92B-3A83-4919-998B-F31C5C9D812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153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lang="en-GB" sz="3200" dirty="0">
                <a:solidFill>
                  <a:srgbClr val="0C2577"/>
                </a:solidFill>
                <a:latin typeface="Calibri" pitchFamily="34" charset="0"/>
                <a:ea typeface="+mn-ea"/>
                <a:cs typeface="+mn-cs"/>
              </a:defRPr>
            </a:lvl2pPr>
            <a:lvl3pPr>
              <a:defRPr>
                <a:solidFill>
                  <a:schemeClr val="accent6"/>
                </a:solidFill>
                <a:latin typeface="Calibri" pitchFamily="34" charset="0"/>
              </a:defRPr>
            </a:lvl3pPr>
            <a:lvl4pPr>
              <a:defRPr>
                <a:solidFill>
                  <a:schemeClr val="accent6"/>
                </a:solidFill>
                <a:latin typeface="Calibri" pitchFamily="34" charset="0"/>
              </a:defRPr>
            </a:lvl4pPr>
            <a:lvl5pPr>
              <a:defRPr>
                <a:solidFill>
                  <a:schemeClr val="accent6"/>
                </a:solidFill>
                <a:latin typeface="Calibri" pitchFamily="34" charset="0"/>
              </a:defRPr>
            </a:lvl5pPr>
          </a:lstStyle>
          <a:p>
            <a:pPr lvl="0"/>
            <a:r>
              <a:rPr lang="en-US" dirty="0" smtClean="0"/>
              <a:t>Click to edit Master text styles</a:t>
            </a:r>
          </a:p>
          <a:p>
            <a:pPr lvl="1"/>
            <a:r>
              <a:rPr lang="en-US" dirty="0" smtClean="0"/>
              <a:t>Second level</a:t>
            </a:r>
          </a:p>
          <a:p>
            <a:pPr marL="1142530" lvl="2" indent="-285632" algn="l" rtl="0" eaLnBrk="1" fontAlgn="base" hangingPunct="1">
              <a:spcBef>
                <a:spcPct val="20000"/>
              </a:spcBef>
              <a:spcAft>
                <a:spcPct val="0"/>
              </a:spcAft>
              <a:buFont typeface="Arial" charset="0"/>
              <a:buChar char="-"/>
            </a:pPr>
            <a:r>
              <a:rPr lang="en-US" dirty="0" smtClean="0"/>
              <a:t>Third level</a:t>
            </a:r>
          </a:p>
          <a:p>
            <a:pPr marL="1599544" lvl="3" indent="-285632" algn="l" rtl="0" eaLnBrk="1" fontAlgn="base" hangingPunct="1">
              <a:spcBef>
                <a:spcPct val="20000"/>
              </a:spcBef>
              <a:spcAft>
                <a:spcPct val="0"/>
              </a:spcAft>
              <a:buFont typeface="Arial" charset="0"/>
              <a:buChar char="-"/>
            </a:pPr>
            <a:r>
              <a:rPr lang="en-US" dirty="0" smtClean="0"/>
              <a:t>Fourth level</a:t>
            </a:r>
          </a:p>
          <a:p>
            <a:pPr marL="2056560" lvl="4" indent="-285632" algn="l" rtl="0" eaLnBrk="1" fontAlgn="base" hangingPunct="1">
              <a:spcBef>
                <a:spcPct val="20000"/>
              </a:spcBef>
              <a:spcAft>
                <a:spcPct val="0"/>
              </a:spcAft>
              <a:buFont typeface="Arial" charset="0"/>
              <a:buChar char="-"/>
            </a:pPr>
            <a:r>
              <a:rPr lang="en-US" dirty="0" smtClean="0"/>
              <a:t>Fifth level</a:t>
            </a:r>
            <a:endParaRPr lang="en-GB" dirty="0"/>
          </a:p>
        </p:txBody>
      </p:sp>
      <p:sp>
        <p:nvSpPr>
          <p:cNvPr id="4" name="TextBox 3"/>
          <p:cNvSpPr txBox="1"/>
          <p:nvPr userDrawn="1"/>
        </p:nvSpPr>
        <p:spPr>
          <a:xfrm>
            <a:off x="258179" y="6529671"/>
            <a:ext cx="1223335" cy="338518"/>
          </a:xfrm>
          <a:prstGeom prst="rect">
            <a:avLst/>
          </a:prstGeom>
          <a:noFill/>
        </p:spPr>
        <p:txBody>
          <a:bodyPr wrap="none" lIns="91402" tIns="45702" rIns="91402" bIns="45702" rtlCol="0">
            <a:spAutoFit/>
          </a:bodyPr>
          <a:lstStyle/>
          <a:p>
            <a:r>
              <a:rPr lang="en-US" sz="1600" b="0" dirty="0" smtClean="0"/>
              <a:t>Michel </a:t>
            </a:r>
            <a:r>
              <a:rPr lang="en-US" sz="1600" b="0" dirty="0" err="1" smtClean="0"/>
              <a:t>Chaudron</a:t>
            </a:r>
            <a:endParaRPr lang="en-GB" sz="1600" b="0"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286A2191-BCFE-4548-B5FC-85B6DB3CA7F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2267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CB38DC2-2AA3-4429-892D-8C407B69C5E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0527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14BBF904-8172-4693-A59B-5582A14967F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186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539DA44D-4225-47A7-BF38-55360BFFA54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8090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DA7A259-8660-44F9-97ED-FD9EBBCFF54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2805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FFFFFF"/>
                </a:solidFill>
              </a:rPr>
              <a:t>(c) Arie van Deursen</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8B6CC2D-18CF-4BB7-8E81-85B5FC69500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0244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571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559339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536210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7318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483503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786101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1448668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44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4515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5723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001756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399183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7852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0"/>
            <a:ext cx="7772400" cy="936625"/>
          </a:xfrm>
        </p:spPr>
        <p:txBody>
          <a:bodyPr/>
          <a:lstStyle/>
          <a:p>
            <a:r>
              <a:rPr lang="en-US" smtClean="0"/>
              <a:t>Click to edit Master title style</a:t>
            </a:r>
            <a:endParaRPr lang="sv-SE"/>
          </a:p>
        </p:txBody>
      </p:sp>
      <p:sp>
        <p:nvSpPr>
          <p:cNvPr id="3" name="Text Placeholder 2"/>
          <p:cNvSpPr>
            <a:spLocks noGrp="1"/>
          </p:cNvSpPr>
          <p:nvPr>
            <p:ph type="body" sz="half" idx="1"/>
          </p:nvPr>
        </p:nvSpPr>
        <p:spPr>
          <a:xfrm>
            <a:off x="685800" y="1773238"/>
            <a:ext cx="3810000"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38"/>
            <a:ext cx="3810000" cy="496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74625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21" y="1268413"/>
            <a:ext cx="3990975"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1688" y="1268413"/>
            <a:ext cx="3992562"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242283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24492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622259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82075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041171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73831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34721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655668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261446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43945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982189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a:solidFill>
                  <a:srgbClr val="595959"/>
                </a:solidFill>
              </a:rPr>
              <a:pPr/>
              <a:t>‹#›</a:t>
            </a:fld>
            <a:endParaRPr>
              <a:solidFill>
                <a:srgbClr val="595959"/>
              </a:solidFill>
            </a:endParaRPr>
          </a:p>
        </p:txBody>
      </p:sp>
      <p:sp>
        <p:nvSpPr>
          <p:cNvPr id="54" name="Google Shape;54;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fontAlgn="auto">
              <a:buClr>
                <a:srgbClr val="000000"/>
              </a:buClr>
              <a:buFont typeface="Arial"/>
              <a:buNone/>
            </a:pPr>
            <a:endParaRPr lang="en-GB" sz="1400" kern="0">
              <a:solidFill>
                <a:srgbClr val="000000"/>
              </a:solidFill>
              <a:latin typeface="Arial"/>
              <a:cs typeface="Arial"/>
              <a:sym typeface="Arial"/>
            </a:endParaRPr>
          </a:p>
        </p:txBody>
      </p:sp>
      <p:sp>
        <p:nvSpPr>
          <p:cNvPr id="55" name="Google Shape;55;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fontAlgn="auto">
              <a:buClr>
                <a:srgbClr val="000000"/>
              </a:buClr>
              <a:buFont typeface="Arial"/>
              <a:buNone/>
            </a:pPr>
            <a:endParaRPr kern="0">
              <a:latin typeface="Arial"/>
              <a:cs typeface="Arial"/>
              <a:sym typeface="Arial"/>
            </a:endParaRPr>
          </a:p>
        </p:txBody>
      </p:sp>
    </p:spTree>
    <p:extLst>
      <p:ext uri="{BB962C8B-B14F-4D97-AF65-F5344CB8AC3E}">
        <p14:creationId xmlns:p14="http://schemas.microsoft.com/office/powerpoint/2010/main" val="381481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562416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7890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2803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7" name="Date Placeholder 6"/>
          <p:cNvSpPr>
            <a:spLocks noGrp="1"/>
          </p:cNvSpPr>
          <p:nvPr>
            <p:ph type="dt" sz="half" idx="10"/>
          </p:nvPr>
        </p:nvSpPr>
        <p:spPr/>
        <p:txBody>
          <a:bodyPr/>
          <a:lstStyle/>
          <a:p>
            <a:pPr defTabSz="457200"/>
            <a:fld id="{7D2BD0AB-9E50-784E-991B-E321F014CEA5}" type="datetimeFigureOut">
              <a:rPr lang="en-US" smtClean="0">
                <a:solidFill>
                  <a:prstClr val="black">
                    <a:tint val="75000"/>
                  </a:prstClr>
                </a:solidFill>
              </a:rPr>
              <a:pPr defTabSz="457200"/>
              <a:t>04-Mar-20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74B4BE7F-B212-3C49-AB50-50430FB858D2}" type="slidenum">
              <a:rPr lang="en-US" smtClean="0">
                <a:solidFill>
                  <a:prstClr val="black">
                    <a:tint val="75000"/>
                  </a:prstClr>
                </a:solidFill>
              </a:rPr>
              <a:pPr defTabSz="457200"/>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7718148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61257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42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pic>
        <p:nvPicPr>
          <p:cNvPr id="6" name="Picture 2" descr="https://www.sas.com/en_us/insights/big-data/what-is-big-data/_jcr_content/socialShareImage.im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4665"/>
            <a:ext cx="9144000"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13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60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496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192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569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208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32148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19090" y="1762188"/>
            <a:ext cx="8508999" cy="46995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vl2pPr>
              <a:lnSpc>
                <a:spcPct val="114000"/>
              </a:lnSpc>
              <a:defRPr lang="de-DE" noProof="0" dirty="0" smtClean="0"/>
            </a:lvl2pPr>
            <a:lvl3pPr>
              <a:defRPr sz="1600"/>
            </a:lvl3pPr>
          </a:lstStyle>
          <a:p>
            <a:pPr lvl="0"/>
            <a:r>
              <a:rPr lang="de-DE" noProof="0" dirty="0" smtClean="0"/>
              <a:t>Inhalt durch Klicken bearbeiten</a:t>
            </a:r>
          </a:p>
          <a:p>
            <a:pPr lvl="1"/>
            <a:r>
              <a:rPr lang="de-DE" noProof="0" dirty="0" smtClean="0"/>
              <a:t>Zweite Ebene</a:t>
            </a:r>
          </a:p>
          <a:p>
            <a:pPr lvl="2"/>
            <a:r>
              <a:rPr lang="de-DE" noProof="0" dirty="0" smtClean="0"/>
              <a:t>Dritte Ebene</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solidFill>
                  <a:prstClr val="black">
                    <a:tint val="75000"/>
                  </a:prstClr>
                </a:solidFill>
              </a:rPr>
              <a:pPr/>
              <a:t>‹#›</a:t>
            </a:fld>
            <a:endParaRPr lang="de-DE" dirty="0">
              <a:solidFill>
                <a:prstClr val="black">
                  <a:tint val="75000"/>
                </a:prstClr>
              </a:solidFill>
            </a:endParaRPr>
          </a:p>
        </p:txBody>
      </p:sp>
      <p:sp>
        <p:nvSpPr>
          <p:cNvPr id="7" name="Fußzeilenplatzhalter 6"/>
          <p:cNvSpPr>
            <a:spLocks noGrp="1"/>
          </p:cNvSpPr>
          <p:nvPr>
            <p:ph type="ftr" sz="quarter" idx="12"/>
          </p:nvPr>
        </p:nvSpPr>
        <p:spPr/>
        <p:txBody>
          <a:bodyPr/>
          <a:lstStyle/>
          <a:p>
            <a:r>
              <a:rPr lang="de-DE" smtClean="0">
                <a:solidFill>
                  <a:prstClr val="black">
                    <a:tint val="75000"/>
                  </a:prstClr>
                </a:solidFill>
              </a:rPr>
              <a:t>Dr. rer. nat. Erika Mustermann (TUM) | kann beliebig erweitert werden | Infos mit Strich trennen</a:t>
            </a:r>
            <a:endParaRPr lang="en-US" dirty="0" smtClean="0">
              <a:solidFill>
                <a:prstClr val="black">
                  <a:tint val="75000"/>
                </a:prstClr>
              </a:solidFill>
            </a:endParaRPr>
          </a:p>
        </p:txBody>
      </p:sp>
      <p:sp>
        <p:nvSpPr>
          <p:cNvPr id="6" name="Titel 1"/>
          <p:cNvSpPr>
            <a:spLocks noGrp="1"/>
          </p:cNvSpPr>
          <p:nvPr>
            <p:ph type="title" hasCustomPrompt="1"/>
          </p:nvPr>
        </p:nvSpPr>
        <p:spPr>
          <a:xfrm>
            <a:off x="319090" y="994334"/>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smtClean="0"/>
              <a:t>Titel durch Klicken bearbeiten</a:t>
            </a:r>
            <a:endParaRPr lang="de-DE" noProof="0" dirty="0"/>
          </a:p>
        </p:txBody>
      </p:sp>
    </p:spTree>
    <p:extLst>
      <p:ext uri="{BB962C8B-B14F-4D97-AF65-F5344CB8AC3E}">
        <p14:creationId xmlns:p14="http://schemas.microsoft.com/office/powerpoint/2010/main" val="286472306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p:nvPr/>
        </p:nvSpPr>
        <p:spPr>
          <a:xfrm>
            <a:off x="0" y="0"/>
            <a:ext cx="9144000" cy="1503600"/>
          </a:xfrm>
          <a:prstGeom prst="rect">
            <a:avLst/>
          </a:prstGeom>
          <a:solidFill>
            <a:schemeClr val="dk2"/>
          </a:solidFill>
          <a:ln>
            <a:noFill/>
          </a:ln>
        </p:spPr>
        <p:txBody>
          <a:bodyPr lIns="91425" tIns="45700" rIns="91425" bIns="45700" anchor="ctr" anchorCtr="0">
            <a:noAutofit/>
          </a:bodyPr>
          <a:lstStyle/>
          <a:p>
            <a:pPr fontAlgn="auto">
              <a:spcBef>
                <a:spcPts val="0"/>
              </a:spcBef>
              <a:spcAft>
                <a:spcPts val="0"/>
              </a:spcAft>
            </a:pPr>
            <a:endParaRPr sz="1800">
              <a:solidFill>
                <a:prstClr val="black"/>
              </a:solidFill>
              <a:latin typeface="Calibri"/>
            </a:endParaRPr>
          </a:p>
        </p:txBody>
      </p:sp>
      <p:cxnSp>
        <p:nvCxnSpPr>
          <p:cNvPr id="14" name="Shape 14"/>
          <p:cNvCxnSpPr/>
          <p:nvPr/>
        </p:nvCxnSpPr>
        <p:spPr>
          <a:xfrm>
            <a:off x="0" y="1503572"/>
            <a:ext cx="9144000" cy="0"/>
          </a:xfrm>
          <a:prstGeom prst="straightConnector1">
            <a:avLst/>
          </a:prstGeom>
          <a:noFill/>
          <a:ln w="28575" cap="flat">
            <a:solidFill>
              <a:schemeClr val="dk1"/>
            </a:solidFill>
            <a:prstDash val="solid"/>
            <a:round/>
            <a:headEnd type="none" w="med" len="med"/>
            <a:tailEnd type="none" w="med" len="med"/>
          </a:ln>
        </p:spPr>
      </p:cxnSp>
      <p:sp>
        <p:nvSpPr>
          <p:cNvPr id="15" name="Shape 15"/>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222862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57606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73213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7" name="Date Placeholder 6"/>
          <p:cNvSpPr>
            <a:spLocks noGrp="1"/>
          </p:cNvSpPr>
          <p:nvPr>
            <p:ph type="dt" sz="half" idx="10"/>
          </p:nvPr>
        </p:nvSpPr>
        <p:spPr/>
        <p:txBody>
          <a:bodyPr/>
          <a:lstStyle/>
          <a:p>
            <a:pPr defTabSz="457200"/>
            <a:fld id="{7D2BD0AB-9E50-784E-991B-E321F014CEA5}" type="datetimeFigureOut">
              <a:rPr lang="en-US" smtClean="0">
                <a:solidFill>
                  <a:prstClr val="black">
                    <a:tint val="75000"/>
                  </a:prstClr>
                </a:solidFill>
              </a:rPr>
              <a:pPr defTabSz="457200"/>
              <a:t>04-Mar-20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74B4BE7F-B212-3C49-AB50-50430FB858D2}" type="slidenum">
              <a:rPr lang="en-US" smtClean="0">
                <a:solidFill>
                  <a:prstClr val="black">
                    <a:tint val="75000"/>
                  </a:prstClr>
                </a:solidFill>
              </a:rPr>
              <a:pPr defTabSz="457200"/>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5564331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87976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63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pic>
        <p:nvPicPr>
          <p:cNvPr id="6" name="Picture 2" descr="https://www.sas.com/en_us/insights/big-data/what-is-big-data/_jcr_content/socialShareImage.im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04665"/>
            <a:ext cx="9144000"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081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201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5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810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189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04-Mar-20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666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22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19090" y="1762188"/>
            <a:ext cx="8508999" cy="46995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vl2pPr>
              <a:lnSpc>
                <a:spcPct val="114000"/>
              </a:lnSpc>
              <a:defRPr lang="de-DE" noProof="0" dirty="0" smtClean="0"/>
            </a:lvl2pPr>
            <a:lvl3pPr>
              <a:defRPr sz="1600"/>
            </a:lvl3pPr>
          </a:lstStyle>
          <a:p>
            <a:pPr lvl="0"/>
            <a:r>
              <a:rPr lang="de-DE" noProof="0" dirty="0" smtClean="0"/>
              <a:t>Inhalt durch Klicken bearbeiten</a:t>
            </a:r>
          </a:p>
          <a:p>
            <a:pPr lvl="1"/>
            <a:r>
              <a:rPr lang="de-DE" noProof="0" dirty="0" smtClean="0"/>
              <a:t>Zweite Ebene</a:t>
            </a:r>
          </a:p>
          <a:p>
            <a:pPr lvl="2"/>
            <a:r>
              <a:rPr lang="de-DE" noProof="0" dirty="0" smtClean="0"/>
              <a:t>Dritte Ebene</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solidFill>
                  <a:prstClr val="black">
                    <a:tint val="75000"/>
                  </a:prstClr>
                </a:solidFill>
              </a:rPr>
              <a:pPr/>
              <a:t>‹#›</a:t>
            </a:fld>
            <a:endParaRPr lang="de-DE" dirty="0">
              <a:solidFill>
                <a:prstClr val="black">
                  <a:tint val="75000"/>
                </a:prstClr>
              </a:solidFill>
            </a:endParaRPr>
          </a:p>
        </p:txBody>
      </p:sp>
      <p:sp>
        <p:nvSpPr>
          <p:cNvPr id="7" name="Fußzeilenplatzhalter 6"/>
          <p:cNvSpPr>
            <a:spLocks noGrp="1"/>
          </p:cNvSpPr>
          <p:nvPr>
            <p:ph type="ftr" sz="quarter" idx="12"/>
          </p:nvPr>
        </p:nvSpPr>
        <p:spPr/>
        <p:txBody>
          <a:bodyPr/>
          <a:lstStyle/>
          <a:p>
            <a:r>
              <a:rPr lang="de-DE" smtClean="0">
                <a:solidFill>
                  <a:prstClr val="black">
                    <a:tint val="75000"/>
                  </a:prstClr>
                </a:solidFill>
              </a:rPr>
              <a:t>Dr. rer. nat. Erika Mustermann (TUM) | kann beliebig erweitert werden | Infos mit Strich trennen</a:t>
            </a:r>
            <a:endParaRPr lang="en-US" dirty="0" smtClean="0">
              <a:solidFill>
                <a:prstClr val="black">
                  <a:tint val="75000"/>
                </a:prstClr>
              </a:solidFill>
            </a:endParaRPr>
          </a:p>
        </p:txBody>
      </p:sp>
      <p:sp>
        <p:nvSpPr>
          <p:cNvPr id="6" name="Titel 1"/>
          <p:cNvSpPr>
            <a:spLocks noGrp="1"/>
          </p:cNvSpPr>
          <p:nvPr>
            <p:ph type="title" hasCustomPrompt="1"/>
          </p:nvPr>
        </p:nvSpPr>
        <p:spPr>
          <a:xfrm>
            <a:off x="319090" y="994334"/>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smtClean="0"/>
              <a:t>Titel durch Klicken bearbeiten</a:t>
            </a:r>
            <a:endParaRPr lang="de-DE" noProof="0" dirty="0"/>
          </a:p>
        </p:txBody>
      </p:sp>
    </p:spTree>
    <p:extLst>
      <p:ext uri="{BB962C8B-B14F-4D97-AF65-F5344CB8AC3E}">
        <p14:creationId xmlns:p14="http://schemas.microsoft.com/office/powerpoint/2010/main" val="18989854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p:nvPr/>
        </p:nvSpPr>
        <p:spPr>
          <a:xfrm>
            <a:off x="0" y="0"/>
            <a:ext cx="9144000" cy="1503600"/>
          </a:xfrm>
          <a:prstGeom prst="rect">
            <a:avLst/>
          </a:prstGeom>
          <a:solidFill>
            <a:schemeClr val="dk2"/>
          </a:solidFill>
          <a:ln>
            <a:noFill/>
          </a:ln>
        </p:spPr>
        <p:txBody>
          <a:bodyPr lIns="91425" tIns="45700" rIns="91425" bIns="45700" anchor="ctr" anchorCtr="0">
            <a:noAutofit/>
          </a:bodyPr>
          <a:lstStyle/>
          <a:p>
            <a:pPr fontAlgn="auto">
              <a:spcBef>
                <a:spcPts val="0"/>
              </a:spcBef>
              <a:spcAft>
                <a:spcPts val="0"/>
              </a:spcAft>
            </a:pPr>
            <a:endParaRPr sz="1800">
              <a:solidFill>
                <a:prstClr val="black"/>
              </a:solidFill>
              <a:latin typeface="Calibri"/>
            </a:endParaRPr>
          </a:p>
        </p:txBody>
      </p:sp>
      <p:cxnSp>
        <p:nvCxnSpPr>
          <p:cNvPr id="14" name="Shape 14"/>
          <p:cNvCxnSpPr/>
          <p:nvPr/>
        </p:nvCxnSpPr>
        <p:spPr>
          <a:xfrm>
            <a:off x="0" y="1503572"/>
            <a:ext cx="9144000" cy="0"/>
          </a:xfrm>
          <a:prstGeom prst="straightConnector1">
            <a:avLst/>
          </a:prstGeom>
          <a:noFill/>
          <a:ln w="28575" cap="flat">
            <a:solidFill>
              <a:schemeClr val="dk1"/>
            </a:solidFill>
            <a:prstDash val="solid"/>
            <a:round/>
            <a:headEnd type="none" w="med" len="med"/>
            <a:tailEnd type="none" w="med" len="med"/>
          </a:ln>
        </p:spPr>
      </p:cxnSp>
      <p:sp>
        <p:nvSpPr>
          <p:cNvPr id="15" name="Shape 15"/>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705676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951758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4217308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4551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7474693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808974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438811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074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09703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8819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40893527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006698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3197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7108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509587"/>
            <a:ext cx="8135937" cy="633413"/>
          </a:xfrm>
        </p:spPr>
        <p:txBody>
          <a:bodyPr/>
          <a:lstStyle>
            <a:lvl1pPr>
              <a:defRPr>
                <a:latin typeface="Calibri"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8313" y="1639888"/>
            <a:ext cx="8135937" cy="4608512"/>
          </a:xfrm>
        </p:spPr>
        <p:txBody>
          <a:bodyPr/>
          <a:lstStyle>
            <a:lvl1pPr marL="342900" indent="-342900">
              <a:buClrTx/>
              <a:buSzPct val="100000"/>
              <a:buFont typeface="Arial" pitchFamily="34" charset="0"/>
              <a:buChar char="•"/>
              <a:defRPr sz="2400">
                <a:latin typeface="Calibri" pitchFamily="34" charset="0"/>
              </a:defRPr>
            </a:lvl1pPr>
            <a:lvl2pPr marL="742950" indent="-285750">
              <a:buClrTx/>
              <a:buSzPct val="100000"/>
              <a:buFont typeface="Arial" pitchFamily="34" charset="0"/>
              <a:buChar char="•"/>
              <a:defRPr lang="en-GB" sz="2000" baseline="0" dirty="0">
                <a:solidFill>
                  <a:srgbClr val="0C2577"/>
                </a:solidFill>
                <a:latin typeface="Calibri" pitchFamily="34" charset="0"/>
                <a:ea typeface="+mn-ea"/>
                <a:cs typeface="+mn-cs"/>
              </a:defRPr>
            </a:lvl2pPr>
            <a:lvl3pPr marL="1143000" indent="-228600">
              <a:buClrTx/>
              <a:buSzPct val="100000"/>
              <a:buFont typeface="Arial" pitchFamily="34" charset="0"/>
              <a:buChar char="•"/>
              <a:defRPr>
                <a:solidFill>
                  <a:schemeClr val="accent6"/>
                </a:solidFill>
                <a:latin typeface="Calibri" pitchFamily="34" charset="0"/>
              </a:defRPr>
            </a:lvl3pPr>
            <a:lvl4pPr marL="1600200" indent="-228600">
              <a:buClrTx/>
              <a:buSzPct val="100000"/>
              <a:buFont typeface="Arial" pitchFamily="34" charset="0"/>
              <a:buChar char="•"/>
              <a:defRPr>
                <a:solidFill>
                  <a:schemeClr val="accent6"/>
                </a:solidFill>
                <a:latin typeface="Calibri" pitchFamily="34" charset="0"/>
              </a:defRPr>
            </a:lvl4pPr>
            <a:lvl5pPr marL="2057400" indent="-228600">
              <a:buClrTx/>
              <a:buSzPct val="100000"/>
              <a:buFont typeface="Arial" pitchFamily="34" charset="0"/>
              <a:buChar char="•"/>
              <a:defRPr>
                <a:solidFill>
                  <a:schemeClr val="accent6"/>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Box 57"/>
          <p:cNvSpPr txBox="1">
            <a:spLocks noChangeArrowheads="1"/>
          </p:cNvSpPr>
          <p:nvPr userDrawn="1"/>
        </p:nvSpPr>
        <p:spPr bwMode="auto">
          <a:xfrm>
            <a:off x="18177" y="6527800"/>
            <a:ext cx="31822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ct val="50000"/>
              </a:spcBef>
              <a:spcAft>
                <a:spcPts val="0"/>
              </a:spcAft>
            </a:pPr>
            <a:r>
              <a:rPr lang="en-US" sz="1200" b="1" dirty="0" smtClean="0">
                <a:solidFill>
                  <a:srgbClr val="FFFFFF"/>
                </a:solidFill>
                <a:latin typeface="Arial"/>
              </a:rPr>
              <a:t>M. R.V. Chaudron – May 2011</a:t>
            </a:r>
            <a:endParaRPr lang="en-US" sz="1200" b="1" dirty="0">
              <a:solidFill>
                <a:srgbClr val="FFFFFF"/>
              </a:solidFill>
              <a:latin typeface="Arial"/>
            </a:endParaRPr>
          </a:p>
        </p:txBody>
      </p:sp>
    </p:spTree>
    <p:extLst>
      <p:ext uri="{BB962C8B-B14F-4D97-AF65-F5344CB8AC3E}">
        <p14:creationId xmlns:p14="http://schemas.microsoft.com/office/powerpoint/2010/main" val="238352521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765175"/>
            <a:ext cx="8496300" cy="6477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484313"/>
            <a:ext cx="4171950"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84313"/>
            <a:ext cx="4171950"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395288" y="6400800"/>
            <a:ext cx="19050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6" name="Footer Placeholder 5"/>
          <p:cNvSpPr>
            <a:spLocks noGrp="1"/>
          </p:cNvSpPr>
          <p:nvPr>
            <p:ph type="ftr" sz="quarter" idx="11"/>
          </p:nvPr>
        </p:nvSpPr>
        <p:spPr>
          <a:xfrm>
            <a:off x="3159125" y="6400800"/>
            <a:ext cx="28956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7" name="Slide Number Placeholder 6"/>
          <p:cNvSpPr>
            <a:spLocks noGrp="1"/>
          </p:cNvSpPr>
          <p:nvPr>
            <p:ph type="sldNum" sz="quarter" idx="12"/>
          </p:nvPr>
        </p:nvSpPr>
        <p:spPr>
          <a:xfrm>
            <a:off x="6915150" y="6400800"/>
            <a:ext cx="1905000" cy="304800"/>
          </a:xfrm>
          <a:prstGeom prst="rect">
            <a:avLst/>
          </a:prstGeom>
        </p:spPr>
        <p:txBody>
          <a:bodyPr/>
          <a:lstStyle>
            <a:lvl1pPr>
              <a:defRPr/>
            </a:lvl1pPr>
          </a:lstStyle>
          <a:p>
            <a:pPr algn="r"/>
            <a:fld id="{429A279A-79BB-4DD3-980F-BC07E9443C2A}" type="slidenum">
              <a:rPr lang="en-GB" sz="2000">
                <a:solidFill>
                  <a:srgbClr val="FFFFFF"/>
                </a:solidFill>
                <a:latin typeface="Minion" pitchFamily="2" charset="0"/>
              </a:rPr>
              <a:pPr algn="r"/>
              <a:t>‹#›</a:t>
            </a:fld>
            <a:endParaRPr lang="en-GB" sz="2000">
              <a:solidFill>
                <a:srgbClr val="FFFFFF"/>
              </a:solidFill>
              <a:latin typeface="Minion" pitchFamily="2" charset="0"/>
            </a:endParaRPr>
          </a:p>
        </p:txBody>
      </p:sp>
    </p:spTree>
    <p:extLst>
      <p:ext uri="{BB962C8B-B14F-4D97-AF65-F5344CB8AC3E}">
        <p14:creationId xmlns:p14="http://schemas.microsoft.com/office/powerpoint/2010/main" val="646404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765175"/>
            <a:ext cx="8496300" cy="6477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23850" y="1484313"/>
            <a:ext cx="4171950"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484313"/>
            <a:ext cx="4171950"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323850" y="3937000"/>
            <a:ext cx="8496300" cy="2300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395288" y="6400800"/>
            <a:ext cx="19050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7" name="Footer Placeholder 6"/>
          <p:cNvSpPr>
            <a:spLocks noGrp="1"/>
          </p:cNvSpPr>
          <p:nvPr>
            <p:ph type="ftr" sz="quarter" idx="11"/>
          </p:nvPr>
        </p:nvSpPr>
        <p:spPr>
          <a:xfrm>
            <a:off x="3159125" y="6400800"/>
            <a:ext cx="2895600" cy="304800"/>
          </a:xfrm>
          <a:prstGeom prst="rect">
            <a:avLst/>
          </a:prstGeom>
        </p:spPr>
        <p:txBody>
          <a:bodyPr/>
          <a:lstStyle>
            <a:lvl1pPr>
              <a:defRPr/>
            </a:lvl1pPr>
          </a:lstStyle>
          <a:p>
            <a:pPr algn="r"/>
            <a:endParaRPr lang="en-GB" sz="2000">
              <a:solidFill>
                <a:srgbClr val="FFFFFF"/>
              </a:solidFill>
              <a:latin typeface="Minion" pitchFamily="2" charset="0"/>
            </a:endParaRPr>
          </a:p>
        </p:txBody>
      </p:sp>
      <p:sp>
        <p:nvSpPr>
          <p:cNvPr id="8" name="Slide Number Placeholder 7"/>
          <p:cNvSpPr>
            <a:spLocks noGrp="1"/>
          </p:cNvSpPr>
          <p:nvPr>
            <p:ph type="sldNum" sz="quarter" idx="12"/>
          </p:nvPr>
        </p:nvSpPr>
        <p:spPr>
          <a:xfrm>
            <a:off x="6915150" y="6400800"/>
            <a:ext cx="1905000" cy="304800"/>
          </a:xfrm>
          <a:prstGeom prst="rect">
            <a:avLst/>
          </a:prstGeom>
        </p:spPr>
        <p:txBody>
          <a:bodyPr/>
          <a:lstStyle>
            <a:lvl1pPr>
              <a:defRPr/>
            </a:lvl1pPr>
          </a:lstStyle>
          <a:p>
            <a:pPr algn="r"/>
            <a:fld id="{705159B1-C32B-4204-8FFB-41496907B39F}" type="slidenum">
              <a:rPr lang="en-GB" sz="2000">
                <a:solidFill>
                  <a:srgbClr val="FFFFFF"/>
                </a:solidFill>
                <a:latin typeface="Minion" pitchFamily="2" charset="0"/>
              </a:rPr>
              <a:pPr algn="r"/>
              <a:t>‹#›</a:t>
            </a:fld>
            <a:endParaRPr lang="en-GB" sz="2000">
              <a:solidFill>
                <a:srgbClr val="FFFFFF"/>
              </a:solidFill>
              <a:latin typeface="Minion" pitchFamily="2" charset="0"/>
            </a:endParaRPr>
          </a:p>
        </p:txBody>
      </p:sp>
    </p:spTree>
    <p:extLst>
      <p:ext uri="{BB962C8B-B14F-4D97-AF65-F5344CB8AC3E}">
        <p14:creationId xmlns:p14="http://schemas.microsoft.com/office/powerpoint/2010/main" val="145868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829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898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508000"/>
            <a:ext cx="4657725" cy="381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92288" y="1371600"/>
            <a:ext cx="3449637" cy="228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94325" y="1371600"/>
            <a:ext cx="3451225" cy="2284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92288" y="3808413"/>
            <a:ext cx="3449637" cy="2284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394325" y="3808413"/>
            <a:ext cx="3451225" cy="2284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48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1.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8.jpe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3.jpeg"/><Relationship Id="rId2" Type="http://schemas.openxmlformats.org/officeDocument/2006/relationships/slideLayout" Target="../slideLayouts/slideLayout54.xml"/><Relationship Id="rId16" Type="http://schemas.openxmlformats.org/officeDocument/2006/relationships/image" Target="../media/image1.emf"/><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3.jpeg"/><Relationship Id="rId2" Type="http://schemas.openxmlformats.org/officeDocument/2006/relationships/slideLayout" Target="../slideLayouts/slideLayout68.xml"/><Relationship Id="rId16" Type="http://schemas.openxmlformats.org/officeDocument/2006/relationships/image" Target="../media/image1.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7.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image" Target="../media/image2.jpeg"/><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8.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image" Target="../media/image2.jpe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1.emf"/><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7.png"/><Relationship Id="rId2" Type="http://schemas.openxmlformats.org/officeDocument/2006/relationships/slideLayout" Target="../slideLayouts/slideLayout122.xml"/><Relationship Id="rId16" Type="http://schemas.openxmlformats.org/officeDocument/2006/relationships/image" Target="../media/image6.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5.png"/><Relationship Id="rId10" Type="http://schemas.openxmlformats.org/officeDocument/2006/relationships/slideLayout" Target="../slideLayouts/slideLayout130.xml"/><Relationship Id="rId19" Type="http://schemas.openxmlformats.org/officeDocument/2006/relationships/image" Target="../media/image2.jpe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33375"/>
            <a:ext cx="8135937" cy="633413"/>
          </a:xfrm>
          <a:prstGeom prst="rect">
            <a:avLst/>
          </a:prstGeom>
          <a:noFill/>
          <a:ln w="9525">
            <a:noFill/>
            <a:miter lim="800000"/>
            <a:headEnd/>
            <a:tailEnd/>
          </a:ln>
          <a:effectLst/>
        </p:spPr>
        <p:txBody>
          <a:bodyPr vert="horz" wrap="square" lIns="91402" tIns="45702" rIns="91402" bIns="45702" numCol="1" anchor="ctr" anchorCtr="0" compatLnSpc="1">
            <a:prstTxWarp prst="textNoShape">
              <a:avLst/>
            </a:prstTxWarp>
          </a:bodyPr>
          <a:lstStyle/>
          <a:p>
            <a:pPr lvl="0"/>
            <a:r>
              <a:rPr lang="en-US" smtClean="0"/>
              <a:t>Titel</a:t>
            </a:r>
          </a:p>
        </p:txBody>
      </p:sp>
      <p:sp>
        <p:nvSpPr>
          <p:cNvPr id="1027" name="Rectangle 3"/>
          <p:cNvSpPr>
            <a:spLocks noGrp="1" noChangeArrowheads="1"/>
          </p:cNvSpPr>
          <p:nvPr>
            <p:ph type="body" idx="1"/>
          </p:nvPr>
        </p:nvSpPr>
        <p:spPr bwMode="auto">
          <a:xfrm>
            <a:off x="468313" y="1268413"/>
            <a:ext cx="8135937" cy="4608512"/>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p>
            <a:pPr lvl="0"/>
            <a:r>
              <a:rPr lang="en-US" smtClean="0"/>
              <a:t>Opsomming van tekst</a:t>
            </a:r>
          </a:p>
          <a:p>
            <a:pPr lvl="0"/>
            <a:r>
              <a:rPr lang="en-US" smtClean="0"/>
              <a:t>Opsomming van tekst</a:t>
            </a:r>
          </a:p>
          <a:p>
            <a:pPr lvl="0"/>
            <a:r>
              <a:rPr lang="en-US" smtClean="0"/>
              <a:t>Opsomming van tekst</a:t>
            </a:r>
          </a:p>
          <a:p>
            <a:pPr lvl="0"/>
            <a:r>
              <a:rPr lang="en-US" smtClean="0"/>
              <a:t>Opsomming van tekst</a:t>
            </a:r>
          </a:p>
          <a:p>
            <a:pPr lvl="0"/>
            <a:r>
              <a:rPr lang="en-US" smtClean="0"/>
              <a:t>Opsomming van tekst</a:t>
            </a:r>
          </a:p>
          <a:p>
            <a:pPr lvl="0"/>
            <a:r>
              <a:rPr lang="en-US" smtClean="0"/>
              <a:t>Opsomming van tekst</a:t>
            </a:r>
          </a:p>
          <a:p>
            <a:pPr lvl="0"/>
            <a:r>
              <a:rPr lang="en-US" smtClean="0"/>
              <a:t>Opsomming van tekst</a:t>
            </a:r>
          </a:p>
        </p:txBody>
      </p:sp>
      <p:sp>
        <p:nvSpPr>
          <p:cNvPr id="1075" name="Rectangle 51"/>
          <p:cNvSpPr>
            <a:spLocks noChangeArrowheads="1"/>
          </p:cNvSpPr>
          <p:nvPr/>
        </p:nvSpPr>
        <p:spPr bwMode="auto">
          <a:xfrm>
            <a:off x="8" y="6497638"/>
            <a:ext cx="9143992" cy="360362"/>
          </a:xfrm>
          <a:prstGeom prst="rect">
            <a:avLst/>
          </a:prstGeom>
          <a:solidFill>
            <a:srgbClr val="0C2577"/>
          </a:solidFill>
          <a:ln w="9525">
            <a:noFill/>
            <a:miter lim="800000"/>
            <a:headEnd/>
            <a:tailEnd/>
          </a:ln>
          <a:effectLst/>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8" r:id="rId13"/>
    <p:sldLayoutId id="2147483709" r:id="rId14"/>
  </p:sldLayoutIdLst>
  <p:txStyles>
    <p:titleStyle>
      <a:lvl1pPr algn="l" rtl="0" eaLnBrk="1" fontAlgn="base" hangingPunct="1">
        <a:spcBef>
          <a:spcPct val="0"/>
        </a:spcBef>
        <a:spcAft>
          <a:spcPct val="0"/>
        </a:spcAft>
        <a:defRPr sz="4000" b="1">
          <a:solidFill>
            <a:srgbClr val="0C2577"/>
          </a:solidFill>
          <a:latin typeface="Calibri" pitchFamily="34" charset="0"/>
          <a:ea typeface="+mj-ea"/>
          <a:cs typeface="+mj-cs"/>
        </a:defRPr>
      </a:lvl1pPr>
      <a:lvl2pPr algn="l" rtl="0" eaLnBrk="1" fontAlgn="base" hangingPunct="1">
        <a:spcBef>
          <a:spcPct val="0"/>
        </a:spcBef>
        <a:spcAft>
          <a:spcPct val="0"/>
        </a:spcAft>
        <a:defRPr sz="4400" b="1">
          <a:solidFill>
            <a:srgbClr val="0C2577"/>
          </a:solidFill>
          <a:latin typeface="Minion" pitchFamily="2" charset="0"/>
        </a:defRPr>
      </a:lvl2pPr>
      <a:lvl3pPr algn="l" rtl="0" eaLnBrk="1" fontAlgn="base" hangingPunct="1">
        <a:spcBef>
          <a:spcPct val="0"/>
        </a:spcBef>
        <a:spcAft>
          <a:spcPct val="0"/>
        </a:spcAft>
        <a:defRPr sz="4400" b="1">
          <a:solidFill>
            <a:srgbClr val="0C2577"/>
          </a:solidFill>
          <a:latin typeface="Minion" pitchFamily="2" charset="0"/>
        </a:defRPr>
      </a:lvl3pPr>
      <a:lvl4pPr algn="l" rtl="0" eaLnBrk="1" fontAlgn="base" hangingPunct="1">
        <a:spcBef>
          <a:spcPct val="0"/>
        </a:spcBef>
        <a:spcAft>
          <a:spcPct val="0"/>
        </a:spcAft>
        <a:defRPr sz="4400" b="1">
          <a:solidFill>
            <a:srgbClr val="0C2577"/>
          </a:solidFill>
          <a:latin typeface="Minion" pitchFamily="2" charset="0"/>
        </a:defRPr>
      </a:lvl4pPr>
      <a:lvl5pPr algn="l" rtl="0" eaLnBrk="1" fontAlgn="base" hangingPunct="1">
        <a:spcBef>
          <a:spcPct val="0"/>
        </a:spcBef>
        <a:spcAft>
          <a:spcPct val="0"/>
        </a:spcAft>
        <a:defRPr sz="4400" b="1">
          <a:solidFill>
            <a:srgbClr val="0C2577"/>
          </a:solidFill>
          <a:latin typeface="Minion" pitchFamily="2" charset="0"/>
        </a:defRPr>
      </a:lvl5pPr>
      <a:lvl6pPr marL="457011" algn="l" rtl="0" eaLnBrk="1" fontAlgn="base" hangingPunct="1">
        <a:spcBef>
          <a:spcPct val="0"/>
        </a:spcBef>
        <a:spcAft>
          <a:spcPct val="0"/>
        </a:spcAft>
        <a:defRPr sz="4400" b="1">
          <a:solidFill>
            <a:srgbClr val="0C2577"/>
          </a:solidFill>
          <a:latin typeface="Minion" pitchFamily="2" charset="0"/>
        </a:defRPr>
      </a:lvl6pPr>
      <a:lvl7pPr marL="914024" algn="l" rtl="0" eaLnBrk="1" fontAlgn="base" hangingPunct="1">
        <a:spcBef>
          <a:spcPct val="0"/>
        </a:spcBef>
        <a:spcAft>
          <a:spcPct val="0"/>
        </a:spcAft>
        <a:defRPr sz="4400" b="1">
          <a:solidFill>
            <a:srgbClr val="0C2577"/>
          </a:solidFill>
          <a:latin typeface="Minion" pitchFamily="2" charset="0"/>
        </a:defRPr>
      </a:lvl7pPr>
      <a:lvl8pPr marL="1371040" algn="l" rtl="0" eaLnBrk="1" fontAlgn="base" hangingPunct="1">
        <a:spcBef>
          <a:spcPct val="0"/>
        </a:spcBef>
        <a:spcAft>
          <a:spcPct val="0"/>
        </a:spcAft>
        <a:defRPr sz="4400" b="1">
          <a:solidFill>
            <a:srgbClr val="0C2577"/>
          </a:solidFill>
          <a:latin typeface="Minion" pitchFamily="2" charset="0"/>
        </a:defRPr>
      </a:lvl8pPr>
      <a:lvl9pPr marL="1828052" algn="l" rtl="0" eaLnBrk="1" fontAlgn="base" hangingPunct="1">
        <a:spcBef>
          <a:spcPct val="0"/>
        </a:spcBef>
        <a:spcAft>
          <a:spcPct val="0"/>
        </a:spcAft>
        <a:defRPr sz="4400" b="1">
          <a:solidFill>
            <a:srgbClr val="0C2577"/>
          </a:solidFill>
          <a:latin typeface="Minion" pitchFamily="2" charset="0"/>
        </a:defRPr>
      </a:lvl9pPr>
    </p:titleStyle>
    <p:bodyStyle>
      <a:lvl1pPr marL="342761" indent="-342761" algn="l" rtl="0" eaLnBrk="1" fontAlgn="base" hangingPunct="1">
        <a:lnSpc>
          <a:spcPct val="95000"/>
        </a:lnSpc>
        <a:spcBef>
          <a:spcPct val="0"/>
        </a:spcBef>
        <a:spcAft>
          <a:spcPct val="0"/>
        </a:spcAft>
        <a:buFont typeface="Arial" charset="0"/>
        <a:buChar char="-"/>
        <a:defRPr sz="3200">
          <a:solidFill>
            <a:srgbClr val="0C2577"/>
          </a:solidFill>
          <a:latin typeface="Calibri" pitchFamily="34" charset="0"/>
          <a:ea typeface="+mn-ea"/>
          <a:cs typeface="+mn-cs"/>
        </a:defRPr>
      </a:lvl1pPr>
      <a:lvl2pPr marL="742646" indent="-285632" algn="l" rtl="0" eaLnBrk="1" fontAlgn="base" hangingPunct="1">
        <a:spcBef>
          <a:spcPct val="20000"/>
        </a:spcBef>
        <a:spcAft>
          <a:spcPct val="0"/>
        </a:spcAft>
        <a:buFont typeface="Arial" charset="0"/>
        <a:buChar char="-"/>
        <a:defRPr sz="3200">
          <a:solidFill>
            <a:schemeClr val="bg1"/>
          </a:solidFill>
          <a:latin typeface="+mn-lt"/>
        </a:defRPr>
      </a:lvl2pPr>
      <a:lvl3pPr marL="1142530" indent="-228505" algn="l" rtl="0" eaLnBrk="1" fontAlgn="base" hangingPunct="1">
        <a:spcBef>
          <a:spcPct val="20000"/>
        </a:spcBef>
        <a:spcAft>
          <a:spcPct val="0"/>
        </a:spcAft>
        <a:buChar char="•"/>
        <a:defRPr sz="2400">
          <a:solidFill>
            <a:schemeClr val="tx1"/>
          </a:solidFill>
          <a:latin typeface="Arial" charset="0"/>
        </a:defRPr>
      </a:lvl3pPr>
      <a:lvl4pPr marL="1599544" indent="-228505" algn="l" rtl="0" eaLnBrk="1" fontAlgn="base" hangingPunct="1">
        <a:spcBef>
          <a:spcPct val="20000"/>
        </a:spcBef>
        <a:spcAft>
          <a:spcPct val="0"/>
        </a:spcAft>
        <a:buChar char="–"/>
        <a:defRPr sz="2000">
          <a:solidFill>
            <a:schemeClr val="tx1"/>
          </a:solidFill>
          <a:latin typeface="Arial" charset="0"/>
        </a:defRPr>
      </a:lvl4pPr>
      <a:lvl5pPr marL="2056560" indent="-228505" algn="l" rtl="0" eaLnBrk="1" fontAlgn="base" hangingPunct="1">
        <a:spcBef>
          <a:spcPct val="20000"/>
        </a:spcBef>
        <a:spcAft>
          <a:spcPct val="0"/>
        </a:spcAft>
        <a:buChar char="»"/>
        <a:defRPr sz="2000">
          <a:solidFill>
            <a:schemeClr val="tx1"/>
          </a:solidFill>
          <a:latin typeface="Arial" charset="0"/>
        </a:defRPr>
      </a:lvl5pPr>
      <a:lvl6pPr marL="2513573" indent="-228505" algn="l" rtl="0" eaLnBrk="1" fontAlgn="base" hangingPunct="1">
        <a:spcBef>
          <a:spcPct val="20000"/>
        </a:spcBef>
        <a:spcAft>
          <a:spcPct val="0"/>
        </a:spcAft>
        <a:buChar char="»"/>
        <a:defRPr sz="2000">
          <a:solidFill>
            <a:schemeClr val="tx1"/>
          </a:solidFill>
          <a:latin typeface="Arial" charset="0"/>
        </a:defRPr>
      </a:lvl6pPr>
      <a:lvl7pPr marL="2970584" indent="-228505" algn="l" rtl="0" eaLnBrk="1" fontAlgn="base" hangingPunct="1">
        <a:spcBef>
          <a:spcPct val="20000"/>
        </a:spcBef>
        <a:spcAft>
          <a:spcPct val="0"/>
        </a:spcAft>
        <a:buChar char="»"/>
        <a:defRPr sz="2000">
          <a:solidFill>
            <a:schemeClr val="tx1"/>
          </a:solidFill>
          <a:latin typeface="Arial" charset="0"/>
        </a:defRPr>
      </a:lvl7pPr>
      <a:lvl8pPr marL="3427598" indent="-228505" algn="l" rtl="0" eaLnBrk="1" fontAlgn="base" hangingPunct="1">
        <a:spcBef>
          <a:spcPct val="20000"/>
        </a:spcBef>
        <a:spcAft>
          <a:spcPct val="0"/>
        </a:spcAft>
        <a:buChar char="»"/>
        <a:defRPr sz="2000">
          <a:solidFill>
            <a:schemeClr val="tx1"/>
          </a:solidFill>
          <a:latin typeface="Arial" charset="0"/>
        </a:defRPr>
      </a:lvl8pPr>
      <a:lvl9pPr marL="3884609" indent="-228505" algn="l" rtl="0" eaLnBrk="1" fontAlgn="base" hangingPunct="1">
        <a:spcBef>
          <a:spcPct val="20000"/>
        </a:spcBef>
        <a:spcAft>
          <a:spcPct val="0"/>
        </a:spcAft>
        <a:buChar char="»"/>
        <a:defRPr sz="2000">
          <a:solidFill>
            <a:schemeClr val="tx1"/>
          </a:solidFill>
          <a:latin typeface="Arial" charset="0"/>
        </a:defRPr>
      </a:lvl9pPr>
    </p:bodyStyle>
    <p:otherStyle>
      <a:defPPr>
        <a:defRPr lang="nl-NL"/>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768111" fontAlgn="auto">
              <a:spcBef>
                <a:spcPts val="0"/>
              </a:spcBef>
              <a:spcAft>
                <a:spcPts val="0"/>
              </a:spcAft>
            </a:pPr>
            <a:fld id="{F7086D00-28FA-7340-9D73-2AA2D6C6B3B4}" type="datetimeFigureOut">
              <a:rPr lang="en-US" smtClean="0">
                <a:solidFill>
                  <a:prstClr val="black">
                    <a:tint val="75000"/>
                  </a:prstClr>
                </a:solidFill>
                <a:latin typeface="Calibri" panose="020F0502020204030204"/>
              </a:rPr>
              <a:pPr defTabSz="768111" fontAlgn="auto">
                <a:spcBef>
                  <a:spcPts val="0"/>
                </a:spcBef>
                <a:spcAft>
                  <a:spcPts val="0"/>
                </a:spcAft>
              </a:pPr>
              <a:t>04-Mar-20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768111"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111" fontAlgn="auto">
              <a:spcBef>
                <a:spcPts val="0"/>
              </a:spcBef>
              <a:spcAft>
                <a:spcPts val="0"/>
              </a:spcAft>
            </a:pPr>
            <a:fld id="{4AC12476-F501-1848-B18E-68A1688C5459}" type="slidenum">
              <a:rPr lang="en-GB" smtClean="0">
                <a:solidFill>
                  <a:prstClr val="black">
                    <a:tint val="75000"/>
                  </a:prstClr>
                </a:solidFill>
                <a:latin typeface="Calibri" panose="020F0502020204030204"/>
              </a:rPr>
              <a:pPr defTabSz="768111"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86024159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0" y="4762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7" name="Rectangle 11"/>
          <p:cNvSpPr>
            <a:spLocks noGrp="1" noChangeArrowheads="1"/>
          </p:cNvSpPr>
          <p:nvPr>
            <p:ph type="body" idx="1"/>
          </p:nvPr>
        </p:nvSpPr>
        <p:spPr bwMode="auto">
          <a:xfrm>
            <a:off x="323850" y="1358900"/>
            <a:ext cx="84963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pic>
        <p:nvPicPr>
          <p:cNvPr id="1028" name="Bildobjekt 9" descr="Chalmers Univ logo_svart.em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850" y="15240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3815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1030" name="Bildobjekt 8" descr="Logo GUeng_leftSV.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5150" y="4445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1" name="Rak 12"/>
          <p:cNvCxnSpPr>
            <a:cxnSpLocks noChangeShapeType="1"/>
          </p:cNvCxnSpPr>
          <p:nvPr/>
        </p:nvCxnSpPr>
        <p:spPr bwMode="auto">
          <a:xfrm rot="5400000">
            <a:off x="1526381" y="22145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1032" name="TextBox 10"/>
          <p:cNvSpPr txBox="1">
            <a:spLocks noChangeArrowheads="1"/>
          </p:cNvSpPr>
          <p:nvPr userDrawn="1"/>
        </p:nvSpPr>
        <p:spPr bwMode="auto">
          <a:xfrm>
            <a:off x="7823200" y="87313"/>
            <a:ext cx="1127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smtClean="0">
                <a:solidFill>
                  <a:srgbClr val="D9D9D9"/>
                </a:solidFill>
                <a:latin typeface="Calibri" pitchFamily="34" charset="0"/>
              </a:rPr>
              <a:t>MRV Chaudron</a:t>
            </a:r>
            <a:endParaRPr lang="sv-SE" sz="1200" smtClean="0">
              <a:solidFill>
                <a:srgbClr val="D9D9D9"/>
              </a:solidFill>
              <a:latin typeface="Calibri" pitchFamily="34" charset="0"/>
            </a:endParaRPr>
          </a:p>
        </p:txBody>
      </p:sp>
    </p:spTree>
    <p:extLst>
      <p:ext uri="{BB962C8B-B14F-4D97-AF65-F5344CB8AC3E}">
        <p14:creationId xmlns:p14="http://schemas.microsoft.com/office/powerpoint/2010/main" val="361338074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1B7A7-EB31-4E9F-B09A-5DF9AFFF4F13}" type="datetimeFigureOut">
              <a:rPr lang="sv-SE" smtClean="0"/>
              <a:t>2020-03-04</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65D2F-C0E8-46B6-8DF8-25EBDA994517}" type="slidenum">
              <a:rPr lang="sv-SE" smtClean="0"/>
              <a:t>‹#›</a:t>
            </a:fld>
            <a:endParaRPr lang="sv-SE"/>
          </a:p>
        </p:txBody>
      </p:sp>
    </p:spTree>
    <p:extLst>
      <p:ext uri="{BB962C8B-B14F-4D97-AF65-F5344CB8AC3E}">
        <p14:creationId xmlns:p14="http://schemas.microsoft.com/office/powerpoint/2010/main" val="182146523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0" y="838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US" smtClean="0"/>
              <a:t>Klicka här för att ändra format</a:t>
            </a:r>
          </a:p>
        </p:txBody>
      </p:sp>
      <p:sp>
        <p:nvSpPr>
          <p:cNvPr id="1027" name="Rectangle 11"/>
          <p:cNvSpPr>
            <a:spLocks noGrp="1" noChangeArrowheads="1"/>
          </p:cNvSpPr>
          <p:nvPr>
            <p:ph type="body" idx="1"/>
          </p:nvPr>
        </p:nvSpPr>
        <p:spPr bwMode="auto">
          <a:xfrm>
            <a:off x="685800" y="1981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pic>
        <p:nvPicPr>
          <p:cNvPr id="1028" name="Bildobjekt 9" descr="Chalmers Univ logo_svart.em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1030" name="Bildobjekt 8" descr="Logo GUeng_leftSV.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1" name="Rak 12"/>
          <p:cNvCxnSpPr>
            <a:cxnSpLocks noChangeShapeType="1"/>
          </p:cNvCxnSpPr>
          <p:nvPr/>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1032" name="TextBox 10"/>
          <p:cNvSpPr txBox="1">
            <a:spLocks noChangeArrowheads="1"/>
          </p:cNvSpPr>
          <p:nvPr userDrawn="1"/>
        </p:nvSpPr>
        <p:spPr bwMode="auto">
          <a:xfrm>
            <a:off x="7823200" y="106363"/>
            <a:ext cx="1127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200" smtClean="0">
                <a:solidFill>
                  <a:srgbClr val="D9D9D9"/>
                </a:solidFill>
                <a:latin typeface="Calibri" pitchFamily="34" charset="0"/>
              </a:rPr>
              <a:t>MRV Chaudron</a:t>
            </a:r>
            <a:endParaRPr lang="sv-SE" sz="1200" smtClean="0">
              <a:solidFill>
                <a:srgbClr val="D9D9D9"/>
              </a:solidFill>
              <a:latin typeface="Calibri" pitchFamily="34" charset="0"/>
            </a:endParaRPr>
          </a:p>
        </p:txBody>
      </p:sp>
    </p:spTree>
    <p:extLst>
      <p:ext uri="{BB962C8B-B14F-4D97-AF65-F5344CB8AC3E}">
        <p14:creationId xmlns:p14="http://schemas.microsoft.com/office/powerpoint/2010/main" val="251519799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1"/>
          </a:solidFill>
          <a:latin typeface="+mj-lt"/>
          <a:ea typeface="MS PGothic" pitchFamily="34" charset="-128"/>
          <a:cs typeface="Akzidenz-Bd for Chalmers"/>
        </a:defRPr>
      </a:lvl1pPr>
      <a:lvl2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2pPr>
      <a:lvl3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3pPr>
      <a:lvl4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4pPr>
      <a:lvl5pPr algn="ctr" rtl="0" eaLnBrk="0" fontAlgn="base" hangingPunct="0">
        <a:spcBef>
          <a:spcPct val="0"/>
        </a:spcBef>
        <a:spcAft>
          <a:spcPct val="0"/>
        </a:spcAft>
        <a:defRPr sz="4000" b="1">
          <a:solidFill>
            <a:schemeClr val="tx1"/>
          </a:solidFill>
          <a:latin typeface="Arial Black" pitchFamily="68" charset="0"/>
          <a:ea typeface="MS PGothic" pitchFamily="34" charset="-128"/>
          <a:cs typeface="Akzidenz-Bd for Chalmers" pitchFamily="2"/>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1pPr>
      <a:lvl2pPr marL="742950" indent="-28575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2pPr>
      <a:lvl3pPr marL="11430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a:solidFill>
            <a:schemeClr val="tx1"/>
          </a:solidFill>
          <a:latin typeface="+mn-lt"/>
          <a:ea typeface="MS PGothic" pitchFamily="34"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SzPts val="1800"/>
              <a:buChar char="●"/>
              <a:defRPr sz="1800"/>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4098770153"/>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8788"/>
            <a:ext cx="8229600" cy="1262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47343"/>
            <a:ext cx="8229600" cy="42788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D2BD0AB-9E50-784E-991B-E321F014CEA5}" type="datetimeFigureOut">
              <a:rPr lang="en-US" smtClean="0">
                <a:solidFill>
                  <a:prstClr val="black">
                    <a:tint val="75000"/>
                  </a:prstClr>
                </a:solidFill>
                <a:latin typeface="Calibri"/>
              </a:rPr>
              <a:pPr defTabSz="457200" fontAlgn="auto">
                <a:spcBef>
                  <a:spcPts val="0"/>
                </a:spcBef>
                <a:spcAft>
                  <a:spcPts val="0"/>
                </a:spcAft>
              </a:pPr>
              <a:t>04-Mar-20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4B4BE7F-B212-3C49-AB50-50430FB858D2}"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pic>
        <p:nvPicPr>
          <p:cNvPr id="7" name="Bildobjekt 9" descr="Chalmers Univ logo_svart.em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8" name="Rak 11"/>
          <p:cNvCxnSpPr/>
          <p:nvPr userDrawn="1"/>
        </p:nvCxnSpPr>
        <p:spPr bwMode="auto">
          <a:xfrm>
            <a:off x="0" y="457200"/>
            <a:ext cx="9144000" cy="1588"/>
          </a:xfrm>
          <a:prstGeom prst="line">
            <a:avLst/>
          </a:prstGeom>
          <a:solidFill>
            <a:schemeClr val="accent1"/>
          </a:solidFill>
          <a:ln w="3175" cap="flat" cmpd="sng" algn="ctr">
            <a:solidFill>
              <a:schemeClr val="bg2">
                <a:lumMod val="75000"/>
              </a:schemeClr>
            </a:solidFill>
            <a:prstDash val="solid"/>
            <a:round/>
            <a:headEnd type="none" w="med" len="med"/>
            <a:tailEnd type="none" w="med" len="med"/>
          </a:ln>
          <a:effectLst/>
        </p:spPr>
      </p:cxnSp>
      <p:pic>
        <p:nvPicPr>
          <p:cNvPr id="9" name="Bildobjekt 8" descr="Logo GUeng_leftSV.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0" name="Rak 12"/>
          <p:cNvCxnSpPr/>
          <p:nvPr userDrawn="1"/>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99573018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8788"/>
            <a:ext cx="8229600" cy="1262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47343"/>
            <a:ext cx="8229600" cy="42788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D2BD0AB-9E50-784E-991B-E321F014CEA5}" type="datetimeFigureOut">
              <a:rPr lang="en-US" smtClean="0">
                <a:solidFill>
                  <a:prstClr val="black">
                    <a:tint val="75000"/>
                  </a:prstClr>
                </a:solidFill>
                <a:latin typeface="Calibri"/>
              </a:rPr>
              <a:pPr defTabSz="457200" fontAlgn="auto">
                <a:spcBef>
                  <a:spcPts val="0"/>
                </a:spcBef>
                <a:spcAft>
                  <a:spcPts val="0"/>
                </a:spcAft>
              </a:pPr>
              <a:t>04-Mar-20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4B4BE7F-B212-3C49-AB50-50430FB858D2}"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pic>
        <p:nvPicPr>
          <p:cNvPr id="7" name="Bildobjekt 9" descr="Chalmers Univ logo_svart.em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8" name="Rak 11"/>
          <p:cNvCxnSpPr/>
          <p:nvPr userDrawn="1"/>
        </p:nvCxnSpPr>
        <p:spPr bwMode="auto">
          <a:xfrm>
            <a:off x="0" y="457200"/>
            <a:ext cx="9144000" cy="1588"/>
          </a:xfrm>
          <a:prstGeom prst="line">
            <a:avLst/>
          </a:prstGeom>
          <a:solidFill>
            <a:schemeClr val="accent1"/>
          </a:solidFill>
          <a:ln w="3175" cap="flat" cmpd="sng" algn="ctr">
            <a:solidFill>
              <a:schemeClr val="bg2">
                <a:lumMod val="75000"/>
              </a:schemeClr>
            </a:solidFill>
            <a:prstDash val="solid"/>
            <a:round/>
            <a:headEnd type="none" w="med" len="med"/>
            <a:tailEnd type="none" w="med" len="med"/>
          </a:ln>
          <a:effectLst/>
        </p:spPr>
      </p:cxnSp>
      <p:pic>
        <p:nvPicPr>
          <p:cNvPr id="9" name="Bildobjekt 8" descr="Logo GUeng_leftSV.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0" name="Rak 12"/>
          <p:cNvCxnSpPr/>
          <p:nvPr userDrawn="1"/>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8842819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3454337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8674643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5E0E5"/>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0" y="2"/>
            <a:ext cx="9144000" cy="620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hangingPunct="1">
              <a:defRPr/>
            </a:pPr>
            <a:endParaRPr lang="sv-SE" altLang="en-US" sz="1800" smtClean="0">
              <a:solidFill>
                <a:srgbClr val="000000"/>
              </a:solidFill>
            </a:endParaRPr>
          </a:p>
        </p:txBody>
      </p:sp>
      <p:sp>
        <p:nvSpPr>
          <p:cNvPr id="1027" name="Rectangle 2"/>
          <p:cNvSpPr>
            <a:spLocks noGrp="1" noChangeArrowheads="1"/>
          </p:cNvSpPr>
          <p:nvPr>
            <p:ph type="title"/>
          </p:nvPr>
        </p:nvSpPr>
        <p:spPr bwMode="auto">
          <a:xfrm>
            <a:off x="685800" y="692152"/>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685800" y="1773240"/>
            <a:ext cx="77724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0" name="Rectangle 6"/>
          <p:cNvSpPr>
            <a:spLocks noGrp="1" noChangeArrowheads="1"/>
          </p:cNvSpPr>
          <p:nvPr>
            <p:ph type="sldNum" sz="quarter" idx="4"/>
          </p:nvPr>
        </p:nvSpPr>
        <p:spPr bwMode="auto">
          <a:xfrm>
            <a:off x="698748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a:defRPr/>
            </a:pPr>
            <a:fld id="{2003C0BC-1B1F-4249-AF89-9AC8CCE7B7DB}" type="slidenum">
              <a:rPr lang="en-GB" altLang="en-US" smtClean="0">
                <a:latin typeface="Lucida Sans Unicode"/>
              </a:rPr>
              <a:pPr>
                <a:defRPr/>
              </a:pPr>
              <a:t>‹#›</a:t>
            </a:fld>
            <a:endParaRPr lang="en-GB" altLang="en-US">
              <a:latin typeface="Lucida Sans Unicode"/>
            </a:endParaRPr>
          </a:p>
        </p:txBody>
      </p:sp>
      <p:grpSp>
        <p:nvGrpSpPr>
          <p:cNvPr id="2" name="Group 10"/>
          <p:cNvGrpSpPr>
            <a:grpSpLocks/>
          </p:cNvGrpSpPr>
          <p:nvPr userDrawn="1"/>
        </p:nvGrpSpPr>
        <p:grpSpPr bwMode="auto">
          <a:xfrm>
            <a:off x="0" y="2"/>
            <a:ext cx="3733800" cy="581025"/>
            <a:chOff x="2097" y="1992"/>
            <a:chExt cx="2160" cy="336"/>
          </a:xfrm>
        </p:grpSpPr>
        <p:pic>
          <p:nvPicPr>
            <p:cNvPr id="1036" name="Picture 11" descr="tuelogo_l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97" y="1992"/>
              <a:ext cx="156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 descr="tuelogo_r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3" y="1992"/>
              <a:ext cx="59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8" descr="subi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5289" y="190500"/>
            <a:ext cx="117808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07951" y="63502"/>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800">
              <a:solidFill>
                <a:srgbClr val="FFFFFF"/>
              </a:solidFill>
            </a:endParaRPr>
          </a:p>
        </p:txBody>
      </p:sp>
      <p:pic>
        <p:nvPicPr>
          <p:cNvPr id="1033" name="Bildobjekt 9" descr="Chalmers Univ logo_svart.emf"/>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850" y="171452"/>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ildobjekt 8" descr="Logo GUeng_leftSV.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5" name="Rak 12"/>
          <p:cNvCxnSpPr>
            <a:cxnSpLocks noChangeShapeType="1"/>
          </p:cNvCxnSpPr>
          <p:nvPr userDrawn="1"/>
        </p:nvCxnSpPr>
        <p:spPr bwMode="auto">
          <a:xfrm rot="5400000">
            <a:off x="1526382"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4771343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hf hdr="0" ftr="0" dt="0"/>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Lucida Sans Unicode" pitchFamily="34" charset="0"/>
        </a:defRPr>
      </a:lvl2pPr>
      <a:lvl3pPr algn="ctr" rtl="0" eaLnBrk="0" fontAlgn="base" hangingPunct="0">
        <a:spcBef>
          <a:spcPct val="0"/>
        </a:spcBef>
        <a:spcAft>
          <a:spcPct val="0"/>
        </a:spcAft>
        <a:defRPr sz="3000">
          <a:solidFill>
            <a:schemeClr val="tx2"/>
          </a:solidFill>
          <a:latin typeface="Lucida Sans Unicode" pitchFamily="34" charset="0"/>
        </a:defRPr>
      </a:lvl3pPr>
      <a:lvl4pPr algn="ctr" rtl="0" eaLnBrk="0" fontAlgn="base" hangingPunct="0">
        <a:spcBef>
          <a:spcPct val="0"/>
        </a:spcBef>
        <a:spcAft>
          <a:spcPct val="0"/>
        </a:spcAft>
        <a:defRPr sz="3000">
          <a:solidFill>
            <a:schemeClr val="tx2"/>
          </a:solidFill>
          <a:latin typeface="Lucida Sans Unicode" pitchFamily="34" charset="0"/>
        </a:defRPr>
      </a:lvl4pPr>
      <a:lvl5pPr algn="ctr" rtl="0" eaLnBrk="0" fontAlgn="base" hangingPunct="0">
        <a:spcBef>
          <a:spcPct val="0"/>
        </a:spcBef>
        <a:spcAft>
          <a:spcPct val="0"/>
        </a:spcAft>
        <a:defRPr sz="3000">
          <a:solidFill>
            <a:schemeClr val="tx2"/>
          </a:solidFill>
          <a:latin typeface="Lucida Sans Unicode" pitchFamily="34" charset="0"/>
        </a:defRPr>
      </a:lvl5pPr>
      <a:lvl6pPr marL="342900" algn="ctr" rtl="0" fontAlgn="base">
        <a:spcBef>
          <a:spcPct val="0"/>
        </a:spcBef>
        <a:spcAft>
          <a:spcPct val="0"/>
        </a:spcAft>
        <a:defRPr sz="3000">
          <a:solidFill>
            <a:schemeClr val="tx2"/>
          </a:solidFill>
          <a:latin typeface="Lucida Sans Unicode" pitchFamily="34" charset="0"/>
        </a:defRPr>
      </a:lvl6pPr>
      <a:lvl7pPr marL="685800" algn="ctr" rtl="0" fontAlgn="base">
        <a:spcBef>
          <a:spcPct val="0"/>
        </a:spcBef>
        <a:spcAft>
          <a:spcPct val="0"/>
        </a:spcAft>
        <a:defRPr sz="3000">
          <a:solidFill>
            <a:schemeClr val="tx2"/>
          </a:solidFill>
          <a:latin typeface="Lucida Sans Unicode" pitchFamily="34" charset="0"/>
        </a:defRPr>
      </a:lvl7pPr>
      <a:lvl8pPr marL="1028700" algn="ctr" rtl="0" fontAlgn="base">
        <a:spcBef>
          <a:spcPct val="0"/>
        </a:spcBef>
        <a:spcAft>
          <a:spcPct val="0"/>
        </a:spcAft>
        <a:defRPr sz="3000">
          <a:solidFill>
            <a:schemeClr val="tx2"/>
          </a:solidFill>
          <a:latin typeface="Lucida Sans Unicode" pitchFamily="34" charset="0"/>
        </a:defRPr>
      </a:lvl8pPr>
      <a:lvl9pPr marL="1371600" algn="ctr" rtl="0" fontAlgn="base">
        <a:spcBef>
          <a:spcPct val="0"/>
        </a:spcBef>
        <a:spcAft>
          <a:spcPct val="0"/>
        </a:spcAft>
        <a:defRPr sz="3000">
          <a:solidFill>
            <a:schemeClr val="tx2"/>
          </a:solidFill>
          <a:latin typeface="Lucida Sans Unicode" pitchFamily="34"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14.xml"/><Relationship Id="rId4" Type="http://schemas.openxmlformats.org/officeDocument/2006/relationships/image" Target="../media/image16.png"/></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6.xml"/><Relationship Id="rId5" Type="http://schemas.openxmlformats.org/officeDocument/2006/relationships/image" Target="../media/image91.png"/><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9.jpe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101.xml"/><Relationship Id="rId6" Type="http://schemas.openxmlformats.org/officeDocument/2006/relationships/image" Target="../media/image96.png"/><Relationship Id="rId11" Type="http://schemas.openxmlformats.org/officeDocument/2006/relationships/image" Target="../media/image91.png"/><Relationship Id="rId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94.png"/><Relationship Id="rId9" Type="http://schemas.openxmlformats.org/officeDocument/2006/relationships/image" Target="../media/image89.png"/><Relationship Id="rId1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4.xml"/></Relationships>
</file>

<file path=ppt/slides/_rels/slide10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99.jpeg"/><Relationship Id="rId2" Type="http://schemas.openxmlformats.org/officeDocument/2006/relationships/image" Target="../media/image101.jpeg"/><Relationship Id="rId1" Type="http://schemas.openxmlformats.org/officeDocument/2006/relationships/slideLayout" Target="../slideLayouts/slideLayout106.xml"/><Relationship Id="rId6" Type="http://schemas.openxmlformats.org/officeDocument/2006/relationships/image" Target="../media/image104.png"/><Relationship Id="rId5" Type="http://schemas.openxmlformats.org/officeDocument/2006/relationships/image" Target="../media/image98.png"/><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9.png"/><Relationship Id="rId7" Type="http://schemas.openxmlformats.org/officeDocument/2006/relationships/image" Target="../media/image70.png"/><Relationship Id="rId2" Type="http://schemas.openxmlformats.org/officeDocument/2006/relationships/image" Target="../media/image88.png"/><Relationship Id="rId1" Type="http://schemas.openxmlformats.org/officeDocument/2006/relationships/slideLayout" Target="../slideLayouts/slideLayout120.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1.png"/><Relationship Id="rId10" Type="http://schemas.openxmlformats.org/officeDocument/2006/relationships/image" Target="../media/image109.png"/><Relationship Id="rId4" Type="http://schemas.openxmlformats.org/officeDocument/2006/relationships/image" Target="../media/image90.png"/><Relationship Id="rId9"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14.xml"/><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1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4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149.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146.xml"/><Relationship Id="rId5" Type="http://schemas.openxmlformats.org/officeDocument/2006/relationships/image" Target="../media/image123.jpeg"/><Relationship Id="rId4" Type="http://schemas.openxmlformats.org/officeDocument/2006/relationships/image" Target="../media/image122.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hyperlink" Target="oi400cg.pdf" TargetMode="External"/><Relationship Id="rId7" Type="http://schemas.openxmlformats.org/officeDocument/2006/relationships/hyperlink" Target="dblift.pdf" TargetMode="External"/><Relationship Id="rId2" Type="http://schemas.openxmlformats.org/officeDocument/2006/relationships/hyperlink" Target="oi100cpg.pdf" TargetMode="External"/><Relationship Id="rId1" Type="http://schemas.openxmlformats.org/officeDocument/2006/relationships/slideLayout" Target="../slideLayouts/slideLayout59.xml"/><Relationship Id="rId6" Type="http://schemas.openxmlformats.org/officeDocument/2006/relationships/hyperlink" Target="batch.pdf" TargetMode="External"/><Relationship Id="rId5" Type="http://schemas.openxmlformats.org/officeDocument/2006/relationships/hyperlink" Target="next-mod.pdf" TargetMode="External"/><Relationship Id="rId4" Type="http://schemas.openxmlformats.org/officeDocument/2006/relationships/hyperlink" Target="pvl.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g.unibe.ch/archive/papers/Lung12b.pdf"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dx.doi.org/10.1016/j.scico.2012.04.00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k9mail/k-9" TargetMode="Externa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5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134.xml"/><Relationship Id="rId5" Type="http://schemas.openxmlformats.org/officeDocument/2006/relationships/image" Target="../media/image48.tiff"/><Relationship Id="rId4" Type="http://schemas.openxmlformats.org/officeDocument/2006/relationships/image" Target="../media/image47.tiff"/></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5.xml"/></Relationships>
</file>

<file path=ppt/slides/_rels/slide5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emf"/><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9.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4.xml"/><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4.xml"/><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7.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6.wmf"/><Relationship Id="rId4" Type="http://schemas.openxmlformats.org/officeDocument/2006/relationships/oleObject" Target="../embeddings/oleObject1.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78.wmf"/><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9.wmf"/><Relationship Id="rId4" Type="http://schemas.openxmlformats.org/officeDocument/2006/relationships/oleObject" Target="../embeddings/oleObject4.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1.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80.wmf"/><Relationship Id="rId4" Type="http://schemas.openxmlformats.org/officeDocument/2006/relationships/oleObject" Target="../embeddings/oleObject5.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83.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82.wmf"/><Relationship Id="rId4" Type="http://schemas.openxmlformats.org/officeDocument/2006/relationships/oleObject" Target="../embeddings/oleObject7.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file:///C:\DICTools\buildd\ScatterPlotter.exe"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760040" y="734839"/>
            <a:ext cx="7772400" cy="1470025"/>
          </a:xfrm>
        </p:spPr>
        <p:txBody>
          <a:bodyPr/>
          <a:lstStyle/>
          <a:p>
            <a:pPr eaLnBrk="1" hangingPunct="1"/>
            <a:r>
              <a:rPr lang="en-US" dirty="0" smtClean="0"/>
              <a:t>Reverse Architecting</a:t>
            </a:r>
            <a:r>
              <a:rPr lang="en-US" dirty="0"/>
              <a:t> </a:t>
            </a:r>
            <a:r>
              <a:rPr lang="en-US" dirty="0" smtClean="0"/>
              <a:t>and </a:t>
            </a:r>
            <a:br>
              <a:rPr lang="en-US" dirty="0" smtClean="0"/>
            </a:br>
            <a:r>
              <a:rPr lang="en-US" dirty="0" smtClean="0"/>
              <a:t>Design-Code Conformance </a:t>
            </a:r>
          </a:p>
        </p:txBody>
      </p:sp>
      <p:sp>
        <p:nvSpPr>
          <p:cNvPr id="15363" name="Rectangle 3"/>
          <p:cNvSpPr>
            <a:spLocks noGrp="1" noChangeArrowheads="1"/>
          </p:cNvSpPr>
          <p:nvPr>
            <p:ph type="subTitle" idx="4294967295"/>
          </p:nvPr>
        </p:nvSpPr>
        <p:spPr>
          <a:xfrm>
            <a:off x="2699792" y="4523953"/>
            <a:ext cx="3132360" cy="360363"/>
          </a:xfrm>
        </p:spPr>
        <p:txBody>
          <a:bodyPr>
            <a:normAutofit fontScale="70000" lnSpcReduction="20000"/>
          </a:bodyPr>
          <a:lstStyle/>
          <a:p>
            <a:pPr marL="0" indent="0" algn="ctr" eaLnBrk="1" hangingPunct="1">
              <a:buNone/>
            </a:pPr>
            <a:r>
              <a:rPr lang="en-US" dirty="0" smtClean="0"/>
              <a:t>Michel </a:t>
            </a:r>
            <a:r>
              <a:rPr lang="en-US" dirty="0" err="1" smtClean="0"/>
              <a:t>Chaudron</a:t>
            </a:r>
            <a:endParaRPr lang="en-US" sz="1600" dirty="0" smtClean="0"/>
          </a:p>
        </p:txBody>
      </p:sp>
      <p:pic>
        <p:nvPicPr>
          <p:cNvPr id="15364" name="Picture 4" descr="MCj02174820000[1]"/>
          <p:cNvPicPr>
            <a:picLocks noChangeAspect="1" noChangeArrowheads="1"/>
          </p:cNvPicPr>
          <p:nvPr/>
        </p:nvPicPr>
        <p:blipFill>
          <a:blip r:embed="rId3"/>
          <a:srcRect/>
          <a:stretch>
            <a:fillRect/>
          </a:stretch>
        </p:blipFill>
        <p:spPr bwMode="auto">
          <a:xfrm>
            <a:off x="2915816" y="2390130"/>
            <a:ext cx="1784350" cy="1758950"/>
          </a:xfrm>
          <a:prstGeom prst="rect">
            <a:avLst/>
          </a:prstGeom>
          <a:noFill/>
          <a:ln w="9525">
            <a:noFill/>
            <a:miter lim="800000"/>
            <a:headEnd/>
            <a:tailEnd/>
          </a:ln>
        </p:spPr>
      </p:pic>
      <p:pic>
        <p:nvPicPr>
          <p:cNvPr id="15365" name="Picture 6" descr="j0283604"/>
          <p:cNvPicPr>
            <a:picLocks noChangeAspect="1" noChangeArrowheads="1" noCrop="1"/>
          </p:cNvPicPr>
          <p:nvPr/>
        </p:nvPicPr>
        <p:blipFill>
          <a:blip r:embed="rId4"/>
          <a:srcRect/>
          <a:stretch>
            <a:fillRect/>
          </a:stretch>
        </p:blipFill>
        <p:spPr bwMode="auto">
          <a:xfrm>
            <a:off x="4404964" y="2890196"/>
            <a:ext cx="1154058" cy="937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5" y="476672"/>
            <a:ext cx="9095899" cy="63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8520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188640"/>
            <a:ext cx="8229600" cy="706090"/>
          </a:xfrm>
        </p:spPr>
        <p:txBody>
          <a:bodyPr>
            <a:normAutofit fontScale="90000"/>
          </a:bodyPr>
          <a:lstStyle/>
          <a:p>
            <a:r>
              <a:rPr lang="en-US" dirty="0" smtClean="0"/>
              <a:t>Beyond structure views</a:t>
            </a:r>
            <a:endParaRPr lang="sv-SE" dirty="0"/>
          </a:p>
        </p:txBody>
      </p:sp>
      <p:sp>
        <p:nvSpPr>
          <p:cNvPr id="7" name="Content Placeholder 6"/>
          <p:cNvSpPr>
            <a:spLocks noGrp="1"/>
          </p:cNvSpPr>
          <p:nvPr>
            <p:ph idx="1"/>
          </p:nvPr>
        </p:nvSpPr>
        <p:spPr>
          <a:xfrm>
            <a:off x="518864" y="1052736"/>
            <a:ext cx="8229600" cy="5544616"/>
          </a:xfrm>
        </p:spPr>
        <p:txBody>
          <a:bodyPr>
            <a:normAutofit/>
          </a:bodyPr>
          <a:lstStyle/>
          <a:p>
            <a:pPr marL="0" indent="0">
              <a:buNone/>
            </a:pPr>
            <a:r>
              <a:rPr lang="en-US" dirty="0" smtClean="0"/>
              <a:t>How about a views for?</a:t>
            </a:r>
          </a:p>
          <a:p>
            <a:pPr>
              <a:buFontTx/>
              <a:buChar char="-"/>
            </a:pPr>
            <a:r>
              <a:rPr lang="en-US" dirty="0"/>
              <a:t>s</a:t>
            </a:r>
            <a:r>
              <a:rPr lang="en-US" dirty="0" smtClean="0"/>
              <a:t>ecurity</a:t>
            </a:r>
          </a:p>
          <a:p>
            <a:pPr>
              <a:buFontTx/>
              <a:buChar char="-"/>
            </a:pPr>
            <a:r>
              <a:rPr lang="en-US" dirty="0" smtClean="0"/>
              <a:t>safety</a:t>
            </a:r>
          </a:p>
          <a:p>
            <a:pPr marL="0" indent="0">
              <a:buNone/>
            </a:pPr>
            <a:r>
              <a:rPr lang="en-US" dirty="0" smtClean="0"/>
              <a:t>-  performance?</a:t>
            </a:r>
          </a:p>
        </p:txBody>
      </p:sp>
      <p:sp>
        <p:nvSpPr>
          <p:cNvPr id="5" name="Slide Number Placeholder 4"/>
          <p:cNvSpPr>
            <a:spLocks noGrp="1"/>
          </p:cNvSpPr>
          <p:nvPr>
            <p:ph type="sldNum" sz="quarter" idx="12"/>
          </p:nvPr>
        </p:nvSpPr>
        <p:spPr/>
        <p:txBody>
          <a:bodyPr/>
          <a:lstStyle/>
          <a:p>
            <a:pPr>
              <a:defRPr/>
            </a:pPr>
            <a:fld id="{D5E3F12E-02F2-4874-B4AB-BA8D8ED4120E}" type="slidenum">
              <a:rPr lang="en-US" smtClean="0">
                <a:solidFill>
                  <a:srgbClr val="FFFFFF"/>
                </a:solidFill>
              </a:rPr>
              <a:pPr>
                <a:defRPr/>
              </a:pPr>
              <a:t>100</a:t>
            </a:fld>
            <a:endParaRPr lang="en-US">
              <a:solidFill>
                <a:srgbClr val="FFFFFF"/>
              </a:solidFill>
            </a:endParaRPr>
          </a:p>
        </p:txBody>
      </p:sp>
    </p:spTree>
    <p:extLst>
      <p:ext uri="{BB962C8B-B14F-4D97-AF65-F5344CB8AC3E}">
        <p14:creationId xmlns:p14="http://schemas.microsoft.com/office/powerpoint/2010/main" val="38359797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Views</a:t>
            </a:r>
            <a:endParaRPr lang="sv-SE" dirty="0"/>
          </a:p>
        </p:txBody>
      </p:sp>
      <p:sp>
        <p:nvSpPr>
          <p:cNvPr id="3" name="Content Placeholder 2"/>
          <p:cNvSpPr>
            <a:spLocks noGrp="1"/>
          </p:cNvSpPr>
          <p:nvPr>
            <p:ph idx="1"/>
          </p:nvPr>
        </p:nvSpPr>
        <p:spPr/>
        <p:txBody>
          <a:bodyPr/>
          <a:lstStyle/>
          <a:p>
            <a:r>
              <a:rPr lang="en-US" dirty="0" smtClean="0"/>
              <a:t>How about recovery of</a:t>
            </a:r>
          </a:p>
          <a:p>
            <a:pPr lvl="1"/>
            <a:r>
              <a:rPr lang="en-US" dirty="0" smtClean="0"/>
              <a:t>Design principles</a:t>
            </a:r>
          </a:p>
          <a:p>
            <a:pPr lvl="1"/>
            <a:r>
              <a:rPr lang="en-US" dirty="0" smtClean="0"/>
              <a:t>Design rationale</a:t>
            </a:r>
            <a:endParaRPr lang="sv-SE" dirty="0"/>
          </a:p>
        </p:txBody>
      </p:sp>
    </p:spTree>
    <p:extLst>
      <p:ext uri="{BB962C8B-B14F-4D97-AF65-F5344CB8AC3E}">
        <p14:creationId xmlns:p14="http://schemas.microsoft.com/office/powerpoint/2010/main" val="6656383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840432" y="188640"/>
            <a:ext cx="7620000" cy="762000"/>
          </a:xfrm>
        </p:spPr>
        <p:txBody>
          <a:bodyPr/>
          <a:lstStyle/>
          <a:p>
            <a:r>
              <a:rPr lang="en-US" dirty="0"/>
              <a:t>Architecture Meta-Model (Details)</a:t>
            </a:r>
          </a:p>
        </p:txBody>
      </p:sp>
      <p:sp>
        <p:nvSpPr>
          <p:cNvPr id="209923" name="Rectangle 3"/>
          <p:cNvSpPr>
            <a:spLocks noGrp="1" noChangeArrowheads="1"/>
          </p:cNvSpPr>
          <p:nvPr>
            <p:ph type="body" sz="half" idx="1"/>
          </p:nvPr>
        </p:nvSpPr>
        <p:spPr/>
        <p:txBody>
          <a:bodyPr/>
          <a:lstStyle/>
          <a:p>
            <a:pPr marL="0" indent="0">
              <a:buFontTx/>
              <a:buChar char="•"/>
            </a:pPr>
            <a:endParaRPr lang="en-US" sz="1500"/>
          </a:p>
          <a:p>
            <a:pPr marL="0" indent="0">
              <a:buFontTx/>
              <a:buChar char="•"/>
            </a:pPr>
            <a:endParaRPr lang="en-US" sz="1500"/>
          </a:p>
          <a:p>
            <a:pPr marL="0" indent="0"/>
            <a:endParaRPr lang="en-US" sz="1500"/>
          </a:p>
        </p:txBody>
      </p:sp>
      <p:sp>
        <p:nvSpPr>
          <p:cNvPr id="209924" name="Rectangle 4"/>
          <p:cNvSpPr>
            <a:spLocks noChangeArrowheads="1"/>
          </p:cNvSpPr>
          <p:nvPr/>
        </p:nvSpPr>
        <p:spPr bwMode="black">
          <a:xfrm>
            <a:off x="688032" y="971625"/>
            <a:ext cx="7772400" cy="166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1600" b="1" dirty="0">
                <a:latin typeface="Humnst777 BT" pitchFamily="34" charset="0"/>
              </a:rPr>
              <a:t>Concerns</a:t>
            </a:r>
          </a:p>
          <a:p>
            <a:pPr marL="342900" indent="-342900">
              <a:spcBef>
                <a:spcPct val="20000"/>
              </a:spcBef>
              <a:buFontTx/>
              <a:buChar char="•"/>
            </a:pPr>
            <a:r>
              <a:rPr lang="en-US" sz="1600" b="1" dirty="0">
                <a:latin typeface="Humnst777 BT" pitchFamily="34" charset="0"/>
              </a:rPr>
              <a:t>Decisions</a:t>
            </a:r>
          </a:p>
          <a:p>
            <a:pPr marL="342900" indent="-342900">
              <a:spcBef>
                <a:spcPct val="20000"/>
              </a:spcBef>
              <a:buFontTx/>
              <a:buChar char="•"/>
            </a:pPr>
            <a:r>
              <a:rPr lang="en-US" sz="1600" b="1" dirty="0">
                <a:latin typeface="Humnst777 BT" pitchFamily="34" charset="0"/>
              </a:rPr>
              <a:t>Roadmap</a:t>
            </a:r>
          </a:p>
          <a:p>
            <a:pPr marL="342900" indent="-342900">
              <a:spcBef>
                <a:spcPct val="20000"/>
              </a:spcBef>
              <a:buFontTx/>
              <a:buChar char="•"/>
            </a:pPr>
            <a:r>
              <a:rPr lang="en-US" sz="1600" b="1" dirty="0">
                <a:latin typeface="Humnst777 BT" pitchFamily="34" charset="0"/>
              </a:rPr>
              <a:t>Assets</a:t>
            </a:r>
          </a:p>
          <a:p>
            <a:pPr marL="342900" indent="-342900">
              <a:spcBef>
                <a:spcPct val="20000"/>
              </a:spcBef>
              <a:buFontTx/>
              <a:buChar char="•"/>
            </a:pPr>
            <a:endParaRPr lang="en-US" sz="1600" b="1" dirty="0">
              <a:latin typeface="Humnst777 BT" pitchFamily="34" charset="0"/>
            </a:endParaRPr>
          </a:p>
          <a:p>
            <a:pPr marL="342900" indent="-342900">
              <a:spcBef>
                <a:spcPct val="20000"/>
              </a:spcBef>
            </a:pPr>
            <a:endParaRPr lang="en-US" sz="1600" b="1" dirty="0">
              <a:latin typeface="Humnst777 BT" pitchFamily="34" charset="0"/>
            </a:endParaRPr>
          </a:p>
        </p:txBody>
      </p:sp>
      <p:pic>
        <p:nvPicPr>
          <p:cNvPr id="209925"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068513" y="741363"/>
            <a:ext cx="6681787" cy="5499100"/>
          </a:xfrm>
          <a:noFill/>
          <a:ln/>
        </p:spPr>
      </p:pic>
    </p:spTree>
    <p:extLst>
      <p:ext uri="{BB962C8B-B14F-4D97-AF65-F5344CB8AC3E}">
        <p14:creationId xmlns:p14="http://schemas.microsoft.com/office/powerpoint/2010/main" val="8953984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550" y="466960"/>
            <a:ext cx="8233410" cy="1089832"/>
          </a:xfrm>
        </p:spPr>
        <p:txBody>
          <a:bodyPr>
            <a:noAutofit/>
          </a:bodyPr>
          <a:lstStyle/>
          <a:p>
            <a:pPr algn="ctr"/>
            <a:r>
              <a:rPr lang="en-US" b="1" dirty="0" smtClean="0">
                <a:cs typeface="Calibri" panose="020F0502020204030204" pitchFamily="34" charset="0"/>
              </a:rPr>
              <a:t>Problems with </a:t>
            </a:r>
            <a:br>
              <a:rPr lang="en-US" b="1" dirty="0" smtClean="0">
                <a:cs typeface="Calibri" panose="020F0502020204030204" pitchFamily="34" charset="0"/>
              </a:rPr>
            </a:br>
            <a:r>
              <a:rPr lang="en-US" b="1" dirty="0" smtClean="0">
                <a:cs typeface="Calibri" panose="020F0502020204030204" pitchFamily="34" charset="0"/>
              </a:rPr>
              <a:t>Engineering </a:t>
            </a:r>
            <a:r>
              <a:rPr lang="en-US" b="1" dirty="0">
                <a:cs typeface="Calibri" panose="020F0502020204030204" pitchFamily="34" charset="0"/>
              </a:rPr>
              <a:t>D</a:t>
            </a:r>
            <a:r>
              <a:rPr lang="en-US" b="1" dirty="0" smtClean="0">
                <a:cs typeface="Calibri" panose="020F0502020204030204" pitchFamily="34" charset="0"/>
              </a:rPr>
              <a:t>ocumentation</a:t>
            </a:r>
            <a:endParaRPr lang="en-GB" b="1" dirty="0">
              <a:cs typeface="Calibri" panose="020F0502020204030204" pitchFamily="34" charset="0"/>
            </a:endParaRPr>
          </a:p>
        </p:txBody>
      </p:sp>
      <p:sp>
        <p:nvSpPr>
          <p:cNvPr id="3" name="Rectangle 2"/>
          <p:cNvSpPr/>
          <p:nvPr/>
        </p:nvSpPr>
        <p:spPr>
          <a:xfrm>
            <a:off x="439550" y="1635697"/>
            <a:ext cx="5098960" cy="1692771"/>
          </a:xfrm>
          <a:prstGeom prst="rect">
            <a:avLst/>
          </a:prstGeom>
        </p:spPr>
        <p:txBody>
          <a:bodyPr wrap="none">
            <a:spAutoFit/>
          </a:bodyPr>
          <a:lstStyle/>
          <a:p>
            <a:pPr fontAlgn="auto">
              <a:spcBef>
                <a:spcPts val="0"/>
              </a:spcBef>
              <a:spcAft>
                <a:spcPts val="0"/>
              </a:spcAft>
            </a:pPr>
            <a:r>
              <a:rPr lang="en-US" sz="2600" dirty="0" smtClean="0">
                <a:solidFill>
                  <a:srgbClr val="000000"/>
                </a:solidFill>
                <a:latin typeface="Calibri" panose="020F0502020204030204" pitchFamily="34" charset="0"/>
                <a:cs typeface="Calibri" panose="020F0502020204030204" pitchFamily="34" charset="0"/>
              </a:rPr>
              <a:t>Difficult to:</a:t>
            </a:r>
          </a:p>
          <a:p>
            <a:pPr marL="342900" indent="-342900" fontAlgn="auto">
              <a:spcBef>
                <a:spcPts val="0"/>
              </a:spcBef>
              <a:spcAft>
                <a:spcPts val="0"/>
              </a:spcAft>
              <a:buFont typeface="Courier New" panose="02070309020205020404" pitchFamily="49" charset="0"/>
              <a:buChar char="o"/>
            </a:pPr>
            <a:r>
              <a:rPr lang="en-US" sz="2600" dirty="0" smtClean="0">
                <a:solidFill>
                  <a:srgbClr val="000000"/>
                </a:solidFill>
                <a:latin typeface="Calibri" panose="020F0502020204030204" pitchFamily="34" charset="0"/>
                <a:cs typeface="Calibri" panose="020F0502020204030204" pitchFamily="34" charset="0"/>
              </a:rPr>
              <a:t>find information</a:t>
            </a:r>
            <a:br>
              <a:rPr lang="en-US" sz="2600" dirty="0" smtClean="0">
                <a:solidFill>
                  <a:srgbClr val="000000"/>
                </a:solidFill>
                <a:latin typeface="Calibri" panose="020F0502020204030204" pitchFamily="34" charset="0"/>
                <a:cs typeface="Calibri" panose="020F0502020204030204" pitchFamily="34" charset="0"/>
              </a:rPr>
            </a:br>
            <a:r>
              <a:rPr lang="en-US" sz="2600" dirty="0" smtClean="0">
                <a:solidFill>
                  <a:srgbClr val="000000"/>
                </a:solidFill>
                <a:latin typeface="Calibri" panose="020F0502020204030204" pitchFamily="34" charset="0"/>
                <a:cs typeface="Calibri" panose="020F0502020204030204" pitchFamily="34" charset="0"/>
              </a:rPr>
              <a:t>due to: - large size </a:t>
            </a:r>
            <a:r>
              <a:rPr lang="en-US" sz="2600" dirty="0">
                <a:solidFill>
                  <a:srgbClr val="000000"/>
                </a:solidFill>
                <a:latin typeface="Calibri" panose="020F0502020204030204" pitchFamily="34" charset="0"/>
                <a:cs typeface="Calibri" panose="020F0502020204030204" pitchFamily="34" charset="0"/>
              </a:rPr>
              <a:t>&amp; </a:t>
            </a:r>
            <a:r>
              <a:rPr lang="en-US" sz="2600" dirty="0" smtClean="0">
                <a:solidFill>
                  <a:srgbClr val="000000"/>
                </a:solidFill>
                <a:latin typeface="Calibri" panose="020F0502020204030204" pitchFamily="34" charset="0"/>
                <a:cs typeface="Calibri" panose="020F0502020204030204" pitchFamily="34" charset="0"/>
              </a:rPr>
              <a:t>complexity</a:t>
            </a:r>
          </a:p>
          <a:p>
            <a:pPr fontAlgn="auto">
              <a:spcBef>
                <a:spcPts val="0"/>
              </a:spcBef>
              <a:spcAft>
                <a:spcPts val="0"/>
              </a:spcAft>
            </a:pPr>
            <a:r>
              <a:rPr lang="en-US" sz="2600" dirty="0">
                <a:solidFill>
                  <a:srgbClr val="000000"/>
                </a:solidFill>
                <a:latin typeface="Calibri" panose="020F0502020204030204" pitchFamily="34" charset="0"/>
                <a:cs typeface="Calibri" panose="020F0502020204030204" pitchFamily="34" charset="0"/>
              </a:rPr>
              <a:t>	</a:t>
            </a:r>
            <a:r>
              <a:rPr lang="en-US" sz="2600" dirty="0" smtClean="0">
                <a:solidFill>
                  <a:srgbClr val="000000"/>
                </a:solidFill>
                <a:latin typeface="Calibri" panose="020F0502020204030204" pitchFamily="34" charset="0"/>
                <a:cs typeface="Calibri" panose="020F0502020204030204" pitchFamily="34" charset="0"/>
              </a:rPr>
              <a:t>      - scattering of information</a:t>
            </a:r>
            <a:endParaRPr lang="en-GB" sz="2600" dirty="0">
              <a:solidFill>
                <a:srgbClr val="000000"/>
              </a:solidFill>
              <a:latin typeface="Calibri" panose="020F0502020204030204" pitchFamily="34" charset="0"/>
              <a:cs typeface="Calibri" panose="020F0502020204030204" pitchFamily="34" charset="0"/>
            </a:endParaRPr>
          </a:p>
        </p:txBody>
      </p:sp>
      <p:sp>
        <p:nvSpPr>
          <p:cNvPr id="5" name="Rectangle 4"/>
          <p:cNvSpPr/>
          <p:nvPr/>
        </p:nvSpPr>
        <p:spPr>
          <a:xfrm>
            <a:off x="439550" y="3509687"/>
            <a:ext cx="4017510" cy="492443"/>
          </a:xfrm>
          <a:prstGeom prst="rect">
            <a:avLst/>
          </a:prstGeom>
        </p:spPr>
        <p:txBody>
          <a:bodyPr wrap="none">
            <a:spAutoFit/>
          </a:bodyPr>
          <a:lstStyle/>
          <a:p>
            <a:pPr marL="342900" indent="-342900" fontAlgn="auto">
              <a:spcBef>
                <a:spcPts val="0"/>
              </a:spcBef>
              <a:spcAft>
                <a:spcPts val="0"/>
              </a:spcAft>
              <a:buFont typeface="Courier New" panose="02070309020205020404" pitchFamily="49" charset="0"/>
              <a:buChar char="o"/>
            </a:pPr>
            <a:r>
              <a:rPr lang="en-US" sz="2600" dirty="0" smtClean="0">
                <a:solidFill>
                  <a:srgbClr val="000000"/>
                </a:solidFill>
                <a:latin typeface="Calibri" panose="020F0502020204030204" pitchFamily="34" charset="0"/>
                <a:cs typeface="Calibri" panose="020F0502020204030204" pitchFamily="34" charset="0"/>
              </a:rPr>
              <a:t>Keep (check) ‘up-to-date’ </a:t>
            </a:r>
            <a:endParaRPr lang="en-GB" sz="2600" dirty="0">
              <a:solidFill>
                <a:srgbClr val="000000"/>
              </a:solidFill>
              <a:latin typeface="Calibri" panose="020F0502020204030204" pitchFamily="34" charset="0"/>
              <a:cs typeface="Calibri" panose="020F0502020204030204" pitchFamily="34" charset="0"/>
            </a:endParaRPr>
          </a:p>
        </p:txBody>
      </p:sp>
      <p:sp>
        <p:nvSpPr>
          <p:cNvPr id="8" name="Rectangle 7"/>
          <p:cNvSpPr/>
          <p:nvPr/>
        </p:nvSpPr>
        <p:spPr>
          <a:xfrm>
            <a:off x="439550" y="4275682"/>
            <a:ext cx="4700774" cy="892552"/>
          </a:xfrm>
          <a:prstGeom prst="rect">
            <a:avLst/>
          </a:prstGeom>
        </p:spPr>
        <p:txBody>
          <a:bodyPr wrap="none">
            <a:spAutoFit/>
          </a:bodyPr>
          <a:lstStyle/>
          <a:p>
            <a:pPr marL="342900" indent="-342900" fontAlgn="auto">
              <a:spcBef>
                <a:spcPts val="0"/>
              </a:spcBef>
              <a:spcAft>
                <a:spcPts val="0"/>
              </a:spcAft>
              <a:buFont typeface="Courier New" panose="02070309020205020404" pitchFamily="49" charset="0"/>
              <a:buChar char="o"/>
            </a:pPr>
            <a:r>
              <a:rPr lang="en-US" sz="2600" dirty="0" smtClean="0">
                <a:solidFill>
                  <a:srgbClr val="000000"/>
                </a:solidFill>
                <a:latin typeface="Calibri" panose="020F0502020204030204" pitchFamily="34" charset="0"/>
                <a:cs typeface="Calibri" panose="020F0502020204030204" pitchFamily="34" charset="0"/>
              </a:rPr>
              <a:t>To cater for multiple audiences</a:t>
            </a:r>
            <a:br>
              <a:rPr lang="en-US" sz="2600" dirty="0" smtClean="0">
                <a:solidFill>
                  <a:srgbClr val="000000"/>
                </a:solidFill>
                <a:latin typeface="Calibri" panose="020F0502020204030204" pitchFamily="34" charset="0"/>
                <a:cs typeface="Calibri" panose="020F0502020204030204" pitchFamily="34" charset="0"/>
              </a:rPr>
            </a:br>
            <a:r>
              <a:rPr lang="en-US" sz="2600" dirty="0" smtClean="0">
                <a:solidFill>
                  <a:srgbClr val="000000"/>
                </a:solidFill>
                <a:latin typeface="Calibri" panose="020F0502020204030204" pitchFamily="34" charset="0"/>
                <a:cs typeface="Calibri" panose="020F0502020204030204" pitchFamily="34" charset="0"/>
              </a:rPr>
              <a:t>      tasks, experience, ….</a:t>
            </a:r>
            <a:endParaRPr lang="en-GB" sz="2600" dirty="0">
              <a:solidFill>
                <a:srgbClr val="00000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stretch>
            <a:fillRect/>
          </a:stretch>
        </p:blipFill>
        <p:spPr>
          <a:xfrm flipH="1">
            <a:off x="5715932" y="1648261"/>
            <a:ext cx="2895818" cy="192203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5715932" y="3854966"/>
            <a:ext cx="2895818" cy="1731265"/>
          </a:xfrm>
          <a:prstGeom prst="rect">
            <a:avLst/>
          </a:prstGeom>
          <a:effectLst>
            <a:outerShdw blurRad="63500" sx="102000" sy="102000" algn="ctr" rotWithShape="0">
              <a:prstClr val="black">
                <a:alpha val="40000"/>
              </a:prstClr>
            </a:outerShdw>
          </a:effectLst>
        </p:spPr>
      </p:pic>
      <p:sp>
        <p:nvSpPr>
          <p:cNvPr id="6" name="TextBox 5"/>
          <p:cNvSpPr txBox="1"/>
          <p:nvPr/>
        </p:nvSpPr>
        <p:spPr>
          <a:xfrm>
            <a:off x="6404178" y="5224272"/>
            <a:ext cx="2298450" cy="400110"/>
          </a:xfrm>
          <a:prstGeom prst="rect">
            <a:avLst/>
          </a:prstGeom>
          <a:noFill/>
        </p:spPr>
        <p:txBody>
          <a:bodyPr wrap="none" rtlCol="0">
            <a:spAutoFit/>
          </a:bodyPr>
          <a:lstStyle/>
          <a:p>
            <a:pPr fontAlgn="auto">
              <a:spcBef>
                <a:spcPts val="0"/>
              </a:spcBef>
              <a:spcAft>
                <a:spcPts val="0"/>
              </a:spcAft>
            </a:pPr>
            <a:r>
              <a:rPr lang="en-US" sz="2000" b="1" dirty="0" smtClean="0">
                <a:solidFill>
                  <a:srgbClr val="FFFFFF"/>
                </a:solidFill>
                <a:latin typeface="Calibri" panose="020F0502020204030204" pitchFamily="34" charset="0"/>
                <a:cs typeface="Calibri" panose="020F0502020204030204" pitchFamily="34" charset="0"/>
              </a:rPr>
              <a:t>www.webshop.com</a:t>
            </a:r>
            <a:endParaRPr lang="en-GB" sz="2000" b="1" dirty="0">
              <a:solidFill>
                <a:srgbClr val="FFFFFF"/>
              </a:solidFill>
              <a:latin typeface="Calibri" panose="020F0502020204030204" pitchFamily="34" charset="0"/>
              <a:cs typeface="Calibri" panose="020F0502020204030204" pitchFamily="34" charset="0"/>
            </a:endParaRPr>
          </a:p>
        </p:txBody>
      </p:sp>
      <p:sp>
        <p:nvSpPr>
          <p:cNvPr id="14" name="Rectangle 2"/>
          <p:cNvSpPr txBox="1">
            <a:spLocks noChangeArrowheads="1"/>
          </p:cNvSpPr>
          <p:nvPr/>
        </p:nvSpPr>
        <p:spPr bwMode="auto">
          <a:xfrm>
            <a:off x="439550" y="5831981"/>
            <a:ext cx="8172200" cy="765838"/>
          </a:xfrm>
          <a:prstGeom prst="rect">
            <a:avLst/>
          </a:prstGeom>
          <a:noFill/>
          <a:ln w="28575">
            <a:solidFill>
              <a:srgbClr val="FFC000"/>
            </a:solidFill>
            <a:prstDash val="dash"/>
            <a:miter lim="800000"/>
            <a:headEnd/>
            <a:tailEnd/>
          </a:ln>
          <a:effectLst/>
        </p:spPr>
        <p:txBody>
          <a:bodyPr vert="horz" wrap="square" lIns="91402" tIns="45702" rIns="91402" bIns="45702" numCol="1" anchor="ctr" anchorCtr="0" compatLnSpc="1">
            <a:prstTxWarp prst="textNoShape">
              <a:avLst/>
            </a:prstTxWarp>
          </a:bodyPr>
          <a:lstStyle>
            <a:lvl1pPr algn="l" rtl="0" eaLnBrk="1" fontAlgn="base" hangingPunct="1">
              <a:spcBef>
                <a:spcPct val="0"/>
              </a:spcBef>
              <a:spcAft>
                <a:spcPct val="0"/>
              </a:spcAft>
              <a:defRPr sz="4400" b="1">
                <a:solidFill>
                  <a:schemeClr val="tx1"/>
                </a:solidFill>
                <a:latin typeface="Calibri" pitchFamily="34" charset="0"/>
                <a:ea typeface="+mj-ea"/>
                <a:cs typeface="+mj-cs"/>
              </a:defRPr>
            </a:lvl1pPr>
            <a:lvl2pPr algn="l" rtl="0" eaLnBrk="1" fontAlgn="base" hangingPunct="1">
              <a:spcBef>
                <a:spcPct val="0"/>
              </a:spcBef>
              <a:spcAft>
                <a:spcPct val="0"/>
              </a:spcAft>
              <a:defRPr sz="4400" b="1">
                <a:solidFill>
                  <a:srgbClr val="0C2577"/>
                </a:solidFill>
                <a:latin typeface="Minion" pitchFamily="2" charset="0"/>
              </a:defRPr>
            </a:lvl2pPr>
            <a:lvl3pPr algn="l" rtl="0" eaLnBrk="1" fontAlgn="base" hangingPunct="1">
              <a:spcBef>
                <a:spcPct val="0"/>
              </a:spcBef>
              <a:spcAft>
                <a:spcPct val="0"/>
              </a:spcAft>
              <a:defRPr sz="4400" b="1">
                <a:solidFill>
                  <a:srgbClr val="0C2577"/>
                </a:solidFill>
                <a:latin typeface="Minion" pitchFamily="2" charset="0"/>
              </a:defRPr>
            </a:lvl3pPr>
            <a:lvl4pPr algn="l" rtl="0" eaLnBrk="1" fontAlgn="base" hangingPunct="1">
              <a:spcBef>
                <a:spcPct val="0"/>
              </a:spcBef>
              <a:spcAft>
                <a:spcPct val="0"/>
              </a:spcAft>
              <a:defRPr sz="4400" b="1">
                <a:solidFill>
                  <a:srgbClr val="0C2577"/>
                </a:solidFill>
                <a:latin typeface="Minion" pitchFamily="2" charset="0"/>
              </a:defRPr>
            </a:lvl4pPr>
            <a:lvl5pPr algn="l" rtl="0" eaLnBrk="1" fontAlgn="base" hangingPunct="1">
              <a:spcBef>
                <a:spcPct val="0"/>
              </a:spcBef>
              <a:spcAft>
                <a:spcPct val="0"/>
              </a:spcAft>
              <a:defRPr sz="4400" b="1">
                <a:solidFill>
                  <a:srgbClr val="0C2577"/>
                </a:solidFill>
                <a:latin typeface="Minion" pitchFamily="2" charset="0"/>
              </a:defRPr>
            </a:lvl5pPr>
            <a:lvl6pPr marL="457011" algn="l" rtl="0" eaLnBrk="1" fontAlgn="base" hangingPunct="1">
              <a:spcBef>
                <a:spcPct val="0"/>
              </a:spcBef>
              <a:spcAft>
                <a:spcPct val="0"/>
              </a:spcAft>
              <a:defRPr sz="4400" b="1">
                <a:solidFill>
                  <a:srgbClr val="0C2577"/>
                </a:solidFill>
                <a:latin typeface="Minion" pitchFamily="2" charset="0"/>
              </a:defRPr>
            </a:lvl6pPr>
            <a:lvl7pPr marL="914024" algn="l" rtl="0" eaLnBrk="1" fontAlgn="base" hangingPunct="1">
              <a:spcBef>
                <a:spcPct val="0"/>
              </a:spcBef>
              <a:spcAft>
                <a:spcPct val="0"/>
              </a:spcAft>
              <a:defRPr sz="4400" b="1">
                <a:solidFill>
                  <a:srgbClr val="0C2577"/>
                </a:solidFill>
                <a:latin typeface="Minion" pitchFamily="2" charset="0"/>
              </a:defRPr>
            </a:lvl7pPr>
            <a:lvl8pPr marL="1371040" algn="l" rtl="0" eaLnBrk="1" fontAlgn="base" hangingPunct="1">
              <a:spcBef>
                <a:spcPct val="0"/>
              </a:spcBef>
              <a:spcAft>
                <a:spcPct val="0"/>
              </a:spcAft>
              <a:defRPr sz="4400" b="1">
                <a:solidFill>
                  <a:srgbClr val="0C2577"/>
                </a:solidFill>
                <a:latin typeface="Minion" pitchFamily="2" charset="0"/>
              </a:defRPr>
            </a:lvl8pPr>
            <a:lvl9pPr marL="1828052" algn="l" rtl="0" eaLnBrk="1" fontAlgn="base" hangingPunct="1">
              <a:spcBef>
                <a:spcPct val="0"/>
              </a:spcBef>
              <a:spcAft>
                <a:spcPct val="0"/>
              </a:spcAft>
              <a:defRPr sz="4400" b="1">
                <a:solidFill>
                  <a:srgbClr val="0C2577"/>
                </a:solidFill>
                <a:latin typeface="Minion" pitchFamily="2" charset="0"/>
              </a:defRPr>
            </a:lvl9pPr>
          </a:lstStyle>
          <a:p>
            <a:pPr algn="ctr"/>
            <a:r>
              <a:rPr lang="en-US" sz="2800" b="0" kern="0" dirty="0" smtClean="0">
                <a:solidFill>
                  <a:srgbClr val="000000"/>
                </a:solidFill>
                <a:cs typeface="Calibri" panose="020F0502020204030204" pitchFamily="34" charset="0"/>
              </a:rPr>
              <a:t>How can a developer get the latest information he needs for his current task?</a:t>
            </a:r>
            <a:endParaRPr lang="en-US" sz="2800" b="0" u="sng" kern="0" dirty="0">
              <a:solidFill>
                <a:srgbClr val="000000"/>
              </a:solidFill>
              <a:cs typeface="Calibri" panose="020F0502020204030204" pitchFamily="34" charset="0"/>
            </a:endParaRPr>
          </a:p>
        </p:txBody>
      </p:sp>
    </p:spTree>
    <p:extLst>
      <p:ext uri="{BB962C8B-B14F-4D97-AF65-F5344CB8AC3E}">
        <p14:creationId xmlns:p14="http://schemas.microsoft.com/office/powerpoint/2010/main" val="16658699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26428"/>
            <a:ext cx="8229600" cy="737964"/>
          </a:xfrm>
        </p:spPr>
        <p:txBody>
          <a:bodyPr>
            <a:normAutofit/>
          </a:bodyPr>
          <a:lstStyle/>
          <a:p>
            <a:r>
              <a:rPr lang="en-US" dirty="0" smtClean="0">
                <a:latin typeface="Calibri" panose="020F0502020204030204" pitchFamily="34" charset="0"/>
                <a:cs typeface="Calibri" panose="020F0502020204030204" pitchFamily="34" charset="0"/>
              </a:rPr>
              <a:t>Engineering Information Sources</a:t>
            </a:r>
            <a:endParaRPr lang="en-GB" dirty="0">
              <a:latin typeface="Calibri" panose="020F0502020204030204" pitchFamily="34" charset="0"/>
              <a:cs typeface="Calibri" panose="020F0502020204030204" pitchFamily="34" charset="0"/>
            </a:endParaRPr>
          </a:p>
        </p:txBody>
      </p:sp>
      <p:sp>
        <p:nvSpPr>
          <p:cNvPr id="23" name="Rounded Rectangle 22"/>
          <p:cNvSpPr/>
          <p:nvPr/>
        </p:nvSpPr>
        <p:spPr>
          <a:xfrm>
            <a:off x="582676" y="1716712"/>
            <a:ext cx="5216310" cy="3190568"/>
          </a:xfrm>
          <a:prstGeom prst="roundRect">
            <a:avLst/>
          </a:prstGeom>
          <a:solidFill>
            <a:srgbClr val="EBFB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latin typeface="Calibri" panose="020F0502020204030204" pitchFamily="34" charset="0"/>
              <a:cs typeface="Calibri" panose="020F0502020204030204" pitchFamily="34" charset="0"/>
            </a:endParaRPr>
          </a:p>
        </p:txBody>
      </p:sp>
      <p:sp>
        <p:nvSpPr>
          <p:cNvPr id="26" name="TextBox 25"/>
          <p:cNvSpPr txBox="1"/>
          <p:nvPr/>
        </p:nvSpPr>
        <p:spPr>
          <a:xfrm>
            <a:off x="6041150" y="1858874"/>
            <a:ext cx="2132507" cy="461665"/>
          </a:xfrm>
          <a:prstGeom prst="rect">
            <a:avLst/>
          </a:prstGeom>
          <a:noFill/>
        </p:spPr>
        <p:txBody>
          <a:bodyPr wrap="none" rtlCol="0">
            <a:spAutoFit/>
          </a:bodyPr>
          <a:lstStyle/>
          <a:p>
            <a:pPr fontAlgn="auto">
              <a:spcBef>
                <a:spcPts val="0"/>
              </a:spcBef>
              <a:spcAft>
                <a:spcPts val="0"/>
              </a:spcAft>
            </a:pPr>
            <a:r>
              <a:rPr lang="en-US" dirty="0" smtClean="0">
                <a:solidFill>
                  <a:srgbClr val="FFFFFF">
                    <a:lumMod val="65000"/>
                  </a:srgbClr>
                </a:solidFill>
                <a:latin typeface="Calibri" panose="020F0502020204030204" pitchFamily="34" charset="0"/>
                <a:cs typeface="Calibri" panose="020F0502020204030204" pitchFamily="34" charset="0"/>
              </a:rPr>
              <a:t>Undocumented</a:t>
            </a:r>
            <a:endParaRPr lang="en-GB" dirty="0">
              <a:solidFill>
                <a:srgbClr val="FFFFFF">
                  <a:lumMod val="65000"/>
                </a:srgbClr>
              </a:solidFill>
              <a:latin typeface="Calibri" panose="020F0502020204030204" pitchFamily="34" charset="0"/>
              <a:cs typeface="Calibri" panose="020F0502020204030204" pitchFamily="34" charset="0"/>
            </a:endParaRPr>
          </a:p>
        </p:txBody>
      </p:sp>
      <p:sp>
        <p:nvSpPr>
          <p:cNvPr id="29" name="Rounded Rectangle 28"/>
          <p:cNvSpPr/>
          <p:nvPr/>
        </p:nvSpPr>
        <p:spPr>
          <a:xfrm>
            <a:off x="4633644" y="2284265"/>
            <a:ext cx="983635" cy="571767"/>
          </a:xfrm>
          <a:prstGeom prst="roundRect">
            <a:avLst/>
          </a:prstGeom>
          <a:solidFill>
            <a:srgbClr val="CFF5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Tests</a:t>
            </a:r>
            <a:endParaRPr lang="en-GB" dirty="0">
              <a:solidFill>
                <a:srgbClr val="000000"/>
              </a:solidFill>
              <a:latin typeface="Calibri" panose="020F0502020204030204" pitchFamily="34" charset="0"/>
              <a:cs typeface="Calibri" panose="020F0502020204030204" pitchFamily="34" charset="0"/>
            </a:endParaRPr>
          </a:p>
        </p:txBody>
      </p:sp>
      <p:grpSp>
        <p:nvGrpSpPr>
          <p:cNvPr id="31" name="Group 30"/>
          <p:cNvGrpSpPr/>
          <p:nvPr/>
        </p:nvGrpSpPr>
        <p:grpSpPr>
          <a:xfrm>
            <a:off x="844746" y="2266140"/>
            <a:ext cx="1031841" cy="571767"/>
            <a:chOff x="-2005062" y="3017258"/>
            <a:chExt cx="2335776" cy="760127"/>
          </a:xfrm>
          <a:solidFill>
            <a:srgbClr val="CFF5FF"/>
          </a:solidFill>
        </p:grpSpPr>
        <p:sp>
          <p:nvSpPr>
            <p:cNvPr id="32" name="Rounded Rectangle 31"/>
            <p:cNvSpPr/>
            <p:nvPr/>
          </p:nvSpPr>
          <p:spPr>
            <a:xfrm>
              <a:off x="-2005062" y="3017258"/>
              <a:ext cx="2335776" cy="760127"/>
            </a:xfrm>
            <a:prstGeom prst="roundRect">
              <a:avLst/>
            </a:prstGeom>
            <a:grp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latin typeface="Calibri" panose="020F0502020204030204" pitchFamily="34" charset="0"/>
                <a:cs typeface="Calibri" panose="020F0502020204030204" pitchFamily="34" charset="0"/>
              </a:endParaRPr>
            </a:p>
          </p:txBody>
        </p:sp>
        <p:sp>
          <p:nvSpPr>
            <p:cNvPr id="36" name="TextBox 35"/>
            <p:cNvSpPr txBox="1"/>
            <p:nvPr/>
          </p:nvSpPr>
          <p:spPr>
            <a:xfrm>
              <a:off x="-1815525" y="3090087"/>
              <a:ext cx="1901882" cy="613754"/>
            </a:xfrm>
            <a:prstGeom prst="rect">
              <a:avLst/>
            </a:prstGeom>
            <a:noFill/>
          </p:spPr>
          <p:txBody>
            <a:bodyPr wrap="none" rtlCol="0">
              <a:spAutoFit/>
            </a:bodyPr>
            <a:lstStyle/>
            <a:p>
              <a:pPr algn="ctr" fontAlgn="auto">
                <a:spcBef>
                  <a:spcPts val="0"/>
                </a:spcBef>
                <a:spcAft>
                  <a:spcPts val="0"/>
                </a:spcAft>
              </a:pPr>
              <a:r>
                <a:rPr lang="en-US" dirty="0" err="1" smtClean="0">
                  <a:solidFill>
                    <a:srgbClr val="000000"/>
                  </a:solidFill>
                  <a:latin typeface="Calibri" panose="020F0502020204030204" pitchFamily="34" charset="0"/>
                  <a:cs typeface="Calibri" panose="020F0502020204030204" pitchFamily="34" charset="0"/>
                </a:rPr>
                <a:t>Req’s</a:t>
              </a:r>
              <a:endParaRPr lang="en-GB" dirty="0">
                <a:solidFill>
                  <a:srgbClr val="000000"/>
                </a:solidFill>
                <a:latin typeface="Calibri" panose="020F0502020204030204" pitchFamily="34" charset="0"/>
                <a:cs typeface="Calibri" panose="020F0502020204030204" pitchFamily="34" charset="0"/>
              </a:endParaRPr>
            </a:p>
          </p:txBody>
        </p:sp>
      </p:grpSp>
      <p:grpSp>
        <p:nvGrpSpPr>
          <p:cNvPr id="38" name="Group 37"/>
          <p:cNvGrpSpPr/>
          <p:nvPr/>
        </p:nvGrpSpPr>
        <p:grpSpPr>
          <a:xfrm>
            <a:off x="2050578" y="2275203"/>
            <a:ext cx="1251449" cy="571767"/>
            <a:chOff x="1778781" y="3029307"/>
            <a:chExt cx="2335776" cy="760127"/>
          </a:xfrm>
          <a:solidFill>
            <a:srgbClr val="CFF5FF"/>
          </a:solidFill>
        </p:grpSpPr>
        <p:sp>
          <p:nvSpPr>
            <p:cNvPr id="39" name="Rounded Rectangle 38"/>
            <p:cNvSpPr/>
            <p:nvPr/>
          </p:nvSpPr>
          <p:spPr>
            <a:xfrm>
              <a:off x="1778781" y="3029307"/>
              <a:ext cx="2335776" cy="760127"/>
            </a:xfrm>
            <a:prstGeom prst="roundRect">
              <a:avLst/>
            </a:prstGeom>
            <a:grp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Design</a:t>
              </a:r>
              <a:endParaRPr lang="en-GB" dirty="0">
                <a:solidFill>
                  <a:srgbClr val="000000"/>
                </a:solidFill>
                <a:latin typeface="Calibri" panose="020F0502020204030204" pitchFamily="34" charset="0"/>
                <a:cs typeface="Calibri" panose="020F0502020204030204" pitchFamily="34" charset="0"/>
              </a:endParaRPr>
            </a:p>
          </p:txBody>
        </p:sp>
        <p:sp>
          <p:nvSpPr>
            <p:cNvPr id="40" name="TextBox 39"/>
            <p:cNvSpPr txBox="1"/>
            <p:nvPr/>
          </p:nvSpPr>
          <p:spPr>
            <a:xfrm>
              <a:off x="2746858" y="3041354"/>
              <a:ext cx="344793" cy="613754"/>
            </a:xfrm>
            <a:prstGeom prst="rect">
              <a:avLst/>
            </a:prstGeom>
            <a:noFill/>
          </p:spPr>
          <p:txBody>
            <a:bodyPr wrap="none" rtlCol="0">
              <a:spAutoFit/>
            </a:bodyPr>
            <a:lstStyle/>
            <a:p>
              <a:pPr algn="ctr" fontAlgn="auto">
                <a:spcBef>
                  <a:spcPts val="0"/>
                </a:spcBef>
                <a:spcAft>
                  <a:spcPts val="0"/>
                </a:spcAft>
              </a:pPr>
              <a:endParaRPr lang="en-GB" dirty="0">
                <a:solidFill>
                  <a:srgbClr val="000000"/>
                </a:solidFill>
                <a:latin typeface="Calibri" panose="020F0502020204030204" pitchFamily="34" charset="0"/>
                <a:cs typeface="Calibri" panose="020F0502020204030204" pitchFamily="34" charset="0"/>
              </a:endParaRPr>
            </a:p>
          </p:txBody>
        </p:sp>
      </p:grp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269323" y="3227997"/>
            <a:ext cx="912425" cy="1025071"/>
          </a:xfrm>
          <a:prstGeom prst="rect">
            <a:avLst/>
          </a:prstGeom>
          <a:solidFill>
            <a:schemeClr val="bg1"/>
          </a:solidFill>
        </p:spPr>
      </p:pic>
      <p:sp>
        <p:nvSpPr>
          <p:cNvPr id="42" name="Rounded Rectangle 41"/>
          <p:cNvSpPr/>
          <p:nvPr/>
        </p:nvSpPr>
        <p:spPr>
          <a:xfrm>
            <a:off x="3476018" y="2275203"/>
            <a:ext cx="983635" cy="571767"/>
          </a:xfrm>
          <a:prstGeom prst="roundRect">
            <a:avLst/>
          </a:prstGeom>
          <a:solidFill>
            <a:srgbClr val="CFF5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Code</a:t>
            </a:r>
            <a:endParaRPr lang="en-GB" dirty="0">
              <a:solidFill>
                <a:srgbClr val="00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srcRect l="3834" r="54833"/>
          <a:stretch/>
        </p:blipFill>
        <p:spPr>
          <a:xfrm>
            <a:off x="3427811" y="3113491"/>
            <a:ext cx="1005840" cy="1216742"/>
          </a:xfrm>
          <a:prstGeom prst="rect">
            <a:avLst/>
          </a:prstGeom>
        </p:spPr>
      </p:pic>
      <p:pic>
        <p:nvPicPr>
          <p:cNvPr id="15" name="Picture 14"/>
          <p:cNvPicPr>
            <a:picLocks noChangeAspect="1"/>
          </p:cNvPicPr>
          <p:nvPr/>
        </p:nvPicPr>
        <p:blipFill rotWithShape="1">
          <a:blip r:embed="rId4"/>
          <a:srcRect l="66167" r="16667" b="66990"/>
          <a:stretch/>
        </p:blipFill>
        <p:spPr>
          <a:xfrm>
            <a:off x="4691583" y="3227997"/>
            <a:ext cx="879650" cy="1025071"/>
          </a:xfrm>
          <a:prstGeom prst="rect">
            <a:avLst/>
          </a:prstGeom>
          <a:ln w="28575">
            <a:solidFill>
              <a:srgbClr val="0070C0"/>
            </a:solidFill>
          </a:ln>
        </p:spPr>
      </p:pic>
      <p:pic>
        <p:nvPicPr>
          <p:cNvPr id="17" name="Picture 16"/>
          <p:cNvPicPr>
            <a:picLocks noChangeAspect="1"/>
          </p:cNvPicPr>
          <p:nvPr/>
        </p:nvPicPr>
        <p:blipFill rotWithShape="1">
          <a:blip r:embed="rId5"/>
          <a:srcRect l="85167" t="67500" r="2083"/>
          <a:stretch/>
        </p:blipFill>
        <p:spPr>
          <a:xfrm>
            <a:off x="844746" y="3140620"/>
            <a:ext cx="1062684" cy="1185500"/>
          </a:xfrm>
          <a:prstGeom prst="rect">
            <a:avLst/>
          </a:prstGeom>
        </p:spPr>
      </p:pic>
      <p:sp>
        <p:nvSpPr>
          <p:cNvPr id="44" name="TextBox 43"/>
          <p:cNvSpPr txBox="1"/>
          <p:nvPr/>
        </p:nvSpPr>
        <p:spPr>
          <a:xfrm>
            <a:off x="2190899" y="4248509"/>
            <a:ext cx="1098378" cy="461665"/>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models</a:t>
            </a:r>
            <a:endParaRPr lang="en-GB" sz="2800" dirty="0">
              <a:solidFill>
                <a:srgbClr val="000000"/>
              </a:solidFill>
              <a:latin typeface="Calibri" panose="020F0502020204030204" pitchFamily="34" charset="0"/>
              <a:cs typeface="Calibri" panose="020F0502020204030204" pitchFamily="34" charset="0"/>
            </a:endParaRPr>
          </a:p>
        </p:txBody>
      </p:sp>
      <p:sp>
        <p:nvSpPr>
          <p:cNvPr id="45" name="TextBox 44"/>
          <p:cNvSpPr txBox="1"/>
          <p:nvPr/>
        </p:nvSpPr>
        <p:spPr>
          <a:xfrm>
            <a:off x="1046212" y="4240881"/>
            <a:ext cx="669671" cy="461665"/>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text</a:t>
            </a:r>
            <a:endParaRPr lang="en-GB" sz="2800" dirty="0">
              <a:solidFill>
                <a:srgbClr val="000000"/>
              </a:solidFill>
              <a:latin typeface="Calibri" panose="020F0502020204030204" pitchFamily="34" charset="0"/>
              <a:cs typeface="Calibri" panose="020F0502020204030204" pitchFamily="34" charset="0"/>
            </a:endParaRPr>
          </a:p>
        </p:txBody>
      </p:sp>
      <p:sp>
        <p:nvSpPr>
          <p:cNvPr id="46" name="TextBox 45"/>
          <p:cNvSpPr txBox="1"/>
          <p:nvPr/>
        </p:nvSpPr>
        <p:spPr>
          <a:xfrm>
            <a:off x="3552179" y="4248509"/>
            <a:ext cx="789640" cy="461665"/>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code</a:t>
            </a:r>
            <a:endParaRPr lang="en-GB" sz="2800" dirty="0">
              <a:solidFill>
                <a:srgbClr val="000000"/>
              </a:solidFill>
              <a:latin typeface="Calibri" panose="020F0502020204030204" pitchFamily="34" charset="0"/>
              <a:cs typeface="Calibri" panose="020F0502020204030204" pitchFamily="34" charset="0"/>
            </a:endParaRPr>
          </a:p>
        </p:txBody>
      </p:sp>
      <p:sp>
        <p:nvSpPr>
          <p:cNvPr id="50" name="TextBox 49"/>
          <p:cNvSpPr txBox="1"/>
          <p:nvPr/>
        </p:nvSpPr>
        <p:spPr>
          <a:xfrm>
            <a:off x="4731898" y="4248509"/>
            <a:ext cx="772969" cy="461665"/>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bugs</a:t>
            </a:r>
            <a:endParaRPr lang="en-GB" sz="2800" dirty="0">
              <a:solidFill>
                <a:srgbClr val="000000"/>
              </a:solidFill>
              <a:latin typeface="Calibri" panose="020F0502020204030204" pitchFamily="34" charset="0"/>
              <a:cs typeface="Calibri" panose="020F0502020204030204" pitchFamily="34" charset="0"/>
            </a:endParaRPr>
          </a:p>
        </p:txBody>
      </p:sp>
      <p:sp>
        <p:nvSpPr>
          <p:cNvPr id="28" name="TextBox 27"/>
          <p:cNvSpPr txBox="1"/>
          <p:nvPr/>
        </p:nvSpPr>
        <p:spPr>
          <a:xfrm>
            <a:off x="2206054" y="1716635"/>
            <a:ext cx="1800686" cy="461665"/>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Calibri" panose="020F0502020204030204" pitchFamily="34" charset="0"/>
                <a:cs typeface="Calibri" panose="020F0502020204030204" pitchFamily="34" charset="0"/>
              </a:rPr>
              <a:t>D</a:t>
            </a:r>
            <a:r>
              <a:rPr lang="en-US" dirty="0" smtClean="0">
                <a:solidFill>
                  <a:srgbClr val="000000"/>
                </a:solidFill>
                <a:latin typeface="Calibri" panose="020F0502020204030204" pitchFamily="34" charset="0"/>
                <a:cs typeface="Calibri" panose="020F0502020204030204" pitchFamily="34" charset="0"/>
              </a:rPr>
              <a:t>ocumented</a:t>
            </a:r>
            <a:endParaRPr lang="en-GB"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80383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9181" y="637402"/>
            <a:ext cx="554947" cy="554947"/>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33477" y="641805"/>
            <a:ext cx="554947" cy="5549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623018" y="1306410"/>
            <a:ext cx="1053437" cy="1023322"/>
          </a:xfrm>
          <a:prstGeom prst="rect">
            <a:avLst/>
          </a:prstGeom>
        </p:spPr>
      </p:pic>
      <p:sp>
        <p:nvSpPr>
          <p:cNvPr id="11" name="Rounded Rectangle 10"/>
          <p:cNvSpPr/>
          <p:nvPr/>
        </p:nvSpPr>
        <p:spPr>
          <a:xfrm>
            <a:off x="4910225" y="2996952"/>
            <a:ext cx="3772493" cy="1258294"/>
          </a:xfrm>
          <a:prstGeom prst="roundRect">
            <a:avLst/>
          </a:prstGeom>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lang="en-US" sz="1350">
              <a:solidFill>
                <a:srgbClr val="000000"/>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37333" y="625396"/>
            <a:ext cx="554947" cy="554947"/>
          </a:xfrm>
          <a:prstGeom prst="rect">
            <a:avLst/>
          </a:prstGeom>
        </p:spPr>
      </p:pic>
      <p:sp>
        <p:nvSpPr>
          <p:cNvPr id="20" name="Up-Down Arrow 19"/>
          <p:cNvSpPr/>
          <p:nvPr/>
        </p:nvSpPr>
        <p:spPr>
          <a:xfrm rot="16200000">
            <a:off x="4308627" y="3573485"/>
            <a:ext cx="394180" cy="731530"/>
          </a:xfrm>
          <a:prstGeom prst="upDownArrow">
            <a:avLst>
              <a:gd name="adj1" fmla="val 50000"/>
              <a:gd name="adj2" fmla="val 71748"/>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27" name="Up-Down Arrow 26"/>
          <p:cNvSpPr/>
          <p:nvPr/>
        </p:nvSpPr>
        <p:spPr>
          <a:xfrm>
            <a:off x="6683453" y="4259278"/>
            <a:ext cx="298241" cy="471026"/>
          </a:xfrm>
          <a:prstGeom prst="up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grpSp>
        <p:nvGrpSpPr>
          <p:cNvPr id="4" name="Group 3"/>
          <p:cNvGrpSpPr/>
          <p:nvPr/>
        </p:nvGrpSpPr>
        <p:grpSpPr>
          <a:xfrm>
            <a:off x="4955289" y="1402479"/>
            <a:ext cx="984863" cy="787268"/>
            <a:chOff x="5193443" y="1402479"/>
            <a:chExt cx="984863" cy="787268"/>
          </a:xfrm>
        </p:grpSpPr>
        <p:sp>
          <p:nvSpPr>
            <p:cNvPr id="21" name="Rounded Rectangle 20"/>
            <p:cNvSpPr/>
            <p:nvPr/>
          </p:nvSpPr>
          <p:spPr>
            <a:xfrm>
              <a:off x="5193443" y="1402479"/>
              <a:ext cx="984863" cy="787268"/>
            </a:xfrm>
            <a:prstGeom prst="roundRect">
              <a:avLst/>
            </a:prstGeom>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lang="en-US" sz="1350">
                <a:solidFill>
                  <a:srgbClr val="000000"/>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8014" y="1505648"/>
              <a:ext cx="610295" cy="610295"/>
            </a:xfrm>
            <a:prstGeom prst="rect">
              <a:avLst/>
            </a:prstGeom>
          </p:spPr>
        </p:pic>
        <p:pic>
          <p:nvPicPr>
            <p:cNvPr id="15362" name="Picture 2" descr="https://images.iconfu.com/sets/7-shiny/icons/code_java_icon.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247903" y="1436541"/>
              <a:ext cx="895820" cy="723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323441" y="1402479"/>
            <a:ext cx="984863" cy="787268"/>
            <a:chOff x="6340143" y="1402479"/>
            <a:chExt cx="984863" cy="787268"/>
          </a:xfrm>
        </p:grpSpPr>
        <p:sp>
          <p:nvSpPr>
            <p:cNvPr id="30" name="Rounded Rectangle 29"/>
            <p:cNvSpPr/>
            <p:nvPr/>
          </p:nvSpPr>
          <p:spPr>
            <a:xfrm>
              <a:off x="6340143" y="1402479"/>
              <a:ext cx="984863" cy="787268"/>
            </a:xfrm>
            <a:prstGeom prst="roundRect">
              <a:avLst/>
            </a:prstGeom>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lang="en-US" sz="1350">
                <a:solidFill>
                  <a:srgbClr val="000000"/>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38058" y="1487223"/>
              <a:ext cx="637577" cy="637577"/>
            </a:xfrm>
            <a:prstGeom prst="rect">
              <a:avLst/>
            </a:prstGeom>
          </p:spPr>
        </p:pic>
        <p:pic>
          <p:nvPicPr>
            <p:cNvPr id="15364" name="Picture 4" descr="Image result for flow diagram ico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24346" y="1438733"/>
              <a:ext cx="827970" cy="67721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ounded Rectangle 34"/>
          <p:cNvSpPr/>
          <p:nvPr/>
        </p:nvSpPr>
        <p:spPr bwMode="auto">
          <a:xfrm>
            <a:off x="5148064" y="3126922"/>
            <a:ext cx="1276282" cy="324963"/>
          </a:xfrm>
          <a:prstGeom prst="roundRect">
            <a:avLst/>
          </a:prstGeom>
          <a:solidFill>
            <a:srgbClr val="B9FFB9"/>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200" dirty="0">
                <a:solidFill>
                  <a:srgbClr val="003399"/>
                </a:solidFill>
                <a:latin typeface="Calibri" panose="020F0502020204030204" pitchFamily="34" charset="0"/>
                <a:cs typeface="Calibri" panose="020F0502020204030204" pitchFamily="34" charset="0"/>
              </a:rPr>
              <a:t>NLP</a:t>
            </a:r>
            <a:endParaRPr lang="en-GB" sz="2200" dirty="0">
              <a:solidFill>
                <a:srgbClr val="003399"/>
              </a:solidFill>
              <a:latin typeface="Calibri" panose="020F0502020204030204" pitchFamily="34" charset="0"/>
              <a:cs typeface="Calibri" panose="020F0502020204030204" pitchFamily="34" charset="0"/>
            </a:endParaRPr>
          </a:p>
        </p:txBody>
      </p:sp>
      <p:sp>
        <p:nvSpPr>
          <p:cNvPr id="36" name="Rounded Rectangle 35"/>
          <p:cNvSpPr/>
          <p:nvPr/>
        </p:nvSpPr>
        <p:spPr bwMode="auto">
          <a:xfrm>
            <a:off x="5136976" y="3564690"/>
            <a:ext cx="1358459" cy="584390"/>
          </a:xfrm>
          <a:prstGeom prst="roundRect">
            <a:avLst/>
          </a:prstGeom>
          <a:solidFill>
            <a:srgbClr val="B9FFB9"/>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ts val="2200"/>
              </a:lnSpc>
            </a:pPr>
            <a:r>
              <a:rPr lang="en-US" sz="2200" dirty="0">
                <a:solidFill>
                  <a:srgbClr val="003399"/>
                </a:solidFill>
                <a:latin typeface="Calibri" panose="020F0502020204030204" pitchFamily="34" charset="0"/>
                <a:cs typeface="Calibri" panose="020F0502020204030204" pitchFamily="34" charset="0"/>
              </a:rPr>
              <a:t>Machine Learning</a:t>
            </a:r>
            <a:endParaRPr lang="en-GB" sz="2200" dirty="0">
              <a:solidFill>
                <a:srgbClr val="003399"/>
              </a:solidFill>
              <a:latin typeface="Calibri" panose="020F0502020204030204" pitchFamily="34" charset="0"/>
              <a:cs typeface="Calibri" panose="020F0502020204030204" pitchFamily="34" charset="0"/>
            </a:endParaRPr>
          </a:p>
        </p:txBody>
      </p:sp>
      <p:sp>
        <p:nvSpPr>
          <p:cNvPr id="37" name="Rounded Rectangle 36"/>
          <p:cNvSpPr/>
          <p:nvPr/>
        </p:nvSpPr>
        <p:spPr bwMode="auto">
          <a:xfrm>
            <a:off x="4959421" y="5229200"/>
            <a:ext cx="2016224" cy="432048"/>
          </a:xfrm>
          <a:prstGeom prst="roundRect">
            <a:avLst/>
          </a:prstGeom>
          <a:solidFill>
            <a:srgbClr val="CCFFFF"/>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dirty="0" err="1" smtClean="0">
                <a:solidFill>
                  <a:srgbClr val="003399"/>
                </a:solidFill>
                <a:latin typeface="Calibri" panose="020F0502020204030204" pitchFamily="34" charset="0"/>
                <a:cs typeface="Calibri" panose="020F0502020204030204" pitchFamily="34" charset="0"/>
              </a:rPr>
              <a:t>StackOverflow</a:t>
            </a:r>
            <a:endParaRPr lang="en-GB" sz="1600" dirty="0">
              <a:solidFill>
                <a:srgbClr val="003399"/>
              </a:solidFill>
              <a:latin typeface="Calibri" panose="020F0502020204030204" pitchFamily="34" charset="0"/>
              <a:cs typeface="Calibri" panose="020F0502020204030204" pitchFamily="34" charset="0"/>
            </a:endParaRPr>
          </a:p>
        </p:txBody>
      </p:sp>
      <p:sp>
        <p:nvSpPr>
          <p:cNvPr id="38" name="Rounded Rectangle 37"/>
          <p:cNvSpPr/>
          <p:nvPr/>
        </p:nvSpPr>
        <p:spPr bwMode="auto">
          <a:xfrm>
            <a:off x="7139674" y="5224035"/>
            <a:ext cx="1296144" cy="432048"/>
          </a:xfrm>
          <a:prstGeom prst="roundRect">
            <a:avLst/>
          </a:prstGeom>
          <a:solidFill>
            <a:srgbClr val="CCFFFF"/>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dirty="0" smtClean="0">
                <a:solidFill>
                  <a:srgbClr val="003399"/>
                </a:solidFill>
                <a:latin typeface="Calibri" panose="020F0502020204030204" pitchFamily="34" charset="0"/>
                <a:cs typeface="Calibri" panose="020F0502020204030204" pitchFamily="34" charset="0"/>
              </a:rPr>
              <a:t>GitHub</a:t>
            </a:r>
            <a:endParaRPr lang="en-GB" sz="1600" dirty="0">
              <a:solidFill>
                <a:srgbClr val="003399"/>
              </a:solidFill>
              <a:latin typeface="Calibri" panose="020F0502020204030204" pitchFamily="34" charset="0"/>
              <a:cs typeface="Calibri" panose="020F0502020204030204" pitchFamily="34" charset="0"/>
            </a:endParaRPr>
          </a:p>
        </p:txBody>
      </p:sp>
      <p:sp>
        <p:nvSpPr>
          <p:cNvPr id="39" name="Rounded Rectangle 38"/>
          <p:cNvSpPr/>
          <p:nvPr/>
        </p:nvSpPr>
        <p:spPr bwMode="auto">
          <a:xfrm>
            <a:off x="4788024" y="4754150"/>
            <a:ext cx="3899728" cy="1771194"/>
          </a:xfrm>
          <a:prstGeom prst="round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solidFill>
                <a:srgbClr val="000000"/>
              </a:solidFill>
              <a:latin typeface="Times" pitchFamily="68" charset="0"/>
            </a:endParaRPr>
          </a:p>
        </p:txBody>
      </p:sp>
      <p:sp>
        <p:nvSpPr>
          <p:cNvPr id="40" name="Rectangle 39"/>
          <p:cNvSpPr/>
          <p:nvPr/>
        </p:nvSpPr>
        <p:spPr>
          <a:xfrm>
            <a:off x="4644008" y="4725144"/>
            <a:ext cx="4176464" cy="400110"/>
          </a:xfrm>
          <a:prstGeom prst="rect">
            <a:avLst/>
          </a:prstGeom>
        </p:spPr>
        <p:txBody>
          <a:bodyPr wrap="square">
            <a:spAutoFit/>
          </a:bodyPr>
          <a:lstStyle/>
          <a:p>
            <a:pPr algn="ctr" fontAlgn="auto">
              <a:spcBef>
                <a:spcPts val="0"/>
              </a:spcBef>
              <a:spcAft>
                <a:spcPts val="0"/>
              </a:spcAft>
            </a:pPr>
            <a:r>
              <a:rPr lang="en-US" sz="2000" dirty="0" smtClean="0">
                <a:solidFill>
                  <a:srgbClr val="000000"/>
                </a:solidFill>
                <a:latin typeface="Calibri" panose="020F0502020204030204" pitchFamily="34" charset="0"/>
                <a:cs typeface="Calibri" panose="020F0502020204030204" pitchFamily="34" charset="0"/>
              </a:rPr>
              <a:t>Internet / External </a:t>
            </a:r>
            <a:r>
              <a:rPr lang="en-US" sz="2000" dirty="0" err="1" smtClean="0">
                <a:solidFill>
                  <a:srgbClr val="000000"/>
                </a:solidFill>
                <a:latin typeface="Calibri" panose="020F0502020204030204" pitchFamily="34" charset="0"/>
                <a:cs typeface="Calibri" panose="020F0502020204030204" pitchFamily="34" charset="0"/>
              </a:rPr>
              <a:t>Datasources</a:t>
            </a:r>
            <a:r>
              <a:rPr lang="en-US" sz="2000" dirty="0" smtClean="0">
                <a:solidFill>
                  <a:srgbClr val="000000"/>
                </a:solidFill>
                <a:latin typeface="Calibri" panose="020F0502020204030204" pitchFamily="34" charset="0"/>
                <a:cs typeface="Calibri" panose="020F0502020204030204" pitchFamily="34" charset="0"/>
              </a:rPr>
              <a:t> </a:t>
            </a:r>
            <a:endParaRPr lang="en-GB" sz="2000" dirty="0">
              <a:solidFill>
                <a:srgbClr val="000000"/>
              </a:solidFill>
              <a:latin typeface="Calibri" panose="020F0502020204030204" pitchFamily="34" charset="0"/>
              <a:cs typeface="Calibri" panose="020F0502020204030204" pitchFamily="34" charset="0"/>
            </a:endParaRPr>
          </a:p>
        </p:txBody>
      </p:sp>
      <p:sp>
        <p:nvSpPr>
          <p:cNvPr id="41" name="Rounded Rectangle 40"/>
          <p:cNvSpPr/>
          <p:nvPr/>
        </p:nvSpPr>
        <p:spPr bwMode="auto">
          <a:xfrm>
            <a:off x="5170844" y="5877272"/>
            <a:ext cx="1680798" cy="432048"/>
          </a:xfrm>
          <a:prstGeom prst="roundRect">
            <a:avLst/>
          </a:prstGeom>
          <a:solidFill>
            <a:srgbClr val="CCFFFF"/>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dirty="0" smtClean="0">
                <a:solidFill>
                  <a:srgbClr val="003399"/>
                </a:solidFill>
                <a:latin typeface="Calibri" panose="020F0502020204030204" pitchFamily="34" charset="0"/>
                <a:cs typeface="Calibri" panose="020F0502020204030204" pitchFamily="34" charset="0"/>
              </a:rPr>
              <a:t>Wikipedia</a:t>
            </a:r>
            <a:endParaRPr lang="en-GB" sz="1600" dirty="0">
              <a:solidFill>
                <a:srgbClr val="003399"/>
              </a:solidFill>
              <a:latin typeface="Calibri" panose="020F0502020204030204" pitchFamily="34" charset="0"/>
              <a:cs typeface="Calibri" panose="020F0502020204030204" pitchFamily="34" charset="0"/>
            </a:endParaRPr>
          </a:p>
        </p:txBody>
      </p:sp>
      <p:sp>
        <p:nvSpPr>
          <p:cNvPr id="42" name="Rounded Rectangle 41"/>
          <p:cNvSpPr/>
          <p:nvPr/>
        </p:nvSpPr>
        <p:spPr bwMode="auto">
          <a:xfrm>
            <a:off x="6923650" y="5877272"/>
            <a:ext cx="624375" cy="432048"/>
          </a:xfrm>
          <a:prstGeom prst="roundRect">
            <a:avLst/>
          </a:prstGeom>
          <a:solidFill>
            <a:srgbClr val="CCFFFF"/>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dirty="0" smtClean="0">
                <a:solidFill>
                  <a:srgbClr val="003399"/>
                </a:solidFill>
                <a:latin typeface="Calibri" panose="020F0502020204030204" pitchFamily="34" charset="0"/>
                <a:cs typeface="Calibri" panose="020F0502020204030204" pitchFamily="34" charset="0"/>
              </a:rPr>
              <a:t>…</a:t>
            </a:r>
            <a:endParaRPr lang="en-GB" sz="1600" dirty="0">
              <a:solidFill>
                <a:srgbClr val="003399"/>
              </a:solidFill>
              <a:latin typeface="Calibri" panose="020F0502020204030204" pitchFamily="34" charset="0"/>
              <a:cs typeface="Calibri" panose="020F0502020204030204" pitchFamily="34" charset="0"/>
            </a:endParaRPr>
          </a:p>
        </p:txBody>
      </p:sp>
      <p:sp>
        <p:nvSpPr>
          <p:cNvPr id="43" name="Rounded Rectangle 42"/>
          <p:cNvSpPr/>
          <p:nvPr/>
        </p:nvSpPr>
        <p:spPr bwMode="auto">
          <a:xfrm>
            <a:off x="7620033" y="5877272"/>
            <a:ext cx="624375" cy="432048"/>
          </a:xfrm>
          <a:prstGeom prst="roundRect">
            <a:avLst/>
          </a:prstGeom>
          <a:solidFill>
            <a:srgbClr val="CCFFFF"/>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dirty="0" smtClean="0">
                <a:solidFill>
                  <a:srgbClr val="003399"/>
                </a:solidFill>
                <a:latin typeface="Calibri" panose="020F0502020204030204" pitchFamily="34" charset="0"/>
                <a:cs typeface="Calibri" panose="020F0502020204030204" pitchFamily="34" charset="0"/>
              </a:rPr>
              <a:t>…</a:t>
            </a:r>
            <a:endParaRPr lang="en-GB" sz="1600" dirty="0">
              <a:solidFill>
                <a:srgbClr val="003399"/>
              </a:solidFill>
              <a:latin typeface="Calibri" panose="020F0502020204030204" pitchFamily="34" charset="0"/>
              <a:cs typeface="Calibri" panose="020F0502020204030204" pitchFamily="34" charset="0"/>
            </a:endParaRPr>
          </a:p>
        </p:txBody>
      </p:sp>
      <p:sp>
        <p:nvSpPr>
          <p:cNvPr id="44" name="Rectangle 43"/>
          <p:cNvSpPr/>
          <p:nvPr/>
        </p:nvSpPr>
        <p:spPr>
          <a:xfrm>
            <a:off x="4796941" y="2317389"/>
            <a:ext cx="4176464" cy="461665"/>
          </a:xfrm>
          <a:prstGeom prst="rect">
            <a:avLst/>
          </a:prstGeom>
        </p:spPr>
        <p:txBody>
          <a:bodyPr wrap="square">
            <a:spAutoFit/>
          </a:bodyPr>
          <a:lstStyle/>
          <a:p>
            <a:pPr algn="ctr" fontAlgn="auto">
              <a:spcBef>
                <a:spcPts val="0"/>
              </a:spcBef>
              <a:spcAft>
                <a:spcPts val="0"/>
              </a:spcAft>
            </a:pPr>
            <a:r>
              <a:rPr lang="en-US" b="1" i="1" dirty="0" smtClean="0">
                <a:solidFill>
                  <a:srgbClr val="FF0000"/>
                </a:solidFill>
                <a:latin typeface="Calibri" panose="020F0502020204030204" pitchFamily="34" charset="0"/>
                <a:cs typeface="Calibri" panose="020F0502020204030204" pitchFamily="34" charset="0"/>
              </a:rPr>
              <a:t>Tailor to User, Task &amp; Project</a:t>
            </a:r>
            <a:endParaRPr lang="en-GB" b="1" i="1" dirty="0">
              <a:solidFill>
                <a:srgbClr val="FF0000"/>
              </a:solidFill>
              <a:latin typeface="Calibri" panose="020F0502020204030204" pitchFamily="34" charset="0"/>
              <a:cs typeface="Calibri" panose="020F0502020204030204" pitchFamily="34" charset="0"/>
            </a:endParaRPr>
          </a:p>
        </p:txBody>
      </p:sp>
      <p:sp>
        <p:nvSpPr>
          <p:cNvPr id="45" name="Rounded Rectangle 44"/>
          <p:cNvSpPr/>
          <p:nvPr/>
        </p:nvSpPr>
        <p:spPr bwMode="auto">
          <a:xfrm>
            <a:off x="6739969" y="3330719"/>
            <a:ext cx="1792471" cy="729717"/>
          </a:xfrm>
          <a:prstGeom prst="roundRect">
            <a:avLst/>
          </a:prstGeom>
          <a:solidFill>
            <a:srgbClr val="B9FFB9"/>
          </a:solidFill>
          <a:ln w="28575" cap="flat" cmpd="sng" algn="ctr">
            <a:solidFill>
              <a:srgbClr val="00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ts val="2200"/>
              </a:lnSpc>
            </a:pPr>
            <a:r>
              <a:rPr lang="en-US" sz="2200" dirty="0" smtClean="0">
                <a:solidFill>
                  <a:srgbClr val="003399"/>
                </a:solidFill>
                <a:latin typeface="Calibri" panose="020F0502020204030204" pitchFamily="34" charset="0"/>
                <a:cs typeface="Calibri" panose="020F0502020204030204" pitchFamily="34" charset="0"/>
              </a:rPr>
              <a:t>Knowledge</a:t>
            </a:r>
            <a:br>
              <a:rPr lang="en-US" sz="2200" dirty="0" smtClean="0">
                <a:solidFill>
                  <a:srgbClr val="003399"/>
                </a:solidFill>
                <a:latin typeface="Calibri" panose="020F0502020204030204" pitchFamily="34" charset="0"/>
                <a:cs typeface="Calibri" panose="020F0502020204030204" pitchFamily="34" charset="0"/>
              </a:rPr>
            </a:br>
            <a:r>
              <a:rPr lang="en-US" sz="2200" dirty="0" smtClean="0">
                <a:solidFill>
                  <a:srgbClr val="003399"/>
                </a:solidFill>
                <a:latin typeface="Calibri" panose="020F0502020204030204" pitchFamily="34" charset="0"/>
                <a:cs typeface="Calibri" panose="020F0502020204030204" pitchFamily="34" charset="0"/>
              </a:rPr>
              <a:t>Base</a:t>
            </a:r>
            <a:endParaRPr lang="en-GB" sz="2200" dirty="0">
              <a:solidFill>
                <a:srgbClr val="003399"/>
              </a:solidFill>
              <a:latin typeface="Calibri" panose="020F0502020204030204" pitchFamily="34" charset="0"/>
              <a:cs typeface="Calibri" panose="020F0502020204030204" pitchFamily="34" charset="0"/>
            </a:endParaRPr>
          </a:p>
        </p:txBody>
      </p:sp>
      <p:grpSp>
        <p:nvGrpSpPr>
          <p:cNvPr id="5" name="Group 4"/>
          <p:cNvGrpSpPr/>
          <p:nvPr/>
        </p:nvGrpSpPr>
        <p:grpSpPr>
          <a:xfrm>
            <a:off x="251520" y="2348880"/>
            <a:ext cx="3685377" cy="2128226"/>
            <a:chOff x="582676" y="1716635"/>
            <a:chExt cx="5216310" cy="3190645"/>
          </a:xfrm>
        </p:grpSpPr>
        <p:sp>
          <p:nvSpPr>
            <p:cNvPr id="46" name="Rounded Rectangle 45"/>
            <p:cNvSpPr/>
            <p:nvPr/>
          </p:nvSpPr>
          <p:spPr>
            <a:xfrm>
              <a:off x="582676" y="1716712"/>
              <a:ext cx="5216310" cy="3190568"/>
            </a:xfrm>
            <a:prstGeom prst="roundRect">
              <a:avLst/>
            </a:prstGeom>
            <a:solidFill>
              <a:srgbClr val="EBFB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600">
                <a:solidFill>
                  <a:srgbClr val="FFFFFF"/>
                </a:solidFill>
                <a:latin typeface="Calibri" panose="020F0502020204030204" pitchFamily="34" charset="0"/>
                <a:cs typeface="Calibri" panose="020F0502020204030204" pitchFamily="34" charset="0"/>
              </a:endParaRPr>
            </a:p>
          </p:txBody>
        </p:sp>
        <p:sp>
          <p:nvSpPr>
            <p:cNvPr id="47" name="Rounded Rectangle 46"/>
            <p:cNvSpPr/>
            <p:nvPr/>
          </p:nvSpPr>
          <p:spPr>
            <a:xfrm>
              <a:off x="4633644" y="2284265"/>
              <a:ext cx="983635" cy="571767"/>
            </a:xfrm>
            <a:prstGeom prst="roundRect">
              <a:avLst/>
            </a:prstGeom>
            <a:solidFill>
              <a:srgbClr val="CFF5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Tests</a:t>
              </a:r>
              <a:endParaRPr lang="en-GB" sz="1600" dirty="0">
                <a:solidFill>
                  <a:srgbClr val="000000"/>
                </a:solidFill>
                <a:latin typeface="Calibri" panose="020F0502020204030204" pitchFamily="34" charset="0"/>
                <a:cs typeface="Calibri" panose="020F0502020204030204" pitchFamily="34" charset="0"/>
              </a:endParaRPr>
            </a:p>
          </p:txBody>
        </p:sp>
        <p:grpSp>
          <p:nvGrpSpPr>
            <p:cNvPr id="48" name="Group 47"/>
            <p:cNvGrpSpPr/>
            <p:nvPr/>
          </p:nvGrpSpPr>
          <p:grpSpPr>
            <a:xfrm>
              <a:off x="844746" y="2266140"/>
              <a:ext cx="1031841" cy="571767"/>
              <a:chOff x="-2005062" y="3017258"/>
              <a:chExt cx="2335776" cy="760127"/>
            </a:xfrm>
            <a:solidFill>
              <a:srgbClr val="CFF5FF"/>
            </a:solidFill>
          </p:grpSpPr>
          <p:sp>
            <p:nvSpPr>
              <p:cNvPr id="49" name="Rounded Rectangle 48"/>
              <p:cNvSpPr/>
              <p:nvPr/>
            </p:nvSpPr>
            <p:spPr>
              <a:xfrm>
                <a:off x="-2005062" y="3017258"/>
                <a:ext cx="2335776" cy="760127"/>
              </a:xfrm>
              <a:prstGeom prst="roundRect">
                <a:avLst/>
              </a:prstGeom>
              <a:grp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600">
                  <a:solidFill>
                    <a:srgbClr val="FFFFFF"/>
                  </a:solidFill>
                  <a:latin typeface="Calibri" panose="020F0502020204030204" pitchFamily="34" charset="0"/>
                  <a:cs typeface="Calibri" panose="020F0502020204030204" pitchFamily="34" charset="0"/>
                </a:endParaRPr>
              </a:p>
            </p:txBody>
          </p:sp>
          <p:sp>
            <p:nvSpPr>
              <p:cNvPr id="50" name="TextBox 49"/>
              <p:cNvSpPr txBox="1"/>
              <p:nvPr/>
            </p:nvSpPr>
            <p:spPr>
              <a:xfrm>
                <a:off x="-1861402" y="3090088"/>
                <a:ext cx="1993634" cy="674771"/>
              </a:xfrm>
              <a:prstGeom prst="rect">
                <a:avLst/>
              </a:prstGeom>
              <a:noFill/>
            </p:spPr>
            <p:txBody>
              <a:bodyPr wrap="none" rtlCol="0">
                <a:spAutoFit/>
              </a:bodyPr>
              <a:lstStyle/>
              <a:p>
                <a:pPr algn="ctr" fontAlgn="auto">
                  <a:spcBef>
                    <a:spcPts val="0"/>
                  </a:spcBef>
                  <a:spcAft>
                    <a:spcPts val="0"/>
                  </a:spcAft>
                </a:pPr>
                <a:r>
                  <a:rPr lang="en-US" sz="1600" dirty="0" err="1" smtClean="0">
                    <a:solidFill>
                      <a:srgbClr val="000000"/>
                    </a:solidFill>
                    <a:latin typeface="Calibri" panose="020F0502020204030204" pitchFamily="34" charset="0"/>
                    <a:cs typeface="Calibri" panose="020F0502020204030204" pitchFamily="34" charset="0"/>
                  </a:rPr>
                  <a:t>Req’s</a:t>
                </a:r>
                <a:endParaRPr lang="en-GB" sz="1600" dirty="0">
                  <a:solidFill>
                    <a:srgbClr val="000000"/>
                  </a:solidFill>
                  <a:latin typeface="Calibri" panose="020F0502020204030204" pitchFamily="34" charset="0"/>
                  <a:cs typeface="Calibri" panose="020F0502020204030204" pitchFamily="34" charset="0"/>
                </a:endParaRPr>
              </a:p>
            </p:txBody>
          </p:sp>
        </p:grpSp>
        <p:grpSp>
          <p:nvGrpSpPr>
            <p:cNvPr id="51" name="Group 50"/>
            <p:cNvGrpSpPr/>
            <p:nvPr/>
          </p:nvGrpSpPr>
          <p:grpSpPr>
            <a:xfrm>
              <a:off x="2050578" y="2275203"/>
              <a:ext cx="1251449" cy="571767"/>
              <a:chOff x="1778781" y="3029307"/>
              <a:chExt cx="2335776" cy="760127"/>
            </a:xfrm>
            <a:solidFill>
              <a:srgbClr val="CFF5FF"/>
            </a:solidFill>
          </p:grpSpPr>
          <p:sp>
            <p:nvSpPr>
              <p:cNvPr id="52" name="Rounded Rectangle 51"/>
              <p:cNvSpPr/>
              <p:nvPr/>
            </p:nvSpPr>
            <p:spPr>
              <a:xfrm>
                <a:off x="1778781" y="3029307"/>
                <a:ext cx="2335776" cy="760127"/>
              </a:xfrm>
              <a:prstGeom prst="roundRect">
                <a:avLst/>
              </a:prstGeom>
              <a:grp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Design</a:t>
                </a:r>
                <a:endParaRPr lang="en-GB" sz="1600" dirty="0">
                  <a:solidFill>
                    <a:srgbClr val="000000"/>
                  </a:solidFill>
                  <a:latin typeface="Calibri" panose="020F0502020204030204" pitchFamily="34" charset="0"/>
                  <a:cs typeface="Calibri" panose="020F0502020204030204" pitchFamily="34" charset="0"/>
                </a:endParaRPr>
              </a:p>
            </p:txBody>
          </p:sp>
          <p:sp>
            <p:nvSpPr>
              <p:cNvPr id="53" name="TextBox 52"/>
              <p:cNvSpPr txBox="1"/>
              <p:nvPr/>
            </p:nvSpPr>
            <p:spPr>
              <a:xfrm>
                <a:off x="2675246" y="3041353"/>
                <a:ext cx="488019" cy="674771"/>
              </a:xfrm>
              <a:prstGeom prst="rect">
                <a:avLst/>
              </a:prstGeom>
              <a:noFill/>
            </p:spPr>
            <p:txBody>
              <a:bodyPr wrap="none" rtlCol="0">
                <a:spAutoFit/>
              </a:bodyPr>
              <a:lstStyle/>
              <a:p>
                <a:pPr algn="ctr" fontAlgn="auto">
                  <a:spcBef>
                    <a:spcPts val="0"/>
                  </a:spcBef>
                  <a:spcAft>
                    <a:spcPts val="0"/>
                  </a:spcAft>
                </a:pPr>
                <a:endParaRPr lang="en-GB" sz="1600" dirty="0">
                  <a:solidFill>
                    <a:srgbClr val="000000"/>
                  </a:solidFill>
                  <a:latin typeface="Calibri" panose="020F0502020204030204" pitchFamily="34" charset="0"/>
                  <a:cs typeface="Calibri" panose="020F0502020204030204" pitchFamily="34" charset="0"/>
                </a:endParaRPr>
              </a:p>
            </p:txBody>
          </p:sp>
        </p:grpSp>
        <p:pic>
          <p:nvPicPr>
            <p:cNvPr id="54" name="Picture 5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2269323" y="3227997"/>
              <a:ext cx="912425" cy="1025071"/>
            </a:xfrm>
            <a:prstGeom prst="rect">
              <a:avLst/>
            </a:prstGeom>
            <a:solidFill>
              <a:schemeClr val="bg1"/>
            </a:solidFill>
          </p:spPr>
        </p:pic>
        <p:sp>
          <p:nvSpPr>
            <p:cNvPr id="55" name="Rounded Rectangle 54"/>
            <p:cNvSpPr/>
            <p:nvPr/>
          </p:nvSpPr>
          <p:spPr>
            <a:xfrm>
              <a:off x="3476018" y="2275203"/>
              <a:ext cx="983635" cy="571767"/>
            </a:xfrm>
            <a:prstGeom prst="roundRect">
              <a:avLst/>
            </a:prstGeom>
            <a:solidFill>
              <a:srgbClr val="CFF5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Code</a:t>
              </a:r>
              <a:endParaRPr lang="en-GB" sz="1600" dirty="0">
                <a:solidFill>
                  <a:srgbClr val="000000"/>
                </a:solidFill>
                <a:latin typeface="Calibri" panose="020F0502020204030204" pitchFamily="34" charset="0"/>
                <a:cs typeface="Calibri" panose="020F0502020204030204" pitchFamily="34" charset="0"/>
              </a:endParaRPr>
            </a:p>
          </p:txBody>
        </p:sp>
        <p:pic>
          <p:nvPicPr>
            <p:cNvPr id="56" name="Picture 55"/>
            <p:cNvPicPr>
              <a:picLocks noChangeAspect="1"/>
            </p:cNvPicPr>
            <p:nvPr/>
          </p:nvPicPr>
          <p:blipFill rotWithShape="1">
            <a:blip r:embed="rId9"/>
            <a:srcRect l="3834" r="54833"/>
            <a:stretch/>
          </p:blipFill>
          <p:spPr>
            <a:xfrm>
              <a:off x="3427811" y="3113491"/>
              <a:ext cx="1005840" cy="1216742"/>
            </a:xfrm>
            <a:prstGeom prst="rect">
              <a:avLst/>
            </a:prstGeom>
          </p:spPr>
        </p:pic>
        <p:pic>
          <p:nvPicPr>
            <p:cNvPr id="57" name="Picture 56"/>
            <p:cNvPicPr>
              <a:picLocks noChangeAspect="1"/>
            </p:cNvPicPr>
            <p:nvPr/>
          </p:nvPicPr>
          <p:blipFill rotWithShape="1">
            <a:blip r:embed="rId10"/>
            <a:srcRect l="66167" r="16667" b="66990"/>
            <a:stretch/>
          </p:blipFill>
          <p:spPr>
            <a:xfrm>
              <a:off x="4691583" y="3227997"/>
              <a:ext cx="879650" cy="1025071"/>
            </a:xfrm>
            <a:prstGeom prst="rect">
              <a:avLst/>
            </a:prstGeom>
            <a:ln w="28575">
              <a:solidFill>
                <a:srgbClr val="0070C0"/>
              </a:solidFill>
            </a:ln>
          </p:spPr>
        </p:pic>
        <p:pic>
          <p:nvPicPr>
            <p:cNvPr id="58" name="Picture 57"/>
            <p:cNvPicPr>
              <a:picLocks noChangeAspect="1"/>
            </p:cNvPicPr>
            <p:nvPr/>
          </p:nvPicPr>
          <p:blipFill rotWithShape="1">
            <a:blip r:embed="rId11"/>
            <a:srcRect l="85167" t="67500" r="2083"/>
            <a:stretch/>
          </p:blipFill>
          <p:spPr>
            <a:xfrm>
              <a:off x="844746" y="3140620"/>
              <a:ext cx="1062684" cy="1185500"/>
            </a:xfrm>
            <a:prstGeom prst="rect">
              <a:avLst/>
            </a:prstGeom>
          </p:spPr>
        </p:pic>
        <p:sp>
          <p:nvSpPr>
            <p:cNvPr id="59" name="TextBox 58"/>
            <p:cNvSpPr txBox="1"/>
            <p:nvPr/>
          </p:nvSpPr>
          <p:spPr>
            <a:xfrm>
              <a:off x="2190899" y="4248509"/>
              <a:ext cx="1123560" cy="507562"/>
            </a:xfrm>
            <a:prstGeom prst="rect">
              <a:avLst/>
            </a:prstGeom>
            <a:noFill/>
          </p:spPr>
          <p:txBody>
            <a:bodyPr wrap="none" rtlCol="0">
              <a:spAutoFit/>
            </a:bodyPr>
            <a:lstStyle/>
            <a:p>
              <a:pP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models</a:t>
              </a:r>
              <a:endParaRPr lang="en-GB" sz="1600" dirty="0">
                <a:solidFill>
                  <a:srgbClr val="000000"/>
                </a:solidFill>
                <a:latin typeface="Calibri" panose="020F0502020204030204" pitchFamily="34" charset="0"/>
                <a:cs typeface="Calibri" panose="020F0502020204030204" pitchFamily="34" charset="0"/>
              </a:endParaRPr>
            </a:p>
          </p:txBody>
        </p:sp>
        <p:sp>
          <p:nvSpPr>
            <p:cNvPr id="60" name="TextBox 59"/>
            <p:cNvSpPr txBox="1"/>
            <p:nvPr/>
          </p:nvSpPr>
          <p:spPr>
            <a:xfrm>
              <a:off x="1046212" y="4240881"/>
              <a:ext cx="719878" cy="507562"/>
            </a:xfrm>
            <a:prstGeom prst="rect">
              <a:avLst/>
            </a:prstGeom>
            <a:noFill/>
          </p:spPr>
          <p:txBody>
            <a:bodyPr wrap="none" rtlCol="0">
              <a:spAutoFit/>
            </a:bodyPr>
            <a:lstStyle/>
            <a:p>
              <a:pP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text</a:t>
              </a:r>
              <a:endParaRPr lang="en-GB" sz="1600" dirty="0">
                <a:solidFill>
                  <a:srgbClr val="000000"/>
                </a:solidFill>
                <a:latin typeface="Calibri" panose="020F0502020204030204" pitchFamily="34" charset="0"/>
                <a:cs typeface="Calibri" panose="020F0502020204030204" pitchFamily="34" charset="0"/>
              </a:endParaRPr>
            </a:p>
          </p:txBody>
        </p:sp>
        <p:sp>
          <p:nvSpPr>
            <p:cNvPr id="61" name="TextBox 60"/>
            <p:cNvSpPr txBox="1"/>
            <p:nvPr/>
          </p:nvSpPr>
          <p:spPr>
            <a:xfrm>
              <a:off x="3552177" y="4248509"/>
              <a:ext cx="832959" cy="507562"/>
            </a:xfrm>
            <a:prstGeom prst="rect">
              <a:avLst/>
            </a:prstGeom>
            <a:noFill/>
          </p:spPr>
          <p:txBody>
            <a:bodyPr wrap="none" rtlCol="0">
              <a:spAutoFit/>
            </a:bodyPr>
            <a:lstStyle/>
            <a:p>
              <a:pP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code</a:t>
              </a:r>
              <a:endParaRPr lang="en-GB" sz="1600" dirty="0">
                <a:solidFill>
                  <a:srgbClr val="000000"/>
                </a:solidFill>
                <a:latin typeface="Calibri" panose="020F0502020204030204" pitchFamily="34" charset="0"/>
                <a:cs typeface="Calibri" panose="020F0502020204030204" pitchFamily="34" charset="0"/>
              </a:endParaRPr>
            </a:p>
          </p:txBody>
        </p:sp>
        <p:sp>
          <p:nvSpPr>
            <p:cNvPr id="62" name="TextBox 61"/>
            <p:cNvSpPr txBox="1"/>
            <p:nvPr/>
          </p:nvSpPr>
          <p:spPr>
            <a:xfrm>
              <a:off x="4731899" y="4248509"/>
              <a:ext cx="814990" cy="507562"/>
            </a:xfrm>
            <a:prstGeom prst="rect">
              <a:avLst/>
            </a:prstGeom>
            <a:noFill/>
          </p:spPr>
          <p:txBody>
            <a:bodyPr wrap="none" rtlCol="0">
              <a:spAutoFit/>
            </a:bodyPr>
            <a:lstStyle/>
            <a:p>
              <a:pP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bugs</a:t>
              </a:r>
              <a:endParaRPr lang="en-GB" sz="1600" dirty="0">
                <a:solidFill>
                  <a:srgbClr val="000000"/>
                </a:solidFill>
                <a:latin typeface="Calibri" panose="020F0502020204030204" pitchFamily="34" charset="0"/>
                <a:cs typeface="Calibri" panose="020F0502020204030204" pitchFamily="34" charset="0"/>
              </a:endParaRPr>
            </a:p>
          </p:txBody>
        </p:sp>
        <p:sp>
          <p:nvSpPr>
            <p:cNvPr id="63" name="TextBox 62"/>
            <p:cNvSpPr txBox="1"/>
            <p:nvPr/>
          </p:nvSpPr>
          <p:spPr>
            <a:xfrm>
              <a:off x="2206053" y="1716635"/>
              <a:ext cx="1787079" cy="507562"/>
            </a:xfrm>
            <a:prstGeom prst="rect">
              <a:avLst/>
            </a:prstGeom>
            <a:noFill/>
          </p:spPr>
          <p:txBody>
            <a:bodyPr wrap="none" rtlCol="0">
              <a:spAutoFit/>
            </a:bodyPr>
            <a:lstStyle/>
            <a:p>
              <a:pPr fontAlgn="auto">
                <a:spcBef>
                  <a:spcPts val="0"/>
                </a:spcBef>
                <a:spcAft>
                  <a:spcPts val="0"/>
                </a:spcAft>
              </a:pPr>
              <a:r>
                <a:rPr lang="en-US" sz="1600" dirty="0">
                  <a:solidFill>
                    <a:srgbClr val="000000"/>
                  </a:solidFill>
                  <a:latin typeface="Calibri" panose="020F0502020204030204" pitchFamily="34" charset="0"/>
                  <a:cs typeface="Calibri" panose="020F0502020204030204" pitchFamily="34" charset="0"/>
                </a:rPr>
                <a:t>D</a:t>
              </a:r>
              <a:r>
                <a:rPr lang="en-US" sz="1600" dirty="0" smtClean="0">
                  <a:solidFill>
                    <a:srgbClr val="000000"/>
                  </a:solidFill>
                  <a:latin typeface="Calibri" panose="020F0502020204030204" pitchFamily="34" charset="0"/>
                  <a:cs typeface="Calibri" panose="020F0502020204030204" pitchFamily="34" charset="0"/>
                </a:rPr>
                <a:t>ocumented</a:t>
              </a:r>
              <a:endParaRPr lang="en-GB" sz="1600" dirty="0">
                <a:solidFill>
                  <a:srgbClr val="000000"/>
                </a:solidFill>
                <a:latin typeface="Calibri" panose="020F0502020204030204" pitchFamily="34" charset="0"/>
                <a:cs typeface="Calibri" panose="020F0502020204030204" pitchFamily="34" charset="0"/>
              </a:endParaRPr>
            </a:p>
          </p:txBody>
        </p:sp>
      </p:grpSp>
      <p:sp>
        <p:nvSpPr>
          <p:cNvPr id="24" name="Up-Down Arrow 23"/>
          <p:cNvSpPr/>
          <p:nvPr/>
        </p:nvSpPr>
        <p:spPr>
          <a:xfrm>
            <a:off x="5570947" y="2736942"/>
            <a:ext cx="298241" cy="471026"/>
          </a:xfrm>
          <a:prstGeom prst="up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25" name="Up-Down Arrow 24"/>
          <p:cNvSpPr/>
          <p:nvPr/>
        </p:nvSpPr>
        <p:spPr>
          <a:xfrm>
            <a:off x="6717646" y="2703126"/>
            <a:ext cx="298241" cy="471026"/>
          </a:xfrm>
          <a:prstGeom prst="up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sp>
        <p:nvSpPr>
          <p:cNvPr id="26" name="Up-Down Arrow 25"/>
          <p:cNvSpPr/>
          <p:nvPr/>
        </p:nvSpPr>
        <p:spPr>
          <a:xfrm>
            <a:off x="7787245" y="2703126"/>
            <a:ext cx="298241" cy="471026"/>
          </a:xfrm>
          <a:prstGeom prst="up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en-US" sz="1350">
              <a:solidFill>
                <a:srgbClr val="FFFFFF"/>
              </a:solidFill>
            </a:endParaRPr>
          </a:p>
        </p:txBody>
      </p:sp>
      <p:pic>
        <p:nvPicPr>
          <p:cNvPr id="66" name="Picture 65"/>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01999" y="556077"/>
            <a:ext cx="425268" cy="695893"/>
          </a:xfrm>
          <a:prstGeom prst="roundRect">
            <a:avLst>
              <a:gd name="adj" fmla="val 45469"/>
            </a:avLst>
          </a:prstGeom>
        </p:spPr>
      </p:pic>
      <p:sp>
        <p:nvSpPr>
          <p:cNvPr id="67" name="Oval 66"/>
          <p:cNvSpPr/>
          <p:nvPr/>
        </p:nvSpPr>
        <p:spPr>
          <a:xfrm>
            <a:off x="7814548" y="533994"/>
            <a:ext cx="588834" cy="6434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pic>
        <p:nvPicPr>
          <p:cNvPr id="68" name="Picture 2" descr="Image result for Michael Feldere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7905138" y="540002"/>
            <a:ext cx="489437" cy="780475"/>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4"/>
          <a:stretch>
            <a:fillRect/>
          </a:stretch>
        </p:blipFill>
        <p:spPr>
          <a:xfrm>
            <a:off x="5112054" y="533994"/>
            <a:ext cx="679118" cy="679118"/>
          </a:xfrm>
          <a:prstGeom prst="ellipse">
            <a:avLst/>
          </a:prstGeom>
        </p:spPr>
      </p:pic>
    </p:spTree>
    <p:extLst>
      <p:ext uri="{BB962C8B-B14F-4D97-AF65-F5344CB8AC3E}">
        <p14:creationId xmlns:p14="http://schemas.microsoft.com/office/powerpoint/2010/main" val="2596981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Process &amp; Actors</a:t>
            </a:r>
            <a:endParaRPr lang="en-GB" dirty="0"/>
          </a:p>
        </p:txBody>
      </p:sp>
      <p:grpSp>
        <p:nvGrpSpPr>
          <p:cNvPr id="4" name="Lienzo 230"/>
          <p:cNvGrpSpPr/>
          <p:nvPr/>
        </p:nvGrpSpPr>
        <p:grpSpPr>
          <a:xfrm>
            <a:off x="264795" y="1412776"/>
            <a:ext cx="8542972" cy="4320480"/>
            <a:chOff x="0" y="0"/>
            <a:chExt cx="8856345" cy="5361619"/>
          </a:xfrm>
        </p:grpSpPr>
        <p:sp>
          <p:nvSpPr>
            <p:cNvPr id="5" name="Rectangle 4"/>
            <p:cNvSpPr/>
            <p:nvPr/>
          </p:nvSpPr>
          <p:spPr>
            <a:xfrm>
              <a:off x="0" y="0"/>
              <a:ext cx="8856345" cy="5361305"/>
            </a:xfrm>
            <a:prstGeom prst="rect">
              <a:avLst/>
            </a:prstGeom>
            <a:noFill/>
            <a:ln w="9525" cap="flat" cmpd="sng" algn="ctr">
              <a:solidFill>
                <a:sysClr val="windowText" lastClr="000000">
                  <a:lumMod val="100000"/>
                  <a:lumOff val="0"/>
                </a:sysClr>
              </a:solidFill>
              <a:prstDash val="solid"/>
              <a:miter lim="800000"/>
              <a:headEnd type="none" w="med" len="med"/>
              <a:tailEnd type="none" w="med" len="med"/>
            </a:ln>
          </p:spPr>
        </p:sp>
        <p:sp>
          <p:nvSpPr>
            <p:cNvPr id="6" name="3 Documento"/>
            <p:cNvSpPr>
              <a:spLocks noChangeArrowheads="1"/>
            </p:cNvSpPr>
            <p:nvPr/>
          </p:nvSpPr>
          <p:spPr bwMode="auto">
            <a:xfrm>
              <a:off x="35600" y="2643718"/>
              <a:ext cx="792102" cy="319301"/>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t"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Requirements</a:t>
              </a:r>
              <a:endParaRPr lang="en-GB" sz="1200" kern="0">
                <a:solidFill>
                  <a:sysClr val="windowText" lastClr="000000"/>
                </a:solidFill>
                <a:ea typeface="Times New Roman" panose="02020603050405020304" pitchFamily="18" charset="0"/>
              </a:endParaRPr>
            </a:p>
          </p:txBody>
        </p:sp>
        <p:sp>
          <p:nvSpPr>
            <p:cNvPr id="7" name="5 Documento"/>
            <p:cNvSpPr>
              <a:spLocks noChangeArrowheads="1"/>
            </p:cNvSpPr>
            <p:nvPr/>
          </p:nvSpPr>
          <p:spPr bwMode="auto">
            <a:xfrm>
              <a:off x="767902" y="1108062"/>
              <a:ext cx="624963" cy="553115"/>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Impact &amp; feasibility study</a:t>
              </a:r>
              <a:endParaRPr lang="en-GB" sz="1200" kern="0">
                <a:solidFill>
                  <a:sysClr val="windowText" lastClr="000000"/>
                </a:solidFill>
                <a:ea typeface="Times New Roman" panose="02020603050405020304" pitchFamily="18" charset="0"/>
              </a:endParaRPr>
            </a:p>
          </p:txBody>
        </p:sp>
        <p:cxnSp>
          <p:nvCxnSpPr>
            <p:cNvPr id="8" name="7 Conector recto de flecha"/>
            <p:cNvCxnSpPr>
              <a:cxnSpLocks noChangeShapeType="1"/>
            </p:cNvCxnSpPr>
            <p:nvPr/>
          </p:nvCxnSpPr>
          <p:spPr bwMode="auto">
            <a:xfrm flipV="1">
              <a:off x="297712" y="1755865"/>
              <a:ext cx="470190" cy="832092"/>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cxnSp>
          <p:nvCxnSpPr>
            <p:cNvPr id="9" name="9 Conector recto de flecha"/>
            <p:cNvCxnSpPr>
              <a:cxnSpLocks noChangeShapeType="1"/>
            </p:cNvCxnSpPr>
            <p:nvPr/>
          </p:nvCxnSpPr>
          <p:spPr bwMode="auto">
            <a:xfrm flipV="1">
              <a:off x="1468826" y="1104275"/>
              <a:ext cx="281901" cy="207551"/>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10" name="12 Documento"/>
            <p:cNvSpPr>
              <a:spLocks noChangeArrowheads="1"/>
            </p:cNvSpPr>
            <p:nvPr/>
          </p:nvSpPr>
          <p:spPr bwMode="auto">
            <a:xfrm>
              <a:off x="1750727" y="480928"/>
              <a:ext cx="432101" cy="317001"/>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Plan</a:t>
              </a:r>
              <a:endParaRPr lang="en-GB" sz="1200" kern="0">
                <a:solidFill>
                  <a:sysClr val="windowText" lastClr="000000"/>
                </a:solidFill>
                <a:ea typeface="Times New Roman" panose="02020603050405020304" pitchFamily="18" charset="0"/>
              </a:endParaRPr>
            </a:p>
          </p:txBody>
        </p:sp>
        <p:sp>
          <p:nvSpPr>
            <p:cNvPr id="11" name="13 Documento"/>
            <p:cNvSpPr>
              <a:spLocks noChangeArrowheads="1"/>
            </p:cNvSpPr>
            <p:nvPr/>
          </p:nvSpPr>
          <p:spPr bwMode="auto">
            <a:xfrm>
              <a:off x="1750628" y="845150"/>
              <a:ext cx="694862" cy="552916"/>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Project Initiation Document</a:t>
              </a:r>
              <a:endParaRPr lang="en-GB" sz="1200" kern="0">
                <a:solidFill>
                  <a:sysClr val="windowText" lastClr="000000"/>
                </a:solidFill>
                <a:ea typeface="Times New Roman" panose="02020603050405020304" pitchFamily="18" charset="0"/>
              </a:endParaRPr>
            </a:p>
          </p:txBody>
        </p:sp>
        <p:sp>
          <p:nvSpPr>
            <p:cNvPr id="12" name="14 Documento"/>
            <p:cNvSpPr>
              <a:spLocks noChangeArrowheads="1"/>
            </p:cNvSpPr>
            <p:nvPr/>
          </p:nvSpPr>
          <p:spPr bwMode="auto">
            <a:xfrm>
              <a:off x="1732396" y="1438858"/>
              <a:ext cx="412978" cy="423324"/>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Risk log</a:t>
              </a:r>
              <a:endParaRPr lang="en-GB" sz="1200" kern="0">
                <a:solidFill>
                  <a:sysClr val="windowText" lastClr="000000"/>
                </a:solidFill>
                <a:ea typeface="Times New Roman" panose="02020603050405020304" pitchFamily="18" charset="0"/>
              </a:endParaRPr>
            </a:p>
          </p:txBody>
        </p:sp>
        <p:cxnSp>
          <p:nvCxnSpPr>
            <p:cNvPr id="13" name="15 Conector recto de flecha"/>
            <p:cNvCxnSpPr>
              <a:cxnSpLocks noChangeShapeType="1"/>
            </p:cNvCxnSpPr>
            <p:nvPr/>
          </p:nvCxnSpPr>
          <p:spPr bwMode="auto">
            <a:xfrm>
              <a:off x="2594345" y="1035561"/>
              <a:ext cx="3094810" cy="199308"/>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14" name="16 Documento"/>
            <p:cNvSpPr>
              <a:spLocks noChangeArrowheads="1"/>
            </p:cNvSpPr>
            <p:nvPr/>
          </p:nvSpPr>
          <p:spPr bwMode="auto">
            <a:xfrm>
              <a:off x="5837417" y="401613"/>
              <a:ext cx="576102" cy="490002"/>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Progress report</a:t>
              </a:r>
              <a:endParaRPr lang="en-GB" sz="1200" kern="0">
                <a:solidFill>
                  <a:sysClr val="windowText" lastClr="000000"/>
                </a:solidFill>
                <a:ea typeface="Times New Roman" panose="02020603050405020304" pitchFamily="18" charset="0"/>
              </a:endParaRPr>
            </a:p>
          </p:txBody>
        </p:sp>
        <p:sp>
          <p:nvSpPr>
            <p:cNvPr id="15" name="17 Documento"/>
            <p:cNvSpPr>
              <a:spLocks noChangeArrowheads="1"/>
            </p:cNvSpPr>
            <p:nvPr/>
          </p:nvSpPr>
          <p:spPr bwMode="auto">
            <a:xfrm>
              <a:off x="5837417" y="939282"/>
              <a:ext cx="671602" cy="437602"/>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Financial report</a:t>
              </a:r>
              <a:endParaRPr lang="en-GB" sz="1200" kern="0">
                <a:solidFill>
                  <a:sysClr val="windowText" lastClr="000000"/>
                </a:solidFill>
                <a:ea typeface="Times New Roman" panose="02020603050405020304" pitchFamily="18" charset="0"/>
              </a:endParaRPr>
            </a:p>
          </p:txBody>
        </p:sp>
        <p:sp>
          <p:nvSpPr>
            <p:cNvPr id="16" name="18 Documento"/>
            <p:cNvSpPr>
              <a:spLocks noChangeArrowheads="1"/>
            </p:cNvSpPr>
            <p:nvPr/>
          </p:nvSpPr>
          <p:spPr bwMode="auto">
            <a:xfrm>
              <a:off x="5729416" y="1416618"/>
              <a:ext cx="879802" cy="483802"/>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Environmental test report</a:t>
              </a:r>
              <a:endParaRPr lang="en-GB" sz="1200" kern="0">
                <a:solidFill>
                  <a:sysClr val="windowText" lastClr="000000"/>
                </a:solidFill>
                <a:ea typeface="Times New Roman" panose="02020603050405020304" pitchFamily="18" charset="0"/>
              </a:endParaRPr>
            </a:p>
          </p:txBody>
        </p:sp>
        <p:cxnSp>
          <p:nvCxnSpPr>
            <p:cNvPr id="17" name="19 Conector recto de flecha"/>
            <p:cNvCxnSpPr>
              <a:cxnSpLocks noChangeShapeType="1"/>
            </p:cNvCxnSpPr>
            <p:nvPr/>
          </p:nvCxnSpPr>
          <p:spPr bwMode="auto">
            <a:xfrm flipV="1">
              <a:off x="6668080" y="1224295"/>
              <a:ext cx="774702" cy="5400"/>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18" name="20 Documento"/>
            <p:cNvSpPr>
              <a:spLocks noChangeArrowheads="1"/>
            </p:cNvSpPr>
            <p:nvPr/>
          </p:nvSpPr>
          <p:spPr bwMode="auto">
            <a:xfrm>
              <a:off x="7581521" y="409873"/>
              <a:ext cx="576002" cy="432002"/>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Go-live report</a:t>
              </a:r>
              <a:endParaRPr lang="en-GB" sz="1200" kern="0">
                <a:solidFill>
                  <a:sysClr val="windowText" lastClr="000000"/>
                </a:solidFill>
                <a:ea typeface="Times New Roman" panose="02020603050405020304" pitchFamily="18" charset="0"/>
              </a:endParaRPr>
            </a:p>
          </p:txBody>
        </p:sp>
        <p:sp>
          <p:nvSpPr>
            <p:cNvPr id="19" name="21 Documento"/>
            <p:cNvSpPr>
              <a:spLocks noChangeArrowheads="1"/>
            </p:cNvSpPr>
            <p:nvPr/>
          </p:nvSpPr>
          <p:spPr bwMode="auto">
            <a:xfrm>
              <a:off x="7589621" y="889374"/>
              <a:ext cx="576102" cy="432102"/>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Final report</a:t>
              </a:r>
              <a:endParaRPr lang="en-GB" sz="1200" kern="0">
                <a:solidFill>
                  <a:sysClr val="windowText" lastClr="000000"/>
                </a:solidFill>
                <a:ea typeface="Times New Roman" panose="02020603050405020304" pitchFamily="18" charset="0"/>
              </a:endParaRPr>
            </a:p>
          </p:txBody>
        </p:sp>
        <p:sp>
          <p:nvSpPr>
            <p:cNvPr id="20" name="22 Documento"/>
            <p:cNvSpPr>
              <a:spLocks noChangeArrowheads="1"/>
            </p:cNvSpPr>
            <p:nvPr/>
          </p:nvSpPr>
          <p:spPr bwMode="auto">
            <a:xfrm>
              <a:off x="7581421" y="1378576"/>
              <a:ext cx="648002" cy="626402"/>
            </a:xfrm>
            <a:prstGeom prst="flowChartDocument">
              <a:avLst/>
            </a:prstGeom>
            <a:solidFill>
              <a:sysClr val="window" lastClr="FFFFFF">
                <a:lumMod val="100000"/>
                <a:lumOff val="0"/>
              </a:sysClr>
            </a:solidFill>
            <a:ln w="25400">
              <a:solidFill>
                <a:srgbClr val="4F81BD">
                  <a:lumMod val="100000"/>
                  <a:lumOff val="0"/>
                </a:srgbClr>
              </a:solidFill>
              <a:miter lim="800000"/>
              <a:headEnd/>
              <a:tailEnd/>
            </a:ln>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Service manual document</a:t>
              </a:r>
              <a:endParaRPr lang="en-GB" sz="1200" kern="0">
                <a:solidFill>
                  <a:sysClr val="windowText" lastClr="000000"/>
                </a:solidFill>
                <a:ea typeface="Times New Roman" panose="02020603050405020304" pitchFamily="18" charset="0"/>
              </a:endParaRPr>
            </a:p>
          </p:txBody>
        </p:sp>
        <p:cxnSp>
          <p:nvCxnSpPr>
            <p:cNvPr id="21" name="87 Conector recto de flecha"/>
            <p:cNvCxnSpPr>
              <a:cxnSpLocks noChangeShapeType="1"/>
            </p:cNvCxnSpPr>
            <p:nvPr/>
          </p:nvCxnSpPr>
          <p:spPr bwMode="auto">
            <a:xfrm>
              <a:off x="817069" y="2920382"/>
              <a:ext cx="1692215" cy="201401"/>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22" name="93 Documento"/>
            <p:cNvSpPr>
              <a:spLocks noChangeArrowheads="1"/>
            </p:cNvSpPr>
            <p:nvPr/>
          </p:nvSpPr>
          <p:spPr bwMode="auto">
            <a:xfrm>
              <a:off x="3511482" y="3344982"/>
              <a:ext cx="762802" cy="63623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fontAlgn="auto" hangingPunct="0">
                <a:spcBef>
                  <a:spcPts val="0"/>
                </a:spcBef>
                <a:spcAft>
                  <a:spcPts val="0"/>
                </a:spcAft>
                <a:defRPr/>
              </a:pPr>
              <a:r>
                <a:rPr lang="en-US" sz="800" kern="0">
                  <a:solidFill>
                    <a:sysClr val="windowText" lastClr="000000"/>
                  </a:solidFill>
                  <a:ea typeface="Times New Roman" panose="02020603050405020304" pitchFamily="18" charset="0"/>
                </a:rPr>
                <a:t>Instructions for development</a:t>
              </a:r>
              <a:endParaRPr lang="en-GB" sz="1200" kern="0">
                <a:solidFill>
                  <a:sysClr val="windowText" lastClr="000000"/>
                </a:solidFill>
                <a:ea typeface="Times New Roman" panose="02020603050405020304" pitchFamily="18" charset="0"/>
              </a:endParaRPr>
            </a:p>
          </p:txBody>
        </p:sp>
        <p:sp>
          <p:nvSpPr>
            <p:cNvPr id="23" name="98 Documento"/>
            <p:cNvSpPr>
              <a:spLocks noChangeArrowheads="1"/>
            </p:cNvSpPr>
            <p:nvPr/>
          </p:nvSpPr>
          <p:spPr bwMode="auto">
            <a:xfrm>
              <a:off x="3511581" y="4013113"/>
              <a:ext cx="762702" cy="4729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fontAlgn="auto" hangingPunct="0">
                <a:spcBef>
                  <a:spcPts val="0"/>
                </a:spcBef>
                <a:spcAft>
                  <a:spcPts val="0"/>
                </a:spcAft>
                <a:defRPr/>
              </a:pPr>
              <a:r>
                <a:rPr lang="en-US" sz="800" kern="0">
                  <a:solidFill>
                    <a:sysClr val="windowText" lastClr="000000"/>
                  </a:solidFill>
                  <a:ea typeface="Times New Roman" panose="02020603050405020304" pitchFamily="18" charset="0"/>
                </a:rPr>
                <a:t>IT Global Design</a:t>
              </a:r>
              <a:endParaRPr lang="en-GB" sz="1200" kern="0">
                <a:solidFill>
                  <a:sysClr val="windowText" lastClr="000000"/>
                </a:solidFill>
                <a:ea typeface="Times New Roman" panose="02020603050405020304" pitchFamily="18" charset="0"/>
              </a:endParaRPr>
            </a:p>
            <a:p>
              <a:pPr indent="107950" fontAlgn="auto" hangingPunct="0">
                <a:spcBef>
                  <a:spcPts val="0"/>
                </a:spcBef>
                <a:spcAft>
                  <a:spcPts val="0"/>
                </a:spcAft>
                <a:defRPr/>
              </a:pPr>
              <a:r>
                <a:rPr lang="en-US" sz="8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a:p>
              <a:pPr indent="107950" fontAlgn="auto" hangingPunct="0">
                <a:spcBef>
                  <a:spcPts val="0"/>
                </a:spcBef>
                <a:spcAft>
                  <a:spcPts val="0"/>
                </a:spcAft>
                <a:defRPr/>
              </a:pPr>
              <a:r>
                <a:rPr lang="en-US" sz="800" kern="0">
                  <a:solidFill>
                    <a:sysClr val="windowText" lastClr="000000"/>
                  </a:solidFill>
                  <a:ea typeface="Times New Roman" panose="02020603050405020304" pitchFamily="18" charset="0"/>
                </a:rPr>
                <a:t>(</a:t>
              </a:r>
              <a:endParaRPr lang="en-GB" sz="1200" kern="0">
                <a:solidFill>
                  <a:sysClr val="windowText" lastClr="000000"/>
                </a:solidFill>
                <a:ea typeface="Times New Roman" panose="02020603050405020304" pitchFamily="18" charset="0"/>
              </a:endParaRPr>
            </a:p>
            <a:p>
              <a:pPr indent="107950" fontAlgn="auto" hangingPunct="0">
                <a:spcBef>
                  <a:spcPts val="0"/>
                </a:spcBef>
                <a:spcAft>
                  <a:spcPts val="0"/>
                </a:spcAft>
                <a:defRPr/>
              </a:pPr>
              <a:r>
                <a:rPr lang="en-US" sz="800" kern="0">
                  <a:solidFill>
                    <a:sysClr val="windowText" lastClr="000000"/>
                  </a:solidFill>
                  <a:ea typeface="Times New Roman" panose="02020603050405020304" pitchFamily="18" charset="0"/>
                </a:rPr>
                <a:t>(</a:t>
              </a:r>
              <a:endParaRPr lang="en-GB" sz="1200" kern="0">
                <a:solidFill>
                  <a:sysClr val="windowText" lastClr="000000"/>
                </a:solidFill>
                <a:ea typeface="Times New Roman" panose="02020603050405020304" pitchFamily="18" charset="0"/>
              </a:endParaRPr>
            </a:p>
          </p:txBody>
        </p:sp>
        <p:sp>
          <p:nvSpPr>
            <p:cNvPr id="24" name="176 Documento"/>
            <p:cNvSpPr>
              <a:spLocks noChangeArrowheads="1"/>
            </p:cNvSpPr>
            <p:nvPr/>
          </p:nvSpPr>
          <p:spPr bwMode="auto">
            <a:xfrm>
              <a:off x="2563717" y="2833481"/>
              <a:ext cx="673584" cy="4706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Functional document</a:t>
              </a:r>
              <a:endParaRPr lang="en-GB" sz="1200" kern="0">
                <a:solidFill>
                  <a:sysClr val="windowText" lastClr="000000"/>
                </a:solidFill>
                <a:ea typeface="Times New Roman" panose="02020603050405020304" pitchFamily="18" charset="0"/>
              </a:endParaRPr>
            </a:p>
          </p:txBody>
        </p:sp>
        <p:cxnSp>
          <p:nvCxnSpPr>
            <p:cNvPr id="25" name="178 Conector recto de flecha"/>
            <p:cNvCxnSpPr>
              <a:cxnSpLocks noChangeShapeType="1"/>
            </p:cNvCxnSpPr>
            <p:nvPr/>
          </p:nvCxnSpPr>
          <p:spPr bwMode="auto">
            <a:xfrm>
              <a:off x="3031209" y="3272983"/>
              <a:ext cx="459006" cy="281001"/>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26" name="200 Documento"/>
            <p:cNvSpPr>
              <a:spLocks noChangeArrowheads="1"/>
            </p:cNvSpPr>
            <p:nvPr/>
          </p:nvSpPr>
          <p:spPr bwMode="auto">
            <a:xfrm>
              <a:off x="5486958" y="3279480"/>
              <a:ext cx="584233" cy="4984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fontAlgn="auto" hangingPunct="0">
                <a:spcBef>
                  <a:spcPts val="0"/>
                </a:spcBef>
                <a:spcAft>
                  <a:spcPts val="0"/>
                </a:spcAft>
                <a:defRPr/>
              </a:pPr>
              <a:r>
                <a:rPr lang="en-US" sz="800" kern="0">
                  <a:solidFill>
                    <a:sysClr val="windowText" lastClr="000000"/>
                  </a:solidFill>
                  <a:ea typeface="Times New Roman" panose="02020603050405020304" pitchFamily="18" charset="0"/>
                </a:rPr>
                <a:t>Change of code</a:t>
              </a:r>
              <a:endParaRPr lang="en-GB" sz="1200" kern="0">
                <a:solidFill>
                  <a:sysClr val="windowText" lastClr="000000"/>
                </a:solidFill>
                <a:ea typeface="Times New Roman" panose="02020603050405020304" pitchFamily="18" charset="0"/>
              </a:endParaRPr>
            </a:p>
          </p:txBody>
        </p:sp>
        <p:sp>
          <p:nvSpPr>
            <p:cNvPr id="27" name="204 Documento"/>
            <p:cNvSpPr>
              <a:spLocks noChangeArrowheads="1"/>
            </p:cNvSpPr>
            <p:nvPr/>
          </p:nvSpPr>
          <p:spPr bwMode="auto">
            <a:xfrm>
              <a:off x="5412697" y="3842985"/>
              <a:ext cx="841303" cy="4729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fontAlgn="auto" hangingPunct="0">
                <a:spcBef>
                  <a:spcPts val="0"/>
                </a:spcBef>
                <a:spcAft>
                  <a:spcPts val="0"/>
                </a:spcAft>
                <a:defRPr/>
              </a:pPr>
              <a:r>
                <a:rPr lang="en-US" sz="800" kern="0">
                  <a:solidFill>
                    <a:sysClr val="windowText" lastClr="000000"/>
                  </a:solidFill>
                  <a:ea typeface="Times New Roman" panose="02020603050405020304" pitchFamily="18" charset="0"/>
                </a:rPr>
                <a:t>Change of documentation</a:t>
              </a:r>
              <a:endParaRPr lang="en-GB" sz="1200" kern="0">
                <a:solidFill>
                  <a:sysClr val="windowText" lastClr="000000"/>
                </a:solidFill>
                <a:ea typeface="Times New Roman" panose="02020603050405020304" pitchFamily="18" charset="0"/>
              </a:endParaRPr>
            </a:p>
          </p:txBody>
        </p:sp>
        <p:cxnSp>
          <p:nvCxnSpPr>
            <p:cNvPr id="28" name="205 Conector recto de flecha"/>
            <p:cNvCxnSpPr>
              <a:cxnSpLocks noChangeShapeType="1"/>
            </p:cNvCxnSpPr>
            <p:nvPr/>
          </p:nvCxnSpPr>
          <p:spPr bwMode="auto">
            <a:xfrm flipV="1">
              <a:off x="5199320" y="3537193"/>
              <a:ext cx="315401" cy="48133"/>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cxnSp>
          <p:nvCxnSpPr>
            <p:cNvPr id="29" name="218 Conector recto de flecha"/>
            <p:cNvCxnSpPr>
              <a:cxnSpLocks noChangeShapeType="1"/>
            </p:cNvCxnSpPr>
            <p:nvPr/>
          </p:nvCxnSpPr>
          <p:spPr bwMode="auto">
            <a:xfrm>
              <a:off x="3253563" y="2920382"/>
              <a:ext cx="2351863" cy="289372"/>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30" name="247 Documento"/>
            <p:cNvSpPr>
              <a:spLocks noChangeArrowheads="1"/>
            </p:cNvSpPr>
            <p:nvPr/>
          </p:nvSpPr>
          <p:spPr bwMode="auto">
            <a:xfrm>
              <a:off x="4533319" y="3335713"/>
              <a:ext cx="666001" cy="4823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Technical design</a:t>
              </a:r>
              <a:endParaRPr lang="en-GB" sz="1200" kern="0">
                <a:solidFill>
                  <a:sysClr val="windowText" lastClr="000000"/>
                </a:solidFill>
                <a:ea typeface="Times New Roman" panose="02020603050405020304" pitchFamily="18" charset="0"/>
              </a:endParaRPr>
            </a:p>
          </p:txBody>
        </p:sp>
        <p:cxnSp>
          <p:nvCxnSpPr>
            <p:cNvPr id="31" name="249 Conector recto de flecha"/>
            <p:cNvCxnSpPr>
              <a:cxnSpLocks noChangeShapeType="1"/>
            </p:cNvCxnSpPr>
            <p:nvPr/>
          </p:nvCxnSpPr>
          <p:spPr bwMode="auto">
            <a:xfrm flipV="1">
              <a:off x="4321593" y="3842985"/>
              <a:ext cx="211727" cy="378131"/>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cxnSp>
          <p:nvCxnSpPr>
            <p:cNvPr id="32" name="252 Conector recto de flecha"/>
            <p:cNvCxnSpPr>
              <a:cxnSpLocks noChangeShapeType="1"/>
            </p:cNvCxnSpPr>
            <p:nvPr/>
          </p:nvCxnSpPr>
          <p:spPr bwMode="auto">
            <a:xfrm>
              <a:off x="3264196" y="3039082"/>
              <a:ext cx="1269124" cy="296631"/>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33" name="264 Documento"/>
            <p:cNvSpPr>
              <a:spLocks noChangeArrowheads="1"/>
            </p:cNvSpPr>
            <p:nvPr/>
          </p:nvSpPr>
          <p:spPr bwMode="auto">
            <a:xfrm>
              <a:off x="7356270" y="3415713"/>
              <a:ext cx="702702" cy="5690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Automated/manual</a:t>
              </a:r>
              <a:r>
                <a:rPr lang="en-US" sz="800" u="sng" kern="0">
                  <a:solidFill>
                    <a:srgbClr val="008080"/>
                  </a:solidFill>
                  <a:ea typeface="Times New Roman" panose="02020603050405020304" pitchFamily="18" charset="0"/>
                </a:rPr>
                <a:t> </a:t>
              </a:r>
              <a:r>
                <a:rPr lang="en-US" sz="800" kern="0">
                  <a:solidFill>
                    <a:sysClr val="windowText" lastClr="000000"/>
                  </a:solidFill>
                  <a:ea typeface="Times New Roman" panose="02020603050405020304" pitchFamily="18" charset="0"/>
                </a:rPr>
                <a:t>tests</a:t>
              </a:r>
              <a:endParaRPr lang="en-GB" sz="1200" kern="0">
                <a:solidFill>
                  <a:sysClr val="windowText" lastClr="000000"/>
                </a:solidFill>
                <a:ea typeface="Times New Roman" panose="02020603050405020304" pitchFamily="18" charset="0"/>
              </a:endParaRPr>
            </a:p>
          </p:txBody>
        </p:sp>
        <p:sp>
          <p:nvSpPr>
            <p:cNvPr id="34" name="284 Documento"/>
            <p:cNvSpPr>
              <a:spLocks noChangeArrowheads="1"/>
            </p:cNvSpPr>
            <p:nvPr/>
          </p:nvSpPr>
          <p:spPr bwMode="auto">
            <a:xfrm>
              <a:off x="6435661" y="3415313"/>
              <a:ext cx="581823" cy="900574"/>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Test classes</a:t>
              </a:r>
              <a:endParaRPr lang="en-GB" sz="1200" kern="0">
                <a:solidFill>
                  <a:sysClr val="windowText" lastClr="000000"/>
                </a:solidFill>
                <a:ea typeface="Times New Roman" panose="02020603050405020304" pitchFamily="18" charset="0"/>
              </a:endParaRPr>
            </a:p>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a:t>
              </a:r>
              <a:endParaRPr lang="en-GB" sz="1200" kern="0">
                <a:solidFill>
                  <a:sysClr val="windowText" lastClr="000000"/>
                </a:solidFill>
                <a:ea typeface="Times New Roman" panose="02020603050405020304" pitchFamily="18" charset="0"/>
              </a:endParaRPr>
            </a:p>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Test strategy </a:t>
              </a:r>
              <a:endParaRPr lang="en-GB" sz="1200" kern="0">
                <a:solidFill>
                  <a:sysClr val="windowText" lastClr="000000"/>
                </a:solidFill>
                <a:ea typeface="Times New Roman" panose="02020603050405020304" pitchFamily="18" charset="0"/>
              </a:endParaRPr>
            </a:p>
          </p:txBody>
        </p:sp>
        <p:cxnSp>
          <p:nvCxnSpPr>
            <p:cNvPr id="35" name="286 Conector recto de flecha"/>
            <p:cNvCxnSpPr>
              <a:cxnSpLocks noChangeShapeType="1"/>
            </p:cNvCxnSpPr>
            <p:nvPr/>
          </p:nvCxnSpPr>
          <p:spPr bwMode="auto">
            <a:xfrm flipV="1">
              <a:off x="7010668" y="3735817"/>
              <a:ext cx="377501" cy="118000"/>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36" name="85 Documento"/>
            <p:cNvSpPr>
              <a:spLocks noChangeArrowheads="1"/>
            </p:cNvSpPr>
            <p:nvPr/>
          </p:nvSpPr>
          <p:spPr bwMode="auto">
            <a:xfrm>
              <a:off x="5616059" y="4414301"/>
              <a:ext cx="559299" cy="4772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fontAlgn="auto" hangingPunct="0">
                <a:spcBef>
                  <a:spcPts val="0"/>
                </a:spcBef>
                <a:spcAft>
                  <a:spcPts val="0"/>
                </a:spcAft>
                <a:defRPr/>
              </a:pPr>
              <a:r>
                <a:rPr lang="en-US" sz="800" kern="0">
                  <a:solidFill>
                    <a:sysClr val="windowText" lastClr="000000"/>
                  </a:solidFill>
                  <a:ea typeface="Times New Roman" panose="02020603050405020304" pitchFamily="18" charset="0"/>
                </a:rPr>
                <a:t>Design story</a:t>
              </a:r>
              <a:endParaRPr lang="en-GB" sz="1200" kern="0">
                <a:solidFill>
                  <a:sysClr val="windowText" lastClr="000000"/>
                </a:solidFill>
                <a:ea typeface="Times New Roman" panose="02020603050405020304" pitchFamily="18" charset="0"/>
              </a:endParaRPr>
            </a:p>
          </p:txBody>
        </p:sp>
        <p:sp>
          <p:nvSpPr>
            <p:cNvPr id="37" name="90 Documento"/>
            <p:cNvSpPr>
              <a:spLocks noChangeArrowheads="1"/>
            </p:cNvSpPr>
            <p:nvPr/>
          </p:nvSpPr>
          <p:spPr bwMode="auto">
            <a:xfrm>
              <a:off x="324209" y="4432987"/>
              <a:ext cx="456302" cy="47820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Use story</a:t>
              </a:r>
              <a:endParaRPr lang="en-GB" sz="1200" kern="0">
                <a:solidFill>
                  <a:sysClr val="windowText" lastClr="000000"/>
                </a:solidFill>
                <a:ea typeface="Times New Roman" panose="02020603050405020304" pitchFamily="18" charset="0"/>
              </a:endParaRPr>
            </a:p>
          </p:txBody>
        </p:sp>
        <p:cxnSp>
          <p:nvCxnSpPr>
            <p:cNvPr id="38" name="91 Conector recto de flecha"/>
            <p:cNvCxnSpPr>
              <a:cxnSpLocks noChangeShapeType="1"/>
              <a:endCxn id="36" idx="1"/>
            </p:cNvCxnSpPr>
            <p:nvPr/>
          </p:nvCxnSpPr>
          <p:spPr bwMode="auto">
            <a:xfrm flipV="1">
              <a:off x="854942" y="4652902"/>
              <a:ext cx="4761117" cy="8586"/>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39" name="110 Documento"/>
            <p:cNvSpPr>
              <a:spLocks noChangeArrowheads="1"/>
            </p:cNvSpPr>
            <p:nvPr/>
          </p:nvSpPr>
          <p:spPr bwMode="auto">
            <a:xfrm>
              <a:off x="1732396" y="2181682"/>
              <a:ext cx="477297" cy="421712"/>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Use cases</a:t>
              </a:r>
              <a:endParaRPr lang="en-GB" sz="1200" kern="0">
                <a:solidFill>
                  <a:sysClr val="windowText" lastClr="000000"/>
                </a:solidFill>
                <a:ea typeface="Times New Roman" panose="02020603050405020304" pitchFamily="18" charset="0"/>
              </a:endParaRPr>
            </a:p>
          </p:txBody>
        </p:sp>
        <p:cxnSp>
          <p:nvCxnSpPr>
            <p:cNvPr id="40" name="102 Conector recto de flecha"/>
            <p:cNvCxnSpPr>
              <a:cxnSpLocks noChangeShapeType="1"/>
            </p:cNvCxnSpPr>
            <p:nvPr/>
          </p:nvCxnSpPr>
          <p:spPr bwMode="auto">
            <a:xfrm flipV="1">
              <a:off x="6100927" y="2920382"/>
              <a:ext cx="1980570" cy="521932"/>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cxnSp>
          <p:nvCxnSpPr>
            <p:cNvPr id="41" name="105 Conector recto de flecha"/>
            <p:cNvCxnSpPr>
              <a:cxnSpLocks noChangeShapeType="1"/>
            </p:cNvCxnSpPr>
            <p:nvPr/>
          </p:nvCxnSpPr>
          <p:spPr bwMode="auto">
            <a:xfrm>
              <a:off x="838335" y="2768349"/>
              <a:ext cx="7306714" cy="0"/>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sp>
          <p:nvSpPr>
            <p:cNvPr id="42" name="108 Documento"/>
            <p:cNvSpPr>
              <a:spLocks noChangeArrowheads="1"/>
            </p:cNvSpPr>
            <p:nvPr/>
          </p:nvSpPr>
          <p:spPr bwMode="auto">
            <a:xfrm>
              <a:off x="8145049" y="2587957"/>
              <a:ext cx="682802" cy="445848"/>
            </a:xfrm>
            <a:prstGeom prst="flowChartDocument">
              <a:avLst/>
            </a:prstGeom>
            <a:solidFill>
              <a:sysClr val="window" lastClr="FFFFFF"/>
            </a:solidFill>
            <a:ln w="25400" cap="flat" cmpd="sng" algn="ctr">
              <a:solidFill>
                <a:srgbClr val="4F81BD"/>
              </a:solidFill>
              <a:prstDash val="solid"/>
              <a:headEnd/>
              <a:tailEnd/>
            </a:ln>
            <a:effectLst/>
          </p:spPr>
          <p:txBody>
            <a:bodyPr rot="0" vert="horz" wrap="square" lIns="91440" tIns="45720" rIns="91440" bIns="45720" anchor="ctr" anchorCtr="0" upright="1">
              <a:noAutofit/>
            </a:bodyPr>
            <a:lstStyle/>
            <a:p>
              <a:pPr algn="just" fontAlgn="auto" hangingPunct="0">
                <a:spcBef>
                  <a:spcPts val="0"/>
                </a:spcBef>
                <a:spcAft>
                  <a:spcPts val="0"/>
                </a:spcAft>
                <a:defRPr/>
              </a:pPr>
              <a:r>
                <a:rPr lang="en-US" sz="800" kern="0">
                  <a:solidFill>
                    <a:sysClr val="windowText" lastClr="000000"/>
                  </a:solidFill>
                  <a:ea typeface="Times New Roman" panose="02020603050405020304" pitchFamily="18" charset="0"/>
                </a:rPr>
                <a:t>Deployed app</a:t>
              </a:r>
              <a:endParaRPr lang="en-GB" sz="1200" kern="0">
                <a:solidFill>
                  <a:sysClr val="windowText" lastClr="000000"/>
                </a:solidFill>
                <a:ea typeface="Times New Roman" panose="02020603050405020304" pitchFamily="18" charset="0"/>
              </a:endParaRPr>
            </a:p>
          </p:txBody>
        </p:sp>
        <p:cxnSp>
          <p:nvCxnSpPr>
            <p:cNvPr id="43" name="88 Conector recto"/>
            <p:cNvCxnSpPr/>
            <p:nvPr/>
          </p:nvCxnSpPr>
          <p:spPr bwMode="auto">
            <a:xfrm>
              <a:off x="35131" y="306774"/>
              <a:ext cx="8800525" cy="0"/>
            </a:xfrm>
            <a:prstGeom prst="line">
              <a:avLst/>
            </a:prstGeom>
            <a:noFill/>
            <a:ln w="9525" cap="flat" cmpd="sng" algn="ctr">
              <a:solidFill>
                <a:srgbClr val="4F81BD">
                  <a:shade val="95000"/>
                  <a:satMod val="105000"/>
                </a:srgbClr>
              </a:solidFill>
              <a:prstDash val="solid"/>
              <a:headEnd/>
              <a:tailEnd/>
            </a:ln>
            <a:effectLst/>
            <a:extLst/>
          </p:spPr>
        </p:cxnSp>
        <p:cxnSp>
          <p:nvCxnSpPr>
            <p:cNvPr id="44" name="81 Conector recto"/>
            <p:cNvCxnSpPr/>
            <p:nvPr/>
          </p:nvCxnSpPr>
          <p:spPr>
            <a:xfrm flipH="1">
              <a:off x="838280" y="2166548"/>
              <a:ext cx="31843" cy="3170709"/>
            </a:xfrm>
            <a:prstGeom prst="line">
              <a:avLst/>
            </a:prstGeom>
            <a:noFill/>
            <a:ln w="9525" cap="flat" cmpd="sng" algn="ctr">
              <a:solidFill>
                <a:srgbClr val="4F81BD">
                  <a:shade val="95000"/>
                  <a:satMod val="105000"/>
                </a:srgbClr>
              </a:solidFill>
              <a:prstDash val="dash"/>
            </a:ln>
            <a:effectLst/>
          </p:spPr>
        </p:cxnSp>
        <p:cxnSp>
          <p:nvCxnSpPr>
            <p:cNvPr id="45" name="81 Conector recto"/>
            <p:cNvCxnSpPr/>
            <p:nvPr/>
          </p:nvCxnSpPr>
          <p:spPr>
            <a:xfrm>
              <a:off x="8111795" y="2181623"/>
              <a:ext cx="0" cy="3155922"/>
            </a:xfrm>
            <a:prstGeom prst="line">
              <a:avLst/>
            </a:prstGeom>
            <a:noFill/>
            <a:ln w="9525" cap="flat" cmpd="sng" algn="ctr">
              <a:solidFill>
                <a:srgbClr val="4F81BD">
                  <a:shade val="95000"/>
                  <a:satMod val="105000"/>
                </a:srgbClr>
              </a:solidFill>
              <a:prstDash val="dash"/>
            </a:ln>
            <a:effectLst/>
          </p:spPr>
        </p:cxnSp>
        <p:sp>
          <p:nvSpPr>
            <p:cNvPr id="46" name="84 Cuadro de texto"/>
            <p:cNvSpPr txBox="1"/>
            <p:nvPr/>
          </p:nvSpPr>
          <p:spPr>
            <a:xfrm>
              <a:off x="3602129" y="35999"/>
              <a:ext cx="1246035" cy="248651"/>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107950" algn="ctr" fontAlgn="auto" hangingPunct="0">
                <a:spcBef>
                  <a:spcPts val="0"/>
                </a:spcBef>
                <a:spcAft>
                  <a:spcPts val="0"/>
                </a:spcAft>
                <a:defRPr/>
              </a:pPr>
              <a:r>
                <a:rPr lang="en-US" sz="1000" u="sng" kern="0">
                  <a:solidFill>
                    <a:srgbClr val="008080"/>
                  </a:solidFill>
                  <a:ea typeface="Times New Roman" panose="02020603050405020304" pitchFamily="18" charset="0"/>
                </a:rPr>
                <a:t>Project manager</a:t>
              </a:r>
              <a:endParaRPr lang="en-GB" sz="1200" kern="0">
                <a:solidFill>
                  <a:sysClr val="windowText" lastClr="000000"/>
                </a:solidFill>
                <a:ea typeface="Times New Roman" panose="02020603050405020304" pitchFamily="18" charset="0"/>
              </a:endParaRPr>
            </a:p>
            <a:p>
              <a:pPr indent="107950" algn="just" fontAlgn="auto" hangingPunct="0">
                <a:lnSpc>
                  <a:spcPts val="1200"/>
                </a:lnSpc>
                <a:spcBef>
                  <a:spcPts val="0"/>
                </a:spcBef>
                <a:spcAft>
                  <a:spcPts val="0"/>
                </a:spcAft>
                <a:defRPr/>
              </a:pPr>
              <a:r>
                <a:rPr lang="en-US" sz="10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cxnSp>
          <p:nvCxnSpPr>
            <p:cNvPr id="47" name="81 Conector recto"/>
            <p:cNvCxnSpPr/>
            <p:nvPr/>
          </p:nvCxnSpPr>
          <p:spPr>
            <a:xfrm>
              <a:off x="2508958" y="2145267"/>
              <a:ext cx="11899" cy="3160142"/>
            </a:xfrm>
            <a:prstGeom prst="line">
              <a:avLst/>
            </a:prstGeom>
            <a:noFill/>
            <a:ln w="9525" cap="flat" cmpd="sng" algn="ctr">
              <a:solidFill>
                <a:srgbClr val="4F81BD">
                  <a:shade val="95000"/>
                  <a:satMod val="105000"/>
                </a:srgbClr>
              </a:solidFill>
              <a:prstDash val="dash"/>
            </a:ln>
            <a:effectLst/>
          </p:spPr>
        </p:cxnSp>
        <p:cxnSp>
          <p:nvCxnSpPr>
            <p:cNvPr id="48" name="81 Conector recto"/>
            <p:cNvCxnSpPr/>
            <p:nvPr/>
          </p:nvCxnSpPr>
          <p:spPr>
            <a:xfrm flipH="1">
              <a:off x="3391631" y="2145267"/>
              <a:ext cx="1" cy="3173074"/>
            </a:xfrm>
            <a:prstGeom prst="line">
              <a:avLst/>
            </a:prstGeom>
            <a:noFill/>
            <a:ln w="9525" cap="flat" cmpd="sng" algn="ctr">
              <a:solidFill>
                <a:srgbClr val="4F81BD">
                  <a:shade val="95000"/>
                  <a:satMod val="105000"/>
                </a:srgbClr>
              </a:solidFill>
              <a:prstDash val="dash"/>
            </a:ln>
            <a:effectLst/>
          </p:spPr>
        </p:cxnSp>
        <p:cxnSp>
          <p:nvCxnSpPr>
            <p:cNvPr id="49" name="81 Conector recto"/>
            <p:cNvCxnSpPr/>
            <p:nvPr/>
          </p:nvCxnSpPr>
          <p:spPr>
            <a:xfrm flipH="1">
              <a:off x="4321031" y="2181549"/>
              <a:ext cx="10158" cy="3155814"/>
            </a:xfrm>
            <a:prstGeom prst="line">
              <a:avLst/>
            </a:prstGeom>
            <a:noFill/>
            <a:ln w="9525" cap="flat" cmpd="sng" algn="ctr">
              <a:solidFill>
                <a:srgbClr val="4F81BD">
                  <a:shade val="95000"/>
                  <a:satMod val="105000"/>
                </a:srgbClr>
              </a:solidFill>
              <a:prstDash val="dash"/>
            </a:ln>
            <a:effectLst/>
          </p:spPr>
        </p:cxnSp>
        <p:cxnSp>
          <p:nvCxnSpPr>
            <p:cNvPr id="50" name="81 Conector recto"/>
            <p:cNvCxnSpPr/>
            <p:nvPr/>
          </p:nvCxnSpPr>
          <p:spPr>
            <a:xfrm>
              <a:off x="5261535" y="2181623"/>
              <a:ext cx="0" cy="3155778"/>
            </a:xfrm>
            <a:prstGeom prst="line">
              <a:avLst/>
            </a:prstGeom>
            <a:noFill/>
            <a:ln w="9525" cap="flat" cmpd="sng" algn="ctr">
              <a:solidFill>
                <a:srgbClr val="4F81BD">
                  <a:shade val="95000"/>
                  <a:satMod val="105000"/>
                </a:srgbClr>
              </a:solidFill>
              <a:prstDash val="dash"/>
            </a:ln>
            <a:effectLst/>
          </p:spPr>
        </p:cxnSp>
        <p:cxnSp>
          <p:nvCxnSpPr>
            <p:cNvPr id="51" name="249 Conector recto de flecha"/>
            <p:cNvCxnSpPr>
              <a:cxnSpLocks noChangeShapeType="1"/>
            </p:cNvCxnSpPr>
            <p:nvPr/>
          </p:nvCxnSpPr>
          <p:spPr bwMode="auto">
            <a:xfrm>
              <a:off x="6100927" y="3585326"/>
              <a:ext cx="234950" cy="152400"/>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cxnSp>
          <p:nvCxnSpPr>
            <p:cNvPr id="52" name="81 Conector recto"/>
            <p:cNvCxnSpPr/>
            <p:nvPr/>
          </p:nvCxnSpPr>
          <p:spPr>
            <a:xfrm>
              <a:off x="6351158" y="2145194"/>
              <a:ext cx="0" cy="3152919"/>
            </a:xfrm>
            <a:prstGeom prst="line">
              <a:avLst/>
            </a:prstGeom>
            <a:noFill/>
            <a:ln w="9525" cap="flat" cmpd="sng" algn="ctr">
              <a:solidFill>
                <a:srgbClr val="4F81BD">
                  <a:shade val="95000"/>
                  <a:satMod val="105000"/>
                </a:srgbClr>
              </a:solidFill>
              <a:prstDash val="dash"/>
            </a:ln>
            <a:effectLst/>
          </p:spPr>
        </p:cxnSp>
        <p:cxnSp>
          <p:nvCxnSpPr>
            <p:cNvPr id="53" name="15 Conector recto de flecha"/>
            <p:cNvCxnSpPr>
              <a:cxnSpLocks noChangeShapeType="1"/>
            </p:cNvCxnSpPr>
            <p:nvPr/>
          </p:nvCxnSpPr>
          <p:spPr bwMode="auto">
            <a:xfrm flipV="1">
              <a:off x="2333607" y="1378576"/>
              <a:ext cx="3355548" cy="951448"/>
            </a:xfrm>
            <a:prstGeom prst="straightConnector1">
              <a:avLst/>
            </a:prstGeom>
            <a:noFill/>
            <a:ln w="6350">
              <a:solidFill>
                <a:sysClr val="windowText" lastClr="000000">
                  <a:lumMod val="100000"/>
                  <a:lumOff val="0"/>
                </a:sysClr>
              </a:solidFill>
              <a:prstDash val="solid"/>
              <a:round/>
              <a:headEnd/>
              <a:tailEnd type="arrow" w="med" len="med"/>
            </a:ln>
            <a:extLst>
              <a:ext uri="{909E8E84-426E-40DD-AFC4-6F175D3DCCD1}">
                <a14:hiddenFill xmlns:a14="http://schemas.microsoft.com/office/drawing/2010/main">
                  <a:noFill/>
                </a14:hiddenFill>
              </a:ext>
            </a:extLst>
          </p:spPr>
        </p:cxnSp>
        <p:cxnSp>
          <p:nvCxnSpPr>
            <p:cNvPr id="54" name="88 Conector recto"/>
            <p:cNvCxnSpPr/>
            <p:nvPr/>
          </p:nvCxnSpPr>
          <p:spPr bwMode="auto">
            <a:xfrm>
              <a:off x="0" y="2145398"/>
              <a:ext cx="8800465" cy="0"/>
            </a:xfrm>
            <a:prstGeom prst="line">
              <a:avLst/>
            </a:prstGeom>
            <a:noFill/>
            <a:ln w="9525" cap="flat" cmpd="sng" algn="ctr">
              <a:solidFill>
                <a:srgbClr val="4F81BD">
                  <a:shade val="95000"/>
                  <a:satMod val="105000"/>
                </a:srgbClr>
              </a:solidFill>
              <a:prstDash val="dash"/>
            </a:ln>
            <a:effectLst/>
            <a:extLst/>
          </p:spPr>
        </p:cxnSp>
        <p:cxnSp>
          <p:nvCxnSpPr>
            <p:cNvPr id="55" name="81 Conector recto"/>
            <p:cNvCxnSpPr/>
            <p:nvPr/>
          </p:nvCxnSpPr>
          <p:spPr>
            <a:xfrm>
              <a:off x="7260295" y="2182216"/>
              <a:ext cx="0" cy="3155185"/>
            </a:xfrm>
            <a:prstGeom prst="line">
              <a:avLst/>
            </a:prstGeom>
            <a:noFill/>
            <a:ln w="9525" cap="flat" cmpd="sng" algn="ctr">
              <a:solidFill>
                <a:srgbClr val="4F81BD">
                  <a:shade val="95000"/>
                  <a:satMod val="105000"/>
                </a:srgbClr>
              </a:solidFill>
              <a:prstDash val="dash"/>
            </a:ln>
            <a:effectLst/>
          </p:spPr>
        </p:cxnSp>
        <p:sp>
          <p:nvSpPr>
            <p:cNvPr id="56" name="84 Cuadro de texto"/>
            <p:cNvSpPr txBox="1"/>
            <p:nvPr/>
          </p:nvSpPr>
          <p:spPr>
            <a:xfrm>
              <a:off x="11217" y="4989509"/>
              <a:ext cx="795219" cy="37211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Business stakeholder</a:t>
              </a:r>
              <a:endParaRPr lang="en-GB" sz="1200" kern="0">
                <a:solidFill>
                  <a:sysClr val="windowText" lastClr="000000"/>
                </a:solidFill>
                <a:ea typeface="Times New Roman" panose="02020603050405020304" pitchFamily="18" charset="0"/>
              </a:endParaRPr>
            </a:p>
            <a:p>
              <a:pPr indent="107950" algn="just" fontAlgn="auto" hangingPunct="0">
                <a:lnSpc>
                  <a:spcPts val="1200"/>
                </a:lnSpc>
                <a:spcBef>
                  <a:spcPts val="0"/>
                </a:spcBef>
                <a:spcAft>
                  <a:spcPts val="0"/>
                </a:spcAft>
                <a:defRPr/>
              </a:pPr>
              <a:r>
                <a:rPr lang="en-US" sz="10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57" name="84 Cuadro de texto"/>
            <p:cNvSpPr txBox="1"/>
            <p:nvPr/>
          </p:nvSpPr>
          <p:spPr>
            <a:xfrm>
              <a:off x="2555164" y="4989971"/>
              <a:ext cx="804984" cy="371042"/>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Information analyst</a:t>
              </a:r>
              <a:endParaRPr lang="en-GB" sz="1200" kern="0">
                <a:solidFill>
                  <a:sysClr val="windowText" lastClr="000000"/>
                </a:solidFill>
                <a:ea typeface="Times New Roman" panose="02020603050405020304" pitchFamily="18" charset="0"/>
              </a:endParaRPr>
            </a:p>
            <a:p>
              <a:pPr indent="107950" algn="just" fontAlgn="auto" hangingPunct="0">
                <a:lnSpc>
                  <a:spcPts val="1200"/>
                </a:lnSpc>
                <a:spcBef>
                  <a:spcPts val="0"/>
                </a:spcBef>
                <a:spcAft>
                  <a:spcPts val="0"/>
                </a:spcAft>
                <a:defRPr/>
              </a:pPr>
              <a:r>
                <a:rPr lang="en-US" sz="10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58" name="84 Cuadro de texto"/>
            <p:cNvSpPr txBox="1"/>
            <p:nvPr/>
          </p:nvSpPr>
          <p:spPr>
            <a:xfrm>
              <a:off x="3559597" y="5010166"/>
              <a:ext cx="693420" cy="27559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fontAlgn="auto" hangingPunct="0">
                <a:spcBef>
                  <a:spcPts val="0"/>
                </a:spcBef>
                <a:spcAft>
                  <a:spcPts val="0"/>
                </a:spcAft>
                <a:defRPr/>
              </a:pPr>
              <a:r>
                <a:rPr lang="en-US" sz="1000" u="sng" kern="0">
                  <a:solidFill>
                    <a:srgbClr val="008080"/>
                  </a:solidFill>
                  <a:ea typeface="Times New Roman" panose="02020603050405020304" pitchFamily="18" charset="0"/>
                </a:rPr>
                <a:t>Architect</a:t>
              </a:r>
              <a:endParaRPr lang="en-GB" sz="1200" kern="0">
                <a:solidFill>
                  <a:sysClr val="windowText" lastClr="000000"/>
                </a:solidFill>
                <a:ea typeface="Times New Roman" panose="02020603050405020304" pitchFamily="18" charset="0"/>
              </a:endParaRPr>
            </a:p>
            <a:p>
              <a:pPr indent="107950" algn="just" fontAlgn="auto" hangingPunct="0">
                <a:lnSpc>
                  <a:spcPts val="1200"/>
                </a:lnSpc>
                <a:spcBef>
                  <a:spcPts val="0"/>
                </a:spcBef>
                <a:spcAft>
                  <a:spcPts val="0"/>
                </a:spcAft>
                <a:defRPr/>
              </a:pPr>
              <a:r>
                <a:rPr lang="en-US" sz="12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59" name="84 Cuadro de texto"/>
            <p:cNvSpPr txBox="1"/>
            <p:nvPr/>
          </p:nvSpPr>
          <p:spPr>
            <a:xfrm>
              <a:off x="4372301" y="4999495"/>
              <a:ext cx="842553" cy="361991"/>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Technical lead</a:t>
              </a:r>
              <a:endParaRPr lang="en-GB" sz="1200" kern="0">
                <a:solidFill>
                  <a:sysClr val="windowText" lastClr="000000"/>
                </a:solidFill>
                <a:ea typeface="Times New Roman" panose="02020603050405020304" pitchFamily="18" charset="0"/>
              </a:endParaRPr>
            </a:p>
            <a:p>
              <a:pPr indent="107950" algn="ctr" fontAlgn="auto" hangingPunct="0">
                <a:lnSpc>
                  <a:spcPts val="1200"/>
                </a:lnSpc>
                <a:spcBef>
                  <a:spcPts val="0"/>
                </a:spcBef>
                <a:spcAft>
                  <a:spcPts val="0"/>
                </a:spcAft>
                <a:defRPr/>
              </a:pPr>
              <a:r>
                <a:rPr lang="en-US" sz="12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60" name="84 Cuadro de texto"/>
            <p:cNvSpPr txBox="1"/>
            <p:nvPr/>
          </p:nvSpPr>
          <p:spPr>
            <a:xfrm>
              <a:off x="5510628" y="5002384"/>
              <a:ext cx="775335" cy="29591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fontAlgn="auto" hangingPunct="0">
                <a:spcBef>
                  <a:spcPts val="0"/>
                </a:spcBef>
                <a:spcAft>
                  <a:spcPts val="0"/>
                </a:spcAft>
                <a:defRPr/>
              </a:pPr>
              <a:r>
                <a:rPr lang="en-US" sz="1000" u="sng" kern="0">
                  <a:solidFill>
                    <a:srgbClr val="008080"/>
                  </a:solidFill>
                  <a:ea typeface="Times New Roman" panose="02020603050405020304" pitchFamily="18" charset="0"/>
                </a:rPr>
                <a:t>Developer</a:t>
              </a:r>
              <a:endParaRPr lang="en-GB" sz="1200" kern="0">
                <a:solidFill>
                  <a:sysClr val="windowText" lastClr="000000"/>
                </a:solidFill>
                <a:ea typeface="Times New Roman" panose="02020603050405020304" pitchFamily="18" charset="0"/>
              </a:endParaRPr>
            </a:p>
            <a:p>
              <a:pPr indent="107950" algn="just" fontAlgn="auto" hangingPunct="0">
                <a:lnSpc>
                  <a:spcPts val="1200"/>
                </a:lnSpc>
                <a:spcBef>
                  <a:spcPts val="0"/>
                </a:spcBef>
                <a:spcAft>
                  <a:spcPts val="0"/>
                </a:spcAft>
                <a:defRPr/>
              </a:pPr>
              <a:r>
                <a:rPr lang="en-US" sz="12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61" name="84 Cuadro de texto"/>
            <p:cNvSpPr txBox="1"/>
            <p:nvPr/>
          </p:nvSpPr>
          <p:spPr>
            <a:xfrm>
              <a:off x="7442782" y="5010315"/>
              <a:ext cx="558543" cy="29527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Tester</a:t>
              </a:r>
              <a:endParaRPr lang="en-GB" sz="1200" kern="0">
                <a:solidFill>
                  <a:sysClr val="windowText" lastClr="000000"/>
                </a:solidFill>
                <a:ea typeface="Times New Roman" panose="02020603050405020304" pitchFamily="18" charset="0"/>
              </a:endParaRPr>
            </a:p>
            <a:p>
              <a:pPr indent="107950" algn="ctr" fontAlgn="auto" hangingPunct="0">
                <a:lnSpc>
                  <a:spcPts val="1200"/>
                </a:lnSpc>
                <a:spcBef>
                  <a:spcPts val="0"/>
                </a:spcBef>
                <a:spcAft>
                  <a:spcPts val="0"/>
                </a:spcAft>
                <a:defRPr/>
              </a:pPr>
              <a:r>
                <a:rPr lang="en-US" sz="12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62" name="84 Cuadro de texto"/>
            <p:cNvSpPr txBox="1"/>
            <p:nvPr/>
          </p:nvSpPr>
          <p:spPr>
            <a:xfrm>
              <a:off x="1392865" y="5010299"/>
              <a:ext cx="693420" cy="27559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Analyst</a:t>
              </a:r>
              <a:endParaRPr lang="en-GB" sz="1200" kern="0">
                <a:solidFill>
                  <a:sysClr val="windowText" lastClr="000000"/>
                </a:solidFill>
                <a:ea typeface="Times New Roman" panose="02020603050405020304" pitchFamily="18" charset="0"/>
              </a:endParaRPr>
            </a:p>
            <a:p>
              <a:pPr indent="107950" algn="ctr" fontAlgn="auto" hangingPunct="0">
                <a:lnSpc>
                  <a:spcPts val="1200"/>
                </a:lnSpc>
                <a:spcBef>
                  <a:spcPts val="0"/>
                </a:spcBef>
                <a:spcAft>
                  <a:spcPts val="0"/>
                </a:spcAft>
                <a:defRPr/>
              </a:pPr>
              <a:r>
                <a:rPr lang="en-US" sz="12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sp>
          <p:nvSpPr>
            <p:cNvPr id="63" name="84 Cuadro de texto"/>
            <p:cNvSpPr txBox="1"/>
            <p:nvPr/>
          </p:nvSpPr>
          <p:spPr>
            <a:xfrm>
              <a:off x="8157523" y="5005468"/>
              <a:ext cx="667002" cy="31305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Deployer</a:t>
              </a:r>
              <a:endParaRPr lang="en-GB" sz="1200" kern="0">
                <a:solidFill>
                  <a:sysClr val="windowText" lastClr="000000"/>
                </a:solidFill>
                <a:ea typeface="Times New Roman" panose="02020603050405020304" pitchFamily="18" charset="0"/>
              </a:endParaRPr>
            </a:p>
            <a:p>
              <a:pPr indent="107950" algn="just" fontAlgn="auto" hangingPunct="0">
                <a:lnSpc>
                  <a:spcPts val="1200"/>
                </a:lnSpc>
                <a:spcBef>
                  <a:spcPts val="0"/>
                </a:spcBef>
                <a:spcAft>
                  <a:spcPts val="0"/>
                </a:spcAft>
                <a:defRPr/>
              </a:pPr>
              <a:r>
                <a:rPr lang="en-US" sz="10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cxnSp>
          <p:nvCxnSpPr>
            <p:cNvPr id="64" name="88 Conector recto"/>
            <p:cNvCxnSpPr/>
            <p:nvPr/>
          </p:nvCxnSpPr>
          <p:spPr bwMode="auto">
            <a:xfrm>
              <a:off x="0" y="4985197"/>
              <a:ext cx="8800465" cy="0"/>
            </a:xfrm>
            <a:prstGeom prst="line">
              <a:avLst/>
            </a:prstGeom>
            <a:noFill/>
            <a:ln w="9525" cap="flat" cmpd="sng" algn="ctr">
              <a:solidFill>
                <a:srgbClr val="4F81BD">
                  <a:shade val="95000"/>
                  <a:satMod val="105000"/>
                </a:srgbClr>
              </a:solidFill>
              <a:prstDash val="solid"/>
              <a:headEnd/>
              <a:tailEnd/>
            </a:ln>
            <a:effectLst/>
            <a:extLst/>
          </p:spPr>
        </p:cxnSp>
        <p:sp>
          <p:nvSpPr>
            <p:cNvPr id="65" name="84 Cuadro de texto"/>
            <p:cNvSpPr txBox="1"/>
            <p:nvPr/>
          </p:nvSpPr>
          <p:spPr>
            <a:xfrm>
              <a:off x="6529435" y="4997740"/>
              <a:ext cx="730388" cy="350961"/>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fontAlgn="auto" hangingPunct="0">
                <a:spcBef>
                  <a:spcPts val="0"/>
                </a:spcBef>
                <a:spcAft>
                  <a:spcPts val="0"/>
                </a:spcAft>
                <a:defRPr/>
              </a:pPr>
              <a:r>
                <a:rPr lang="en-US" sz="1000" u="sng" kern="0">
                  <a:solidFill>
                    <a:srgbClr val="008080"/>
                  </a:solidFill>
                  <a:ea typeface="Times New Roman" panose="02020603050405020304" pitchFamily="18" charset="0"/>
                </a:rPr>
                <a:t>Test lead</a:t>
              </a:r>
              <a:endParaRPr lang="en-GB" sz="1200" kern="0">
                <a:solidFill>
                  <a:sysClr val="windowText" lastClr="000000"/>
                </a:solidFill>
                <a:ea typeface="Times New Roman" panose="02020603050405020304" pitchFamily="18" charset="0"/>
              </a:endParaRPr>
            </a:p>
            <a:p>
              <a:pPr indent="107950" algn="ctr" fontAlgn="auto" hangingPunct="0">
                <a:lnSpc>
                  <a:spcPts val="1200"/>
                </a:lnSpc>
                <a:spcBef>
                  <a:spcPts val="0"/>
                </a:spcBef>
                <a:spcAft>
                  <a:spcPts val="0"/>
                </a:spcAft>
                <a:defRPr/>
              </a:pPr>
              <a:r>
                <a:rPr lang="en-US" sz="1200" kern="0">
                  <a:solidFill>
                    <a:sysClr val="windowText" lastClr="000000"/>
                  </a:solidFill>
                  <a:ea typeface="Times New Roman" panose="02020603050405020304" pitchFamily="18" charset="0"/>
                </a:rPr>
                <a:t> </a:t>
              </a:r>
              <a:endParaRPr lang="en-GB" sz="1200" kern="0">
                <a:solidFill>
                  <a:sysClr val="windowText" lastClr="000000"/>
                </a:solidFill>
                <a:ea typeface="Times New Roman" panose="02020603050405020304" pitchFamily="18" charset="0"/>
              </a:endParaRPr>
            </a:p>
          </p:txBody>
        </p:sp>
      </p:grpSp>
    </p:spTree>
    <p:extLst>
      <p:ext uri="{BB962C8B-B14F-4D97-AF65-F5344CB8AC3E}">
        <p14:creationId xmlns:p14="http://schemas.microsoft.com/office/powerpoint/2010/main" val="39579080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http://www.oogazone.com/wp-content/uploads/hd-excellent-internet-cloud-symbol-cliparts-image-cd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27909" y="980728"/>
            <a:ext cx="6776339" cy="40654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58788"/>
            <a:ext cx="8229600" cy="737964"/>
          </a:xfrm>
        </p:spPr>
        <p:txBody>
          <a:bodyPr>
            <a:normAutofit/>
          </a:bodyPr>
          <a:lstStyle/>
          <a:p>
            <a:r>
              <a:rPr lang="en-US" dirty="0" smtClean="0"/>
              <a:t>Knowledge Management</a:t>
            </a:r>
            <a:endParaRPr lang="en-GB" dirty="0"/>
          </a:p>
        </p:txBody>
      </p:sp>
      <p:sp>
        <p:nvSpPr>
          <p:cNvPr id="22" name="TextBox 21"/>
          <p:cNvSpPr txBox="1"/>
          <p:nvPr/>
        </p:nvSpPr>
        <p:spPr>
          <a:xfrm>
            <a:off x="2427612" y="1412776"/>
            <a:ext cx="920252"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tacit</a:t>
            </a:r>
            <a:endParaRPr lang="en-GB" sz="3600" dirty="0">
              <a:solidFill>
                <a:srgbClr val="000000"/>
              </a:solidFill>
              <a:latin typeface="Arial"/>
            </a:endParaRPr>
          </a:p>
        </p:txBody>
      </p:sp>
      <p:sp>
        <p:nvSpPr>
          <p:cNvPr id="24" name="TextBox 23"/>
          <p:cNvSpPr txBox="1"/>
          <p:nvPr/>
        </p:nvSpPr>
        <p:spPr>
          <a:xfrm>
            <a:off x="611560" y="2782669"/>
            <a:ext cx="1521379"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codified</a:t>
            </a:r>
            <a:endParaRPr lang="en-GB" sz="3600" dirty="0">
              <a:solidFill>
                <a:srgbClr val="000000"/>
              </a:solidFill>
              <a:latin typeface="Arial"/>
            </a:endParaRPr>
          </a:p>
        </p:txBody>
      </p:sp>
      <p:sp>
        <p:nvSpPr>
          <p:cNvPr id="23" name="Rounded Rectangle 22"/>
          <p:cNvSpPr/>
          <p:nvPr/>
        </p:nvSpPr>
        <p:spPr>
          <a:xfrm>
            <a:off x="1619672" y="3429000"/>
            <a:ext cx="3960440" cy="969102"/>
          </a:xfrm>
          <a:prstGeom prst="roundRect">
            <a:avLst/>
          </a:prstGeom>
          <a:solidFill>
            <a:srgbClr val="EBFBFF"/>
          </a:solid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
        <p:nvSpPr>
          <p:cNvPr id="26" name="TextBox 25"/>
          <p:cNvSpPr txBox="1"/>
          <p:nvPr/>
        </p:nvSpPr>
        <p:spPr>
          <a:xfrm>
            <a:off x="1712176" y="3481844"/>
            <a:ext cx="1779704" cy="523220"/>
          </a:xfrm>
          <a:prstGeom prst="rect">
            <a:avLst/>
          </a:prstGeom>
          <a:solidFill>
            <a:srgbClr val="EBFBFF"/>
          </a:solidFill>
        </p:spPr>
        <p:txBody>
          <a:bodyPr wrap="none" rtlCol="0">
            <a:spAutoFit/>
          </a:bodyPr>
          <a:lstStyle/>
          <a:p>
            <a:pPr fontAlgn="auto">
              <a:spcBef>
                <a:spcPts val="0"/>
              </a:spcBef>
              <a:spcAft>
                <a:spcPts val="0"/>
              </a:spcAft>
            </a:pPr>
            <a:r>
              <a:rPr lang="en-US" sz="2800" dirty="0" smtClean="0">
                <a:solidFill>
                  <a:srgbClr val="000000"/>
                </a:solidFill>
                <a:latin typeface="Arial"/>
              </a:rPr>
              <a:t>documented</a:t>
            </a:r>
            <a:endParaRPr lang="en-GB" sz="2800" dirty="0">
              <a:solidFill>
                <a:srgbClr val="000000"/>
              </a:solidFill>
              <a:latin typeface="Aria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82335" y="5225453"/>
            <a:ext cx="806774" cy="15680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4564" y="5044273"/>
            <a:ext cx="994544" cy="9945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0079" y="5225452"/>
            <a:ext cx="806774" cy="1568096"/>
          </a:xfrm>
          <a:prstGeom prst="rect">
            <a:avLst/>
          </a:prstGeom>
        </p:spPr>
      </p:pic>
      <p:sp>
        <p:nvSpPr>
          <p:cNvPr id="12" name="Rectangle 11"/>
          <p:cNvSpPr/>
          <p:nvPr/>
        </p:nvSpPr>
        <p:spPr>
          <a:xfrm>
            <a:off x="3013812" y="5156537"/>
            <a:ext cx="629862" cy="77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98350" y="5283100"/>
            <a:ext cx="425268" cy="695893"/>
          </a:xfrm>
          <a:prstGeom prst="roundRect">
            <a:avLst>
              <a:gd name="adj" fmla="val 45469"/>
            </a:avLst>
          </a:prstGeom>
        </p:spPr>
      </p:pic>
      <p:pic>
        <p:nvPicPr>
          <p:cNvPr id="34" name="Picture 6" descr="Related ima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30146" y="3495925"/>
            <a:ext cx="1549966" cy="250553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3779912" y="3645024"/>
            <a:ext cx="1577280" cy="571767"/>
            <a:chOff x="1778781" y="3029307"/>
            <a:chExt cx="2335776" cy="760127"/>
          </a:xfrm>
          <a:solidFill>
            <a:srgbClr val="CFF5FF"/>
          </a:solidFill>
        </p:grpSpPr>
        <p:sp>
          <p:nvSpPr>
            <p:cNvPr id="29" name="Rounded Rectangle 28"/>
            <p:cNvSpPr/>
            <p:nvPr/>
          </p:nvSpPr>
          <p:spPr>
            <a:xfrm>
              <a:off x="1778781" y="3029307"/>
              <a:ext cx="2335776" cy="760127"/>
            </a:xfrm>
            <a:prstGeom prst="roundRect">
              <a:avLst/>
            </a:prstGeom>
            <a:grpFill/>
            <a:ln w="57150">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
          <p:nvSpPr>
            <p:cNvPr id="30" name="TextBox 29"/>
            <p:cNvSpPr txBox="1"/>
            <p:nvPr/>
          </p:nvSpPr>
          <p:spPr>
            <a:xfrm>
              <a:off x="1820926" y="3081876"/>
              <a:ext cx="2186807" cy="695587"/>
            </a:xfrm>
            <a:prstGeom prst="rect">
              <a:avLst/>
            </a:prstGeom>
            <a:grpFill/>
          </p:spPr>
          <p:txBody>
            <a:bodyPr wrap="none" rtlCol="0">
              <a:spAutoFit/>
            </a:bodyPr>
            <a:lstStyle/>
            <a:p>
              <a:pPr fontAlgn="auto">
                <a:spcBef>
                  <a:spcPts val="0"/>
                </a:spcBef>
                <a:spcAft>
                  <a:spcPts val="0"/>
                </a:spcAft>
              </a:pPr>
              <a:r>
                <a:rPr lang="en-US" sz="2800" dirty="0" smtClean="0">
                  <a:solidFill>
                    <a:srgbClr val="000000"/>
                  </a:solidFill>
                  <a:latin typeface="Arial"/>
                </a:rPr>
                <a:t>modeled</a:t>
              </a:r>
              <a:endParaRPr lang="en-GB" sz="2800" dirty="0">
                <a:solidFill>
                  <a:srgbClr val="000000"/>
                </a:solidFill>
                <a:latin typeface="Arial"/>
              </a:endParaRPr>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3455" y="5225453"/>
            <a:ext cx="806774" cy="1568096"/>
          </a:xfrm>
          <a:prstGeom prst="rect">
            <a:avLst/>
          </a:prstGeom>
        </p:spPr>
      </p:pic>
      <p:sp>
        <p:nvSpPr>
          <p:cNvPr id="13" name="Oval 12"/>
          <p:cNvSpPr/>
          <p:nvPr/>
        </p:nvSpPr>
        <p:spPr>
          <a:xfrm>
            <a:off x="4454483" y="5283101"/>
            <a:ext cx="588834" cy="64345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pic>
        <p:nvPicPr>
          <p:cNvPr id="11" name="Picture 2" descr="Image result for Michael Feldere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545073" y="5289109"/>
            <a:ext cx="489437" cy="780475"/>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1475656" y="2489200"/>
            <a:ext cx="3543388" cy="724392"/>
          </a:xfrm>
          <a:custGeom>
            <a:avLst/>
            <a:gdLst>
              <a:gd name="connsiteX0" fmla="*/ 101688 w 3543388"/>
              <a:gd name="connsiteY0" fmla="*/ 0 h 724392"/>
              <a:gd name="connsiteX1" fmla="*/ 88 w 3543388"/>
              <a:gd name="connsiteY1" fmla="*/ 203200 h 724392"/>
              <a:gd name="connsiteX2" fmla="*/ 88988 w 3543388"/>
              <a:gd name="connsiteY2" fmla="*/ 330200 h 724392"/>
              <a:gd name="connsiteX3" fmla="*/ 330288 w 3543388"/>
              <a:gd name="connsiteY3" fmla="*/ 342900 h 724392"/>
              <a:gd name="connsiteX4" fmla="*/ 647788 w 3543388"/>
              <a:gd name="connsiteY4" fmla="*/ 228600 h 724392"/>
              <a:gd name="connsiteX5" fmla="*/ 850988 w 3543388"/>
              <a:gd name="connsiteY5" fmla="*/ 203200 h 724392"/>
              <a:gd name="connsiteX6" fmla="*/ 1003388 w 3543388"/>
              <a:gd name="connsiteY6" fmla="*/ 342900 h 724392"/>
              <a:gd name="connsiteX7" fmla="*/ 1079588 w 3543388"/>
              <a:gd name="connsiteY7" fmla="*/ 431800 h 724392"/>
              <a:gd name="connsiteX8" fmla="*/ 1384388 w 3543388"/>
              <a:gd name="connsiteY8" fmla="*/ 584200 h 724392"/>
              <a:gd name="connsiteX9" fmla="*/ 1689188 w 3543388"/>
              <a:gd name="connsiteY9" fmla="*/ 495300 h 724392"/>
              <a:gd name="connsiteX10" fmla="*/ 1905088 w 3543388"/>
              <a:gd name="connsiteY10" fmla="*/ 355600 h 724392"/>
              <a:gd name="connsiteX11" fmla="*/ 2044788 w 3543388"/>
              <a:gd name="connsiteY11" fmla="*/ 304800 h 724392"/>
              <a:gd name="connsiteX12" fmla="*/ 2260688 w 3543388"/>
              <a:gd name="connsiteY12" fmla="*/ 393700 h 724392"/>
              <a:gd name="connsiteX13" fmla="*/ 2451188 w 3543388"/>
              <a:gd name="connsiteY13" fmla="*/ 558800 h 724392"/>
              <a:gd name="connsiteX14" fmla="*/ 2565488 w 3543388"/>
              <a:gd name="connsiteY14" fmla="*/ 635000 h 724392"/>
              <a:gd name="connsiteX15" fmla="*/ 2794088 w 3543388"/>
              <a:gd name="connsiteY15" fmla="*/ 723900 h 724392"/>
              <a:gd name="connsiteX16" fmla="*/ 2984588 w 3543388"/>
              <a:gd name="connsiteY16" fmla="*/ 673100 h 724392"/>
              <a:gd name="connsiteX17" fmla="*/ 3136988 w 3543388"/>
              <a:gd name="connsiteY17" fmla="*/ 635000 h 724392"/>
              <a:gd name="connsiteX18" fmla="*/ 3543388 w 3543388"/>
              <a:gd name="connsiteY18" fmla="*/ 393700 h 72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3388" h="724392">
                <a:moveTo>
                  <a:pt x="101688" y="0"/>
                </a:moveTo>
                <a:cubicBezTo>
                  <a:pt x="51946" y="74083"/>
                  <a:pt x="2205" y="148167"/>
                  <a:pt x="88" y="203200"/>
                </a:cubicBezTo>
                <a:cubicBezTo>
                  <a:pt x="-2029" y="258233"/>
                  <a:pt x="33955" y="306917"/>
                  <a:pt x="88988" y="330200"/>
                </a:cubicBezTo>
                <a:cubicBezTo>
                  <a:pt x="144021" y="353483"/>
                  <a:pt x="237155" y="359833"/>
                  <a:pt x="330288" y="342900"/>
                </a:cubicBezTo>
                <a:cubicBezTo>
                  <a:pt x="423421" y="325967"/>
                  <a:pt x="561005" y="251883"/>
                  <a:pt x="647788" y="228600"/>
                </a:cubicBezTo>
                <a:cubicBezTo>
                  <a:pt x="734571" y="205317"/>
                  <a:pt x="791721" y="184150"/>
                  <a:pt x="850988" y="203200"/>
                </a:cubicBezTo>
                <a:cubicBezTo>
                  <a:pt x="910255" y="222250"/>
                  <a:pt x="965288" y="304800"/>
                  <a:pt x="1003388" y="342900"/>
                </a:cubicBezTo>
                <a:cubicBezTo>
                  <a:pt x="1041488" y="381000"/>
                  <a:pt x="1016088" y="391583"/>
                  <a:pt x="1079588" y="431800"/>
                </a:cubicBezTo>
                <a:cubicBezTo>
                  <a:pt x="1143088" y="472017"/>
                  <a:pt x="1282788" y="573617"/>
                  <a:pt x="1384388" y="584200"/>
                </a:cubicBezTo>
                <a:cubicBezTo>
                  <a:pt x="1485988" y="594783"/>
                  <a:pt x="1602405" y="533400"/>
                  <a:pt x="1689188" y="495300"/>
                </a:cubicBezTo>
                <a:cubicBezTo>
                  <a:pt x="1775971" y="457200"/>
                  <a:pt x="1845821" y="387350"/>
                  <a:pt x="1905088" y="355600"/>
                </a:cubicBezTo>
                <a:cubicBezTo>
                  <a:pt x="1964355" y="323850"/>
                  <a:pt x="1985521" y="298450"/>
                  <a:pt x="2044788" y="304800"/>
                </a:cubicBezTo>
                <a:cubicBezTo>
                  <a:pt x="2104055" y="311150"/>
                  <a:pt x="2192955" y="351367"/>
                  <a:pt x="2260688" y="393700"/>
                </a:cubicBezTo>
                <a:cubicBezTo>
                  <a:pt x="2328421" y="436033"/>
                  <a:pt x="2400388" y="518583"/>
                  <a:pt x="2451188" y="558800"/>
                </a:cubicBezTo>
                <a:cubicBezTo>
                  <a:pt x="2501988" y="599017"/>
                  <a:pt x="2508338" y="607483"/>
                  <a:pt x="2565488" y="635000"/>
                </a:cubicBezTo>
                <a:cubicBezTo>
                  <a:pt x="2622638" y="662517"/>
                  <a:pt x="2724238" y="717550"/>
                  <a:pt x="2794088" y="723900"/>
                </a:cubicBezTo>
                <a:cubicBezTo>
                  <a:pt x="2863938" y="730250"/>
                  <a:pt x="2984588" y="673100"/>
                  <a:pt x="2984588" y="673100"/>
                </a:cubicBezTo>
                <a:cubicBezTo>
                  <a:pt x="3041738" y="658283"/>
                  <a:pt x="3043855" y="681567"/>
                  <a:pt x="3136988" y="635000"/>
                </a:cubicBezTo>
                <a:cubicBezTo>
                  <a:pt x="3230121" y="588433"/>
                  <a:pt x="3503171" y="370417"/>
                  <a:pt x="3543388" y="393700"/>
                </a:cubicBezTo>
              </a:path>
            </a:pathLst>
          </a:custGeom>
          <a:noFill/>
          <a:ln w="76200">
            <a:solidFill>
              <a:srgbClr val="15B2EC"/>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pic>
        <p:nvPicPr>
          <p:cNvPr id="10250" name="Picture 10" descr="Image result for task list icon"/>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524328" y="3284984"/>
            <a:ext cx="1491312" cy="149131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818235" y="4776296"/>
            <a:ext cx="1017458"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tasks</a:t>
            </a:r>
            <a:endParaRPr lang="en-GB" sz="3600" dirty="0">
              <a:solidFill>
                <a:srgbClr val="000000"/>
              </a:solidFill>
              <a:latin typeface="Arial"/>
            </a:endParaRPr>
          </a:p>
        </p:txBody>
      </p:sp>
      <p:sp>
        <p:nvSpPr>
          <p:cNvPr id="16" name="Right Arrow 15"/>
          <p:cNvSpPr/>
          <p:nvPr/>
        </p:nvSpPr>
        <p:spPr>
          <a:xfrm>
            <a:off x="6788165" y="3861048"/>
            <a:ext cx="736163" cy="502315"/>
          </a:xfrm>
          <a:prstGeom prst="rightArrow">
            <a:avLst/>
          </a:prstGeom>
          <a:ln w="38100">
            <a:solidFill>
              <a:srgbClr val="02B0EF"/>
            </a:solidFill>
          </a:ln>
        </p:spPr>
        <p:style>
          <a:lnRef idx="2">
            <a:schemeClr val="accent5"/>
          </a:lnRef>
          <a:fillRef idx="1">
            <a:schemeClr val="lt1"/>
          </a:fillRef>
          <a:effectRef idx="0">
            <a:schemeClr val="accent5"/>
          </a:effectRef>
          <a:fontRef idx="minor">
            <a:schemeClr val="dk1"/>
          </a:fontRef>
        </p:style>
        <p:txBody>
          <a:bodyPr rtlCol="0" anchor="ctr"/>
          <a:lstStyle/>
          <a:p>
            <a:pPr algn="ctr" fontAlgn="auto">
              <a:spcBef>
                <a:spcPts val="0"/>
              </a:spcBef>
              <a:spcAft>
                <a:spcPts val="0"/>
              </a:spcAft>
            </a:pPr>
            <a:endParaRPr lang="en-GB" sz="1800">
              <a:solidFill>
                <a:srgbClr val="000000"/>
              </a:solidFill>
            </a:endParaRPr>
          </a:p>
        </p:txBody>
      </p:sp>
      <p:sp>
        <p:nvSpPr>
          <p:cNvPr id="37" name="TextBox 36"/>
          <p:cNvSpPr txBox="1"/>
          <p:nvPr/>
        </p:nvSpPr>
        <p:spPr>
          <a:xfrm>
            <a:off x="6660232" y="3429000"/>
            <a:ext cx="865943" cy="461665"/>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apply</a:t>
            </a:r>
            <a:endParaRPr lang="en-GB" sz="2800" dirty="0">
              <a:solidFill>
                <a:srgbClr val="000000"/>
              </a:solidFill>
              <a:latin typeface="Arial"/>
            </a:endParaRPr>
          </a:p>
        </p:txBody>
      </p:sp>
      <p:pic>
        <p:nvPicPr>
          <p:cNvPr id="7174" name="Picture 6" descr="Related ima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517" y="3495925"/>
            <a:ext cx="1549966" cy="25055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elated ima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27843" y="3483692"/>
            <a:ext cx="1549966" cy="2505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44008" y="1340768"/>
            <a:ext cx="3902915" cy="954107"/>
          </a:xfrm>
          <a:prstGeom prst="rect">
            <a:avLst/>
          </a:prstGeom>
        </p:spPr>
        <p:txBody>
          <a:bodyPr wrap="square">
            <a:spAutoFit/>
          </a:bodyPr>
          <a:lstStyle/>
          <a:p>
            <a:pPr algn="ctr">
              <a:spcBef>
                <a:spcPct val="20000"/>
              </a:spcBef>
              <a:buClr>
                <a:srgbClr val="000000"/>
              </a:buClr>
              <a:buSzPct val="100000"/>
            </a:pPr>
            <a:r>
              <a:rPr lang="en-US" sz="2800" kern="0" dirty="0" smtClean="0">
                <a:solidFill>
                  <a:srgbClr val="000000"/>
                </a:solidFill>
                <a:latin typeface="Calibri" panose="020F0502020204030204" pitchFamily="34" charset="0"/>
                <a:ea typeface="ＭＳ Ｐゴシック" pitchFamily="96" charset="-128"/>
                <a:cs typeface="Calibri" panose="020F0502020204030204" pitchFamily="34" charset="0"/>
              </a:rPr>
              <a:t>Modelling is part of Knowledge Management</a:t>
            </a:r>
            <a:endParaRPr lang="en-US" sz="2800" kern="0" dirty="0">
              <a:solidFill>
                <a:srgbClr val="000000"/>
              </a:solidFill>
              <a:latin typeface="Calibri" panose="020F0502020204030204" pitchFamily="34" charset="0"/>
              <a:ea typeface="ＭＳ Ｐゴシック" pitchFamily="96" charset="-128"/>
              <a:cs typeface="Calibri" panose="020F0502020204030204" pitchFamily="34" charset="0"/>
            </a:endParaRPr>
          </a:p>
        </p:txBody>
      </p:sp>
    </p:spTree>
    <p:extLst>
      <p:ext uri="{BB962C8B-B14F-4D97-AF65-F5344CB8AC3E}">
        <p14:creationId xmlns:p14="http://schemas.microsoft.com/office/powerpoint/2010/main" val="11251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1700" y="424915"/>
            <a:ext cx="8520600" cy="763600"/>
          </a:xfrm>
        </p:spPr>
        <p:txBody>
          <a:bodyPr>
            <a:normAutofit fontScale="90000"/>
          </a:bodyPr>
          <a:lstStyle/>
          <a:p>
            <a:pPr algn="ctr"/>
            <a:r>
              <a:rPr lang="en-US" dirty="0" smtClean="0">
                <a:latin typeface="Calibri" panose="020F0502020204030204" pitchFamily="34" charset="0"/>
                <a:cs typeface="Calibri" panose="020F0502020204030204" pitchFamily="34" charset="0"/>
              </a:rPr>
              <a:t>Vision: Automated Generation of Views to support your engineering task</a:t>
            </a:r>
            <a:endParaRPr lang="en-GB" dirty="0">
              <a:latin typeface="Calibri" panose="020F0502020204030204" pitchFamily="34" charset="0"/>
              <a:cs typeface="Calibri" panose="020F0502020204030204" pitchFamily="34" charset="0"/>
            </a:endParaRPr>
          </a:p>
        </p:txBody>
      </p:sp>
      <p:sp>
        <p:nvSpPr>
          <p:cNvPr id="23" name="Rounded Rectangle 22"/>
          <p:cNvSpPr/>
          <p:nvPr/>
        </p:nvSpPr>
        <p:spPr>
          <a:xfrm>
            <a:off x="2174222" y="5445224"/>
            <a:ext cx="4125970" cy="1299004"/>
          </a:xfrm>
          <a:prstGeom prst="roundRect">
            <a:avLst>
              <a:gd name="adj" fmla="val 7665"/>
            </a:avLst>
          </a:prstGeom>
          <a:solidFill>
            <a:srgbClr val="EBFBFF"/>
          </a:solidFill>
          <a:ln w="28575">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200">
              <a:solidFill>
                <a:srgbClr val="FFFFFF"/>
              </a:solidFill>
              <a:latin typeface="Calibri" panose="020F0502020204030204" pitchFamily="34" charset="0"/>
              <a:cs typeface="Calibri" panose="020F0502020204030204" pitchFamily="34" charset="0"/>
            </a:endParaRPr>
          </a:p>
        </p:txBody>
      </p:sp>
      <p:sp>
        <p:nvSpPr>
          <p:cNvPr id="29" name="Rounded Rectangle 28"/>
          <p:cNvSpPr/>
          <p:nvPr/>
        </p:nvSpPr>
        <p:spPr>
          <a:xfrm>
            <a:off x="5378436" y="5574784"/>
            <a:ext cx="778031" cy="328074"/>
          </a:xfrm>
          <a:prstGeom prst="roundRect">
            <a:avLst/>
          </a:prstGeom>
          <a:solidFill>
            <a:srgbClr val="CFF5FF"/>
          </a:solidFill>
          <a:ln w="28575">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Tests</a:t>
            </a:r>
            <a:endParaRPr lang="en-GB" sz="1600" dirty="0">
              <a:solidFill>
                <a:srgbClr val="000000"/>
              </a:solidFill>
              <a:latin typeface="Calibri" panose="020F0502020204030204" pitchFamily="34" charset="0"/>
              <a:cs typeface="Calibri" panose="020F0502020204030204" pitchFamily="34" charset="0"/>
            </a:endParaRPr>
          </a:p>
        </p:txBody>
      </p:sp>
      <p:grpSp>
        <p:nvGrpSpPr>
          <p:cNvPr id="31" name="Group 30"/>
          <p:cNvGrpSpPr/>
          <p:nvPr/>
        </p:nvGrpSpPr>
        <p:grpSpPr>
          <a:xfrm>
            <a:off x="2381513" y="5555295"/>
            <a:ext cx="816160" cy="342361"/>
            <a:chOff x="-2005062" y="2984156"/>
            <a:chExt cx="2335776" cy="793229"/>
          </a:xfrm>
          <a:solidFill>
            <a:srgbClr val="CFF5FF"/>
          </a:solidFill>
        </p:grpSpPr>
        <p:sp>
          <p:nvSpPr>
            <p:cNvPr id="32" name="Rounded Rectangle 31"/>
            <p:cNvSpPr/>
            <p:nvPr/>
          </p:nvSpPr>
          <p:spPr>
            <a:xfrm>
              <a:off x="-2005062" y="3017258"/>
              <a:ext cx="2335776" cy="760127"/>
            </a:xfrm>
            <a:prstGeom prst="roundRect">
              <a:avLst/>
            </a:prstGeom>
            <a:grpFill/>
            <a:ln w="28575">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200">
                <a:solidFill>
                  <a:srgbClr val="FFFFFF"/>
                </a:solidFill>
                <a:latin typeface="Calibri" panose="020F0502020204030204" pitchFamily="34" charset="0"/>
                <a:cs typeface="Calibri" panose="020F0502020204030204" pitchFamily="34" charset="0"/>
              </a:endParaRPr>
            </a:p>
          </p:txBody>
        </p:sp>
        <p:sp>
          <p:nvSpPr>
            <p:cNvPr id="36" name="TextBox 35"/>
            <p:cNvSpPr txBox="1"/>
            <p:nvPr/>
          </p:nvSpPr>
          <p:spPr>
            <a:xfrm>
              <a:off x="-1754954" y="2984156"/>
              <a:ext cx="1780743" cy="784408"/>
            </a:xfrm>
            <a:prstGeom prst="rect">
              <a:avLst/>
            </a:prstGeom>
            <a:noFill/>
            <a:ln w="28575">
              <a:noFill/>
            </a:ln>
          </p:spPr>
          <p:txBody>
            <a:bodyPr wrap="none" rtlCol="0">
              <a:spAutoFit/>
            </a:bodyPr>
            <a:lstStyle/>
            <a:p>
              <a:pPr algn="ctr" fontAlgn="auto">
                <a:spcBef>
                  <a:spcPts val="0"/>
                </a:spcBef>
                <a:spcAft>
                  <a:spcPts val="0"/>
                </a:spcAft>
              </a:pPr>
              <a:r>
                <a:rPr lang="en-US" sz="1600" dirty="0" err="1" smtClean="0">
                  <a:solidFill>
                    <a:srgbClr val="000000"/>
                  </a:solidFill>
                  <a:latin typeface="Calibri" panose="020F0502020204030204" pitchFamily="34" charset="0"/>
                  <a:cs typeface="Calibri" panose="020F0502020204030204" pitchFamily="34" charset="0"/>
                </a:rPr>
                <a:t>Req’s</a:t>
              </a:r>
              <a:endParaRPr lang="en-GB" sz="1600" dirty="0">
                <a:solidFill>
                  <a:srgbClr val="000000"/>
                </a:solidFill>
                <a:latin typeface="Calibri" panose="020F0502020204030204" pitchFamily="34" charset="0"/>
                <a:cs typeface="Calibri" panose="020F0502020204030204" pitchFamily="34" charset="0"/>
              </a:endParaRPr>
            </a:p>
          </p:txBody>
        </p:sp>
      </p:grpSp>
      <p:sp>
        <p:nvSpPr>
          <p:cNvPr id="39" name="Rounded Rectangle 38"/>
          <p:cNvSpPr/>
          <p:nvPr/>
        </p:nvSpPr>
        <p:spPr>
          <a:xfrm>
            <a:off x="3335296" y="5574786"/>
            <a:ext cx="989865" cy="328075"/>
          </a:xfrm>
          <a:prstGeom prst="roundRect">
            <a:avLst/>
          </a:prstGeom>
          <a:solidFill>
            <a:srgbClr val="CFF5FF"/>
          </a:solidFill>
          <a:ln w="28575">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Design</a:t>
            </a:r>
            <a:endParaRPr lang="en-GB" sz="1600" dirty="0">
              <a:solidFill>
                <a:srgbClr val="000000"/>
              </a:solidFill>
              <a:latin typeface="Calibri" panose="020F0502020204030204" pitchFamily="34" charset="0"/>
              <a:cs typeface="Calibri" panose="020F0502020204030204" pitchFamily="34" charset="0"/>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508317" y="6035228"/>
            <a:ext cx="721705" cy="588176"/>
          </a:xfrm>
          <a:prstGeom prst="rect">
            <a:avLst/>
          </a:prstGeom>
          <a:solidFill>
            <a:schemeClr val="bg1"/>
          </a:solidFill>
        </p:spPr>
      </p:pic>
      <p:sp>
        <p:nvSpPr>
          <p:cNvPr id="42" name="Rounded Rectangle 41"/>
          <p:cNvSpPr/>
          <p:nvPr/>
        </p:nvSpPr>
        <p:spPr>
          <a:xfrm>
            <a:off x="4462783" y="5574784"/>
            <a:ext cx="778031" cy="328074"/>
          </a:xfrm>
          <a:prstGeom prst="roundRect">
            <a:avLst/>
          </a:prstGeom>
          <a:solidFill>
            <a:srgbClr val="CFF5FF"/>
          </a:solidFill>
          <a:ln w="28575">
            <a:solidFill>
              <a:srgbClr val="00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dirty="0" smtClean="0">
                <a:solidFill>
                  <a:srgbClr val="000000"/>
                </a:solidFill>
                <a:latin typeface="Calibri" panose="020F0502020204030204" pitchFamily="34" charset="0"/>
                <a:cs typeface="Calibri" panose="020F0502020204030204" pitchFamily="34" charset="0"/>
              </a:rPr>
              <a:t>Code</a:t>
            </a:r>
            <a:endParaRPr lang="en-GB" sz="1600" dirty="0">
              <a:solidFill>
                <a:srgbClr val="00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srcRect l="3834" r="54833"/>
          <a:stretch/>
        </p:blipFill>
        <p:spPr>
          <a:xfrm>
            <a:off x="4424652" y="5969526"/>
            <a:ext cx="795594" cy="698155"/>
          </a:xfrm>
          <a:prstGeom prst="rect">
            <a:avLst/>
          </a:prstGeom>
        </p:spPr>
      </p:pic>
      <p:pic>
        <p:nvPicPr>
          <p:cNvPr id="15" name="Picture 14"/>
          <p:cNvPicPr>
            <a:picLocks noChangeAspect="1"/>
          </p:cNvPicPr>
          <p:nvPr/>
        </p:nvPicPr>
        <p:blipFill rotWithShape="1">
          <a:blip r:embed="rId4"/>
          <a:srcRect l="66167" r="16667" b="66990"/>
          <a:stretch/>
        </p:blipFill>
        <p:spPr>
          <a:xfrm>
            <a:off x="5424264" y="6035228"/>
            <a:ext cx="695781" cy="588176"/>
          </a:xfrm>
          <a:prstGeom prst="rect">
            <a:avLst/>
          </a:prstGeom>
          <a:ln w="28575">
            <a:solidFill>
              <a:srgbClr val="0070C0"/>
            </a:solidFill>
          </a:ln>
        </p:spPr>
      </p:pic>
      <p:pic>
        <p:nvPicPr>
          <p:cNvPr id="17" name="Picture 16"/>
          <p:cNvPicPr>
            <a:picLocks noChangeAspect="1"/>
          </p:cNvPicPr>
          <p:nvPr/>
        </p:nvPicPr>
        <p:blipFill rotWithShape="1">
          <a:blip r:embed="rId5"/>
          <a:srcRect l="85167" t="67500" r="2083"/>
          <a:stretch/>
        </p:blipFill>
        <p:spPr>
          <a:xfrm>
            <a:off x="2381513" y="5985092"/>
            <a:ext cx="840556" cy="680228"/>
          </a:xfrm>
          <a:prstGeom prst="rect">
            <a:avLst/>
          </a:prstGeom>
        </p:spPr>
      </p:pic>
      <p:pic>
        <p:nvPicPr>
          <p:cNvPr id="4" name="Picture 3"/>
          <p:cNvPicPr>
            <a:picLocks noChangeAspect="1"/>
          </p:cNvPicPr>
          <p:nvPr/>
        </p:nvPicPr>
        <p:blipFill rotWithShape="1">
          <a:blip r:embed="rId6"/>
          <a:srcRect l="33969" r="31215"/>
          <a:stretch/>
        </p:blipFill>
        <p:spPr>
          <a:xfrm>
            <a:off x="553665" y="2061334"/>
            <a:ext cx="882587" cy="1348805"/>
          </a:xfrm>
          <a:prstGeom prst="rect">
            <a:avLst/>
          </a:prstGeom>
        </p:spPr>
      </p:pic>
      <p:pic>
        <p:nvPicPr>
          <p:cNvPr id="30" name="Picture 29"/>
          <p:cNvPicPr>
            <a:picLocks noChangeAspect="1"/>
          </p:cNvPicPr>
          <p:nvPr/>
        </p:nvPicPr>
        <p:blipFill rotWithShape="1">
          <a:blip r:embed="rId6"/>
          <a:srcRect l="68640"/>
          <a:stretch/>
        </p:blipFill>
        <p:spPr>
          <a:xfrm>
            <a:off x="4961441" y="2036023"/>
            <a:ext cx="877680" cy="1489139"/>
          </a:xfrm>
          <a:prstGeom prst="rect">
            <a:avLst/>
          </a:prstGeom>
        </p:spPr>
      </p:pic>
      <p:sp>
        <p:nvSpPr>
          <p:cNvPr id="6" name="Rounded Rectangular Callout 5"/>
          <p:cNvSpPr/>
          <p:nvPr/>
        </p:nvSpPr>
        <p:spPr bwMode="auto">
          <a:xfrm>
            <a:off x="1693287" y="1803613"/>
            <a:ext cx="2543047" cy="733211"/>
          </a:xfrm>
          <a:prstGeom prst="wedgeRoundRectCallout">
            <a:avLst>
              <a:gd name="adj1" fmla="val -66214"/>
              <a:gd name="adj2" fmla="val 38097"/>
              <a:gd name="adj3" fmla="val 16667"/>
            </a:avLst>
          </a:prstGeom>
          <a:solidFill>
            <a:srgbClr val="FFE4C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000" dirty="0" smtClean="0">
                <a:solidFill>
                  <a:srgbClr val="000000"/>
                </a:solidFill>
                <a:latin typeface="Calibri" panose="020F0502020204030204" pitchFamily="34" charset="0"/>
                <a:cs typeface="Calibri" panose="020F0502020204030204" pitchFamily="34" charset="0"/>
              </a:rPr>
              <a:t>Where is this feature implemented?</a:t>
            </a:r>
            <a:endParaRPr lang="en-GB" sz="2000" dirty="0">
              <a:solidFill>
                <a:srgbClr val="000000"/>
              </a:solidFill>
              <a:latin typeface="Calibri" panose="020F0502020204030204" pitchFamily="34" charset="0"/>
              <a:cs typeface="Calibri" panose="020F0502020204030204" pitchFamily="34" charset="0"/>
            </a:endParaRPr>
          </a:p>
        </p:txBody>
      </p:sp>
      <p:sp>
        <p:nvSpPr>
          <p:cNvPr id="34" name="Rounded Rectangular Callout 33"/>
          <p:cNvSpPr/>
          <p:nvPr/>
        </p:nvSpPr>
        <p:spPr bwMode="auto">
          <a:xfrm>
            <a:off x="6207244" y="1861486"/>
            <a:ext cx="2653011" cy="666964"/>
          </a:xfrm>
          <a:prstGeom prst="wedgeRoundRectCallout">
            <a:avLst>
              <a:gd name="adj1" fmla="val -73243"/>
              <a:gd name="adj2" fmla="val 33910"/>
              <a:gd name="adj3" fmla="val 16667"/>
            </a:avLst>
          </a:prstGeom>
          <a:solidFill>
            <a:srgbClr val="FFE4C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000" dirty="0" smtClean="0">
                <a:solidFill>
                  <a:srgbClr val="000000"/>
                </a:solidFill>
                <a:latin typeface="Calibri" panose="020F0502020204030204" pitchFamily="34" charset="0"/>
                <a:cs typeface="Calibri" panose="020F0502020204030204" pitchFamily="34" charset="0"/>
              </a:rPr>
              <a:t>Which security mechanisms are used?</a:t>
            </a:r>
            <a:endParaRPr lang="en-GB" sz="2000" dirty="0">
              <a:solidFill>
                <a:srgbClr val="000000"/>
              </a:solidFill>
              <a:latin typeface="Calibri" panose="020F0502020204030204" pitchFamily="34" charset="0"/>
              <a:cs typeface="Calibri" panose="020F0502020204030204" pitchFamily="34" charset="0"/>
            </a:endParaRPr>
          </a:p>
        </p:txBody>
      </p:sp>
      <p:sp>
        <p:nvSpPr>
          <p:cNvPr id="33" name="Rounded Rectangle 32"/>
          <p:cNvSpPr/>
          <p:nvPr/>
        </p:nvSpPr>
        <p:spPr bwMode="auto">
          <a:xfrm>
            <a:off x="6207243" y="2690597"/>
            <a:ext cx="2660795" cy="1466587"/>
          </a:xfrm>
          <a:prstGeom prst="roundRect">
            <a:avLst>
              <a:gd name="adj" fmla="val 6092"/>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solidFill>
                <a:srgbClr val="000000"/>
              </a:solidFill>
              <a:latin typeface="Times" pitchFamily="68" charset="0"/>
            </a:endParaRPr>
          </a:p>
        </p:txBody>
      </p:sp>
      <p:sp>
        <p:nvSpPr>
          <p:cNvPr id="11" name="Right Arrow 10"/>
          <p:cNvSpPr/>
          <p:nvPr/>
        </p:nvSpPr>
        <p:spPr>
          <a:xfrm rot="19768240">
            <a:off x="6049389" y="4176073"/>
            <a:ext cx="712549" cy="486665"/>
          </a:xfrm>
          <a:prstGeom prst="rightArrow">
            <a:avLst>
              <a:gd name="adj1" fmla="val 50000"/>
              <a:gd name="adj2" fmla="val 8589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grpSp>
        <p:nvGrpSpPr>
          <p:cNvPr id="43" name="Group 42"/>
          <p:cNvGrpSpPr/>
          <p:nvPr/>
        </p:nvGrpSpPr>
        <p:grpSpPr>
          <a:xfrm>
            <a:off x="1822230" y="2690597"/>
            <a:ext cx="2660795" cy="1466587"/>
            <a:chOff x="4740452" y="1432258"/>
            <a:chExt cx="4125969" cy="2298551"/>
          </a:xfrm>
        </p:grpSpPr>
        <p:sp>
          <p:nvSpPr>
            <p:cNvPr id="44" name="Rounded Rectangle 43"/>
            <p:cNvSpPr/>
            <p:nvPr/>
          </p:nvSpPr>
          <p:spPr bwMode="auto">
            <a:xfrm>
              <a:off x="4740452" y="1432258"/>
              <a:ext cx="4125969" cy="2298551"/>
            </a:xfrm>
            <a:prstGeom prst="roundRect">
              <a:avLst>
                <a:gd name="adj" fmla="val 6092"/>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solidFill>
                  <a:srgbClr val="000000"/>
                </a:solidFill>
                <a:latin typeface="Times" pitchFamily="68" charset="0"/>
              </a:endParaRPr>
            </a:p>
          </p:txBody>
        </p:sp>
        <p:pic>
          <p:nvPicPr>
            <p:cNvPr id="45" name="Content Placeholder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4901397" y="1541406"/>
              <a:ext cx="1554510" cy="2080254"/>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pic>
          <p:nvPicPr>
            <p:cNvPr id="46" name="Picture 4"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3258" y="1535931"/>
              <a:ext cx="2110464" cy="2091204"/>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grpSp>
      <p:sp>
        <p:nvSpPr>
          <p:cNvPr id="38" name="Rounded Rectangle 37"/>
          <p:cNvSpPr/>
          <p:nvPr/>
        </p:nvSpPr>
        <p:spPr bwMode="auto">
          <a:xfrm>
            <a:off x="279104" y="4754628"/>
            <a:ext cx="8581151" cy="524484"/>
          </a:xfrm>
          <a:prstGeom prst="round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solidFill>
                <a:srgbClr val="000000"/>
              </a:solidFill>
              <a:latin typeface="Times" pitchFamily="68" charset="0"/>
            </a:endParaRPr>
          </a:p>
        </p:txBody>
      </p:sp>
      <p:pic>
        <p:nvPicPr>
          <p:cNvPr id="9218" name="Picture 2" descr="Image result for cogwheels  clipart"/>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5295416" y="4791717"/>
            <a:ext cx="343584" cy="49083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006706" y="4784365"/>
            <a:ext cx="2149114" cy="461665"/>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View Generator</a:t>
            </a:r>
            <a:endParaRPr lang="en-GB" dirty="0">
              <a:solidFill>
                <a:srgbClr val="000000"/>
              </a:solidFill>
              <a:latin typeface="Calibri" panose="020F0502020204030204" pitchFamily="34" charset="0"/>
              <a:cs typeface="Calibri" panose="020F0502020204030204" pitchFamily="34" charset="0"/>
            </a:endParaRPr>
          </a:p>
        </p:txBody>
      </p:sp>
      <p:sp>
        <p:nvSpPr>
          <p:cNvPr id="47" name="Right Arrow 46"/>
          <p:cNvSpPr/>
          <p:nvPr/>
        </p:nvSpPr>
        <p:spPr>
          <a:xfrm rot="1831760" flipH="1">
            <a:off x="2483198" y="4160988"/>
            <a:ext cx="712549" cy="486665"/>
          </a:xfrm>
          <a:prstGeom prst="rightArrow">
            <a:avLst>
              <a:gd name="adj1" fmla="val 50000"/>
              <a:gd name="adj2" fmla="val 8589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pic>
        <p:nvPicPr>
          <p:cNvPr id="48" name="Picture 2" descr="Image result for cogwheels  clipart"/>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304729" y="4784936"/>
            <a:ext cx="343584" cy="49083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6456103" y="4762151"/>
            <a:ext cx="2419391" cy="1938992"/>
          </a:xfrm>
          <a:prstGeom prst="rect">
            <a:avLst/>
          </a:prstGeom>
          <a:solidFill>
            <a:schemeClr val="bg1"/>
          </a:solidFill>
          <a:ln w="28575">
            <a:solidFill>
              <a:srgbClr val="FF0000"/>
            </a:solidFill>
          </a:ln>
        </p:spPr>
        <p:txBody>
          <a:bodyPr wrap="square" rtlCol="0">
            <a:spAutoFit/>
          </a:bodyPr>
          <a:lstStyle/>
          <a:p>
            <a:pPr marL="342900" indent="-342900" fontAlgn="auto">
              <a:spcBef>
                <a:spcPts val="0"/>
              </a:spcBef>
              <a:spcAft>
                <a:spcPts val="0"/>
              </a:spcAft>
              <a:buFontTx/>
              <a:buChar char="-"/>
            </a:pPr>
            <a:r>
              <a:rPr lang="en-US" dirty="0" smtClean="0">
                <a:solidFill>
                  <a:srgbClr val="000000"/>
                </a:solidFill>
                <a:latin typeface="Calibri" panose="020F0502020204030204" pitchFamily="34" charset="0"/>
                <a:cs typeface="Calibri" panose="020F0502020204030204" pitchFamily="34" charset="0"/>
              </a:rPr>
              <a:t>Identify</a:t>
            </a:r>
          </a:p>
          <a:p>
            <a:pPr marL="342900" indent="-342900" fontAlgn="auto">
              <a:spcBef>
                <a:spcPts val="0"/>
              </a:spcBef>
              <a:spcAft>
                <a:spcPts val="0"/>
              </a:spcAft>
              <a:buFontTx/>
              <a:buChar char="-"/>
            </a:pPr>
            <a:r>
              <a:rPr lang="en-US" dirty="0" smtClean="0">
                <a:solidFill>
                  <a:srgbClr val="000000"/>
                </a:solidFill>
                <a:latin typeface="Calibri" panose="020F0502020204030204" pitchFamily="34" charset="0"/>
                <a:cs typeface="Calibri" panose="020F0502020204030204" pitchFamily="34" charset="0"/>
              </a:rPr>
              <a:t>Extract</a:t>
            </a:r>
          </a:p>
          <a:p>
            <a:pPr marL="342900" indent="-342900" fontAlgn="auto">
              <a:spcBef>
                <a:spcPts val="0"/>
              </a:spcBef>
              <a:spcAft>
                <a:spcPts val="0"/>
              </a:spcAft>
              <a:buFontTx/>
              <a:buChar char="-"/>
            </a:pPr>
            <a:r>
              <a:rPr lang="en-US" dirty="0">
                <a:solidFill>
                  <a:srgbClr val="000000"/>
                </a:solidFill>
                <a:latin typeface="Calibri" panose="020F0502020204030204" pitchFamily="34" charset="0"/>
                <a:cs typeface="Calibri" panose="020F0502020204030204" pitchFamily="34" charset="0"/>
              </a:rPr>
              <a:t>C</a:t>
            </a:r>
            <a:r>
              <a:rPr lang="en-US" dirty="0" smtClean="0">
                <a:solidFill>
                  <a:srgbClr val="000000"/>
                </a:solidFill>
                <a:latin typeface="Calibri" panose="020F0502020204030204" pitchFamily="34" charset="0"/>
                <a:cs typeface="Calibri" panose="020F0502020204030204" pitchFamily="34" charset="0"/>
              </a:rPr>
              <a:t>ombine            </a:t>
            </a:r>
          </a:p>
          <a:p>
            <a:pPr marL="342900" indent="-342900" fontAlgn="auto">
              <a:spcBef>
                <a:spcPts val="0"/>
              </a:spcBef>
              <a:spcAft>
                <a:spcPts val="0"/>
              </a:spcAft>
              <a:buFontTx/>
              <a:buChar char="-"/>
            </a:pPr>
            <a:r>
              <a:rPr lang="en-US" dirty="0">
                <a:solidFill>
                  <a:srgbClr val="000000"/>
                </a:solidFill>
                <a:latin typeface="Calibri" panose="020F0502020204030204" pitchFamily="34" charset="0"/>
                <a:cs typeface="Calibri" panose="020F0502020204030204" pitchFamily="34" charset="0"/>
              </a:rPr>
              <a:t>S</a:t>
            </a:r>
            <a:r>
              <a:rPr lang="en-US" dirty="0" smtClean="0">
                <a:solidFill>
                  <a:srgbClr val="000000"/>
                </a:solidFill>
                <a:latin typeface="Calibri" panose="020F0502020204030204" pitchFamily="34" charset="0"/>
                <a:cs typeface="Calibri" panose="020F0502020204030204" pitchFamily="34" charset="0"/>
              </a:rPr>
              <a:t>ummarize</a:t>
            </a:r>
            <a:endParaRPr lang="en-US" dirty="0">
              <a:solidFill>
                <a:srgbClr val="000000"/>
              </a:solidFill>
              <a:latin typeface="Calibri" panose="020F0502020204030204" pitchFamily="34" charset="0"/>
              <a:cs typeface="Calibri" panose="020F0502020204030204" pitchFamily="34" charset="0"/>
            </a:endParaRPr>
          </a:p>
          <a:p>
            <a:pPr marL="342900" indent="-342900" fontAlgn="auto">
              <a:spcBef>
                <a:spcPts val="0"/>
              </a:spcBef>
              <a:spcAft>
                <a:spcPts val="0"/>
              </a:spcAft>
              <a:buFontTx/>
              <a:buChar char="-"/>
            </a:pPr>
            <a:r>
              <a:rPr lang="en-US" dirty="0">
                <a:solidFill>
                  <a:srgbClr val="000000"/>
                </a:solidFill>
                <a:latin typeface="Calibri" panose="020F0502020204030204" pitchFamily="34" charset="0"/>
                <a:cs typeface="Calibri" panose="020F0502020204030204" pitchFamily="34" charset="0"/>
              </a:rPr>
              <a:t>P</a:t>
            </a:r>
            <a:r>
              <a:rPr lang="en-US" dirty="0" smtClean="0">
                <a:solidFill>
                  <a:srgbClr val="000000"/>
                </a:solidFill>
                <a:latin typeface="Calibri" panose="020F0502020204030204" pitchFamily="34" charset="0"/>
                <a:cs typeface="Calibri" panose="020F0502020204030204" pitchFamily="34" charset="0"/>
              </a:rPr>
              <a:t>resent</a:t>
            </a:r>
            <a:endParaRPr lang="en-GB" dirty="0">
              <a:solidFill>
                <a:srgbClr val="000000"/>
              </a:solidFill>
              <a:latin typeface="Calibri" panose="020F0502020204030204" pitchFamily="34" charset="0"/>
              <a:cs typeface="Calibri" panose="020F0502020204030204" pitchFamily="34" charset="0"/>
            </a:endParaRPr>
          </a:p>
        </p:txBody>
      </p:sp>
      <p:sp>
        <p:nvSpPr>
          <p:cNvPr id="3" name="Rectangle 2"/>
          <p:cNvSpPr/>
          <p:nvPr/>
        </p:nvSpPr>
        <p:spPr>
          <a:xfrm>
            <a:off x="6395720" y="4779661"/>
            <a:ext cx="147320" cy="4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
        <p:nvSpPr>
          <p:cNvPr id="7" name="Rectangle 6"/>
          <p:cNvSpPr/>
          <p:nvPr/>
        </p:nvSpPr>
        <p:spPr>
          <a:xfrm>
            <a:off x="437465" y="3358968"/>
            <a:ext cx="1009444" cy="646331"/>
          </a:xfrm>
          <a:prstGeom prst="rect">
            <a:avLst/>
          </a:prstGeom>
        </p:spPr>
        <p:txBody>
          <a:bodyPr wrap="none">
            <a:spAutoFit/>
          </a:bodyPr>
          <a:lstStyle/>
          <a:p>
            <a:pPr fontAlgn="auto">
              <a:spcBef>
                <a:spcPts val="0"/>
              </a:spcBef>
              <a:spcAft>
                <a:spcPts val="0"/>
              </a:spcAft>
            </a:pPr>
            <a:r>
              <a:rPr lang="en-US" sz="1800" dirty="0" smtClean="0">
                <a:solidFill>
                  <a:srgbClr val="000000"/>
                </a:solidFill>
                <a:latin typeface="Calibri" panose="020F0502020204030204" pitchFamily="34" charset="0"/>
                <a:cs typeface="Calibri" panose="020F0502020204030204" pitchFamily="34" charset="0"/>
              </a:rPr>
              <a:t>software</a:t>
            </a:r>
            <a:br>
              <a:rPr lang="en-US" sz="1800" dirty="0" smtClean="0">
                <a:solidFill>
                  <a:srgbClr val="000000"/>
                </a:solidFill>
                <a:latin typeface="Calibri" panose="020F0502020204030204" pitchFamily="34" charset="0"/>
                <a:cs typeface="Calibri" panose="020F0502020204030204" pitchFamily="34" charset="0"/>
              </a:rPr>
            </a:br>
            <a:r>
              <a:rPr lang="en-US" sz="1800" dirty="0" smtClean="0">
                <a:solidFill>
                  <a:srgbClr val="000000"/>
                </a:solidFill>
                <a:latin typeface="Calibri" panose="020F0502020204030204" pitchFamily="34" charset="0"/>
                <a:cs typeface="Calibri" panose="020F0502020204030204" pitchFamily="34" charset="0"/>
              </a:rPr>
              <a:t>engineer</a:t>
            </a:r>
            <a:endParaRPr lang="en-GB" sz="1800" dirty="0">
              <a:solidFill>
                <a:srgbClr val="000000"/>
              </a:solidFill>
              <a:latin typeface="Arial"/>
            </a:endParaRPr>
          </a:p>
        </p:txBody>
      </p:sp>
      <p:sp>
        <p:nvSpPr>
          <p:cNvPr id="40" name="Rectangle 39"/>
          <p:cNvSpPr/>
          <p:nvPr/>
        </p:nvSpPr>
        <p:spPr>
          <a:xfrm>
            <a:off x="4920003" y="3466060"/>
            <a:ext cx="1009444" cy="646331"/>
          </a:xfrm>
          <a:prstGeom prst="rect">
            <a:avLst/>
          </a:prstGeom>
        </p:spPr>
        <p:txBody>
          <a:bodyPr wrap="none">
            <a:spAutoFit/>
          </a:bodyPr>
          <a:lstStyle/>
          <a:p>
            <a:pPr algn="ctr" fontAlgn="auto">
              <a:spcBef>
                <a:spcPts val="0"/>
              </a:spcBef>
              <a:spcAft>
                <a:spcPts val="0"/>
              </a:spcAft>
            </a:pPr>
            <a:r>
              <a:rPr lang="en-US" sz="1800" dirty="0" smtClean="0">
                <a:solidFill>
                  <a:srgbClr val="000000"/>
                </a:solidFill>
                <a:latin typeface="Calibri" panose="020F0502020204030204" pitchFamily="34" charset="0"/>
                <a:cs typeface="Calibri" panose="020F0502020204030204" pitchFamily="34" charset="0"/>
              </a:rPr>
              <a:t>security</a:t>
            </a:r>
            <a:br>
              <a:rPr lang="en-US" sz="1800" dirty="0" smtClean="0">
                <a:solidFill>
                  <a:srgbClr val="000000"/>
                </a:solidFill>
                <a:latin typeface="Calibri" panose="020F0502020204030204" pitchFamily="34" charset="0"/>
                <a:cs typeface="Calibri" panose="020F0502020204030204" pitchFamily="34" charset="0"/>
              </a:rPr>
            </a:br>
            <a:r>
              <a:rPr lang="en-US" sz="1800" dirty="0" smtClean="0">
                <a:solidFill>
                  <a:srgbClr val="000000"/>
                </a:solidFill>
                <a:latin typeface="Calibri" panose="020F0502020204030204" pitchFamily="34" charset="0"/>
                <a:cs typeface="Calibri" panose="020F0502020204030204" pitchFamily="34" charset="0"/>
              </a:rPr>
              <a:t>engineer</a:t>
            </a:r>
            <a:endParaRPr lang="en-GB" sz="1800" dirty="0">
              <a:solidFill>
                <a:srgbClr val="000000"/>
              </a:solidFill>
              <a:latin typeface="Arial"/>
            </a:endParaRPr>
          </a:p>
        </p:txBody>
      </p:sp>
      <p:pic>
        <p:nvPicPr>
          <p:cNvPr id="2050" name="Picture 2" descr="Image result for UML class diagram securit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3190" y="2705357"/>
            <a:ext cx="1125357" cy="1423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de coverage annotation in Parasoft C/C++t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917" y="2756745"/>
            <a:ext cx="1440384" cy="1330797"/>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279104" y="5445224"/>
            <a:ext cx="1628600" cy="1299004"/>
          </a:xfrm>
          <a:prstGeom prst="roundRect">
            <a:avLst>
              <a:gd name="adj" fmla="val 7665"/>
            </a:avLst>
          </a:prstGeom>
          <a:solidFill>
            <a:srgbClr val="E5F4D4"/>
          </a:solid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200">
              <a:solidFill>
                <a:srgbClr val="FFFFFF"/>
              </a:solidFill>
              <a:latin typeface="Calibri" panose="020F0502020204030204" pitchFamily="34" charset="0"/>
              <a:cs typeface="Calibri" panose="020F0502020204030204" pitchFamily="34" charset="0"/>
            </a:endParaRPr>
          </a:p>
        </p:txBody>
      </p:sp>
      <p:sp>
        <p:nvSpPr>
          <p:cNvPr id="51" name="Rounded Rectangle 50"/>
          <p:cNvSpPr/>
          <p:nvPr/>
        </p:nvSpPr>
        <p:spPr>
          <a:xfrm>
            <a:off x="352103" y="5549198"/>
            <a:ext cx="1455931" cy="328074"/>
          </a:xfrm>
          <a:prstGeom prst="roundRect">
            <a:avLst/>
          </a:prstGeom>
          <a:solidFill>
            <a:srgbClr val="E5F4D4"/>
          </a:solid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600" b="1" dirty="0" err="1" smtClean="0">
                <a:solidFill>
                  <a:schemeClr val="tx1"/>
                </a:solidFill>
                <a:latin typeface="Calibri" panose="020F0502020204030204" pitchFamily="34" charset="0"/>
                <a:cs typeface="Calibri" panose="020F0502020204030204" pitchFamily="34" charset="0"/>
              </a:rPr>
              <a:t>StackOverflow</a:t>
            </a:r>
            <a:endParaRPr lang="en-GB" sz="1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2074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7"/>
            <a:ext cx="7886700" cy="919664"/>
          </a:xfrm>
        </p:spPr>
        <p:txBody>
          <a:bodyPr>
            <a:normAutofit/>
          </a:bodyPr>
          <a:lstStyle/>
          <a:p>
            <a:r>
              <a:rPr lang="en-US" sz="4000" b="1" dirty="0" smtClean="0">
                <a:cs typeface="Calibri" panose="020F0502020204030204" pitchFamily="34" charset="0"/>
              </a:rPr>
              <a:t>Elements needed for Solution</a:t>
            </a:r>
            <a:endParaRPr lang="en-GB" sz="4400" b="1" dirty="0">
              <a:cs typeface="Calibri" panose="020F0502020204030204" pitchFamily="34" charset="0"/>
            </a:endParaRPr>
          </a:p>
        </p:txBody>
      </p:sp>
      <p:graphicFrame>
        <p:nvGraphicFramePr>
          <p:cNvPr id="6" name="Content Placeholder 5"/>
          <p:cNvGraphicFramePr>
            <a:graphicFrameLocks noGrp="1"/>
          </p:cNvGraphicFramePr>
          <p:nvPr>
            <p:ph idx="1"/>
            <p:extLst/>
          </p:nvPr>
        </p:nvGraphicFramePr>
        <p:xfrm>
          <a:off x="628649" y="1470660"/>
          <a:ext cx="8121812" cy="4716781"/>
        </p:xfrm>
        <a:graphic>
          <a:graphicData uri="http://schemas.openxmlformats.org/drawingml/2006/table">
            <a:tbl>
              <a:tblPr firstRow="1" bandRow="1">
                <a:tableStyleId>{5C22544A-7EE6-4342-B048-85BDC9FD1C3A}</a:tableStyleId>
              </a:tblPr>
              <a:tblGrid>
                <a:gridCol w="2022187"/>
                <a:gridCol w="4544291"/>
                <a:gridCol w="1555334"/>
              </a:tblGrid>
              <a:tr h="738023">
                <a:tc>
                  <a:txBody>
                    <a:bodyPr/>
                    <a:lstStyle/>
                    <a:p>
                      <a:r>
                        <a:rPr lang="en-US" sz="2400" dirty="0" smtClean="0">
                          <a:solidFill>
                            <a:schemeClr val="tx1"/>
                          </a:solidFill>
                          <a:latin typeface="Calibri" panose="020F0502020204030204" pitchFamily="34" charset="0"/>
                          <a:cs typeface="Calibri" panose="020F0502020204030204" pitchFamily="34" charset="0"/>
                        </a:rPr>
                        <a:t>Problem</a:t>
                      </a:r>
                      <a:endParaRPr lang="en-GB" sz="2400"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5">
                        <a:lumMod val="40000"/>
                        <a:lumOff val="60000"/>
                      </a:schemeClr>
                    </a:solidFill>
                  </a:tcPr>
                </a:tc>
                <a:tc>
                  <a:txBody>
                    <a:bodyPr/>
                    <a:lstStyle/>
                    <a:p>
                      <a:pPr algn="l"/>
                      <a:r>
                        <a:rPr lang="en-US" sz="2400" dirty="0" smtClean="0">
                          <a:solidFill>
                            <a:schemeClr val="tx1"/>
                          </a:solidFill>
                          <a:latin typeface="Calibri" panose="020F0502020204030204" pitchFamily="34" charset="0"/>
                          <a:cs typeface="Calibri" panose="020F0502020204030204" pitchFamily="34" charset="0"/>
                        </a:rPr>
                        <a:t>Proposed</a:t>
                      </a:r>
                      <a:r>
                        <a:rPr lang="en-US" sz="2400" baseline="0" dirty="0" smtClean="0">
                          <a:solidFill>
                            <a:schemeClr val="tx1"/>
                          </a:solidFill>
                          <a:latin typeface="Calibri" panose="020F0502020204030204" pitchFamily="34" charset="0"/>
                          <a:cs typeface="Calibri" panose="020F0502020204030204" pitchFamily="34" charset="0"/>
                        </a:rPr>
                        <a:t> Mechanism(s)</a:t>
                      </a:r>
                      <a:endParaRPr lang="en-GB" sz="2400"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5">
                        <a:lumMod val="40000"/>
                        <a:lumOff val="60000"/>
                      </a:schemeClr>
                    </a:solidFill>
                  </a:tcPr>
                </a:tc>
                <a:tc>
                  <a:txBody>
                    <a:bodyPr/>
                    <a:lstStyle/>
                    <a:p>
                      <a:endParaRPr lang="en-GB" sz="2400" dirty="0">
                        <a:solidFill>
                          <a:schemeClr val="tx1"/>
                        </a:solidFill>
                      </a:endParaRPr>
                    </a:p>
                  </a:txBody>
                  <a:tcPr marL="68580" marR="68580" marT="34290" marB="34290">
                    <a:solidFill>
                      <a:schemeClr val="accent5">
                        <a:lumMod val="40000"/>
                        <a:lumOff val="60000"/>
                      </a:schemeClr>
                    </a:solidFill>
                  </a:tcPr>
                </a:tc>
              </a:tr>
              <a:tr h="1000880">
                <a:tc>
                  <a:txBody>
                    <a:bodyPr/>
                    <a:lstStyle/>
                    <a:p>
                      <a:r>
                        <a:rPr lang="en-US" sz="2400" dirty="0" smtClean="0">
                          <a:latin typeface="Calibri" panose="020F0502020204030204" pitchFamily="34" charset="0"/>
                          <a:cs typeface="Calibri" panose="020F0502020204030204" pitchFamily="34" charset="0"/>
                        </a:rPr>
                        <a:t>Finding Information </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pPr algn="l"/>
                      <a:r>
                        <a:rPr lang="en-US" sz="2400" dirty="0" smtClean="0">
                          <a:latin typeface="Calibri" panose="020F0502020204030204" pitchFamily="34" charset="0"/>
                          <a:cs typeface="Calibri" panose="020F0502020204030204" pitchFamily="34" charset="0"/>
                        </a:rPr>
                        <a:t>Automating the identification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of relevant information</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endParaRPr lang="en-GB" sz="2400" dirty="0"/>
                    </a:p>
                  </a:txBody>
                  <a:tcPr marL="68580" marR="68580" marT="34290" marB="34290"/>
                </a:tc>
              </a:tr>
              <a:tr h="988499">
                <a:tc>
                  <a:txBody>
                    <a:bodyPr/>
                    <a:lstStyle/>
                    <a:p>
                      <a:r>
                        <a:rPr lang="en-US" sz="2400" dirty="0" smtClean="0">
                          <a:latin typeface="Calibri" panose="020F0502020204030204" pitchFamily="34" charset="0"/>
                          <a:cs typeface="Calibri" panose="020F0502020204030204" pitchFamily="34" charset="0"/>
                        </a:rPr>
                        <a:t>Scattering</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pPr algn="l"/>
                      <a:r>
                        <a:rPr lang="en-US" sz="2400" dirty="0" smtClean="0">
                          <a:latin typeface="Calibri" panose="020F0502020204030204" pitchFamily="34" charset="0"/>
                          <a:cs typeface="Calibri" panose="020F0502020204030204" pitchFamily="34" charset="0"/>
                        </a:rPr>
                        <a:t>Automating the linking of</a:t>
                      </a:r>
                      <a:r>
                        <a:rPr lang="en-US" sz="2400" baseline="0" dirty="0" smtClean="0">
                          <a:latin typeface="Calibri" panose="020F0502020204030204" pitchFamily="34" charset="0"/>
                          <a:cs typeface="Calibri" panose="020F0502020204030204" pitchFamily="34" charset="0"/>
                        </a:rPr>
                        <a:t> information</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endParaRPr lang="en-GB" sz="2400" dirty="0"/>
                    </a:p>
                  </a:txBody>
                  <a:tcPr marL="68580" marR="68580" marT="34290" marB="34290"/>
                </a:tc>
              </a:tr>
              <a:tr h="1000880">
                <a:tc>
                  <a:txBody>
                    <a:bodyPr/>
                    <a:lstStyle/>
                    <a:p>
                      <a:r>
                        <a:rPr lang="en-US" sz="2400" dirty="0" smtClean="0">
                          <a:latin typeface="Calibri" panose="020F0502020204030204" pitchFamily="34" charset="0"/>
                          <a:cs typeface="Calibri" panose="020F0502020204030204" pitchFamily="34" charset="0"/>
                        </a:rPr>
                        <a:t>Out-of-date</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pPr algn="l"/>
                      <a:r>
                        <a:rPr lang="en-US" sz="2400" dirty="0" smtClean="0">
                          <a:latin typeface="Calibri" panose="020F0502020204030204" pitchFamily="34" charset="0"/>
                          <a:cs typeface="Calibri" panose="020F0502020204030204" pitchFamily="34" charset="0"/>
                        </a:rPr>
                        <a:t>Automating the generation of</a:t>
                      </a:r>
                      <a:r>
                        <a:rPr lang="en-US" sz="2400" baseline="0" dirty="0" smtClean="0">
                          <a:latin typeface="Calibri" panose="020F0502020204030204" pitchFamily="34" charset="0"/>
                          <a:cs typeface="Calibri" panose="020F0502020204030204" pitchFamily="34" charset="0"/>
                        </a:rPr>
                        <a:t> views on information</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endParaRPr lang="en-GB" sz="2400" dirty="0"/>
                    </a:p>
                  </a:txBody>
                  <a:tcPr marL="68580" marR="68580" marT="34290" marB="34290"/>
                </a:tc>
              </a:tr>
              <a:tr h="988499">
                <a:tc>
                  <a:txBody>
                    <a:bodyPr/>
                    <a:lstStyle/>
                    <a:p>
                      <a:r>
                        <a:rPr lang="en-US" sz="2400" dirty="0" smtClean="0">
                          <a:latin typeface="Calibri" panose="020F0502020204030204" pitchFamily="34" charset="0"/>
                          <a:cs typeface="Calibri" panose="020F0502020204030204" pitchFamily="34" charset="0"/>
                        </a:rPr>
                        <a:t>Multiple Audiences</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Tailoring</a:t>
                      </a:r>
                      <a:r>
                        <a:rPr lang="en-US" sz="2400" baseline="0" dirty="0" smtClean="0">
                          <a:latin typeface="Calibri" panose="020F0502020204030204" pitchFamily="34" charset="0"/>
                          <a:cs typeface="Calibri" panose="020F0502020204030204" pitchFamily="34" charset="0"/>
                        </a:rPr>
                        <a:t> the presentation to task/role</a:t>
                      </a:r>
                      <a:endParaRPr lang="en-GB" sz="24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p>
                  </a:txBody>
                  <a:tcPr marL="68580" marR="68580" marT="34290" marB="34290"/>
                </a:tc>
              </a:tr>
            </a:tbl>
          </a:graphicData>
        </a:graphic>
      </p:graphicFrame>
      <p:pic>
        <p:nvPicPr>
          <p:cNvPr id="5" name="Picture 6" descr="Image result for identificatio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8736" y="2371564"/>
            <a:ext cx="724706" cy="724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1969" y="3257609"/>
            <a:ext cx="871472" cy="871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presentatio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0824" y="5294824"/>
            <a:ext cx="892617" cy="89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301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1224136"/>
          </a:xfrm>
        </p:spPr>
        <p:txBody>
          <a:bodyPr/>
          <a:lstStyle/>
          <a:p>
            <a:r>
              <a:rPr lang="en-US" dirty="0" smtClean="0"/>
              <a:t>Architecture </a:t>
            </a:r>
            <a:br>
              <a:rPr lang="en-US" dirty="0" smtClean="0"/>
            </a:br>
            <a:r>
              <a:rPr lang="en-US" dirty="0" smtClean="0"/>
              <a:t>Plan vs Reality (‘as-is’)</a:t>
            </a:r>
            <a:endParaRPr lang="en-GB" dirty="0"/>
          </a:p>
        </p:txBody>
      </p:sp>
      <p:pic>
        <p:nvPicPr>
          <p:cNvPr id="4" name="Content Placeholder 3"/>
          <p:cNvPicPr>
            <a:picLocks noGrp="1" noChangeAspect="1"/>
          </p:cNvPicPr>
          <p:nvPr>
            <p:ph idx="1"/>
          </p:nvPr>
        </p:nvPicPr>
        <p:blipFill>
          <a:blip r:embed="rId2"/>
          <a:stretch>
            <a:fillRect/>
          </a:stretch>
        </p:blipFill>
        <p:spPr>
          <a:xfrm>
            <a:off x="467544" y="2060848"/>
            <a:ext cx="8424862" cy="428892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1627723" y="3083622"/>
            <a:ext cx="1356333" cy="338554"/>
          </a:xfrm>
          <a:prstGeom prst="rect">
            <a:avLst/>
          </a:prstGeom>
          <a:solidFill>
            <a:schemeClr val="bg1"/>
          </a:solidFill>
        </p:spPr>
        <p:txBody>
          <a:bodyPr wrap="none" rtlCol="0">
            <a:spAutoFit/>
          </a:bodyPr>
          <a:lstStyle/>
          <a:p>
            <a:r>
              <a:rPr lang="en-US" sz="1600" dirty="0" smtClean="0">
                <a:latin typeface="Calibri" panose="020F0502020204030204" pitchFamily="34" charset="0"/>
                <a:cs typeface="Calibri" panose="020F0502020204030204" pitchFamily="34" charset="0"/>
              </a:rPr>
              <a:t>User interface</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89956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Reverse Architecting</a:t>
            </a:r>
            <a:endParaRPr lang="sv-SE" dirty="0"/>
          </a:p>
        </p:txBody>
      </p:sp>
      <p:sp>
        <p:nvSpPr>
          <p:cNvPr id="3" name="Content Placeholder 2"/>
          <p:cNvSpPr>
            <a:spLocks noGrp="1"/>
          </p:cNvSpPr>
          <p:nvPr>
            <p:ph idx="1"/>
          </p:nvPr>
        </p:nvSpPr>
        <p:spPr/>
        <p:txBody>
          <a:bodyPr/>
          <a:lstStyle/>
          <a:p>
            <a:r>
              <a:rPr lang="en-US" sz="2800" dirty="0" smtClean="0"/>
              <a:t>Rev. Arch. is  a </a:t>
            </a:r>
            <a:r>
              <a:rPr lang="en-US" sz="2800" dirty="0" err="1" smtClean="0"/>
              <a:t>labour</a:t>
            </a:r>
            <a:r>
              <a:rPr lang="en-US" sz="2800" dirty="0" smtClean="0"/>
              <a:t> </a:t>
            </a:r>
            <a:r>
              <a:rPr lang="en-US" sz="2800" dirty="0"/>
              <a:t>i</a:t>
            </a:r>
            <a:r>
              <a:rPr lang="en-US" sz="2800" dirty="0" smtClean="0"/>
              <a:t>ntensive activity</a:t>
            </a:r>
          </a:p>
          <a:p>
            <a:pPr lvl="1"/>
            <a:r>
              <a:rPr lang="en-US" sz="2800" dirty="0" smtClean="0"/>
              <a:t>Manual (re)discovery of abstractions </a:t>
            </a:r>
          </a:p>
          <a:p>
            <a:pPr lvl="1"/>
            <a:r>
              <a:rPr lang="en-US" sz="2800" dirty="0"/>
              <a:t>Have a purpose in </a:t>
            </a:r>
            <a:r>
              <a:rPr lang="en-US" sz="2800" dirty="0" smtClean="0"/>
              <a:t>mind</a:t>
            </a:r>
          </a:p>
          <a:p>
            <a:pPr lvl="1"/>
            <a:endParaRPr lang="en-US" sz="2800" dirty="0" smtClean="0"/>
          </a:p>
          <a:p>
            <a:r>
              <a:rPr lang="en-US" sz="2800" dirty="0" smtClean="0"/>
              <a:t>Rev. Arch. is a step in managing:</a:t>
            </a:r>
          </a:p>
          <a:p>
            <a:pPr lvl="1"/>
            <a:r>
              <a:rPr lang="en-US" sz="2800" dirty="0" smtClean="0"/>
              <a:t>conformance of the </a:t>
            </a:r>
            <a:r>
              <a:rPr lang="en-US" sz="2800" dirty="0" err="1" smtClean="0"/>
              <a:t>implem</a:t>
            </a:r>
            <a:r>
              <a:rPr lang="en-US" sz="2800" dirty="0" smtClean="0"/>
              <a:t>. to the architecture</a:t>
            </a:r>
          </a:p>
          <a:p>
            <a:pPr lvl="1"/>
            <a:r>
              <a:rPr lang="en-US" sz="2800" dirty="0"/>
              <a:t>c</a:t>
            </a:r>
            <a:r>
              <a:rPr lang="en-US" sz="2800" dirty="0" smtClean="0"/>
              <a:t>onceptual integrity</a:t>
            </a:r>
            <a:endParaRPr lang="en-US" sz="2800" dirty="0"/>
          </a:p>
          <a:p>
            <a:endParaRPr lang="en-US" sz="2800" dirty="0" smtClean="0"/>
          </a:p>
          <a:p>
            <a:r>
              <a:rPr lang="en-US" sz="2800" dirty="0" smtClean="0"/>
              <a:t>Need a method for </a:t>
            </a:r>
            <a:r>
              <a:rPr lang="en-US" sz="2800" dirty="0" err="1" smtClean="0"/>
              <a:t>focussing</a:t>
            </a:r>
            <a:r>
              <a:rPr lang="en-US" sz="2800" dirty="0" smtClean="0"/>
              <a:t> on what is important</a:t>
            </a:r>
            <a:endParaRPr lang="en-US" sz="2800" dirty="0"/>
          </a:p>
          <a:p>
            <a:pPr lvl="1"/>
            <a:endParaRPr lang="sv-SE" sz="2800" dirty="0"/>
          </a:p>
        </p:txBody>
      </p:sp>
    </p:spTree>
    <p:extLst>
      <p:ext uri="{BB962C8B-B14F-4D97-AF65-F5344CB8AC3E}">
        <p14:creationId xmlns:p14="http://schemas.microsoft.com/office/powerpoint/2010/main" val="36241850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7950" y="476250"/>
            <a:ext cx="9144000" cy="698500"/>
          </a:xfrm>
        </p:spPr>
        <p:txBody>
          <a:bodyPr/>
          <a:lstStyle/>
          <a:p>
            <a:pPr eaLnBrk="1" hangingPunct="1"/>
            <a:r>
              <a:rPr lang="en-US" altLang="sv-SE" sz="3400" smtClean="0"/>
              <a:t>1-slide Summary of Best Architecting Practices</a:t>
            </a:r>
            <a:endParaRPr lang="en-GB" altLang="sv-SE" sz="3400" smtClean="0"/>
          </a:p>
        </p:txBody>
      </p:sp>
      <p:sp>
        <p:nvSpPr>
          <p:cNvPr id="25603" name="Rectangle 3"/>
          <p:cNvSpPr>
            <a:spLocks noGrp="1" noChangeArrowheads="1"/>
          </p:cNvSpPr>
          <p:nvPr>
            <p:ph idx="1"/>
          </p:nvPr>
        </p:nvSpPr>
        <p:spPr>
          <a:xfrm>
            <a:off x="395288" y="1196975"/>
            <a:ext cx="8353425" cy="5256213"/>
          </a:xfrm>
        </p:spPr>
        <p:txBody>
          <a:bodyPr/>
          <a:lstStyle/>
          <a:p>
            <a:pPr eaLnBrk="1" hangingPunct="1"/>
            <a:r>
              <a:rPr lang="en-US" altLang="sv-SE" sz="2200" dirty="0" smtClean="0"/>
              <a:t>Get stakeholder involvement &amp; feedback early and frequently</a:t>
            </a:r>
          </a:p>
          <a:p>
            <a:pPr eaLnBrk="1" hangingPunct="1"/>
            <a:r>
              <a:rPr lang="en-US" altLang="sv-SE" sz="2200" dirty="0" smtClean="0"/>
              <a:t>Understand the drivers for the project </a:t>
            </a:r>
            <a:r>
              <a:rPr lang="en-US" altLang="sv-SE" sz="2000" dirty="0" smtClean="0"/>
              <a:t>(business, politics</a:t>
            </a:r>
            <a:r>
              <a:rPr lang="en-US" altLang="sv-SE" sz="2200" dirty="0" smtClean="0"/>
              <a:t>)</a:t>
            </a:r>
          </a:p>
          <a:p>
            <a:pPr eaLnBrk="1" hangingPunct="1"/>
            <a:r>
              <a:rPr lang="en-US" altLang="sv-SE" sz="2200" dirty="0" smtClean="0"/>
              <a:t>Understand the requirements incl. quality properties</a:t>
            </a:r>
          </a:p>
          <a:p>
            <a:pPr lvl="1" eaLnBrk="1" hangingPunct="1"/>
            <a:r>
              <a:rPr lang="en-US" altLang="sv-SE" sz="2000" dirty="0" smtClean="0"/>
              <a:t>SMART &amp; prioritized</a:t>
            </a:r>
          </a:p>
          <a:p>
            <a:pPr eaLnBrk="1" hangingPunct="1"/>
            <a:r>
              <a:rPr lang="en-US" altLang="sv-SE" sz="2200" dirty="0" smtClean="0"/>
              <a:t>Develop iteratively and incrementally</a:t>
            </a:r>
          </a:p>
          <a:p>
            <a:pPr eaLnBrk="1" hangingPunct="1"/>
            <a:r>
              <a:rPr lang="en-US" altLang="sv-SE" sz="2200" dirty="0" smtClean="0"/>
              <a:t>Describe architecture using multiple views</a:t>
            </a:r>
          </a:p>
          <a:p>
            <a:pPr lvl="1" eaLnBrk="1" hangingPunct="1"/>
            <a:r>
              <a:rPr lang="en-US" altLang="sv-SE" sz="2000" dirty="0" smtClean="0"/>
              <a:t>abstract, but precise, design decisions &amp; rationale</a:t>
            </a:r>
          </a:p>
          <a:p>
            <a:pPr eaLnBrk="1" hangingPunct="1"/>
            <a:r>
              <a:rPr lang="en-US" altLang="sv-SE" sz="2200" dirty="0"/>
              <a:t>Design for change (modularity, low coupling, </a:t>
            </a:r>
            <a:r>
              <a:rPr lang="en-US" altLang="sv-SE" sz="2200" dirty="0" smtClean="0"/>
              <a:t>information hiding, separation of concerns)</a:t>
            </a:r>
            <a:endParaRPr lang="en-US" altLang="sv-SE" sz="2200" dirty="0"/>
          </a:p>
          <a:p>
            <a:pPr eaLnBrk="1" hangingPunct="1"/>
            <a:r>
              <a:rPr lang="en-US" altLang="sv-SE" sz="2200" dirty="0" smtClean="0"/>
              <a:t>Monitor that architecture is implemented</a:t>
            </a:r>
          </a:p>
          <a:p>
            <a:pPr eaLnBrk="1" hangingPunct="1"/>
            <a:r>
              <a:rPr lang="en-US" altLang="sv-SE" sz="2200" b="1" dirty="0" smtClean="0"/>
              <a:t>Simplify, simplify, simplify</a:t>
            </a:r>
          </a:p>
          <a:p>
            <a:pPr eaLnBrk="1" hangingPunct="1"/>
            <a:r>
              <a:rPr lang="en-US" altLang="sv-SE" sz="2200" dirty="0" smtClean="0"/>
              <a:t>Analyze in an early stage </a:t>
            </a:r>
            <a:r>
              <a:rPr lang="en-US" altLang="sv-SE" sz="2000" dirty="0" smtClean="0"/>
              <a:t>(use </a:t>
            </a:r>
            <a:r>
              <a:rPr lang="en-US" altLang="sv-SE" sz="2000" dirty="0" err="1" smtClean="0"/>
              <a:t>maths</a:t>
            </a:r>
            <a:r>
              <a:rPr lang="en-US" altLang="sv-SE" sz="2000" dirty="0" smtClean="0"/>
              <a:t>! and scenarios)</a:t>
            </a:r>
          </a:p>
          <a:p>
            <a:pPr eaLnBrk="1" hangingPunct="1"/>
            <a:r>
              <a:rPr lang="en-US" altLang="sv-SE" sz="2200" dirty="0" smtClean="0"/>
              <a:t>Regularly update planning and risk analysis</a:t>
            </a:r>
          </a:p>
          <a:p>
            <a:pPr eaLnBrk="1" hangingPunct="1"/>
            <a:r>
              <a:rPr lang="en-US" altLang="sv-SE" sz="2200" dirty="0" smtClean="0"/>
              <a:t>Get good people, make them happy, set them loose</a:t>
            </a:r>
            <a:endParaRPr lang="en-GB" altLang="sv-SE" sz="2200" dirty="0" smtClean="0"/>
          </a:p>
        </p:txBody>
      </p:sp>
      <p:sp>
        <p:nvSpPr>
          <p:cNvPr id="25604"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fld id="{99144A28-232F-4BC1-A831-2A7BD142B117}" type="slidenum">
              <a:rPr lang="en-GB" altLang="sv-SE" sz="1000">
                <a:solidFill>
                  <a:srgbClr val="000000"/>
                </a:solidFill>
                <a:latin typeface="Times New Roman" panose="02020603050405020304" pitchFamily="18" charset="0"/>
              </a:rPr>
              <a:pPr>
                <a:lnSpc>
                  <a:spcPct val="90000"/>
                </a:lnSpc>
                <a:spcBef>
                  <a:spcPct val="0"/>
                </a:spcBef>
                <a:buSzTx/>
                <a:buFontTx/>
                <a:buNone/>
              </a:pPr>
              <a:t>111</a:t>
            </a:fld>
            <a:endParaRPr lang="en-GB" altLang="sv-SE" sz="1000">
              <a:solidFill>
                <a:srgbClr val="000000"/>
              </a:solidFill>
              <a:latin typeface="Times New Roman" panose="02020603050405020304" pitchFamily="18" charset="0"/>
            </a:endParaRPr>
          </a:p>
        </p:txBody>
      </p:sp>
      <p:pic>
        <p:nvPicPr>
          <p:cNvPr id="2" name="Picture 1"/>
          <p:cNvPicPr>
            <a:picLocks noChangeAspect="1"/>
          </p:cNvPicPr>
          <p:nvPr/>
        </p:nvPicPr>
        <p:blipFill rotWithShape="1">
          <a:blip r:embed="rId3"/>
          <a:srcRect l="50697" t="-9740" r="-2188" b="9740"/>
          <a:stretch/>
        </p:blipFill>
        <p:spPr>
          <a:xfrm>
            <a:off x="7308850" y="4538663"/>
            <a:ext cx="1592263" cy="2063750"/>
          </a:xfrm>
          <a:prstGeom prst="rect">
            <a:avLst/>
          </a:prstGeom>
          <a:effectLst>
            <a:outerShdw blurRad="63500" sx="102000" sy="102000" algn="ctr" rotWithShape="0">
              <a:prstClr val="black">
                <a:alpha val="40000"/>
              </a:prstClr>
            </a:outerShdw>
          </a:effectLst>
        </p:spPr>
      </p:pic>
      <p:sp>
        <p:nvSpPr>
          <p:cNvPr id="3" name="Frame 2"/>
          <p:cNvSpPr/>
          <p:nvPr/>
        </p:nvSpPr>
        <p:spPr bwMode="auto">
          <a:xfrm>
            <a:off x="0" y="0"/>
            <a:ext cx="9144000" cy="6858000"/>
          </a:xfrm>
          <a:prstGeom prst="frame">
            <a:avLst>
              <a:gd name="adj1" fmla="val 1833"/>
            </a:avLst>
          </a:prstGeom>
          <a:solidFill>
            <a:srgbClr val="FFCC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GB">
              <a:solidFill>
                <a:srgbClr val="000000"/>
              </a:solidFill>
              <a:latin typeface="Times" pitchFamily="68" charset="0"/>
            </a:endParaRPr>
          </a:p>
        </p:txBody>
      </p:sp>
    </p:spTree>
    <p:extLst>
      <p:ext uri="{BB962C8B-B14F-4D97-AF65-F5344CB8AC3E}">
        <p14:creationId xmlns:p14="http://schemas.microsoft.com/office/powerpoint/2010/main" val="20166368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sv-SE" dirty="0"/>
          </a:p>
        </p:txBody>
      </p:sp>
      <p:sp>
        <p:nvSpPr>
          <p:cNvPr id="3" name="Content Placeholder 2"/>
          <p:cNvSpPr>
            <a:spLocks noGrp="1"/>
          </p:cNvSpPr>
          <p:nvPr>
            <p:ph idx="1"/>
          </p:nvPr>
        </p:nvSpPr>
        <p:spPr/>
        <p:txBody>
          <a:bodyPr/>
          <a:lstStyle/>
          <a:p>
            <a:endParaRPr lang="sv-SE"/>
          </a:p>
        </p:txBody>
      </p:sp>
    </p:spTree>
    <p:extLst>
      <p:ext uri="{BB962C8B-B14F-4D97-AF65-F5344CB8AC3E}">
        <p14:creationId xmlns:p14="http://schemas.microsoft.com/office/powerpoint/2010/main" val="93732847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23874"/>
            <a:ext cx="8551863" cy="1320949"/>
          </a:xfrm>
        </p:spPr>
        <p:txBody>
          <a:bodyPr/>
          <a:lstStyle/>
          <a:p>
            <a:r>
              <a:rPr lang="en-US" dirty="0" smtClean="0"/>
              <a:t>Example: </a:t>
            </a:r>
            <a:br>
              <a:rPr lang="en-US" dirty="0" smtClean="0"/>
            </a:br>
            <a:r>
              <a:rPr lang="en-US" dirty="0" smtClean="0"/>
              <a:t>Automated Plagiarism Checking System</a:t>
            </a:r>
            <a:endParaRPr lang="en-GB" dirty="0"/>
          </a:p>
        </p:txBody>
      </p:sp>
      <p:sp>
        <p:nvSpPr>
          <p:cNvPr id="3" name="Content Placeholder 2"/>
          <p:cNvSpPr>
            <a:spLocks noGrp="1"/>
          </p:cNvSpPr>
          <p:nvPr>
            <p:ph idx="1"/>
          </p:nvPr>
        </p:nvSpPr>
        <p:spPr>
          <a:xfrm>
            <a:off x="179512" y="2060848"/>
            <a:ext cx="8856984" cy="4073252"/>
          </a:xfrm>
        </p:spPr>
        <p:txBody>
          <a:bodyPr/>
          <a:lstStyle/>
          <a:p>
            <a:r>
              <a:rPr lang="en-US" sz="2400" dirty="0" smtClean="0"/>
              <a:t>University can have subscriptions</a:t>
            </a:r>
          </a:p>
          <a:p>
            <a:r>
              <a:rPr lang="en-US" sz="2400" dirty="0" smtClean="0"/>
              <a:t>University-faculty can make accounts</a:t>
            </a:r>
          </a:p>
          <a:p>
            <a:r>
              <a:rPr lang="en-US" sz="2400" dirty="0" smtClean="0"/>
              <a:t>Faculty can send in documents for checking</a:t>
            </a:r>
          </a:p>
          <a:p>
            <a:pPr lvl="1"/>
            <a:r>
              <a:rPr lang="en-US" sz="2000" dirty="0" smtClean="0"/>
              <a:t>Documents are turned into a standard internal format</a:t>
            </a:r>
          </a:p>
          <a:p>
            <a:pPr lvl="1"/>
            <a:r>
              <a:rPr lang="en-US" sz="2000" dirty="0" smtClean="0"/>
              <a:t>The document is segmented (chapters, section, sentences, …) </a:t>
            </a:r>
          </a:p>
          <a:p>
            <a:pPr lvl="1"/>
            <a:r>
              <a:rPr lang="en-US" sz="2000" dirty="0" smtClean="0"/>
              <a:t>Document is compared on a sentence by sentence basis. </a:t>
            </a:r>
          </a:p>
          <a:p>
            <a:pPr lvl="1"/>
            <a:r>
              <a:rPr lang="en-US" sz="2000" dirty="0" smtClean="0"/>
              <a:t>A plagiarism score </a:t>
            </a:r>
            <a:r>
              <a:rPr lang="en-US" sz="2000" dirty="0"/>
              <a:t>is </a:t>
            </a:r>
            <a:r>
              <a:rPr lang="en-US" sz="2000" dirty="0" smtClean="0"/>
              <a:t>produced</a:t>
            </a:r>
          </a:p>
          <a:p>
            <a:pPr lvl="1"/>
            <a:r>
              <a:rPr lang="en-US" sz="2000" dirty="0" smtClean="0"/>
              <a:t>A report is sent to the person that sent in the document</a:t>
            </a:r>
          </a:p>
          <a:p>
            <a:r>
              <a:rPr lang="en-US" sz="2400" dirty="0" smtClean="0"/>
              <a:t>The system keeps records of use for producing yearly accounting reports</a:t>
            </a:r>
          </a:p>
          <a:p>
            <a:pPr lvl="1"/>
            <a:endParaRPr lang="en-GB" sz="2400" dirty="0"/>
          </a:p>
        </p:txBody>
      </p:sp>
      <p:sp>
        <p:nvSpPr>
          <p:cNvPr id="4" name="Slide Number Placeholder 3"/>
          <p:cNvSpPr>
            <a:spLocks noGrp="1"/>
          </p:cNvSpPr>
          <p:nvPr>
            <p:ph type="sldNum" sz="quarter" idx="4294967295"/>
          </p:nvPr>
        </p:nvSpPr>
        <p:spPr>
          <a:xfrm>
            <a:off x="6553200" y="6248400"/>
            <a:ext cx="2133600" cy="457200"/>
          </a:xfrm>
          <a:prstGeom prst="rect">
            <a:avLst/>
          </a:prstGeom>
        </p:spPr>
        <p:txBody>
          <a:bodyPr anchor="ctr"/>
          <a:lstStyle/>
          <a:p>
            <a:pPr algn="r"/>
            <a:fld id="{6CF5587C-60D7-410D-967F-4D4375984EC8}" type="slidenum">
              <a:rPr lang="en-US" sz="1600" smtClean="0">
                <a:latin typeface="Calibri" panose="020F0502020204030204" pitchFamily="34" charset="0"/>
                <a:cs typeface="Calibri" panose="020F0502020204030204" pitchFamily="34" charset="0"/>
              </a:rPr>
              <a:pPr algn="r"/>
              <a:t>113</a:t>
            </a:fld>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625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1" name="Rectangle 30"/>
          <p:cNvSpPr/>
          <p:nvPr/>
        </p:nvSpPr>
        <p:spPr>
          <a:xfrm>
            <a:off x="8134238" y="4748951"/>
            <a:ext cx="987770" cy="1200329"/>
          </a:xfrm>
          <a:prstGeom prst="rect">
            <a:avLst/>
          </a:prstGeom>
        </p:spPr>
        <p:txBody>
          <a:bodyPr wrap="none">
            <a:spAutoFit/>
          </a:bodyPr>
          <a:lstStyle/>
          <a:p>
            <a:pPr algn="ctr"/>
            <a:r>
              <a:rPr lang="en-US" dirty="0" smtClean="0">
                <a:latin typeface="Arial Narrow" panose="020B0606020202030204" pitchFamily="34" charset="0"/>
              </a:rPr>
              <a:t>File</a:t>
            </a:r>
          </a:p>
          <a:p>
            <a:pPr algn="ctr"/>
            <a:r>
              <a:rPr lang="en-US" dirty="0" smtClean="0">
                <a:latin typeface="Arial Narrow" panose="020B0606020202030204" pitchFamily="34" charset="0"/>
              </a:rPr>
              <a:t>Upload</a:t>
            </a:r>
            <a:br>
              <a:rPr lang="en-US" dirty="0" smtClean="0">
                <a:latin typeface="Arial Narrow" panose="020B0606020202030204" pitchFamily="34" charset="0"/>
              </a:rPr>
            </a:br>
            <a:r>
              <a:rPr lang="en-US" dirty="0" smtClean="0">
                <a:latin typeface="Arial Narrow" panose="020B0606020202030204" pitchFamily="34" charset="0"/>
              </a:rPr>
              <a:t>API</a:t>
            </a:r>
            <a:endParaRPr lang="en-GB" dirty="0">
              <a:latin typeface="Arial Narrow" panose="020B0606020202030204" pitchFamily="34" charset="0"/>
            </a:endParaRPr>
          </a:p>
        </p:txBody>
      </p:sp>
      <p:grpSp>
        <p:nvGrpSpPr>
          <p:cNvPr id="3" name="Group 2"/>
          <p:cNvGrpSpPr/>
          <p:nvPr/>
        </p:nvGrpSpPr>
        <p:grpSpPr>
          <a:xfrm>
            <a:off x="611558" y="1844824"/>
            <a:ext cx="8108882" cy="4118342"/>
            <a:chOff x="611558" y="1844824"/>
            <a:chExt cx="8108882" cy="4118342"/>
          </a:xfrm>
        </p:grpSpPr>
        <p:sp>
          <p:nvSpPr>
            <p:cNvPr id="10" name="Rectangle 9"/>
            <p:cNvSpPr/>
            <p:nvPr/>
          </p:nvSpPr>
          <p:spPr bwMode="auto">
            <a:xfrm>
              <a:off x="5881648" y="1862005"/>
              <a:ext cx="2249190" cy="864096"/>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Account</a:t>
              </a:r>
              <a:br>
                <a:rPr lang="en-US" dirty="0" smtClean="0">
                  <a:latin typeface="Arial Narrow" panose="020B0606020202030204" pitchFamily="34" charset="0"/>
                </a:rPr>
              </a:br>
              <a:r>
                <a:rPr lang="en-US" dirty="0" smtClean="0">
                  <a:latin typeface="Arial Narrow" panose="020B0606020202030204" pitchFamily="34" charset="0"/>
                </a:rPr>
                <a:t>Registration</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12" name="Rectangle 11"/>
            <p:cNvSpPr/>
            <p:nvPr/>
          </p:nvSpPr>
          <p:spPr bwMode="auto">
            <a:xfrm>
              <a:off x="611558" y="5099070"/>
              <a:ext cx="2204715" cy="864096"/>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External</a:t>
              </a:r>
              <a:br>
                <a:rPr lang="en-US" dirty="0" smtClean="0">
                  <a:latin typeface="Arial Narrow" panose="020B0606020202030204" pitchFamily="34" charset="0"/>
                </a:rPr>
              </a:br>
              <a:r>
                <a:rPr lang="en-US" dirty="0" smtClean="0">
                  <a:latin typeface="Arial Narrow" panose="020B0606020202030204" pitchFamily="34" charset="0"/>
                </a:rPr>
                <a:t>Paper Loader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13" name="Rectangle 12"/>
            <p:cNvSpPr/>
            <p:nvPr/>
          </p:nvSpPr>
          <p:spPr bwMode="auto">
            <a:xfrm>
              <a:off x="3419872" y="5085184"/>
              <a:ext cx="1964307" cy="864096"/>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Paper</a:t>
              </a:r>
              <a:br>
                <a:rPr lang="en-US" dirty="0" smtClean="0">
                  <a:latin typeface="Arial Narrow" panose="020B0606020202030204" pitchFamily="34" charset="0"/>
                </a:rPr>
              </a:br>
              <a:r>
                <a:rPr lang="en-US" dirty="0" smtClean="0">
                  <a:latin typeface="Arial Narrow" panose="020B0606020202030204" pitchFamily="34" charset="0"/>
                </a:rPr>
                <a:t>Repository</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cxnSp>
          <p:nvCxnSpPr>
            <p:cNvPr id="15" name="Straight Connector 14"/>
            <p:cNvCxnSpPr>
              <a:stCxn id="13" idx="1"/>
              <a:endCxn id="12" idx="3"/>
            </p:cNvCxnSpPr>
            <p:nvPr/>
          </p:nvCxnSpPr>
          <p:spPr bwMode="auto">
            <a:xfrm flipH="1">
              <a:off x="2816273" y="5517232"/>
              <a:ext cx="603599" cy="1388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0" name="Rectangle 19"/>
            <p:cNvSpPr/>
            <p:nvPr/>
          </p:nvSpPr>
          <p:spPr bwMode="auto">
            <a:xfrm>
              <a:off x="5881648" y="3645024"/>
              <a:ext cx="2249190" cy="2296724"/>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Submission Loader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19" name="Rectangle 18"/>
            <p:cNvSpPr/>
            <p:nvPr/>
          </p:nvSpPr>
          <p:spPr bwMode="auto">
            <a:xfrm>
              <a:off x="6097672" y="5222957"/>
              <a:ext cx="1881942" cy="535601"/>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File Converter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1" name="Rectangle 20"/>
            <p:cNvSpPr/>
            <p:nvPr/>
          </p:nvSpPr>
          <p:spPr bwMode="auto">
            <a:xfrm>
              <a:off x="6097672" y="4513379"/>
              <a:ext cx="1881942" cy="535601"/>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File </a:t>
              </a:r>
              <a:r>
                <a:rPr lang="en-US" dirty="0" err="1" smtClean="0">
                  <a:latin typeface="Arial Narrow" panose="020B0606020202030204" pitchFamily="34" charset="0"/>
                </a:rPr>
                <a:t>Segmenter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2" name="Rectangle 21"/>
            <p:cNvSpPr/>
            <p:nvPr/>
          </p:nvSpPr>
          <p:spPr bwMode="auto">
            <a:xfrm>
              <a:off x="3419872" y="1844824"/>
              <a:ext cx="1964307" cy="2441935"/>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Comparator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3" name="Rectangle 22"/>
            <p:cNvSpPr/>
            <p:nvPr/>
          </p:nvSpPr>
          <p:spPr bwMode="auto">
            <a:xfrm>
              <a:off x="3635896" y="3567968"/>
              <a:ext cx="1584176" cy="535601"/>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Comparator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4" name="Rectangle 23"/>
            <p:cNvSpPr/>
            <p:nvPr/>
          </p:nvSpPr>
          <p:spPr bwMode="auto">
            <a:xfrm>
              <a:off x="3635896" y="2503648"/>
              <a:ext cx="1584176" cy="890343"/>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Scorer Compiler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5" name="Rectangle 24"/>
            <p:cNvSpPr/>
            <p:nvPr/>
          </p:nvSpPr>
          <p:spPr bwMode="auto">
            <a:xfrm>
              <a:off x="611559" y="1845471"/>
              <a:ext cx="2160241" cy="2441935"/>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Report Generator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6" name="Rectangle 25"/>
            <p:cNvSpPr/>
            <p:nvPr/>
          </p:nvSpPr>
          <p:spPr bwMode="auto">
            <a:xfrm>
              <a:off x="853440" y="3312160"/>
              <a:ext cx="1630328" cy="792057"/>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University Accounting</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sp>
          <p:nvSpPr>
            <p:cNvPr id="27" name="Rectangle 26"/>
            <p:cNvSpPr/>
            <p:nvPr/>
          </p:nvSpPr>
          <p:spPr bwMode="auto">
            <a:xfrm>
              <a:off x="865722" y="2311234"/>
              <a:ext cx="1618046" cy="829734"/>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Arial Narrow" panose="020B0606020202030204" pitchFamily="34" charset="0"/>
                </a:rPr>
                <a:t>Paper Reporter</a:t>
              </a:r>
              <a:endParaRPr kumimoji="0" lang="en-GB" sz="2400" i="0" u="none" strike="noStrike" cap="none" normalizeH="0" baseline="0" dirty="0" smtClean="0">
                <a:ln>
                  <a:noFill/>
                </a:ln>
                <a:solidFill>
                  <a:schemeClr val="tx1"/>
                </a:solidFill>
                <a:effectLst/>
                <a:latin typeface="Arial Narrow" panose="020B0606020202030204" pitchFamily="34" charset="0"/>
              </a:endParaRPr>
            </a:p>
          </p:txBody>
        </p:sp>
        <p:cxnSp>
          <p:nvCxnSpPr>
            <p:cNvPr id="28" name="Straight Connector 27"/>
            <p:cNvCxnSpPr/>
            <p:nvPr/>
          </p:nvCxnSpPr>
          <p:spPr bwMode="auto">
            <a:xfrm>
              <a:off x="8149267" y="4560103"/>
              <a:ext cx="40702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0" name="Oval 29"/>
            <p:cNvSpPr/>
            <p:nvPr/>
          </p:nvSpPr>
          <p:spPr bwMode="auto">
            <a:xfrm>
              <a:off x="8504416" y="4426247"/>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18" charset="0"/>
              </a:endParaRPr>
            </a:p>
          </p:txBody>
        </p:sp>
        <p:cxnSp>
          <p:nvCxnSpPr>
            <p:cNvPr id="39" name="Straight Connector 38"/>
            <p:cNvCxnSpPr>
              <a:endCxn id="13" idx="3"/>
            </p:cNvCxnSpPr>
            <p:nvPr/>
          </p:nvCxnSpPr>
          <p:spPr bwMode="auto">
            <a:xfrm flipH="1">
              <a:off x="5384179" y="5517232"/>
              <a:ext cx="50590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H="1">
              <a:off x="5384179" y="3933056"/>
              <a:ext cx="50590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2771800" y="3933056"/>
              <a:ext cx="648073"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5" name="Straight Connector 44"/>
            <p:cNvCxnSpPr>
              <a:stCxn id="20" idx="0"/>
              <a:endCxn id="10" idx="2"/>
            </p:cNvCxnSpPr>
            <p:nvPr/>
          </p:nvCxnSpPr>
          <p:spPr bwMode="auto">
            <a:xfrm flipV="1">
              <a:off x="7006243" y="2726101"/>
              <a:ext cx="0" cy="91892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8149267" y="2217538"/>
              <a:ext cx="40702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9" name="Oval 48"/>
            <p:cNvSpPr/>
            <p:nvPr/>
          </p:nvSpPr>
          <p:spPr bwMode="auto">
            <a:xfrm>
              <a:off x="8504416" y="2083682"/>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18" charset="0"/>
              </a:endParaRPr>
            </a:p>
          </p:txBody>
        </p:sp>
      </p:grpSp>
      <p:sp>
        <p:nvSpPr>
          <p:cNvPr id="50" name="Rectangle 49"/>
          <p:cNvSpPr/>
          <p:nvPr/>
        </p:nvSpPr>
        <p:spPr>
          <a:xfrm>
            <a:off x="7788289" y="1299552"/>
            <a:ext cx="1535998" cy="830997"/>
          </a:xfrm>
          <a:prstGeom prst="rect">
            <a:avLst/>
          </a:prstGeom>
        </p:spPr>
        <p:txBody>
          <a:bodyPr wrap="none">
            <a:spAutoFit/>
          </a:bodyPr>
          <a:lstStyle/>
          <a:p>
            <a:pPr algn="ctr"/>
            <a:r>
              <a:rPr lang="en-US" dirty="0" smtClean="0">
                <a:latin typeface="Arial Narrow" panose="020B0606020202030204" pitchFamily="34" charset="0"/>
              </a:rPr>
              <a:t>Registration</a:t>
            </a:r>
            <a:br>
              <a:rPr lang="en-US" dirty="0" smtClean="0">
                <a:latin typeface="Arial Narrow" panose="020B0606020202030204" pitchFamily="34" charset="0"/>
              </a:rPr>
            </a:br>
            <a:r>
              <a:rPr lang="en-US" dirty="0" smtClean="0">
                <a:latin typeface="Arial Narrow" panose="020B0606020202030204" pitchFamily="34" charset="0"/>
              </a:rPr>
              <a:t>API</a:t>
            </a:r>
            <a:endParaRPr lang="en-GB" dirty="0">
              <a:latin typeface="Arial Narrow" panose="020B0606020202030204" pitchFamily="34" charset="0"/>
            </a:endParaRPr>
          </a:p>
        </p:txBody>
      </p:sp>
    </p:spTree>
    <p:extLst>
      <p:ext uri="{BB962C8B-B14F-4D97-AF65-F5344CB8AC3E}">
        <p14:creationId xmlns:p14="http://schemas.microsoft.com/office/powerpoint/2010/main" val="1567350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97" y="578768"/>
            <a:ext cx="6630259" cy="762000"/>
          </a:xfrm>
        </p:spPr>
        <p:txBody>
          <a:bodyPr/>
          <a:lstStyle/>
          <a:p>
            <a:r>
              <a:rPr lang="en-US" sz="3600" dirty="0" smtClean="0"/>
              <a:t>Subsystems vs Layering</a:t>
            </a:r>
            <a:endParaRPr lang="en-GB" sz="3600" dirty="0"/>
          </a:p>
        </p:txBody>
      </p:sp>
      <p:sp>
        <p:nvSpPr>
          <p:cNvPr id="4" name="Cube 3"/>
          <p:cNvSpPr/>
          <p:nvPr/>
        </p:nvSpPr>
        <p:spPr bwMode="auto">
          <a:xfrm>
            <a:off x="1403648" y="1911574"/>
            <a:ext cx="7128792" cy="3240360"/>
          </a:xfrm>
          <a:prstGeom prst="cube">
            <a:avLst>
              <a:gd name="adj" fmla="val 4211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5" name="Parallelogram 4"/>
          <p:cNvSpPr/>
          <p:nvPr/>
        </p:nvSpPr>
        <p:spPr bwMode="auto">
          <a:xfrm>
            <a:off x="2051720" y="2031814"/>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7" name="Parallelogram 6"/>
          <p:cNvSpPr/>
          <p:nvPr/>
        </p:nvSpPr>
        <p:spPr bwMode="auto">
          <a:xfrm>
            <a:off x="3210524" y="2044420"/>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9" name="Parallelogram 8"/>
          <p:cNvSpPr/>
          <p:nvPr/>
        </p:nvSpPr>
        <p:spPr bwMode="auto">
          <a:xfrm>
            <a:off x="4578824" y="2031814"/>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11" name="Parallelogram 10"/>
          <p:cNvSpPr/>
          <p:nvPr/>
        </p:nvSpPr>
        <p:spPr bwMode="auto">
          <a:xfrm>
            <a:off x="5737628" y="2044420"/>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nvGrpSpPr>
          <p:cNvPr id="53" name="Group 52"/>
          <p:cNvGrpSpPr/>
          <p:nvPr/>
        </p:nvGrpSpPr>
        <p:grpSpPr>
          <a:xfrm>
            <a:off x="204485" y="1917947"/>
            <a:ext cx="8323091" cy="4319365"/>
            <a:chOff x="204485" y="2162040"/>
            <a:chExt cx="8323091" cy="4319365"/>
          </a:xfrm>
        </p:grpSpPr>
        <p:grpSp>
          <p:nvGrpSpPr>
            <p:cNvPr id="52" name="Group 51"/>
            <p:cNvGrpSpPr/>
            <p:nvPr/>
          </p:nvGrpSpPr>
          <p:grpSpPr>
            <a:xfrm>
              <a:off x="204485" y="2162040"/>
              <a:ext cx="8323091" cy="4319365"/>
              <a:chOff x="209349" y="2098757"/>
              <a:chExt cx="8323091" cy="4319365"/>
            </a:xfrm>
          </p:grpSpPr>
          <p:grpSp>
            <p:nvGrpSpPr>
              <p:cNvPr id="21" name="Group 20"/>
              <p:cNvGrpSpPr/>
              <p:nvPr/>
            </p:nvGrpSpPr>
            <p:grpSpPr>
              <a:xfrm>
                <a:off x="1403648" y="2098757"/>
                <a:ext cx="7128792" cy="2029107"/>
                <a:chOff x="1403648" y="1922372"/>
                <a:chExt cx="7128792" cy="2029107"/>
              </a:xfrm>
              <a:solidFill>
                <a:srgbClr val="0049DA">
                  <a:alpha val="45000"/>
                </a:srgbClr>
              </a:solidFill>
            </p:grpSpPr>
            <p:sp>
              <p:nvSpPr>
                <p:cNvPr id="13" name="Rectangle 12"/>
                <p:cNvSpPr/>
                <p:nvPr/>
              </p:nvSpPr>
              <p:spPr bwMode="auto">
                <a:xfrm>
                  <a:off x="1403648" y="3280120"/>
                  <a:ext cx="5760640" cy="671359"/>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4" name="Parallelogram 13"/>
                <p:cNvSpPr/>
                <p:nvPr/>
              </p:nvSpPr>
              <p:spPr bwMode="auto">
                <a:xfrm rot="5400000" flipV="1">
                  <a:off x="6843022" y="2243638"/>
                  <a:ext cx="2010683" cy="1368152"/>
                </a:xfrm>
                <a:prstGeom prst="parallelogram">
                  <a:avLst>
                    <a:gd name="adj" fmla="val 10020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grpSp>
            <p:nvGrpSpPr>
              <p:cNvPr id="17" name="Group 16"/>
              <p:cNvGrpSpPr/>
              <p:nvPr/>
            </p:nvGrpSpPr>
            <p:grpSpPr>
              <a:xfrm>
                <a:off x="1403648" y="2721190"/>
                <a:ext cx="7128792" cy="2029107"/>
                <a:chOff x="1403648" y="2544805"/>
                <a:chExt cx="7128792" cy="2029107"/>
              </a:xfrm>
              <a:solidFill>
                <a:srgbClr val="0049DA"/>
              </a:solidFill>
            </p:grpSpPr>
            <p:sp>
              <p:nvSpPr>
                <p:cNvPr id="15" name="Rectangle 14"/>
                <p:cNvSpPr/>
                <p:nvPr/>
              </p:nvSpPr>
              <p:spPr bwMode="auto">
                <a:xfrm>
                  <a:off x="1403648" y="3902553"/>
                  <a:ext cx="5760640" cy="671359"/>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6" name="Parallelogram 15"/>
                <p:cNvSpPr/>
                <p:nvPr/>
              </p:nvSpPr>
              <p:spPr bwMode="auto">
                <a:xfrm rot="5400000" flipV="1">
                  <a:off x="6843022" y="2866071"/>
                  <a:ext cx="2010683" cy="1368152"/>
                </a:xfrm>
                <a:prstGeom prst="parallelogram">
                  <a:avLst>
                    <a:gd name="adj" fmla="val 10020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grpSp>
            <p:nvGrpSpPr>
              <p:cNvPr id="18" name="Group 17"/>
              <p:cNvGrpSpPr/>
              <p:nvPr/>
            </p:nvGrpSpPr>
            <p:grpSpPr>
              <a:xfrm>
                <a:off x="1400380" y="3362714"/>
                <a:ext cx="7128792" cy="2029107"/>
                <a:chOff x="1403648" y="2544805"/>
                <a:chExt cx="7128792" cy="2029107"/>
              </a:xfrm>
              <a:solidFill>
                <a:srgbClr val="0035A0"/>
              </a:solidFill>
            </p:grpSpPr>
            <p:sp>
              <p:nvSpPr>
                <p:cNvPr id="19" name="Rectangle 18"/>
                <p:cNvSpPr/>
                <p:nvPr/>
              </p:nvSpPr>
              <p:spPr bwMode="auto">
                <a:xfrm>
                  <a:off x="1403648" y="3902553"/>
                  <a:ext cx="5760640" cy="671359"/>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0" name="Parallelogram 19"/>
                <p:cNvSpPr/>
                <p:nvPr/>
              </p:nvSpPr>
              <p:spPr bwMode="auto">
                <a:xfrm rot="5400000" flipV="1">
                  <a:off x="6843022" y="2866071"/>
                  <a:ext cx="2010683" cy="1368152"/>
                </a:xfrm>
                <a:prstGeom prst="parallelogram">
                  <a:avLst>
                    <a:gd name="adj" fmla="val 10020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sp>
            <p:nvSpPr>
              <p:cNvPr id="39" name="TextBox 38"/>
              <p:cNvSpPr txBox="1"/>
              <p:nvPr/>
            </p:nvSpPr>
            <p:spPr>
              <a:xfrm>
                <a:off x="323528" y="3599125"/>
                <a:ext cx="928588" cy="400110"/>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Layer 1</a:t>
                </a:r>
                <a:endParaRPr lang="en-GB" sz="2000" dirty="0">
                  <a:solidFill>
                    <a:srgbClr val="000000"/>
                  </a:solidFill>
                  <a:latin typeface="Calibri" panose="020F0502020204030204" pitchFamily="34" charset="0"/>
                  <a:cs typeface="Calibri" panose="020F0502020204030204" pitchFamily="34" charset="0"/>
                </a:endParaRPr>
              </a:p>
            </p:txBody>
          </p:sp>
          <p:sp>
            <p:nvSpPr>
              <p:cNvPr id="40" name="TextBox 39"/>
              <p:cNvSpPr txBox="1"/>
              <p:nvPr/>
            </p:nvSpPr>
            <p:spPr>
              <a:xfrm>
                <a:off x="323528" y="4197476"/>
                <a:ext cx="928588" cy="400110"/>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Layer 2</a:t>
                </a:r>
                <a:endParaRPr lang="en-GB" sz="2000" dirty="0">
                  <a:solidFill>
                    <a:srgbClr val="000000"/>
                  </a:solidFill>
                  <a:latin typeface="Calibri" panose="020F0502020204030204" pitchFamily="34" charset="0"/>
                  <a:cs typeface="Calibri" panose="020F0502020204030204" pitchFamily="34" charset="0"/>
                </a:endParaRPr>
              </a:p>
            </p:txBody>
          </p:sp>
          <p:sp>
            <p:nvSpPr>
              <p:cNvPr id="41" name="TextBox 40"/>
              <p:cNvSpPr txBox="1"/>
              <p:nvPr/>
            </p:nvSpPr>
            <p:spPr>
              <a:xfrm>
                <a:off x="323528" y="4837708"/>
                <a:ext cx="928588" cy="400110"/>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Layer 3</a:t>
                </a:r>
                <a:endParaRPr lang="en-GB" sz="2000" dirty="0">
                  <a:solidFill>
                    <a:srgbClr val="000000"/>
                  </a:solidFill>
                  <a:latin typeface="Calibri" panose="020F0502020204030204" pitchFamily="34" charset="0"/>
                  <a:cs typeface="Calibri" panose="020F0502020204030204" pitchFamily="34" charset="0"/>
                </a:endParaRPr>
              </a:p>
            </p:txBody>
          </p:sp>
          <p:cxnSp>
            <p:nvCxnSpPr>
              <p:cNvPr id="46" name="Straight Arrow Connector 45"/>
              <p:cNvCxnSpPr/>
              <p:nvPr/>
            </p:nvCxnSpPr>
            <p:spPr bwMode="auto">
              <a:xfrm>
                <a:off x="1259632" y="3454585"/>
                <a:ext cx="0" cy="22137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8" name="TextBox 47"/>
              <p:cNvSpPr txBox="1"/>
              <p:nvPr/>
            </p:nvSpPr>
            <p:spPr>
              <a:xfrm>
                <a:off x="209349" y="5710236"/>
                <a:ext cx="1919243" cy="707886"/>
              </a:xfrm>
              <a:prstGeom prst="rect">
                <a:avLst/>
              </a:prstGeom>
              <a:noFill/>
            </p:spPr>
            <p:txBody>
              <a:bodyPr wrap="none" rtlCol="0">
                <a:spAutoFit/>
              </a:bodyPr>
              <a:lstStyle/>
              <a:p>
                <a:pPr algn="ctr"/>
                <a:r>
                  <a:rPr lang="en-US" sz="2000" dirty="0" smtClean="0">
                    <a:solidFill>
                      <a:srgbClr val="000000"/>
                    </a:solidFill>
                    <a:latin typeface="Calibri" panose="020F0502020204030204" pitchFamily="34" charset="0"/>
                    <a:cs typeface="Calibri" panose="020F0502020204030204" pitchFamily="34" charset="0"/>
                  </a:rPr>
                  <a:t>Implementation </a:t>
                </a:r>
              </a:p>
              <a:p>
                <a:pPr algn="ctr"/>
                <a:r>
                  <a:rPr lang="en-US" sz="2000" dirty="0" smtClean="0">
                    <a:solidFill>
                      <a:srgbClr val="000000"/>
                    </a:solidFill>
                    <a:latin typeface="Calibri" panose="020F0502020204030204" pitchFamily="34" charset="0"/>
                    <a:cs typeface="Calibri" panose="020F0502020204030204" pitchFamily="34" charset="0"/>
                  </a:rPr>
                  <a:t>Dimension</a:t>
                </a:r>
                <a:endParaRPr lang="en-GB" sz="2000" dirty="0">
                  <a:solidFill>
                    <a:srgbClr val="000000"/>
                  </a:solidFill>
                  <a:latin typeface="Calibri" panose="020F0502020204030204" pitchFamily="34" charset="0"/>
                  <a:cs typeface="Calibri" panose="020F0502020204030204" pitchFamily="34" charset="0"/>
                </a:endParaRPr>
              </a:p>
            </p:txBody>
          </p:sp>
        </p:grpSp>
        <p:grpSp>
          <p:nvGrpSpPr>
            <p:cNvPr id="38" name="Group 37"/>
            <p:cNvGrpSpPr/>
            <p:nvPr/>
          </p:nvGrpSpPr>
          <p:grpSpPr>
            <a:xfrm>
              <a:off x="1896087" y="3215218"/>
              <a:ext cx="4929956" cy="2157033"/>
              <a:chOff x="1896087" y="2996952"/>
              <a:chExt cx="4929956" cy="2157033"/>
            </a:xfrm>
          </p:grpSpPr>
          <p:sp>
            <p:nvSpPr>
              <p:cNvPr id="25" name="Cube 24"/>
              <p:cNvSpPr/>
              <p:nvPr/>
            </p:nvSpPr>
            <p:spPr bwMode="auto">
              <a:xfrm>
                <a:off x="1896087"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2" name="Rectangle 21"/>
              <p:cNvSpPr/>
              <p:nvPr/>
            </p:nvSpPr>
            <p:spPr bwMode="auto">
              <a:xfrm>
                <a:off x="2045657"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3" name="Rectangle 22"/>
              <p:cNvSpPr/>
              <p:nvPr/>
            </p:nvSpPr>
            <p:spPr bwMode="auto">
              <a:xfrm>
                <a:off x="2056584"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4" name="Rectangle 23"/>
              <p:cNvSpPr/>
              <p:nvPr/>
            </p:nvSpPr>
            <p:spPr bwMode="auto">
              <a:xfrm>
                <a:off x="2056584"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26" name="Cube 25"/>
              <p:cNvSpPr/>
              <p:nvPr/>
            </p:nvSpPr>
            <p:spPr bwMode="auto">
              <a:xfrm>
                <a:off x="3057510"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7" name="Rectangle 26"/>
              <p:cNvSpPr/>
              <p:nvPr/>
            </p:nvSpPr>
            <p:spPr bwMode="auto">
              <a:xfrm>
                <a:off x="3207080"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8" name="Rectangle 27"/>
              <p:cNvSpPr/>
              <p:nvPr/>
            </p:nvSpPr>
            <p:spPr bwMode="auto">
              <a:xfrm>
                <a:off x="3218007"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9" name="Rectangle 28"/>
              <p:cNvSpPr/>
              <p:nvPr/>
            </p:nvSpPr>
            <p:spPr bwMode="auto">
              <a:xfrm>
                <a:off x="3218007"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30" name="Cube 29"/>
              <p:cNvSpPr/>
              <p:nvPr/>
            </p:nvSpPr>
            <p:spPr bwMode="auto">
              <a:xfrm>
                <a:off x="4418326"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1" name="Rectangle 30"/>
              <p:cNvSpPr/>
              <p:nvPr/>
            </p:nvSpPr>
            <p:spPr bwMode="auto">
              <a:xfrm>
                <a:off x="4567896"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2" name="Rectangle 31"/>
              <p:cNvSpPr/>
              <p:nvPr/>
            </p:nvSpPr>
            <p:spPr bwMode="auto">
              <a:xfrm>
                <a:off x="4578823"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3" name="Rectangle 32"/>
              <p:cNvSpPr/>
              <p:nvPr/>
            </p:nvSpPr>
            <p:spPr bwMode="auto">
              <a:xfrm>
                <a:off x="4578823"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34" name="Cube 33"/>
              <p:cNvSpPr/>
              <p:nvPr/>
            </p:nvSpPr>
            <p:spPr bwMode="auto">
              <a:xfrm>
                <a:off x="5590290"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5" name="Rectangle 34"/>
              <p:cNvSpPr/>
              <p:nvPr/>
            </p:nvSpPr>
            <p:spPr bwMode="auto">
              <a:xfrm>
                <a:off x="5739860"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6" name="Rectangle 35"/>
              <p:cNvSpPr/>
              <p:nvPr/>
            </p:nvSpPr>
            <p:spPr bwMode="auto">
              <a:xfrm>
                <a:off x="5750787"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7" name="Rectangle 36"/>
              <p:cNvSpPr/>
              <p:nvPr/>
            </p:nvSpPr>
            <p:spPr bwMode="auto">
              <a:xfrm>
                <a:off x="5750787"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grpSp>
      <p:cxnSp>
        <p:nvCxnSpPr>
          <p:cNvPr id="43" name="Straight Arrow Connector 42"/>
          <p:cNvCxnSpPr/>
          <p:nvPr/>
        </p:nvCxnSpPr>
        <p:spPr bwMode="auto">
          <a:xfrm>
            <a:off x="2771800" y="1744747"/>
            <a:ext cx="576064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4" name="TextBox 43"/>
          <p:cNvSpPr txBox="1"/>
          <p:nvPr/>
        </p:nvSpPr>
        <p:spPr>
          <a:xfrm>
            <a:off x="7368722" y="1029347"/>
            <a:ext cx="1337226" cy="707886"/>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Functional </a:t>
            </a:r>
          </a:p>
          <a:p>
            <a:r>
              <a:rPr lang="en-US" sz="2000" dirty="0" smtClean="0">
                <a:solidFill>
                  <a:srgbClr val="000000"/>
                </a:solidFill>
                <a:latin typeface="Calibri" panose="020F0502020204030204" pitchFamily="34" charset="0"/>
                <a:cs typeface="Calibri" panose="020F0502020204030204" pitchFamily="34" charset="0"/>
              </a:rPr>
              <a:t>Dimension</a:t>
            </a:r>
            <a:endParaRPr lang="en-GB" sz="2000" dirty="0">
              <a:solidFill>
                <a:srgbClr val="000000"/>
              </a:solidFill>
              <a:latin typeface="Calibri" panose="020F0502020204030204" pitchFamily="34" charset="0"/>
              <a:cs typeface="Calibri" panose="020F0502020204030204" pitchFamily="34" charset="0"/>
            </a:endParaRPr>
          </a:p>
        </p:txBody>
      </p:sp>
      <p:grpSp>
        <p:nvGrpSpPr>
          <p:cNvPr id="95" name="Group 94"/>
          <p:cNvGrpSpPr/>
          <p:nvPr/>
        </p:nvGrpSpPr>
        <p:grpSpPr>
          <a:xfrm>
            <a:off x="2771800" y="1916831"/>
            <a:ext cx="4680520" cy="1269628"/>
            <a:chOff x="611558" y="1844821"/>
            <a:chExt cx="8108882" cy="4118345"/>
          </a:xfrm>
          <a:solidFill>
            <a:schemeClr val="accent5"/>
          </a:solidFill>
        </p:grpSpPr>
        <p:sp>
          <p:nvSpPr>
            <p:cNvPr id="96" name="Rectangle 95"/>
            <p:cNvSpPr/>
            <p:nvPr/>
          </p:nvSpPr>
          <p:spPr bwMode="auto">
            <a:xfrm>
              <a:off x="5881649" y="1862003"/>
              <a:ext cx="2249190" cy="1505560"/>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Account</a:t>
              </a:r>
              <a:br>
                <a:rPr lang="en-US" sz="1200" dirty="0" smtClean="0">
                  <a:latin typeface="Arial Narrow" panose="020B0606020202030204" pitchFamily="34" charset="0"/>
                </a:rPr>
              </a:br>
              <a:r>
                <a:rPr lang="en-US" sz="1200" dirty="0" smtClean="0">
                  <a:latin typeface="Arial Narrow" panose="020B0606020202030204" pitchFamily="34" charset="0"/>
                </a:rPr>
                <a:t>Registration</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97" name="Rectangle 96"/>
            <p:cNvSpPr/>
            <p:nvPr/>
          </p:nvSpPr>
          <p:spPr bwMode="auto">
            <a:xfrm>
              <a:off x="611558" y="5099070"/>
              <a:ext cx="2204715" cy="864096"/>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Ext. Paper Loader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98" name="Rectangle 97"/>
            <p:cNvSpPr/>
            <p:nvPr/>
          </p:nvSpPr>
          <p:spPr bwMode="auto">
            <a:xfrm>
              <a:off x="3419872" y="5085184"/>
              <a:ext cx="1964307" cy="864096"/>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Paper Repo’</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cxnSp>
          <p:nvCxnSpPr>
            <p:cNvPr id="99" name="Straight Connector 98"/>
            <p:cNvCxnSpPr>
              <a:stCxn id="98" idx="1"/>
              <a:endCxn id="97" idx="3"/>
            </p:cNvCxnSpPr>
            <p:nvPr/>
          </p:nvCxnSpPr>
          <p:spPr bwMode="auto">
            <a:xfrm flipH="1">
              <a:off x="2816273" y="5517232"/>
              <a:ext cx="603599" cy="13886"/>
            </a:xfrm>
            <a:prstGeom prst="line">
              <a:avLst/>
            </a:prstGeom>
            <a:grpFill/>
            <a:ln w="19050" cap="flat" cmpd="sng" algn="ctr">
              <a:solidFill>
                <a:schemeClr val="tx1"/>
              </a:solidFill>
              <a:prstDash val="solid"/>
              <a:round/>
              <a:headEnd type="none" w="med" len="med"/>
              <a:tailEnd type="none" w="med" len="med"/>
            </a:ln>
            <a:effectLst/>
          </p:spPr>
        </p:cxnSp>
        <p:sp>
          <p:nvSpPr>
            <p:cNvPr id="100" name="Rectangle 99"/>
            <p:cNvSpPr/>
            <p:nvPr/>
          </p:nvSpPr>
          <p:spPr bwMode="auto">
            <a:xfrm>
              <a:off x="5881648" y="3645024"/>
              <a:ext cx="2249190" cy="2296724"/>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Submission Loader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1" name="Rectangle 100"/>
            <p:cNvSpPr/>
            <p:nvPr/>
          </p:nvSpPr>
          <p:spPr bwMode="auto">
            <a:xfrm>
              <a:off x="6097672" y="5222957"/>
              <a:ext cx="1881942" cy="535601"/>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File Converter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2" name="Rectangle 101"/>
            <p:cNvSpPr/>
            <p:nvPr/>
          </p:nvSpPr>
          <p:spPr bwMode="auto">
            <a:xfrm>
              <a:off x="6097672" y="4513379"/>
              <a:ext cx="1881942" cy="535601"/>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File </a:t>
              </a:r>
              <a:r>
                <a:rPr lang="en-US" sz="1200" dirty="0" err="1" smtClean="0">
                  <a:latin typeface="Arial Narrow" panose="020B0606020202030204" pitchFamily="34" charset="0"/>
                </a:rPr>
                <a:t>Segmenter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3" name="Rectangle 102"/>
            <p:cNvSpPr/>
            <p:nvPr/>
          </p:nvSpPr>
          <p:spPr bwMode="auto">
            <a:xfrm>
              <a:off x="3419872" y="1844821"/>
              <a:ext cx="1964307" cy="2827021"/>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Comparator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4" name="Rectangle 103"/>
            <p:cNvSpPr/>
            <p:nvPr/>
          </p:nvSpPr>
          <p:spPr bwMode="auto">
            <a:xfrm>
              <a:off x="3635896" y="3618804"/>
              <a:ext cx="1584177" cy="795349"/>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Comparator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5" name="Rectangle 104"/>
            <p:cNvSpPr/>
            <p:nvPr/>
          </p:nvSpPr>
          <p:spPr bwMode="auto">
            <a:xfrm>
              <a:off x="3635896" y="2646742"/>
              <a:ext cx="1584177" cy="747245"/>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latin typeface="Arial Narrow" panose="020B0606020202030204" pitchFamily="34" charset="0"/>
                </a:rPr>
                <a:t>Score-</a:t>
              </a:r>
              <a:r>
                <a:rPr lang="en-US" sz="1100" dirty="0" err="1" smtClean="0">
                  <a:latin typeface="Arial Narrow" panose="020B0606020202030204" pitchFamily="34" charset="0"/>
                </a:rPr>
                <a:t>Compilr</a:t>
              </a:r>
              <a:endParaRPr kumimoji="0" lang="en-GB" sz="1100" i="0" u="none" strike="noStrike" cap="none" normalizeH="0" baseline="0" dirty="0" smtClean="0">
                <a:ln>
                  <a:noFill/>
                </a:ln>
                <a:solidFill>
                  <a:schemeClr val="tx1"/>
                </a:solidFill>
                <a:effectLst/>
                <a:latin typeface="Arial Narrow" panose="020B0606020202030204" pitchFamily="34" charset="0"/>
              </a:endParaRPr>
            </a:p>
          </p:txBody>
        </p:sp>
        <p:sp>
          <p:nvSpPr>
            <p:cNvPr id="106" name="Rectangle 105"/>
            <p:cNvSpPr/>
            <p:nvPr/>
          </p:nvSpPr>
          <p:spPr bwMode="auto">
            <a:xfrm>
              <a:off x="611560" y="1845466"/>
              <a:ext cx="2160242" cy="2840262"/>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Report Generator</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7" name="Rectangle 106"/>
            <p:cNvSpPr/>
            <p:nvPr/>
          </p:nvSpPr>
          <p:spPr bwMode="auto">
            <a:xfrm>
              <a:off x="853439" y="3678625"/>
              <a:ext cx="1630328" cy="659904"/>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Arial Narrow" panose="020B0606020202030204" pitchFamily="34" charset="0"/>
                </a:rPr>
                <a:t>Accounting</a:t>
              </a:r>
              <a:endParaRPr kumimoji="0" lang="en-GB" sz="1200" i="0" u="none" strike="noStrike" cap="none" normalizeH="0" baseline="0" dirty="0" smtClean="0">
                <a:ln>
                  <a:noFill/>
                </a:ln>
                <a:solidFill>
                  <a:schemeClr val="tx1"/>
                </a:solidFill>
                <a:effectLst/>
                <a:latin typeface="Arial Narrow" panose="020B0606020202030204" pitchFamily="34" charset="0"/>
              </a:endParaRPr>
            </a:p>
          </p:txBody>
        </p:sp>
        <p:sp>
          <p:nvSpPr>
            <p:cNvPr id="108" name="Rectangle 107"/>
            <p:cNvSpPr/>
            <p:nvPr/>
          </p:nvSpPr>
          <p:spPr bwMode="auto">
            <a:xfrm>
              <a:off x="865722" y="2645769"/>
              <a:ext cx="1618046" cy="729514"/>
            </a:xfrm>
            <a:prstGeom prst="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50" dirty="0" smtClean="0">
                  <a:latin typeface="Arial Narrow" panose="020B0606020202030204" pitchFamily="34" charset="0"/>
                </a:rPr>
                <a:t>Paper Reporter</a:t>
              </a:r>
              <a:endParaRPr kumimoji="0" lang="en-GB" sz="1050" i="0" u="none" strike="noStrike" cap="none" normalizeH="0" baseline="0" dirty="0" smtClean="0">
                <a:ln>
                  <a:noFill/>
                </a:ln>
                <a:solidFill>
                  <a:schemeClr val="tx1"/>
                </a:solidFill>
                <a:effectLst/>
                <a:latin typeface="Arial Narrow" panose="020B0606020202030204" pitchFamily="34" charset="0"/>
              </a:endParaRPr>
            </a:p>
          </p:txBody>
        </p:sp>
        <p:cxnSp>
          <p:nvCxnSpPr>
            <p:cNvPr id="109" name="Straight Connector 108"/>
            <p:cNvCxnSpPr/>
            <p:nvPr/>
          </p:nvCxnSpPr>
          <p:spPr bwMode="auto">
            <a:xfrm>
              <a:off x="8149267" y="4560103"/>
              <a:ext cx="407021" cy="0"/>
            </a:xfrm>
            <a:prstGeom prst="line">
              <a:avLst/>
            </a:prstGeom>
            <a:grpFill/>
            <a:ln w="19050" cap="flat" cmpd="sng" algn="ctr">
              <a:solidFill>
                <a:schemeClr val="tx1"/>
              </a:solidFill>
              <a:prstDash val="solid"/>
              <a:round/>
              <a:headEnd type="none" w="med" len="med"/>
              <a:tailEnd type="none" w="med" len="med"/>
            </a:ln>
            <a:effectLst/>
          </p:spPr>
        </p:cxnSp>
        <p:sp>
          <p:nvSpPr>
            <p:cNvPr id="110" name="Oval 109"/>
            <p:cNvSpPr/>
            <p:nvPr/>
          </p:nvSpPr>
          <p:spPr bwMode="auto">
            <a:xfrm>
              <a:off x="8504416" y="4426247"/>
              <a:ext cx="216024" cy="216024"/>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Times" pitchFamily="18" charset="0"/>
              </a:endParaRPr>
            </a:p>
          </p:txBody>
        </p:sp>
        <p:cxnSp>
          <p:nvCxnSpPr>
            <p:cNvPr id="111" name="Straight Connector 110"/>
            <p:cNvCxnSpPr>
              <a:endCxn id="98" idx="3"/>
            </p:cNvCxnSpPr>
            <p:nvPr/>
          </p:nvCxnSpPr>
          <p:spPr bwMode="auto">
            <a:xfrm flipH="1">
              <a:off x="5384179" y="5517232"/>
              <a:ext cx="505902" cy="0"/>
            </a:xfrm>
            <a:prstGeom prst="line">
              <a:avLst/>
            </a:prstGeom>
            <a:grpFill/>
            <a:ln w="1905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5384179" y="3933056"/>
              <a:ext cx="505902" cy="0"/>
            </a:xfrm>
            <a:prstGeom prst="line">
              <a:avLst/>
            </a:prstGeom>
            <a:grpFill/>
            <a:ln w="19050"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flipH="1">
              <a:off x="2771800" y="3933056"/>
              <a:ext cx="648073" cy="0"/>
            </a:xfrm>
            <a:prstGeom prst="line">
              <a:avLst/>
            </a:prstGeom>
            <a:grpFill/>
            <a:ln w="19050" cap="flat" cmpd="sng" algn="ctr">
              <a:solidFill>
                <a:schemeClr val="tx1"/>
              </a:solidFill>
              <a:prstDash val="solid"/>
              <a:round/>
              <a:headEnd type="none" w="med" len="med"/>
              <a:tailEnd type="none" w="med" len="med"/>
            </a:ln>
            <a:effectLst/>
          </p:spPr>
        </p:cxnSp>
        <p:cxnSp>
          <p:nvCxnSpPr>
            <p:cNvPr id="114" name="Straight Connector 113"/>
            <p:cNvCxnSpPr>
              <a:stCxn id="100" idx="0"/>
              <a:endCxn id="96" idx="2"/>
            </p:cNvCxnSpPr>
            <p:nvPr/>
          </p:nvCxnSpPr>
          <p:spPr bwMode="auto">
            <a:xfrm flipV="1">
              <a:off x="7006245" y="3367563"/>
              <a:ext cx="0" cy="277460"/>
            </a:xfrm>
            <a:prstGeom prst="line">
              <a:avLst/>
            </a:prstGeom>
            <a:grpFill/>
            <a:ln w="1905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a:off x="8149267" y="2217538"/>
              <a:ext cx="407021" cy="0"/>
            </a:xfrm>
            <a:prstGeom prst="line">
              <a:avLst/>
            </a:prstGeom>
            <a:grpFill/>
            <a:ln w="19050" cap="flat" cmpd="sng" algn="ctr">
              <a:solidFill>
                <a:schemeClr val="tx1"/>
              </a:solidFill>
              <a:prstDash val="solid"/>
              <a:round/>
              <a:headEnd type="none" w="med" len="med"/>
              <a:tailEnd type="none" w="med" len="med"/>
            </a:ln>
            <a:effectLst/>
          </p:spPr>
        </p:cxnSp>
        <p:sp>
          <p:nvSpPr>
            <p:cNvPr id="116" name="Oval 115"/>
            <p:cNvSpPr/>
            <p:nvPr/>
          </p:nvSpPr>
          <p:spPr bwMode="auto">
            <a:xfrm>
              <a:off x="8504416" y="2083682"/>
              <a:ext cx="216024" cy="216024"/>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Times" pitchFamily="18" charset="0"/>
              </a:endParaRPr>
            </a:p>
          </p:txBody>
        </p:sp>
      </p:grpSp>
    </p:spTree>
    <p:extLst>
      <p:ext uri="{BB962C8B-B14F-4D97-AF65-F5344CB8AC3E}">
        <p14:creationId xmlns:p14="http://schemas.microsoft.com/office/powerpoint/2010/main" val="279162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8E49D5BB-029A-48A9-B099-86C659E24630}" type="slidenum">
              <a:rPr lang="en-US" smtClean="0">
                <a:solidFill>
                  <a:srgbClr val="FFFFFF"/>
                </a:solidFill>
              </a:rPr>
              <a:pPr>
                <a:defRPr/>
              </a:pPr>
              <a:t>116</a:t>
            </a:fld>
            <a:endParaRPr lang="en-US">
              <a:solidFill>
                <a:srgbClr val="FFFFFF"/>
              </a:solidFill>
            </a:endParaRPr>
          </a:p>
        </p:txBody>
      </p:sp>
      <p:pic>
        <p:nvPicPr>
          <p:cNvPr id="79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67" y="100239"/>
            <a:ext cx="8697813" cy="563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56" y="5859735"/>
            <a:ext cx="82677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07076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assModelForward.jpg"/>
          <p:cNvPicPr>
            <a:picLocks noChangeAspect="1"/>
          </p:cNvPicPr>
          <p:nvPr/>
        </p:nvPicPr>
        <p:blipFill>
          <a:blip r:embed="rId2" cstate="print"/>
          <a:stretch>
            <a:fillRect/>
          </a:stretch>
        </p:blipFill>
        <p:spPr>
          <a:xfrm>
            <a:off x="4806952" y="1051111"/>
            <a:ext cx="3886200" cy="2514600"/>
          </a:xfrm>
          <a:prstGeom prst="rect">
            <a:avLst/>
          </a:prstGeom>
          <a:ln w="19050">
            <a:solidFill>
              <a:schemeClr val="tx2">
                <a:lumMod val="75000"/>
              </a:schemeClr>
            </a:solidFill>
          </a:ln>
        </p:spPr>
      </p:pic>
      <p:pic>
        <p:nvPicPr>
          <p:cNvPr id="9" name="Picture 8" descr="ClassModelReverse.jpg"/>
          <p:cNvPicPr>
            <a:picLocks noChangeAspect="1"/>
          </p:cNvPicPr>
          <p:nvPr/>
        </p:nvPicPr>
        <p:blipFill>
          <a:blip r:embed="rId3" cstate="print"/>
          <a:stretch>
            <a:fillRect/>
          </a:stretch>
        </p:blipFill>
        <p:spPr>
          <a:xfrm>
            <a:off x="611560" y="1031011"/>
            <a:ext cx="3810000" cy="2514600"/>
          </a:xfrm>
          <a:prstGeom prst="rect">
            <a:avLst/>
          </a:prstGeom>
          <a:ln w="19050">
            <a:solidFill>
              <a:schemeClr val="bg2">
                <a:lumMod val="25000"/>
              </a:schemeClr>
            </a:solidFill>
          </a:ln>
        </p:spPr>
      </p:pic>
      <p:pic>
        <p:nvPicPr>
          <p:cNvPr id="10" name="Picture 9" descr="ClassModelForward.jpg"/>
          <p:cNvPicPr>
            <a:picLocks noChangeAspect="1"/>
          </p:cNvPicPr>
          <p:nvPr/>
        </p:nvPicPr>
        <p:blipFill>
          <a:blip r:embed="rId2" cstate="print"/>
          <a:stretch>
            <a:fillRect/>
          </a:stretch>
        </p:blipFill>
        <p:spPr>
          <a:xfrm>
            <a:off x="2771800" y="4149080"/>
            <a:ext cx="3886200" cy="2514600"/>
          </a:xfrm>
          <a:prstGeom prst="rect">
            <a:avLst/>
          </a:prstGeom>
          <a:ln w="19050">
            <a:solidFill>
              <a:schemeClr val="tx1"/>
            </a:solidFill>
          </a:ln>
        </p:spPr>
      </p:pic>
      <p:sp>
        <p:nvSpPr>
          <p:cNvPr id="11" name="TextBox 10"/>
          <p:cNvSpPr txBox="1"/>
          <p:nvPr/>
        </p:nvSpPr>
        <p:spPr>
          <a:xfrm>
            <a:off x="1304529" y="3621811"/>
            <a:ext cx="2424062" cy="307777"/>
          </a:xfrm>
          <a:prstGeom prst="rect">
            <a:avLst/>
          </a:prstGeom>
          <a:noFill/>
        </p:spPr>
        <p:txBody>
          <a:bodyPr wrap="none" rtlCol="0">
            <a:spAutoFit/>
          </a:bodyPr>
          <a:lstStyle/>
          <a:p>
            <a:pPr algn="ctr"/>
            <a:r>
              <a:rPr lang="en-US" sz="1400" dirty="0" smtClean="0">
                <a:latin typeface="Arial" pitchFamily="34" charset="0"/>
                <a:cs typeface="Arial" pitchFamily="34" charset="0"/>
              </a:rPr>
              <a:t>Reverse Engineered Design</a:t>
            </a:r>
            <a:endParaRPr lang="en-US" sz="1400" dirty="0">
              <a:latin typeface="Arial" pitchFamily="34" charset="0"/>
              <a:cs typeface="Arial" pitchFamily="34" charset="0"/>
            </a:endParaRPr>
          </a:p>
        </p:txBody>
      </p:sp>
      <p:sp>
        <p:nvSpPr>
          <p:cNvPr id="12" name="Rectangle 11"/>
          <p:cNvSpPr/>
          <p:nvPr/>
        </p:nvSpPr>
        <p:spPr>
          <a:xfrm>
            <a:off x="3623855" y="5444480"/>
            <a:ext cx="381000" cy="457200"/>
          </a:xfrm>
          <a:prstGeom prst="rect">
            <a:avLst/>
          </a:prstGeom>
          <a:solidFill>
            <a:srgbClr val="FFFFFF">
              <a:alpha val="4588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54402" y="4707632"/>
            <a:ext cx="304800" cy="381000"/>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35390" y="4870392"/>
            <a:ext cx="335280" cy="415636"/>
          </a:xfrm>
          <a:prstGeom prst="rect">
            <a:avLst/>
          </a:prstGeom>
          <a:solidFill>
            <a:srgbClr val="FFFFFF">
              <a:alpha val="4588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07021" y="4328114"/>
            <a:ext cx="304800" cy="190500"/>
          </a:xfrm>
          <a:prstGeom prst="rect">
            <a:avLst/>
          </a:prstGeom>
          <a:solidFill>
            <a:srgbClr val="FFFFFF">
              <a:alpha val="4588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72545" y="5520680"/>
            <a:ext cx="297870" cy="318655"/>
          </a:xfrm>
          <a:prstGeom prst="rect">
            <a:avLst/>
          </a:prstGeom>
          <a:solidFill>
            <a:srgbClr val="FFFFFF">
              <a:alpha val="4588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4402" y="5314255"/>
            <a:ext cx="304800" cy="34637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76868" y="3661191"/>
            <a:ext cx="1946367" cy="307777"/>
          </a:xfrm>
          <a:prstGeom prst="rect">
            <a:avLst/>
          </a:prstGeom>
          <a:noFill/>
        </p:spPr>
        <p:txBody>
          <a:bodyPr wrap="none" rtlCol="0">
            <a:spAutoFit/>
          </a:bodyPr>
          <a:lstStyle/>
          <a:p>
            <a:r>
              <a:rPr lang="en-US" sz="1400" dirty="0" smtClean="0">
                <a:latin typeface="Arial" pitchFamily="34" charset="0"/>
                <a:cs typeface="Arial" pitchFamily="34" charset="0"/>
              </a:rPr>
              <a:t>Forward Class Design</a:t>
            </a:r>
            <a:endParaRPr lang="en-US" sz="1400" dirty="0">
              <a:latin typeface="Arial" pitchFamily="34" charset="0"/>
              <a:cs typeface="Arial" pitchFamily="34" charset="0"/>
            </a:endParaRPr>
          </a:p>
        </p:txBody>
      </p:sp>
      <p:sp>
        <p:nvSpPr>
          <p:cNvPr id="20" name="Rectangle 19"/>
          <p:cNvSpPr/>
          <p:nvPr/>
        </p:nvSpPr>
        <p:spPr>
          <a:xfrm>
            <a:off x="3914800" y="5901680"/>
            <a:ext cx="228600" cy="304800"/>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39145" y="5534535"/>
            <a:ext cx="228600" cy="304800"/>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59202" y="5314255"/>
            <a:ext cx="1378904" cy="307777"/>
          </a:xfrm>
          <a:prstGeom prst="rect">
            <a:avLst/>
          </a:prstGeom>
          <a:noFill/>
        </p:spPr>
        <p:txBody>
          <a:bodyPr wrap="none" rtlCol="0">
            <a:spAutoFit/>
          </a:bodyPr>
          <a:lstStyle/>
          <a:p>
            <a:r>
              <a:rPr lang="en-US" sz="1400" dirty="0" smtClean="0">
                <a:latin typeface="Arial" pitchFamily="34" charset="0"/>
                <a:cs typeface="Arial" pitchFamily="34" charset="0"/>
              </a:rPr>
              <a:t>False Negative</a:t>
            </a:r>
            <a:endParaRPr lang="en-US" sz="1400" dirty="0">
              <a:latin typeface="Arial" pitchFamily="34" charset="0"/>
              <a:cs typeface="Arial" pitchFamily="34" charset="0"/>
            </a:endParaRPr>
          </a:p>
        </p:txBody>
      </p:sp>
      <p:sp>
        <p:nvSpPr>
          <p:cNvPr id="23" name="TextBox 22"/>
          <p:cNvSpPr txBox="1"/>
          <p:nvPr/>
        </p:nvSpPr>
        <p:spPr>
          <a:xfrm>
            <a:off x="7073057" y="4704655"/>
            <a:ext cx="1300356" cy="307777"/>
          </a:xfrm>
          <a:prstGeom prst="rect">
            <a:avLst/>
          </a:prstGeom>
          <a:noFill/>
        </p:spPr>
        <p:txBody>
          <a:bodyPr wrap="none" rtlCol="0">
            <a:spAutoFit/>
          </a:bodyPr>
          <a:lstStyle/>
          <a:p>
            <a:r>
              <a:rPr lang="en-US" sz="1400" dirty="0">
                <a:latin typeface="Arial" pitchFamily="34" charset="0"/>
                <a:cs typeface="Arial" pitchFamily="34" charset="0"/>
              </a:rPr>
              <a:t>False</a:t>
            </a:r>
            <a:r>
              <a:rPr lang="en-US" sz="1400" dirty="0" smtClean="0">
                <a:latin typeface="Arial" pitchFamily="34" charset="0"/>
                <a:cs typeface="Arial" pitchFamily="34" charset="0"/>
              </a:rPr>
              <a:t> Positive</a:t>
            </a:r>
            <a:endParaRPr lang="en-US" sz="1400" dirty="0">
              <a:latin typeface="Arial" pitchFamily="34" charset="0"/>
              <a:cs typeface="Arial" pitchFamily="34" charset="0"/>
            </a:endParaRPr>
          </a:p>
        </p:txBody>
      </p:sp>
      <p:sp>
        <p:nvSpPr>
          <p:cNvPr id="2" name="Title 1"/>
          <p:cNvSpPr>
            <a:spLocks noGrp="1"/>
          </p:cNvSpPr>
          <p:nvPr>
            <p:ph type="title"/>
          </p:nvPr>
        </p:nvSpPr>
        <p:spPr>
          <a:xfrm>
            <a:off x="539552" y="188640"/>
            <a:ext cx="8229600" cy="756373"/>
          </a:xfrm>
        </p:spPr>
        <p:txBody>
          <a:bodyPr>
            <a:normAutofit fontScale="90000"/>
          </a:bodyPr>
          <a:lstStyle/>
          <a:p>
            <a:r>
              <a:rPr lang="en-US" dirty="0" smtClean="0"/>
              <a:t>Comparing Reverse and Forward UML</a:t>
            </a:r>
            <a:endParaRPr lang="sv-SE" dirty="0"/>
          </a:p>
        </p:txBody>
      </p:sp>
    </p:spTree>
    <p:extLst>
      <p:ext uri="{BB962C8B-B14F-4D97-AF65-F5344CB8AC3E}">
        <p14:creationId xmlns:p14="http://schemas.microsoft.com/office/powerpoint/2010/main" val="22369000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dirty="0"/>
          </a:p>
        </p:txBody>
      </p:sp>
      <p:pic>
        <p:nvPicPr>
          <p:cNvPr id="4" name="Picture 3" descr="ClassModelReverse.jpg"/>
          <p:cNvPicPr>
            <a:picLocks noChangeAspect="1"/>
          </p:cNvPicPr>
          <p:nvPr/>
        </p:nvPicPr>
        <p:blipFill>
          <a:blip r:embed="rId2" cstate="print"/>
          <a:stretch>
            <a:fillRect/>
          </a:stretch>
        </p:blipFill>
        <p:spPr>
          <a:xfrm>
            <a:off x="611560" y="1031011"/>
            <a:ext cx="8208912" cy="5417882"/>
          </a:xfrm>
          <a:prstGeom prst="rect">
            <a:avLst/>
          </a:prstGeom>
          <a:ln w="19050">
            <a:solidFill>
              <a:schemeClr val="bg2">
                <a:lumMod val="25000"/>
              </a:schemeClr>
            </a:solidFill>
          </a:ln>
        </p:spPr>
      </p:pic>
    </p:spTree>
    <p:extLst>
      <p:ext uri="{BB962C8B-B14F-4D97-AF65-F5344CB8AC3E}">
        <p14:creationId xmlns:p14="http://schemas.microsoft.com/office/powerpoint/2010/main" val="7263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0" y="296826"/>
            <a:ext cx="9144000" cy="703282"/>
          </a:xfrm>
        </p:spPr>
        <p:txBody>
          <a:bodyPr/>
          <a:lstStyle/>
          <a:p>
            <a:r>
              <a:rPr lang="en-US" sz="3600" dirty="0" smtClean="0"/>
              <a:t>How is Level of Detail distributed in a diagram?</a:t>
            </a:r>
            <a:endParaRPr lang="en-GB" sz="3600" dirty="0"/>
          </a:p>
        </p:txBody>
      </p:sp>
      <p:sp>
        <p:nvSpPr>
          <p:cNvPr id="4" name="Text Placeholder 3"/>
          <p:cNvSpPr>
            <a:spLocks noGrp="1"/>
          </p:cNvSpPr>
          <p:nvPr>
            <p:ph type="body" idx="1"/>
          </p:nvPr>
        </p:nvSpPr>
        <p:spPr>
          <a:xfrm>
            <a:off x="457200" y="1003288"/>
            <a:ext cx="4040188" cy="639762"/>
          </a:xfrm>
        </p:spPr>
        <p:txBody>
          <a:bodyPr/>
          <a:lstStyle/>
          <a:p>
            <a:r>
              <a:rPr lang="en-US" dirty="0" smtClean="0"/>
              <a:t>Case 1	</a:t>
            </a:r>
            <a:endParaRPr lang="en-GB" dirty="0"/>
          </a:p>
        </p:txBody>
      </p:sp>
      <p:pic>
        <p:nvPicPr>
          <p:cNvPr id="8" name="Picture 2" descr="C:\Documents and Settings\Robin\Mijn documenten\Universiteit\BachelorProject\images\Analysis Model FRIS\ServletsClassDiagram.png"/>
          <p:cNvPicPr>
            <a:picLocks noGrp="1" noChangeAspect="1" noChangeArrowheads="1"/>
          </p:cNvPicPr>
          <p:nvPr>
            <p:ph sz="half" idx="2"/>
          </p:nvPr>
        </p:nvPicPr>
        <p:blipFill>
          <a:blip r:embed="rId3"/>
          <a:stretch>
            <a:fillRect/>
          </a:stretch>
        </p:blipFill>
        <p:spPr bwMode="auto">
          <a:xfrm>
            <a:off x="457200" y="1762401"/>
            <a:ext cx="4040188" cy="3277598"/>
          </a:xfrm>
          <a:prstGeom prst="rect">
            <a:avLst/>
          </a:prstGeom>
          <a:noFill/>
          <a:ln w="9525">
            <a:noFill/>
            <a:miter lim="800000"/>
            <a:headEnd/>
            <a:tailEnd/>
          </a:ln>
        </p:spPr>
      </p:pic>
      <p:sp>
        <p:nvSpPr>
          <p:cNvPr id="6" name="Text Placeholder 5"/>
          <p:cNvSpPr>
            <a:spLocks noGrp="1"/>
          </p:cNvSpPr>
          <p:nvPr>
            <p:ph type="body" sz="quarter" idx="3"/>
          </p:nvPr>
        </p:nvSpPr>
        <p:spPr>
          <a:xfrm>
            <a:off x="4645030" y="1003288"/>
            <a:ext cx="4041775" cy="639762"/>
          </a:xfrm>
        </p:spPr>
        <p:txBody>
          <a:bodyPr/>
          <a:lstStyle/>
          <a:p>
            <a:r>
              <a:rPr lang="en-US" dirty="0" smtClean="0"/>
              <a:t>Case 2</a:t>
            </a:r>
            <a:endParaRPr lang="en-GB" dirty="0"/>
          </a:p>
        </p:txBody>
      </p:sp>
      <p:pic>
        <p:nvPicPr>
          <p:cNvPr id="9" name="Picture 2" descr="C:\Documents and Settings\Robin\Mijn documenten\Universiteit\BachelorProject\images\galileo_gss\main_avgsd.png"/>
          <p:cNvPicPr>
            <a:picLocks noGrp="1" noChangeAspect="1" noChangeArrowheads="1"/>
          </p:cNvPicPr>
          <p:nvPr>
            <p:ph sz="quarter" idx="4"/>
          </p:nvPr>
        </p:nvPicPr>
        <p:blipFill>
          <a:blip r:embed="rId4"/>
          <a:stretch>
            <a:fillRect/>
          </a:stretch>
        </p:blipFill>
        <p:spPr bwMode="auto">
          <a:xfrm>
            <a:off x="4645025" y="1750987"/>
            <a:ext cx="4041775" cy="3286147"/>
          </a:xfrm>
          <a:prstGeom prst="rect">
            <a:avLst/>
          </a:prstGeom>
          <a:noFill/>
          <a:ln w="9525">
            <a:noFill/>
            <a:miter lim="800000"/>
            <a:headEnd/>
            <a:tailEnd/>
          </a:ln>
        </p:spPr>
      </p:pic>
      <p:sp>
        <p:nvSpPr>
          <p:cNvPr id="10" name="TextBox 9"/>
          <p:cNvSpPr txBox="1"/>
          <p:nvPr/>
        </p:nvSpPr>
        <p:spPr>
          <a:xfrm>
            <a:off x="2721213" y="6131502"/>
            <a:ext cx="6065635" cy="369332"/>
          </a:xfrm>
          <a:prstGeom prst="rect">
            <a:avLst/>
          </a:prstGeom>
          <a:noFill/>
        </p:spPr>
        <p:txBody>
          <a:bodyPr wrap="none" rtlCol="0">
            <a:spAutoFit/>
          </a:bodyPr>
          <a:lstStyle/>
          <a:p>
            <a:r>
              <a:rPr lang="en-US" sz="1800" dirty="0" smtClean="0">
                <a:solidFill>
                  <a:schemeClr val="bg1">
                    <a:lumMod val="65000"/>
                  </a:schemeClr>
                </a:solidFill>
                <a:latin typeface="Calibri" pitchFamily="34" charset="0"/>
              </a:rPr>
              <a:t>Robin van den </a:t>
            </a:r>
            <a:r>
              <a:rPr lang="en-US" sz="1800" dirty="0" err="1" smtClean="0">
                <a:solidFill>
                  <a:schemeClr val="bg1">
                    <a:lumMod val="65000"/>
                  </a:schemeClr>
                </a:solidFill>
                <a:latin typeface="Calibri" pitchFamily="34" charset="0"/>
              </a:rPr>
              <a:t>Broek</a:t>
            </a:r>
            <a:r>
              <a:rPr lang="en-US" sz="1800" dirty="0" smtClean="0">
                <a:solidFill>
                  <a:schemeClr val="bg1">
                    <a:lumMod val="65000"/>
                  </a:schemeClr>
                </a:solidFill>
                <a:latin typeface="Calibri" pitchFamily="34" charset="0"/>
              </a:rPr>
              <a:t> B.Sc. Thesis in CS, 2009, Leiden University</a:t>
            </a:r>
            <a:endParaRPr lang="en-GB" sz="1800" dirty="0">
              <a:solidFill>
                <a:schemeClr val="bg1">
                  <a:lumMod val="65000"/>
                </a:schemeClr>
              </a:solidFill>
              <a:latin typeface="Calibri" pitchFamily="34" charset="0"/>
            </a:endParaRPr>
          </a:p>
        </p:txBody>
      </p:sp>
      <p:pic>
        <p:nvPicPr>
          <p:cNvPr id="11" name="Picture 2" descr="C:\Documents and Settings\Robin\Mijn documenten\Universiteit\BachelorProject\images\Analysis Model FRIS\ServletsClassDiagram.png"/>
          <p:cNvPicPr>
            <a:picLocks noChangeAspect="1" noChangeArrowheads="1"/>
          </p:cNvPicPr>
          <p:nvPr/>
        </p:nvPicPr>
        <p:blipFill>
          <a:blip r:embed="rId3"/>
          <a:srcRect l="64479" t="67995" r="26680" b="25466"/>
          <a:stretch>
            <a:fillRect/>
          </a:stretch>
        </p:blipFill>
        <p:spPr bwMode="auto">
          <a:xfrm>
            <a:off x="571472" y="5572140"/>
            <a:ext cx="357190" cy="214314"/>
          </a:xfrm>
          <a:prstGeom prst="rect">
            <a:avLst/>
          </a:prstGeom>
          <a:noFill/>
          <a:ln w="9525">
            <a:noFill/>
            <a:miter lim="800000"/>
            <a:headEnd/>
            <a:tailEnd/>
          </a:ln>
          <a:effectLst/>
        </p:spPr>
      </p:pic>
      <p:sp>
        <p:nvSpPr>
          <p:cNvPr id="12" name="Rectangle 79"/>
          <p:cNvSpPr>
            <a:spLocks noChangeArrowheads="1"/>
          </p:cNvSpPr>
          <p:nvPr/>
        </p:nvSpPr>
        <p:spPr bwMode="auto">
          <a:xfrm>
            <a:off x="1071538" y="5572140"/>
            <a:ext cx="1000132" cy="21431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Arial" pitchFamily="34" charset="0"/>
                <a:cs typeface="Arial" pitchFamily="34" charset="0"/>
              </a:rPr>
              <a:t>Low</a:t>
            </a:r>
            <a:r>
              <a:rPr kumimoji="0" lang="en-US" sz="1400" i="0" u="none" strike="noStrike" cap="none" normalizeH="0" dirty="0" smtClean="0">
                <a:ln>
                  <a:noFill/>
                </a:ln>
                <a:solidFill>
                  <a:schemeClr val="tx1"/>
                </a:solidFill>
                <a:effectLst/>
                <a:latin typeface="Arial" pitchFamily="34" charset="0"/>
                <a:cs typeface="Arial" pitchFamily="34" charset="0"/>
              </a:rPr>
              <a:t> detail</a:t>
            </a:r>
            <a:endParaRPr kumimoji="0" lang="en-US" sz="140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2" descr="C:\Documents and Settings\Robin\Mijn documenten\Universiteit\BachelorProject\images\galileo_gss\main_avgsd.png"/>
          <p:cNvPicPr>
            <a:picLocks noChangeAspect="1" noChangeArrowheads="1"/>
          </p:cNvPicPr>
          <p:nvPr/>
        </p:nvPicPr>
        <p:blipFill>
          <a:blip r:embed="rId4"/>
          <a:srcRect l="10330" t="9469" r="79065" b="84009"/>
          <a:stretch>
            <a:fillRect/>
          </a:stretch>
        </p:blipFill>
        <p:spPr bwMode="auto">
          <a:xfrm>
            <a:off x="7072330" y="5572140"/>
            <a:ext cx="428628" cy="214314"/>
          </a:xfrm>
          <a:prstGeom prst="rect">
            <a:avLst/>
          </a:prstGeom>
          <a:noFill/>
          <a:ln w="9525">
            <a:noFill/>
            <a:miter lim="800000"/>
            <a:headEnd/>
            <a:tailEnd/>
          </a:ln>
          <a:effectLst/>
        </p:spPr>
      </p:pic>
      <p:sp>
        <p:nvSpPr>
          <p:cNvPr id="14" name="Rectangle 79"/>
          <p:cNvSpPr>
            <a:spLocks noChangeArrowheads="1"/>
          </p:cNvSpPr>
          <p:nvPr/>
        </p:nvSpPr>
        <p:spPr bwMode="auto">
          <a:xfrm>
            <a:off x="7643834" y="5572140"/>
            <a:ext cx="1000132" cy="21431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Arial" pitchFamily="34" charset="0"/>
                <a:cs typeface="Arial" pitchFamily="34" charset="0"/>
              </a:rPr>
              <a:t>Low</a:t>
            </a:r>
            <a:r>
              <a:rPr kumimoji="0" lang="en-US" sz="1400" i="0" u="none" strike="noStrike" cap="none" normalizeH="0" dirty="0" smtClean="0">
                <a:ln>
                  <a:noFill/>
                </a:ln>
                <a:solidFill>
                  <a:schemeClr val="tx1"/>
                </a:solidFill>
                <a:effectLst/>
                <a:latin typeface="Arial" pitchFamily="34" charset="0"/>
                <a:cs typeface="Arial" pitchFamily="34" charset="0"/>
              </a:rPr>
              <a:t> detail</a:t>
            </a:r>
            <a:endParaRPr kumimoji="0" lang="en-US" sz="140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2" descr="C:\Documents and Settings\Robin\Mijn documenten\Universiteit\BachelorProject\images\Analysis Model FRIS\ServletsClassDiagram.png"/>
          <p:cNvPicPr>
            <a:picLocks noChangeAspect="1" noChangeArrowheads="1"/>
          </p:cNvPicPr>
          <p:nvPr/>
        </p:nvPicPr>
        <p:blipFill>
          <a:blip r:embed="rId3"/>
          <a:srcRect l="50334" t="37480" r="40825" b="53802"/>
          <a:stretch>
            <a:fillRect/>
          </a:stretch>
        </p:blipFill>
        <p:spPr bwMode="auto">
          <a:xfrm>
            <a:off x="571472" y="5214950"/>
            <a:ext cx="357190" cy="285752"/>
          </a:xfrm>
          <a:prstGeom prst="rect">
            <a:avLst/>
          </a:prstGeom>
          <a:noFill/>
          <a:ln w="9525">
            <a:noFill/>
            <a:miter lim="800000"/>
            <a:headEnd/>
            <a:tailEnd/>
          </a:ln>
          <a:effectLst/>
        </p:spPr>
      </p:pic>
      <p:sp>
        <p:nvSpPr>
          <p:cNvPr id="16" name="Rectangle 79"/>
          <p:cNvSpPr>
            <a:spLocks noChangeArrowheads="1"/>
          </p:cNvSpPr>
          <p:nvPr/>
        </p:nvSpPr>
        <p:spPr bwMode="auto">
          <a:xfrm>
            <a:off x="1071538" y="5248288"/>
            <a:ext cx="1000132" cy="21431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Arial" pitchFamily="34" charset="0"/>
                <a:cs typeface="Arial" pitchFamily="34" charset="0"/>
              </a:rPr>
              <a:t>High </a:t>
            </a:r>
            <a:r>
              <a:rPr kumimoji="0" lang="en-US" sz="1400" i="0" u="none" strike="noStrike" cap="none" normalizeH="0" dirty="0" smtClean="0">
                <a:ln>
                  <a:noFill/>
                </a:ln>
                <a:solidFill>
                  <a:schemeClr val="tx1"/>
                </a:solidFill>
                <a:effectLst/>
                <a:latin typeface="Arial" pitchFamily="34" charset="0"/>
                <a:cs typeface="Arial" pitchFamily="34" charset="0"/>
              </a:rPr>
              <a:t>detail</a:t>
            </a:r>
            <a:endParaRPr kumimoji="0" lang="en-US" sz="140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2" descr="C:\Documents and Settings\Robin\Mijn documenten\Universiteit\BachelorProject\images\galileo_gss\main_avgsd.png"/>
          <p:cNvPicPr>
            <a:picLocks noChangeAspect="1" noChangeArrowheads="1"/>
          </p:cNvPicPr>
          <p:nvPr/>
        </p:nvPicPr>
        <p:blipFill>
          <a:blip r:embed="rId4"/>
          <a:srcRect l="10330" t="85556" r="77298" b="5748"/>
          <a:stretch>
            <a:fillRect/>
          </a:stretch>
        </p:blipFill>
        <p:spPr bwMode="auto">
          <a:xfrm>
            <a:off x="7072330" y="5214950"/>
            <a:ext cx="500066" cy="285752"/>
          </a:xfrm>
          <a:prstGeom prst="rect">
            <a:avLst/>
          </a:prstGeom>
          <a:noFill/>
          <a:ln w="9525">
            <a:noFill/>
            <a:miter lim="800000"/>
            <a:headEnd/>
            <a:tailEnd/>
          </a:ln>
          <a:effectLst/>
        </p:spPr>
      </p:pic>
      <p:sp>
        <p:nvSpPr>
          <p:cNvPr id="18" name="Rectangle 79"/>
          <p:cNvSpPr>
            <a:spLocks noChangeArrowheads="1"/>
          </p:cNvSpPr>
          <p:nvPr/>
        </p:nvSpPr>
        <p:spPr bwMode="auto">
          <a:xfrm>
            <a:off x="7643834" y="5248288"/>
            <a:ext cx="1000132" cy="21431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Arial" pitchFamily="34" charset="0"/>
                <a:cs typeface="Arial" pitchFamily="34" charset="0"/>
              </a:rPr>
              <a:t>High </a:t>
            </a:r>
            <a:r>
              <a:rPr kumimoji="0" lang="en-US" sz="1400" i="0" u="none" strike="noStrike" cap="none" normalizeH="0" dirty="0" smtClean="0">
                <a:ln>
                  <a:noFill/>
                </a:ln>
                <a:solidFill>
                  <a:schemeClr val="tx1"/>
                </a:solidFill>
                <a:effectLst/>
                <a:latin typeface="Arial" pitchFamily="34" charset="0"/>
                <a:cs typeface="Arial" pitchFamily="34" charset="0"/>
              </a:rPr>
              <a:t>detail</a:t>
            </a:r>
            <a:endParaRPr kumimoji="0" lang="en-US" sz="140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9209202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35000"/>
            <a:ext cx="7620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635000" y="4064000"/>
            <a:ext cx="7620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000" dirty="0"/>
              <a:t>Fig. 1   Software architecture life cycle </a:t>
            </a:r>
            <a:r>
              <a:rPr lang="en-US" sz="1000" dirty="0" smtClean="0"/>
              <a:t>Tang </a:t>
            </a:r>
            <a:r>
              <a:rPr lang="en-US" sz="1000" dirty="0"/>
              <a:t>et al., </a:t>
            </a:r>
            <a:r>
              <a:rPr lang="en-US" sz="1000" dirty="0" smtClean="0"/>
              <a:t>2009</a:t>
            </a:r>
            <a:endParaRPr lang="en-US" sz="1000" dirty="0"/>
          </a:p>
        </p:txBody>
      </p:sp>
      <p:sp>
        <p:nvSpPr>
          <p:cNvPr id="4100" name="Text Box 4"/>
          <p:cNvSpPr txBox="1">
            <a:spLocks noChangeArrowheads="1"/>
          </p:cNvSpPr>
          <p:nvPr/>
        </p:nvSpPr>
        <p:spPr bwMode="auto">
          <a:xfrm>
            <a:off x="635000" y="4889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000"/>
              <a:t>Rainer  Weinreich , Georg  Buchgeher</a:t>
            </a:r>
          </a:p>
        </p:txBody>
      </p:sp>
      <p:sp>
        <p:nvSpPr>
          <p:cNvPr id="4101" name="Text Box 5"/>
          <p:cNvSpPr txBox="1">
            <a:spLocks noChangeArrowheads="1"/>
          </p:cNvSpPr>
          <p:nvPr/>
        </p:nvSpPr>
        <p:spPr bwMode="auto">
          <a:xfrm>
            <a:off x="635000" y="5270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000" b="1"/>
              <a:t>Towards supporting the software architecture life cycle</a:t>
            </a:r>
          </a:p>
        </p:txBody>
      </p:sp>
      <p:sp>
        <p:nvSpPr>
          <p:cNvPr id="4102" name="Text Box 6"/>
          <p:cNvSpPr txBox="1">
            <a:spLocks noChangeArrowheads="1"/>
          </p:cNvSpPr>
          <p:nvPr/>
        </p:nvSpPr>
        <p:spPr bwMode="auto">
          <a:xfrm>
            <a:off x="635000" y="5651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000"/>
              <a:t>Journal of Systems and Software Volume 85, Issue 3 2012 546 - 561</a:t>
            </a:r>
          </a:p>
        </p:txBody>
      </p:sp>
      <p:sp>
        <p:nvSpPr>
          <p:cNvPr id="4103" name="Text Box 7"/>
          <p:cNvSpPr txBox="1">
            <a:spLocks noChangeArrowheads="1"/>
          </p:cNvSpPr>
          <p:nvPr/>
        </p:nvSpPr>
        <p:spPr bwMode="auto">
          <a:xfrm>
            <a:off x="635000" y="6032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000"/>
              <a:t>http://dx.doi.org/10.1016/j.jss.2011.05.036</a:t>
            </a:r>
          </a:p>
        </p:txBody>
      </p:sp>
    </p:spTree>
    <p:extLst>
      <p:ext uri="{BB962C8B-B14F-4D97-AF65-F5344CB8AC3E}">
        <p14:creationId xmlns:p14="http://schemas.microsoft.com/office/powerpoint/2010/main" val="1745677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3"/>
          <a:srcRect/>
          <a:stretch>
            <a:fillRect/>
          </a:stretch>
        </p:blipFill>
        <p:spPr bwMode="auto">
          <a:xfrm flipH="1">
            <a:off x="2915816" y="1452240"/>
            <a:ext cx="2736304" cy="1832744"/>
          </a:xfrm>
          <a:prstGeom prst="rect">
            <a:avLst/>
          </a:prstGeom>
          <a:noFill/>
          <a:ln w="9525">
            <a:noFill/>
            <a:miter lim="800000"/>
            <a:headEnd/>
            <a:tailEnd/>
          </a:ln>
          <a:effectLst/>
        </p:spPr>
      </p:pic>
      <p:sp>
        <p:nvSpPr>
          <p:cNvPr id="2" name="Title 1"/>
          <p:cNvSpPr>
            <a:spLocks noGrp="1"/>
          </p:cNvSpPr>
          <p:nvPr>
            <p:ph type="title"/>
          </p:nvPr>
        </p:nvSpPr>
        <p:spPr>
          <a:xfrm>
            <a:off x="468313" y="332656"/>
            <a:ext cx="8135937" cy="633413"/>
          </a:xfrm>
        </p:spPr>
        <p:txBody>
          <a:bodyPr>
            <a:normAutofit fontScale="90000"/>
          </a:bodyPr>
          <a:lstStyle/>
          <a:p>
            <a:pPr algn="ctr"/>
            <a:r>
              <a:rPr lang="en-US" dirty="0" smtClean="0"/>
              <a:t>What do developers look at anyway?</a:t>
            </a:r>
            <a:endParaRPr lang="en-GB" dirty="0"/>
          </a:p>
        </p:txBody>
      </p:sp>
      <p:pic>
        <p:nvPicPr>
          <p:cNvPr id="4" name="Picture 3" descr="7.jpg"/>
          <p:cNvPicPr>
            <a:picLocks noChangeAspect="1"/>
          </p:cNvPicPr>
          <p:nvPr/>
        </p:nvPicPr>
        <p:blipFill>
          <a:blip r:embed="rId4" cstate="print"/>
          <a:stretch>
            <a:fillRect/>
          </a:stretch>
        </p:blipFill>
        <p:spPr>
          <a:xfrm>
            <a:off x="107504" y="3573015"/>
            <a:ext cx="4320480" cy="2740179"/>
          </a:xfrm>
          <a:prstGeom prst="rect">
            <a:avLst/>
          </a:prstGeom>
          <a:ln w="3175">
            <a:solidFill>
              <a:schemeClr val="tx1"/>
            </a:solidFill>
          </a:ln>
        </p:spPr>
      </p:pic>
      <p:pic>
        <p:nvPicPr>
          <p:cNvPr id="5" name="Content Placeholder 5" descr="7.jpg"/>
          <p:cNvPicPr>
            <a:picLocks noChangeAspect="1"/>
          </p:cNvPicPr>
          <p:nvPr/>
        </p:nvPicPr>
        <p:blipFill>
          <a:blip r:embed="rId5" cstate="print"/>
          <a:stretch>
            <a:fillRect/>
          </a:stretch>
        </p:blipFill>
        <p:spPr bwMode="auto">
          <a:xfrm>
            <a:off x="4307965" y="3573013"/>
            <a:ext cx="4440499" cy="2740181"/>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1140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title" idx="4294967295"/>
          </p:nvPr>
        </p:nvSpPr>
        <p:spPr>
          <a:xfrm>
            <a:off x="0" y="446088"/>
            <a:ext cx="9144000" cy="1028700"/>
          </a:xfrm>
        </p:spPr>
        <p:txBody>
          <a:bodyPr/>
          <a:lstStyle/>
          <a:p>
            <a:r>
              <a:rPr lang="en-US" altLang="en-US" smtClean="0">
                <a:cs typeface="Akzidenz-Bd for Chalmers" pitchFamily="2"/>
              </a:rPr>
              <a:t>Example 4+1 Views model</a:t>
            </a:r>
            <a:endParaRPr lang="en-GB" altLang="en-US" smtClean="0">
              <a:cs typeface="Akzidenz-Bd for Chalmers" pitchFamily="2"/>
            </a:endParaRPr>
          </a:p>
        </p:txBody>
      </p:sp>
      <p:sp>
        <p:nvSpPr>
          <p:cNvPr id="141315" name="Slide Number Placeholder 1"/>
          <p:cNvSpPr>
            <a:spLocks noGrp="1"/>
          </p:cNvSpPr>
          <p:nvPr>
            <p:ph type="sldNum" sz="quarter" idx="4294967295"/>
          </p:nvPr>
        </p:nvSpPr>
        <p:spPr bwMode="auto">
          <a:xfrm>
            <a:off x="7234472" y="6356176"/>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spcBef>
                <a:spcPct val="0"/>
              </a:spcBef>
              <a:buSzTx/>
              <a:buFontTx/>
              <a:buNone/>
            </a:pPr>
            <a:fld id="{4687057D-169A-479A-91AC-C525A0BBEEEF}" type="slidenum">
              <a:rPr lang="en-GB" altLang="en-US" sz="1600">
                <a:solidFill>
                  <a:srgbClr val="000000"/>
                </a:solidFill>
                <a:latin typeface="Calibri" panose="020F0502020204030204" pitchFamily="34" charset="0"/>
                <a:cs typeface="Calibri" panose="020F0502020204030204" pitchFamily="34" charset="0"/>
              </a:rPr>
              <a:pPr algn="r">
                <a:spcBef>
                  <a:spcPct val="0"/>
                </a:spcBef>
                <a:buSzTx/>
                <a:buFontTx/>
                <a:buNone/>
              </a:pPr>
              <a:t>121</a:t>
            </a:fld>
            <a:endParaRPr lang="en-GB" altLang="en-US" sz="1600">
              <a:solidFill>
                <a:srgbClr val="000000"/>
              </a:solidFill>
              <a:latin typeface="Calibri" panose="020F0502020204030204" pitchFamily="34" charset="0"/>
              <a:cs typeface="Calibri" panose="020F0502020204030204" pitchFamily="34" charset="0"/>
            </a:endParaRPr>
          </a:p>
        </p:txBody>
      </p:sp>
      <p:grpSp>
        <p:nvGrpSpPr>
          <p:cNvPr id="3" name="Group 2"/>
          <p:cNvGrpSpPr/>
          <p:nvPr/>
        </p:nvGrpSpPr>
        <p:grpSpPr>
          <a:xfrm>
            <a:off x="971600" y="1992312"/>
            <a:ext cx="7558272" cy="4172992"/>
            <a:chOff x="971600" y="1992312"/>
            <a:chExt cx="7558272" cy="4172992"/>
          </a:xfrm>
        </p:grpSpPr>
        <p:sp>
          <p:nvSpPr>
            <p:cNvPr id="141316" name="Rectangle 2"/>
            <p:cNvSpPr>
              <a:spLocks noChangeArrowheads="1"/>
            </p:cNvSpPr>
            <p:nvPr/>
          </p:nvSpPr>
          <p:spPr bwMode="auto">
            <a:xfrm>
              <a:off x="971600" y="4436368"/>
              <a:ext cx="3102496" cy="1728936"/>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2400" b="1">
                <a:solidFill>
                  <a:srgbClr val="000000"/>
                </a:solidFill>
                <a:latin typeface="Times New Roman" panose="02020603050405020304" pitchFamily="18" charset="0"/>
              </a:endParaRPr>
            </a:p>
          </p:txBody>
        </p:sp>
        <p:sp>
          <p:nvSpPr>
            <p:cNvPr id="141318" name="Rectangle 4"/>
            <p:cNvSpPr>
              <a:spLocks noChangeArrowheads="1"/>
            </p:cNvSpPr>
            <p:nvPr/>
          </p:nvSpPr>
          <p:spPr bwMode="auto">
            <a:xfrm>
              <a:off x="5773738" y="2198688"/>
              <a:ext cx="2000200" cy="1230312"/>
            </a:xfrm>
            <a:prstGeom prst="rect">
              <a:avLst/>
            </a:prstGeom>
            <a:solidFill>
              <a:srgbClr val="FFFFFF">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2400" b="1">
                <a:solidFill>
                  <a:srgbClr val="000000"/>
                </a:solidFill>
                <a:latin typeface="Times New Roman" panose="02020603050405020304" pitchFamily="18" charset="0"/>
              </a:endParaRPr>
            </a:p>
          </p:txBody>
        </p:sp>
        <p:sp>
          <p:nvSpPr>
            <p:cNvPr id="141319" name="Rectangle 5"/>
            <p:cNvSpPr>
              <a:spLocks noChangeArrowheads="1"/>
            </p:cNvSpPr>
            <p:nvPr/>
          </p:nvSpPr>
          <p:spPr bwMode="auto">
            <a:xfrm>
              <a:off x="971600" y="1992312"/>
              <a:ext cx="2990800" cy="1893887"/>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2400" b="1">
                <a:solidFill>
                  <a:srgbClr val="000000"/>
                </a:solidFill>
                <a:latin typeface="Times New Roman" panose="02020603050405020304" pitchFamily="18" charset="0"/>
              </a:endParaRPr>
            </a:p>
          </p:txBody>
        </p:sp>
        <p:grpSp>
          <p:nvGrpSpPr>
            <p:cNvPr id="141323" name="Group 11"/>
            <p:cNvGrpSpPr>
              <a:grpSpLocks/>
            </p:cNvGrpSpPr>
            <p:nvPr/>
          </p:nvGrpSpPr>
          <p:grpSpPr bwMode="auto">
            <a:xfrm>
              <a:off x="1143334" y="2212182"/>
              <a:ext cx="2209800" cy="1219200"/>
              <a:chOff x="624" y="1296"/>
              <a:chExt cx="1392" cy="768"/>
            </a:xfrm>
          </p:grpSpPr>
          <p:sp>
            <p:nvSpPr>
              <p:cNvPr id="141375" name="Rectangle 12"/>
              <p:cNvSpPr>
                <a:spLocks noChangeArrowheads="1"/>
              </p:cNvSpPr>
              <p:nvPr/>
            </p:nvSpPr>
            <p:spPr bwMode="auto">
              <a:xfrm>
                <a:off x="62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A</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76" name="Rectangle 13"/>
              <p:cNvSpPr>
                <a:spLocks noChangeArrowheads="1"/>
              </p:cNvSpPr>
              <p:nvPr/>
            </p:nvSpPr>
            <p:spPr bwMode="auto">
              <a:xfrm>
                <a:off x="134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B</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77" name="Rectangle 14"/>
              <p:cNvSpPr>
                <a:spLocks noChangeArrowheads="1"/>
              </p:cNvSpPr>
              <p:nvPr/>
            </p:nvSpPr>
            <p:spPr bwMode="auto">
              <a:xfrm>
                <a:off x="1104"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C</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78" name="Rectangle 15"/>
              <p:cNvSpPr>
                <a:spLocks noChangeArrowheads="1"/>
              </p:cNvSpPr>
              <p:nvPr/>
            </p:nvSpPr>
            <p:spPr bwMode="auto">
              <a:xfrm>
                <a:off x="1632"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D</a:t>
                </a:r>
                <a:endParaRPr lang="en-GB" altLang="en-US" sz="2400" b="1">
                  <a:solidFill>
                    <a:srgbClr val="000000"/>
                  </a:solidFill>
                  <a:latin typeface="Calibri" panose="020F0502020204030204" pitchFamily="34" charset="0"/>
                  <a:cs typeface="Calibri" panose="020F0502020204030204" pitchFamily="34" charset="0"/>
                </a:endParaRPr>
              </a:p>
            </p:txBody>
          </p:sp>
          <p:cxnSp>
            <p:nvCxnSpPr>
              <p:cNvPr id="141379" name="AutoShape 16"/>
              <p:cNvCxnSpPr>
                <a:cxnSpLocks noChangeShapeType="1"/>
                <a:stCxn id="141375" idx="3"/>
                <a:endCxn id="141376" idx="1"/>
              </p:cNvCxnSpPr>
              <p:nvPr/>
            </p:nvCxnSpPr>
            <p:spPr bwMode="auto">
              <a:xfrm>
                <a:off x="1008" y="1440"/>
                <a:ext cx="336"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80" name="AutoShape 17"/>
              <p:cNvCxnSpPr>
                <a:cxnSpLocks noChangeShapeType="1"/>
                <a:stCxn id="141376" idx="2"/>
                <a:endCxn id="141377" idx="0"/>
              </p:cNvCxnSpPr>
              <p:nvPr/>
            </p:nvCxnSpPr>
            <p:spPr bwMode="auto">
              <a:xfrm flipH="1">
                <a:off x="1296" y="1584"/>
                <a:ext cx="24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81" name="AutoShape 18"/>
              <p:cNvCxnSpPr>
                <a:cxnSpLocks noChangeShapeType="1"/>
                <a:stCxn id="141376" idx="2"/>
                <a:endCxn id="141378" idx="0"/>
              </p:cNvCxnSpPr>
              <p:nvPr/>
            </p:nvCxnSpPr>
            <p:spPr bwMode="auto">
              <a:xfrm>
                <a:off x="1536" y="1584"/>
                <a:ext cx="288"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1324" name="Rectangle 19"/>
            <p:cNvSpPr>
              <a:spLocks noChangeArrowheads="1"/>
            </p:cNvSpPr>
            <p:nvPr/>
          </p:nvSpPr>
          <p:spPr bwMode="auto">
            <a:xfrm>
              <a:off x="12160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A</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25" name="Rectangle 20"/>
            <p:cNvSpPr>
              <a:spLocks noChangeArrowheads="1"/>
            </p:cNvSpPr>
            <p:nvPr/>
          </p:nvSpPr>
          <p:spPr bwMode="auto">
            <a:xfrm>
              <a:off x="19526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B</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26" name="Rectangle 21"/>
            <p:cNvSpPr>
              <a:spLocks noChangeArrowheads="1"/>
            </p:cNvSpPr>
            <p:nvPr/>
          </p:nvSpPr>
          <p:spPr bwMode="auto">
            <a:xfrm>
              <a:off x="26892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C</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27" name="Rectangle 22"/>
            <p:cNvSpPr>
              <a:spLocks noChangeArrowheads="1"/>
            </p:cNvSpPr>
            <p:nvPr/>
          </p:nvSpPr>
          <p:spPr bwMode="auto">
            <a:xfrm>
              <a:off x="34258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D</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28" name="Line 23"/>
            <p:cNvSpPr>
              <a:spLocks noChangeShapeType="1"/>
            </p:cNvSpPr>
            <p:nvPr/>
          </p:nvSpPr>
          <p:spPr bwMode="auto">
            <a:xfrm>
              <a:off x="142880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29" name="Line 24"/>
            <p:cNvSpPr>
              <a:spLocks noChangeShapeType="1"/>
            </p:cNvSpPr>
            <p:nvPr/>
          </p:nvSpPr>
          <p:spPr bwMode="auto">
            <a:xfrm>
              <a:off x="214635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0" name="Line 25"/>
            <p:cNvSpPr>
              <a:spLocks noChangeShapeType="1"/>
            </p:cNvSpPr>
            <p:nvPr/>
          </p:nvSpPr>
          <p:spPr bwMode="auto">
            <a:xfrm>
              <a:off x="287660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1" name="Line 26"/>
            <p:cNvSpPr>
              <a:spLocks noChangeShapeType="1"/>
            </p:cNvSpPr>
            <p:nvPr/>
          </p:nvSpPr>
          <p:spPr bwMode="auto">
            <a:xfrm>
              <a:off x="363860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2" name="Line 27"/>
            <p:cNvSpPr>
              <a:spLocks noChangeShapeType="1"/>
            </p:cNvSpPr>
            <p:nvPr/>
          </p:nvSpPr>
          <p:spPr bwMode="auto">
            <a:xfrm>
              <a:off x="1428800" y="5031681"/>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3" name="Line 28"/>
            <p:cNvSpPr>
              <a:spLocks noChangeShapeType="1"/>
            </p:cNvSpPr>
            <p:nvPr/>
          </p:nvSpPr>
          <p:spPr bwMode="auto">
            <a:xfrm>
              <a:off x="2190800" y="5155506"/>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4" name="Line 29"/>
            <p:cNvSpPr>
              <a:spLocks noChangeShapeType="1"/>
            </p:cNvSpPr>
            <p:nvPr/>
          </p:nvSpPr>
          <p:spPr bwMode="auto">
            <a:xfrm flipH="1">
              <a:off x="2190800" y="5307906"/>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5" name="Line 30"/>
            <p:cNvSpPr>
              <a:spLocks noChangeShapeType="1"/>
            </p:cNvSpPr>
            <p:nvPr/>
          </p:nvSpPr>
          <p:spPr bwMode="auto">
            <a:xfrm>
              <a:off x="2190800" y="5476181"/>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36" name="Line 31"/>
            <p:cNvSpPr>
              <a:spLocks noChangeShapeType="1"/>
            </p:cNvSpPr>
            <p:nvPr/>
          </p:nvSpPr>
          <p:spPr bwMode="auto">
            <a:xfrm flipH="1">
              <a:off x="2190800" y="5628581"/>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grpSp>
          <p:nvGrpSpPr>
            <p:cNvPr id="2" name="Group 1"/>
            <p:cNvGrpSpPr/>
            <p:nvPr/>
          </p:nvGrpSpPr>
          <p:grpSpPr>
            <a:xfrm>
              <a:off x="5177072" y="4414144"/>
              <a:ext cx="3352800" cy="1740048"/>
              <a:chOff x="5181600" y="4713288"/>
              <a:chExt cx="3352800" cy="1740048"/>
            </a:xfrm>
          </p:grpSpPr>
          <p:sp>
            <p:nvSpPr>
              <p:cNvPr id="141317" name="Rectangle 3"/>
              <p:cNvSpPr>
                <a:spLocks noChangeArrowheads="1"/>
              </p:cNvSpPr>
              <p:nvPr/>
            </p:nvSpPr>
            <p:spPr bwMode="auto">
              <a:xfrm>
                <a:off x="5181600" y="4713288"/>
                <a:ext cx="3352800" cy="174004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2400" b="1">
                  <a:solidFill>
                    <a:srgbClr val="000000"/>
                  </a:solidFill>
                  <a:latin typeface="Times New Roman" panose="02020603050405020304" pitchFamily="18" charset="0"/>
                </a:endParaRPr>
              </a:p>
            </p:txBody>
          </p:sp>
          <p:sp>
            <p:nvSpPr>
              <p:cNvPr id="141338" name="AutoShape 33"/>
              <p:cNvSpPr>
                <a:spLocks noChangeArrowheads="1"/>
              </p:cNvSpPr>
              <p:nvPr/>
            </p:nvSpPr>
            <p:spPr bwMode="auto">
              <a:xfrm>
                <a:off x="5364088" y="4865712"/>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Calibri" panose="020F0502020204030204" pitchFamily="34" charset="0"/>
                  <a:cs typeface="Calibri" panose="020F0502020204030204" pitchFamily="34" charset="0"/>
                </a:endParaRPr>
              </a:p>
            </p:txBody>
          </p:sp>
          <p:sp>
            <p:nvSpPr>
              <p:cNvPr id="141339" name="AutoShape 34"/>
              <p:cNvSpPr>
                <a:spLocks noChangeArrowheads="1"/>
              </p:cNvSpPr>
              <p:nvPr/>
            </p:nvSpPr>
            <p:spPr bwMode="auto">
              <a:xfrm>
                <a:off x="6430888" y="4865712"/>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Calibri" panose="020F0502020204030204" pitchFamily="34" charset="0"/>
                  <a:cs typeface="Calibri" panose="020F0502020204030204" pitchFamily="34" charset="0"/>
                </a:endParaRPr>
              </a:p>
            </p:txBody>
          </p:sp>
          <p:sp>
            <p:nvSpPr>
              <p:cNvPr id="141340" name="AutoShape 35"/>
              <p:cNvSpPr>
                <a:spLocks noChangeArrowheads="1"/>
              </p:cNvSpPr>
              <p:nvPr/>
            </p:nvSpPr>
            <p:spPr bwMode="auto">
              <a:xfrm>
                <a:off x="7497688" y="4865712"/>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Calibri" panose="020F0502020204030204" pitchFamily="34" charset="0"/>
                  <a:cs typeface="Calibri" panose="020F0502020204030204" pitchFamily="34" charset="0"/>
                </a:endParaRPr>
              </a:p>
            </p:txBody>
          </p:sp>
          <p:sp>
            <p:nvSpPr>
              <p:cNvPr id="141341" name="Rectangle 36"/>
              <p:cNvSpPr>
                <a:spLocks noChangeArrowheads="1"/>
              </p:cNvSpPr>
              <p:nvPr/>
            </p:nvSpPr>
            <p:spPr bwMode="auto">
              <a:xfrm>
                <a:off x="5440288" y="5170512"/>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A</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42" name="Rectangle 37"/>
              <p:cNvSpPr>
                <a:spLocks noChangeArrowheads="1"/>
              </p:cNvSpPr>
              <p:nvPr/>
            </p:nvSpPr>
            <p:spPr bwMode="auto">
              <a:xfrm>
                <a:off x="5440288" y="5522937"/>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B</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43" name="Rectangle 38"/>
              <p:cNvSpPr>
                <a:spLocks noChangeArrowheads="1"/>
              </p:cNvSpPr>
              <p:nvPr/>
            </p:nvSpPr>
            <p:spPr bwMode="auto">
              <a:xfrm>
                <a:off x="6522963" y="5313387"/>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C</a:t>
                </a:r>
                <a:endParaRPr lang="en-GB" altLang="en-US" sz="2400" b="1">
                  <a:solidFill>
                    <a:srgbClr val="000000"/>
                  </a:solidFill>
                  <a:latin typeface="Calibri" panose="020F0502020204030204" pitchFamily="34" charset="0"/>
                  <a:cs typeface="Calibri" panose="020F0502020204030204" pitchFamily="34" charset="0"/>
                </a:endParaRPr>
              </a:p>
            </p:txBody>
          </p:sp>
          <p:sp>
            <p:nvSpPr>
              <p:cNvPr id="141344" name="Rectangle 39"/>
              <p:cNvSpPr>
                <a:spLocks noChangeArrowheads="1"/>
              </p:cNvSpPr>
              <p:nvPr/>
            </p:nvSpPr>
            <p:spPr bwMode="auto">
              <a:xfrm>
                <a:off x="7605638" y="5313387"/>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2400" b="1">
                    <a:solidFill>
                      <a:srgbClr val="000000"/>
                    </a:solidFill>
                    <a:latin typeface="Calibri" panose="020F0502020204030204" pitchFamily="34" charset="0"/>
                    <a:cs typeface="Calibri" panose="020F0502020204030204" pitchFamily="34" charset="0"/>
                  </a:rPr>
                  <a:t>D</a:t>
                </a:r>
                <a:endParaRPr lang="en-GB" altLang="en-US" sz="2400" b="1">
                  <a:solidFill>
                    <a:srgbClr val="000000"/>
                  </a:solidFill>
                  <a:latin typeface="Calibri" panose="020F0502020204030204" pitchFamily="34" charset="0"/>
                  <a:cs typeface="Calibri" panose="020F0502020204030204" pitchFamily="34" charset="0"/>
                </a:endParaRPr>
              </a:p>
            </p:txBody>
          </p:sp>
          <p:grpSp>
            <p:nvGrpSpPr>
              <p:cNvPr id="141345" name="Group 40"/>
              <p:cNvGrpSpPr>
                <a:grpSpLocks/>
              </p:cNvGrpSpPr>
              <p:nvPr/>
            </p:nvGrpSpPr>
            <p:grpSpPr bwMode="auto">
              <a:xfrm>
                <a:off x="5364088" y="5932512"/>
                <a:ext cx="2971800" cy="304800"/>
                <a:chOff x="3360" y="3552"/>
                <a:chExt cx="1872" cy="288"/>
              </a:xfrm>
            </p:grpSpPr>
            <p:sp>
              <p:nvSpPr>
                <p:cNvPr id="141371" name="Line 41"/>
                <p:cNvSpPr>
                  <a:spLocks noChangeShapeType="1"/>
                </p:cNvSpPr>
                <p:nvPr/>
              </p:nvSpPr>
              <p:spPr bwMode="auto">
                <a:xfrm>
                  <a:off x="3360" y="3840"/>
                  <a:ext cx="18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72" name="Line 42"/>
                <p:cNvSpPr>
                  <a:spLocks noChangeShapeType="1"/>
                </p:cNvSpPr>
                <p:nvPr/>
              </p:nvSpPr>
              <p:spPr bwMode="auto">
                <a:xfrm>
                  <a:off x="3552"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73" name="Line 43"/>
                <p:cNvSpPr>
                  <a:spLocks noChangeShapeType="1"/>
                </p:cNvSpPr>
                <p:nvPr/>
              </p:nvSpPr>
              <p:spPr bwMode="auto">
                <a:xfrm>
                  <a:off x="4224"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sp>
              <p:nvSpPr>
                <p:cNvPr id="141374" name="Line 44"/>
                <p:cNvSpPr>
                  <a:spLocks noChangeShapeType="1"/>
                </p:cNvSpPr>
                <p:nvPr/>
              </p:nvSpPr>
              <p:spPr bwMode="auto">
                <a:xfrm>
                  <a:off x="4896"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latin typeface="Calibri" panose="020F0502020204030204" pitchFamily="34" charset="0"/>
                    <a:cs typeface="Calibri" panose="020F0502020204030204" pitchFamily="34" charset="0"/>
                  </a:endParaRPr>
                </a:p>
              </p:txBody>
            </p:sp>
          </p:grpSp>
        </p:grpSp>
        <p:sp>
          <p:nvSpPr>
            <p:cNvPr id="141320" name="Oval 6"/>
            <p:cNvSpPr>
              <a:spLocks noChangeArrowheads="1"/>
            </p:cNvSpPr>
            <p:nvPr/>
          </p:nvSpPr>
          <p:spPr bwMode="auto">
            <a:xfrm>
              <a:off x="3335338" y="2808288"/>
              <a:ext cx="2760662" cy="1905000"/>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2400" b="1">
                <a:solidFill>
                  <a:srgbClr val="000000"/>
                </a:solidFill>
                <a:latin typeface="Times New Roman" panose="02020603050405020304" pitchFamily="18" charset="0"/>
              </a:endParaRPr>
            </a:p>
          </p:txBody>
        </p:sp>
        <p:grpSp>
          <p:nvGrpSpPr>
            <p:cNvPr id="141347" name="Group 46"/>
            <p:cNvGrpSpPr>
              <a:grpSpLocks/>
            </p:cNvGrpSpPr>
            <p:nvPr/>
          </p:nvGrpSpPr>
          <p:grpSpPr bwMode="auto">
            <a:xfrm>
              <a:off x="3657600" y="3494088"/>
              <a:ext cx="304800" cy="609600"/>
              <a:chOff x="2304" y="1920"/>
              <a:chExt cx="192" cy="384"/>
            </a:xfrm>
          </p:grpSpPr>
          <p:sp>
            <p:nvSpPr>
              <p:cNvPr id="141366" name="Line 47"/>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41367" name="Oval 48"/>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41368" name="Line 49"/>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41369" name="Line 50"/>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41370" name="Line 51"/>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grpSp>
        <p:grpSp>
          <p:nvGrpSpPr>
            <p:cNvPr id="141348" name="Group 52"/>
            <p:cNvGrpSpPr>
              <a:grpSpLocks/>
            </p:cNvGrpSpPr>
            <p:nvPr/>
          </p:nvGrpSpPr>
          <p:grpSpPr bwMode="auto">
            <a:xfrm>
              <a:off x="5334000" y="3189288"/>
              <a:ext cx="304800" cy="609600"/>
              <a:chOff x="2304" y="1920"/>
              <a:chExt cx="192" cy="384"/>
            </a:xfrm>
          </p:grpSpPr>
          <p:sp>
            <p:nvSpPr>
              <p:cNvPr id="141361" name="Line 53"/>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41362" name="Oval 54"/>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41363" name="Line 55"/>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41364" name="Line 56"/>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41365" name="Line 57"/>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grpSp>
        <p:sp>
          <p:nvSpPr>
            <p:cNvPr id="141349" name="Oval 58"/>
            <p:cNvSpPr>
              <a:spLocks noChangeArrowheads="1"/>
            </p:cNvSpPr>
            <p:nvPr/>
          </p:nvSpPr>
          <p:spPr bwMode="auto">
            <a:xfrm>
              <a:off x="4114800" y="3265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cxnSp>
          <p:nvCxnSpPr>
            <p:cNvPr id="141350" name="AutoShape 59"/>
            <p:cNvCxnSpPr>
              <a:cxnSpLocks noChangeShapeType="1"/>
              <a:stCxn id="141368" idx="1"/>
              <a:endCxn id="141349" idx="2"/>
            </p:cNvCxnSpPr>
            <p:nvPr/>
          </p:nvCxnSpPr>
          <p:spPr bwMode="auto">
            <a:xfrm flipV="1">
              <a:off x="3962400" y="3379788"/>
              <a:ext cx="152400" cy="3683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51" name="AutoShape 60"/>
            <p:cNvCxnSpPr>
              <a:cxnSpLocks noChangeShapeType="1"/>
              <a:stCxn id="141363" idx="0"/>
              <a:endCxn id="141349" idx="6"/>
            </p:cNvCxnSpPr>
            <p:nvPr/>
          </p:nvCxnSpPr>
          <p:spPr bwMode="auto">
            <a:xfrm flipH="1" flipV="1">
              <a:off x="5029200" y="3379788"/>
              <a:ext cx="304800" cy="63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352" name="Oval 61"/>
            <p:cNvSpPr>
              <a:spLocks noChangeArrowheads="1"/>
            </p:cNvSpPr>
            <p:nvPr/>
          </p:nvSpPr>
          <p:spPr bwMode="auto">
            <a:xfrm>
              <a:off x="4267200" y="3646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41353" name="Oval 62"/>
            <p:cNvSpPr>
              <a:spLocks noChangeArrowheads="1"/>
            </p:cNvSpPr>
            <p:nvPr/>
          </p:nvSpPr>
          <p:spPr bwMode="auto">
            <a:xfrm>
              <a:off x="4191000" y="41036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cxnSp>
          <p:nvCxnSpPr>
            <p:cNvPr id="141354" name="AutoShape 63"/>
            <p:cNvCxnSpPr>
              <a:cxnSpLocks noChangeShapeType="1"/>
              <a:stCxn id="141368" idx="1"/>
              <a:endCxn id="141353" idx="2"/>
            </p:cNvCxnSpPr>
            <p:nvPr/>
          </p:nvCxnSpPr>
          <p:spPr bwMode="auto">
            <a:xfrm>
              <a:off x="3962400" y="3748088"/>
              <a:ext cx="228600" cy="4699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355" name="AutoShape 64"/>
            <p:cNvCxnSpPr>
              <a:cxnSpLocks noChangeShapeType="1"/>
              <a:stCxn id="141363" idx="0"/>
              <a:endCxn id="141352" idx="6"/>
            </p:cNvCxnSpPr>
            <p:nvPr/>
          </p:nvCxnSpPr>
          <p:spPr bwMode="auto">
            <a:xfrm flipH="1">
              <a:off x="5181600" y="3443288"/>
              <a:ext cx="152400" cy="317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821794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550" y="466960"/>
            <a:ext cx="8233410" cy="1089832"/>
          </a:xfrm>
        </p:spPr>
        <p:txBody>
          <a:bodyPr>
            <a:noAutofit/>
          </a:bodyPr>
          <a:lstStyle/>
          <a:p>
            <a:pPr algn="ctr"/>
            <a:r>
              <a:rPr lang="en-US" b="1" dirty="0" smtClean="0">
                <a:cs typeface="Calibri" panose="020F0502020204030204" pitchFamily="34" charset="0"/>
              </a:rPr>
              <a:t>Problems with </a:t>
            </a:r>
            <a:br>
              <a:rPr lang="en-US" b="1" dirty="0" smtClean="0">
                <a:cs typeface="Calibri" panose="020F0502020204030204" pitchFamily="34" charset="0"/>
              </a:rPr>
            </a:br>
            <a:r>
              <a:rPr lang="en-US" b="1" dirty="0" smtClean="0">
                <a:cs typeface="Calibri" panose="020F0502020204030204" pitchFamily="34" charset="0"/>
              </a:rPr>
              <a:t>Engineering </a:t>
            </a:r>
            <a:r>
              <a:rPr lang="en-US" b="1" dirty="0">
                <a:cs typeface="Calibri" panose="020F0502020204030204" pitchFamily="34" charset="0"/>
              </a:rPr>
              <a:t>D</a:t>
            </a:r>
            <a:r>
              <a:rPr lang="en-US" b="1" dirty="0" smtClean="0">
                <a:cs typeface="Calibri" panose="020F0502020204030204" pitchFamily="34" charset="0"/>
              </a:rPr>
              <a:t>ocumentation</a:t>
            </a:r>
            <a:endParaRPr lang="en-GB" b="1" dirty="0">
              <a:cs typeface="Calibri" panose="020F0502020204030204" pitchFamily="34" charset="0"/>
            </a:endParaRPr>
          </a:p>
        </p:txBody>
      </p:sp>
      <p:sp>
        <p:nvSpPr>
          <p:cNvPr id="3" name="Rectangle 2"/>
          <p:cNvSpPr/>
          <p:nvPr/>
        </p:nvSpPr>
        <p:spPr>
          <a:xfrm>
            <a:off x="439550" y="1635697"/>
            <a:ext cx="5098960" cy="1692771"/>
          </a:xfrm>
          <a:prstGeom prst="rect">
            <a:avLst/>
          </a:prstGeom>
        </p:spPr>
        <p:txBody>
          <a:bodyPr wrap="none">
            <a:spAutoFit/>
          </a:bodyPr>
          <a:lstStyle/>
          <a:p>
            <a:pPr fontAlgn="auto">
              <a:spcBef>
                <a:spcPts val="0"/>
              </a:spcBef>
              <a:spcAft>
                <a:spcPts val="0"/>
              </a:spcAft>
            </a:pPr>
            <a:r>
              <a:rPr lang="en-US" sz="2600" dirty="0" smtClean="0">
                <a:solidFill>
                  <a:srgbClr val="000000"/>
                </a:solidFill>
                <a:latin typeface="Calibri" panose="020F0502020204030204" pitchFamily="34" charset="0"/>
                <a:cs typeface="Calibri" panose="020F0502020204030204" pitchFamily="34" charset="0"/>
              </a:rPr>
              <a:t>Difficult to:</a:t>
            </a:r>
          </a:p>
          <a:p>
            <a:pPr marL="342900" indent="-342900" fontAlgn="auto">
              <a:spcBef>
                <a:spcPts val="0"/>
              </a:spcBef>
              <a:spcAft>
                <a:spcPts val="0"/>
              </a:spcAft>
              <a:buFont typeface="Courier New" panose="02070309020205020404" pitchFamily="49" charset="0"/>
              <a:buChar char="o"/>
            </a:pPr>
            <a:r>
              <a:rPr lang="en-US" sz="2600" dirty="0" smtClean="0">
                <a:solidFill>
                  <a:srgbClr val="000000"/>
                </a:solidFill>
                <a:latin typeface="Calibri" panose="020F0502020204030204" pitchFamily="34" charset="0"/>
                <a:cs typeface="Calibri" panose="020F0502020204030204" pitchFamily="34" charset="0"/>
              </a:rPr>
              <a:t>find information</a:t>
            </a:r>
            <a:br>
              <a:rPr lang="en-US" sz="2600" dirty="0" smtClean="0">
                <a:solidFill>
                  <a:srgbClr val="000000"/>
                </a:solidFill>
                <a:latin typeface="Calibri" panose="020F0502020204030204" pitchFamily="34" charset="0"/>
                <a:cs typeface="Calibri" panose="020F0502020204030204" pitchFamily="34" charset="0"/>
              </a:rPr>
            </a:br>
            <a:r>
              <a:rPr lang="en-US" sz="2600" dirty="0" smtClean="0">
                <a:solidFill>
                  <a:srgbClr val="000000"/>
                </a:solidFill>
                <a:latin typeface="Calibri" panose="020F0502020204030204" pitchFamily="34" charset="0"/>
                <a:cs typeface="Calibri" panose="020F0502020204030204" pitchFamily="34" charset="0"/>
              </a:rPr>
              <a:t>due to: - large size </a:t>
            </a:r>
            <a:r>
              <a:rPr lang="en-US" sz="2600" dirty="0">
                <a:solidFill>
                  <a:srgbClr val="000000"/>
                </a:solidFill>
                <a:latin typeface="Calibri" panose="020F0502020204030204" pitchFamily="34" charset="0"/>
                <a:cs typeface="Calibri" panose="020F0502020204030204" pitchFamily="34" charset="0"/>
              </a:rPr>
              <a:t>&amp; </a:t>
            </a:r>
            <a:r>
              <a:rPr lang="en-US" sz="2600" dirty="0" smtClean="0">
                <a:solidFill>
                  <a:srgbClr val="000000"/>
                </a:solidFill>
                <a:latin typeface="Calibri" panose="020F0502020204030204" pitchFamily="34" charset="0"/>
                <a:cs typeface="Calibri" panose="020F0502020204030204" pitchFamily="34" charset="0"/>
              </a:rPr>
              <a:t>complexity</a:t>
            </a:r>
          </a:p>
          <a:p>
            <a:pPr fontAlgn="auto">
              <a:spcBef>
                <a:spcPts val="0"/>
              </a:spcBef>
              <a:spcAft>
                <a:spcPts val="0"/>
              </a:spcAft>
            </a:pPr>
            <a:r>
              <a:rPr lang="en-US" sz="2600" dirty="0">
                <a:solidFill>
                  <a:srgbClr val="000000"/>
                </a:solidFill>
                <a:latin typeface="Calibri" panose="020F0502020204030204" pitchFamily="34" charset="0"/>
                <a:cs typeface="Calibri" panose="020F0502020204030204" pitchFamily="34" charset="0"/>
              </a:rPr>
              <a:t>	</a:t>
            </a:r>
            <a:r>
              <a:rPr lang="en-US" sz="2600" dirty="0" smtClean="0">
                <a:solidFill>
                  <a:srgbClr val="000000"/>
                </a:solidFill>
                <a:latin typeface="Calibri" panose="020F0502020204030204" pitchFamily="34" charset="0"/>
                <a:cs typeface="Calibri" panose="020F0502020204030204" pitchFamily="34" charset="0"/>
              </a:rPr>
              <a:t>      - scattering of information</a:t>
            </a:r>
            <a:endParaRPr lang="en-GB" sz="2600" dirty="0">
              <a:solidFill>
                <a:srgbClr val="000000"/>
              </a:solidFill>
              <a:latin typeface="Calibri" panose="020F0502020204030204" pitchFamily="34" charset="0"/>
              <a:cs typeface="Calibri" panose="020F0502020204030204" pitchFamily="34" charset="0"/>
            </a:endParaRPr>
          </a:p>
        </p:txBody>
      </p:sp>
      <p:sp>
        <p:nvSpPr>
          <p:cNvPr id="5" name="Rectangle 4"/>
          <p:cNvSpPr/>
          <p:nvPr/>
        </p:nvSpPr>
        <p:spPr>
          <a:xfrm>
            <a:off x="439550" y="3509687"/>
            <a:ext cx="4017510" cy="492443"/>
          </a:xfrm>
          <a:prstGeom prst="rect">
            <a:avLst/>
          </a:prstGeom>
        </p:spPr>
        <p:txBody>
          <a:bodyPr wrap="none">
            <a:spAutoFit/>
          </a:bodyPr>
          <a:lstStyle/>
          <a:p>
            <a:pPr marL="342900" indent="-342900" fontAlgn="auto">
              <a:spcBef>
                <a:spcPts val="0"/>
              </a:spcBef>
              <a:spcAft>
                <a:spcPts val="0"/>
              </a:spcAft>
              <a:buFont typeface="Courier New" panose="02070309020205020404" pitchFamily="49" charset="0"/>
              <a:buChar char="o"/>
            </a:pPr>
            <a:r>
              <a:rPr lang="en-US" sz="2600" dirty="0" smtClean="0">
                <a:solidFill>
                  <a:srgbClr val="000000"/>
                </a:solidFill>
                <a:latin typeface="Calibri" panose="020F0502020204030204" pitchFamily="34" charset="0"/>
                <a:cs typeface="Calibri" panose="020F0502020204030204" pitchFamily="34" charset="0"/>
              </a:rPr>
              <a:t>Keep (check) ‘up-to-date’ </a:t>
            </a:r>
            <a:endParaRPr lang="en-GB" sz="2600" dirty="0">
              <a:solidFill>
                <a:srgbClr val="000000"/>
              </a:solidFill>
              <a:latin typeface="Calibri" panose="020F0502020204030204" pitchFamily="34" charset="0"/>
              <a:cs typeface="Calibri" panose="020F0502020204030204" pitchFamily="34" charset="0"/>
            </a:endParaRPr>
          </a:p>
        </p:txBody>
      </p:sp>
      <p:sp>
        <p:nvSpPr>
          <p:cNvPr id="8" name="Rectangle 7"/>
          <p:cNvSpPr/>
          <p:nvPr/>
        </p:nvSpPr>
        <p:spPr>
          <a:xfrm>
            <a:off x="439550" y="4275682"/>
            <a:ext cx="4700774" cy="892552"/>
          </a:xfrm>
          <a:prstGeom prst="rect">
            <a:avLst/>
          </a:prstGeom>
        </p:spPr>
        <p:txBody>
          <a:bodyPr wrap="none">
            <a:spAutoFit/>
          </a:bodyPr>
          <a:lstStyle/>
          <a:p>
            <a:pPr marL="342900" indent="-342900" fontAlgn="auto">
              <a:spcBef>
                <a:spcPts val="0"/>
              </a:spcBef>
              <a:spcAft>
                <a:spcPts val="0"/>
              </a:spcAft>
              <a:buFont typeface="Courier New" panose="02070309020205020404" pitchFamily="49" charset="0"/>
              <a:buChar char="o"/>
            </a:pPr>
            <a:r>
              <a:rPr lang="en-US" sz="2600" dirty="0" smtClean="0">
                <a:solidFill>
                  <a:srgbClr val="000000"/>
                </a:solidFill>
                <a:latin typeface="Calibri" panose="020F0502020204030204" pitchFamily="34" charset="0"/>
                <a:cs typeface="Calibri" panose="020F0502020204030204" pitchFamily="34" charset="0"/>
              </a:rPr>
              <a:t>To cater for multiple audiences</a:t>
            </a:r>
            <a:br>
              <a:rPr lang="en-US" sz="2600" dirty="0" smtClean="0">
                <a:solidFill>
                  <a:srgbClr val="000000"/>
                </a:solidFill>
                <a:latin typeface="Calibri" panose="020F0502020204030204" pitchFamily="34" charset="0"/>
                <a:cs typeface="Calibri" panose="020F0502020204030204" pitchFamily="34" charset="0"/>
              </a:rPr>
            </a:br>
            <a:r>
              <a:rPr lang="en-US" sz="2600" dirty="0" smtClean="0">
                <a:solidFill>
                  <a:srgbClr val="000000"/>
                </a:solidFill>
                <a:latin typeface="Calibri" panose="020F0502020204030204" pitchFamily="34" charset="0"/>
                <a:cs typeface="Calibri" panose="020F0502020204030204" pitchFamily="34" charset="0"/>
              </a:rPr>
              <a:t>      tasks, experience, ….</a:t>
            </a:r>
            <a:endParaRPr lang="en-GB" sz="2600" dirty="0">
              <a:solidFill>
                <a:srgbClr val="00000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stretch>
            <a:fillRect/>
          </a:stretch>
        </p:blipFill>
        <p:spPr>
          <a:xfrm flipH="1">
            <a:off x="5715932" y="1648261"/>
            <a:ext cx="2895818" cy="192203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5715932" y="3854966"/>
            <a:ext cx="2895818" cy="1731265"/>
          </a:xfrm>
          <a:prstGeom prst="rect">
            <a:avLst/>
          </a:prstGeom>
          <a:effectLst>
            <a:outerShdw blurRad="63500" sx="102000" sy="102000" algn="ctr" rotWithShape="0">
              <a:prstClr val="black">
                <a:alpha val="40000"/>
              </a:prstClr>
            </a:outerShdw>
          </a:effectLst>
        </p:spPr>
      </p:pic>
      <p:sp>
        <p:nvSpPr>
          <p:cNvPr id="6" name="TextBox 5"/>
          <p:cNvSpPr txBox="1"/>
          <p:nvPr/>
        </p:nvSpPr>
        <p:spPr>
          <a:xfrm>
            <a:off x="6404178" y="5224272"/>
            <a:ext cx="2298450" cy="400110"/>
          </a:xfrm>
          <a:prstGeom prst="rect">
            <a:avLst/>
          </a:prstGeom>
          <a:noFill/>
        </p:spPr>
        <p:txBody>
          <a:bodyPr wrap="none" rtlCol="0">
            <a:spAutoFit/>
          </a:bodyPr>
          <a:lstStyle/>
          <a:p>
            <a:pPr fontAlgn="auto">
              <a:spcBef>
                <a:spcPts val="0"/>
              </a:spcBef>
              <a:spcAft>
                <a:spcPts val="0"/>
              </a:spcAft>
            </a:pPr>
            <a:r>
              <a:rPr lang="en-US" sz="2000" b="1" dirty="0" smtClean="0">
                <a:solidFill>
                  <a:srgbClr val="FFFFFF"/>
                </a:solidFill>
                <a:latin typeface="Calibri" panose="020F0502020204030204" pitchFamily="34" charset="0"/>
                <a:cs typeface="Calibri" panose="020F0502020204030204" pitchFamily="34" charset="0"/>
              </a:rPr>
              <a:t>www.webshop.com</a:t>
            </a:r>
            <a:endParaRPr lang="en-GB" sz="2000" b="1" dirty="0">
              <a:solidFill>
                <a:srgbClr val="FFFFFF"/>
              </a:solidFill>
              <a:latin typeface="Calibri" panose="020F0502020204030204" pitchFamily="34" charset="0"/>
              <a:cs typeface="Calibri" panose="020F0502020204030204" pitchFamily="34" charset="0"/>
            </a:endParaRPr>
          </a:p>
        </p:txBody>
      </p:sp>
      <p:sp>
        <p:nvSpPr>
          <p:cNvPr id="14" name="Rectangle 2"/>
          <p:cNvSpPr txBox="1">
            <a:spLocks noChangeArrowheads="1"/>
          </p:cNvSpPr>
          <p:nvPr/>
        </p:nvSpPr>
        <p:spPr bwMode="auto">
          <a:xfrm>
            <a:off x="439550" y="5831981"/>
            <a:ext cx="8172200" cy="765838"/>
          </a:xfrm>
          <a:prstGeom prst="rect">
            <a:avLst/>
          </a:prstGeom>
          <a:noFill/>
          <a:ln w="28575">
            <a:solidFill>
              <a:srgbClr val="FFC000"/>
            </a:solidFill>
            <a:prstDash val="dash"/>
            <a:miter lim="800000"/>
            <a:headEnd/>
            <a:tailEnd/>
          </a:ln>
          <a:effectLst/>
        </p:spPr>
        <p:txBody>
          <a:bodyPr vert="horz" wrap="square" lIns="91402" tIns="45702" rIns="91402" bIns="45702" numCol="1" anchor="ctr" anchorCtr="0" compatLnSpc="1">
            <a:prstTxWarp prst="textNoShape">
              <a:avLst/>
            </a:prstTxWarp>
          </a:bodyPr>
          <a:lstStyle>
            <a:lvl1pPr algn="l" rtl="0" eaLnBrk="1" fontAlgn="base" hangingPunct="1">
              <a:spcBef>
                <a:spcPct val="0"/>
              </a:spcBef>
              <a:spcAft>
                <a:spcPct val="0"/>
              </a:spcAft>
              <a:defRPr sz="4400" b="1">
                <a:solidFill>
                  <a:schemeClr val="tx1"/>
                </a:solidFill>
                <a:latin typeface="Calibri" pitchFamily="34" charset="0"/>
                <a:ea typeface="+mj-ea"/>
                <a:cs typeface="+mj-cs"/>
              </a:defRPr>
            </a:lvl1pPr>
            <a:lvl2pPr algn="l" rtl="0" eaLnBrk="1" fontAlgn="base" hangingPunct="1">
              <a:spcBef>
                <a:spcPct val="0"/>
              </a:spcBef>
              <a:spcAft>
                <a:spcPct val="0"/>
              </a:spcAft>
              <a:defRPr sz="4400" b="1">
                <a:solidFill>
                  <a:srgbClr val="0C2577"/>
                </a:solidFill>
                <a:latin typeface="Minion" pitchFamily="2" charset="0"/>
              </a:defRPr>
            </a:lvl2pPr>
            <a:lvl3pPr algn="l" rtl="0" eaLnBrk="1" fontAlgn="base" hangingPunct="1">
              <a:spcBef>
                <a:spcPct val="0"/>
              </a:spcBef>
              <a:spcAft>
                <a:spcPct val="0"/>
              </a:spcAft>
              <a:defRPr sz="4400" b="1">
                <a:solidFill>
                  <a:srgbClr val="0C2577"/>
                </a:solidFill>
                <a:latin typeface="Minion" pitchFamily="2" charset="0"/>
              </a:defRPr>
            </a:lvl3pPr>
            <a:lvl4pPr algn="l" rtl="0" eaLnBrk="1" fontAlgn="base" hangingPunct="1">
              <a:spcBef>
                <a:spcPct val="0"/>
              </a:spcBef>
              <a:spcAft>
                <a:spcPct val="0"/>
              </a:spcAft>
              <a:defRPr sz="4400" b="1">
                <a:solidFill>
                  <a:srgbClr val="0C2577"/>
                </a:solidFill>
                <a:latin typeface="Minion" pitchFamily="2" charset="0"/>
              </a:defRPr>
            </a:lvl4pPr>
            <a:lvl5pPr algn="l" rtl="0" eaLnBrk="1" fontAlgn="base" hangingPunct="1">
              <a:spcBef>
                <a:spcPct val="0"/>
              </a:spcBef>
              <a:spcAft>
                <a:spcPct val="0"/>
              </a:spcAft>
              <a:defRPr sz="4400" b="1">
                <a:solidFill>
                  <a:srgbClr val="0C2577"/>
                </a:solidFill>
                <a:latin typeface="Minion" pitchFamily="2" charset="0"/>
              </a:defRPr>
            </a:lvl5pPr>
            <a:lvl6pPr marL="457011" algn="l" rtl="0" eaLnBrk="1" fontAlgn="base" hangingPunct="1">
              <a:spcBef>
                <a:spcPct val="0"/>
              </a:spcBef>
              <a:spcAft>
                <a:spcPct val="0"/>
              </a:spcAft>
              <a:defRPr sz="4400" b="1">
                <a:solidFill>
                  <a:srgbClr val="0C2577"/>
                </a:solidFill>
                <a:latin typeface="Minion" pitchFamily="2" charset="0"/>
              </a:defRPr>
            </a:lvl6pPr>
            <a:lvl7pPr marL="914024" algn="l" rtl="0" eaLnBrk="1" fontAlgn="base" hangingPunct="1">
              <a:spcBef>
                <a:spcPct val="0"/>
              </a:spcBef>
              <a:spcAft>
                <a:spcPct val="0"/>
              </a:spcAft>
              <a:defRPr sz="4400" b="1">
                <a:solidFill>
                  <a:srgbClr val="0C2577"/>
                </a:solidFill>
                <a:latin typeface="Minion" pitchFamily="2" charset="0"/>
              </a:defRPr>
            </a:lvl7pPr>
            <a:lvl8pPr marL="1371040" algn="l" rtl="0" eaLnBrk="1" fontAlgn="base" hangingPunct="1">
              <a:spcBef>
                <a:spcPct val="0"/>
              </a:spcBef>
              <a:spcAft>
                <a:spcPct val="0"/>
              </a:spcAft>
              <a:defRPr sz="4400" b="1">
                <a:solidFill>
                  <a:srgbClr val="0C2577"/>
                </a:solidFill>
                <a:latin typeface="Minion" pitchFamily="2" charset="0"/>
              </a:defRPr>
            </a:lvl8pPr>
            <a:lvl9pPr marL="1828052" algn="l" rtl="0" eaLnBrk="1" fontAlgn="base" hangingPunct="1">
              <a:spcBef>
                <a:spcPct val="0"/>
              </a:spcBef>
              <a:spcAft>
                <a:spcPct val="0"/>
              </a:spcAft>
              <a:defRPr sz="4400" b="1">
                <a:solidFill>
                  <a:srgbClr val="0C2577"/>
                </a:solidFill>
                <a:latin typeface="Minion" pitchFamily="2" charset="0"/>
              </a:defRPr>
            </a:lvl9pPr>
          </a:lstStyle>
          <a:p>
            <a:pPr algn="ctr"/>
            <a:r>
              <a:rPr lang="en-US" sz="2800" b="0" kern="0" dirty="0" smtClean="0">
                <a:solidFill>
                  <a:srgbClr val="000000"/>
                </a:solidFill>
                <a:cs typeface="Calibri" panose="020F0502020204030204" pitchFamily="34" charset="0"/>
              </a:rPr>
              <a:t>How can a developer get the latest information he needs for his current task?</a:t>
            </a:r>
            <a:endParaRPr lang="en-US" sz="2800" b="0" u="sng" kern="0" dirty="0">
              <a:solidFill>
                <a:srgbClr val="000000"/>
              </a:solidFill>
              <a:cs typeface="Calibri" panose="020F0502020204030204" pitchFamily="34" charset="0"/>
            </a:endParaRPr>
          </a:p>
        </p:txBody>
      </p:sp>
    </p:spTree>
    <p:extLst>
      <p:ext uri="{BB962C8B-B14F-4D97-AF65-F5344CB8AC3E}">
        <p14:creationId xmlns:p14="http://schemas.microsoft.com/office/powerpoint/2010/main" val="3322425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smtClean="0"/>
              <a:t>Reverse Engineering</a:t>
            </a:r>
          </a:p>
        </p:txBody>
      </p:sp>
      <p:sp>
        <p:nvSpPr>
          <p:cNvPr id="13316" name="Rectangle 3"/>
          <p:cNvSpPr>
            <a:spLocks noGrp="1" noChangeArrowheads="1"/>
          </p:cNvSpPr>
          <p:nvPr>
            <p:ph idx="1"/>
          </p:nvPr>
        </p:nvSpPr>
        <p:spPr/>
        <p:txBody>
          <a:bodyPr/>
          <a:lstStyle/>
          <a:p>
            <a:pPr marL="0" indent="0">
              <a:spcBef>
                <a:spcPts val="500"/>
              </a:spcBef>
              <a:spcAft>
                <a:spcPts val="500"/>
              </a:spcAft>
              <a:buNone/>
            </a:pPr>
            <a:r>
              <a:rPr lang="en-US" dirty="0" smtClean="0"/>
              <a:t>The process of analyzing a subject system with two goals in mind: </a:t>
            </a:r>
          </a:p>
          <a:p>
            <a:pPr lvl="1">
              <a:spcBef>
                <a:spcPts val="500"/>
              </a:spcBef>
              <a:spcAft>
                <a:spcPts val="500"/>
              </a:spcAft>
            </a:pPr>
            <a:r>
              <a:rPr lang="en-US" dirty="0" smtClean="0"/>
              <a:t>to identify the system's components and their interrelationships; and, </a:t>
            </a:r>
          </a:p>
          <a:p>
            <a:pPr lvl="1">
              <a:spcBef>
                <a:spcPts val="500"/>
              </a:spcBef>
              <a:spcAft>
                <a:spcPts val="500"/>
              </a:spcAft>
            </a:pPr>
            <a:r>
              <a:rPr lang="en-US" dirty="0" smtClean="0"/>
              <a:t>to create representations of the system in another form or at a higher level of abstraction. </a:t>
            </a:r>
          </a:p>
        </p:txBody>
      </p:sp>
      <p:sp>
        <p:nvSpPr>
          <p:cNvPr id="13314"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988102B9-9255-482D-A67E-7F1CF6C7189C}" type="slidenum">
              <a:rPr lang="en-US" sz="1400">
                <a:latin typeface="Arial" charset="0"/>
              </a:rPr>
              <a:pPr/>
              <a:t>14</a:t>
            </a:fld>
            <a:endParaRPr lang="en-US" sz="1400">
              <a:latin typeface="Arial" charset="0"/>
            </a:endParaRPr>
          </a:p>
        </p:txBody>
      </p:sp>
    </p:spTree>
    <p:extLst>
      <p:ext uri="{BB962C8B-B14F-4D97-AF65-F5344CB8AC3E}">
        <p14:creationId xmlns:p14="http://schemas.microsoft.com/office/powerpoint/2010/main" val="2981098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Engineering (analogy)</a:t>
            </a:r>
            <a:endParaRPr lang="sv-SE" dirty="0"/>
          </a:p>
        </p:txBody>
      </p:sp>
      <p:sp>
        <p:nvSpPr>
          <p:cNvPr id="3" name="Content Placeholder 2"/>
          <p:cNvSpPr>
            <a:spLocks noGrp="1"/>
          </p:cNvSpPr>
          <p:nvPr>
            <p:ph idx="1"/>
          </p:nvPr>
        </p:nvSpPr>
        <p:spPr/>
        <p:txBody>
          <a:bodyPr/>
          <a:lstStyle/>
          <a:p>
            <a:endParaRPr lang="sv-SE" dirty="0"/>
          </a:p>
        </p:txBody>
      </p:sp>
      <p:grpSp>
        <p:nvGrpSpPr>
          <p:cNvPr id="4" name="Group 3"/>
          <p:cNvGrpSpPr/>
          <p:nvPr/>
        </p:nvGrpSpPr>
        <p:grpSpPr>
          <a:xfrm>
            <a:off x="1187624" y="1630312"/>
            <a:ext cx="6633517" cy="2446760"/>
            <a:chOff x="2087847" y="1630312"/>
            <a:chExt cx="5733294" cy="1581151"/>
          </a:xfrm>
        </p:grpSpPr>
        <p:pic>
          <p:nvPicPr>
            <p:cNvPr id="5" name="Picture 2" descr="http://2.bp.blogspot.com/-ej3aJoF7iaY/TkHY1V_mL1I/AAAAAAAAAMI/ClvM0Ps2epo/s1600/cooking-clip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391" y="1630312"/>
              <a:ext cx="18097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clker.com/cliparts/d/6/1/1/119498631918056439birthday_cake.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847" y="1664804"/>
              <a:ext cx="1548294" cy="151216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4247702" y="2096095"/>
              <a:ext cx="1152128" cy="649585"/>
            </a:xfrm>
            <a:prstGeom prst="rightArrow">
              <a:avLst/>
            </a:prstGeom>
            <a:no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2000" b="0" i="0" u="none" strike="noStrike" cap="none" normalizeH="0" baseline="0" smtClean="0">
                <a:ln>
                  <a:noFill/>
                </a:ln>
                <a:solidFill>
                  <a:schemeClr val="bg1"/>
                </a:solidFill>
                <a:effectLst/>
                <a:latin typeface="Minion" pitchFamily="2" charset="0"/>
              </a:endParaRPr>
            </a:p>
          </p:txBody>
        </p:sp>
      </p:grpSp>
    </p:spTree>
    <p:extLst>
      <p:ext uri="{BB962C8B-B14F-4D97-AF65-F5344CB8AC3E}">
        <p14:creationId xmlns:p14="http://schemas.microsoft.com/office/powerpoint/2010/main" val="1535969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dirty="0" smtClean="0"/>
              <a:t>Re-engineering</a:t>
            </a:r>
          </a:p>
        </p:txBody>
      </p:sp>
      <p:sp>
        <p:nvSpPr>
          <p:cNvPr id="14340" name="Rectangle 3"/>
          <p:cNvSpPr>
            <a:spLocks noGrp="1" noChangeArrowheads="1"/>
          </p:cNvSpPr>
          <p:nvPr>
            <p:ph idx="1"/>
          </p:nvPr>
        </p:nvSpPr>
        <p:spPr/>
        <p:txBody>
          <a:bodyPr/>
          <a:lstStyle/>
          <a:p>
            <a:r>
              <a:rPr lang="en-US" dirty="0" smtClean="0"/>
              <a:t>The examination and alteration of a subject system </a:t>
            </a:r>
          </a:p>
          <a:p>
            <a:r>
              <a:rPr lang="en-US" dirty="0" smtClean="0"/>
              <a:t>to reconstitute it in a new form</a:t>
            </a:r>
          </a:p>
          <a:p>
            <a:r>
              <a:rPr lang="en-US" dirty="0" smtClean="0"/>
              <a:t>and the subsequent implementation of that new form</a:t>
            </a:r>
          </a:p>
          <a:p>
            <a:endParaRPr lang="en-US" dirty="0" smtClean="0"/>
          </a:p>
          <a:p>
            <a:pPr>
              <a:buFont typeface="Symbol" pitchFamily="18" charset="2"/>
              <a:buNone/>
            </a:pPr>
            <a:r>
              <a:rPr lang="en-US" i="1" dirty="0" smtClean="0"/>
              <a:t>Beyond analysis -- actually </a:t>
            </a:r>
            <a:r>
              <a:rPr lang="en-US" b="1" i="1" dirty="0" smtClean="0"/>
              <a:t>improve</a:t>
            </a:r>
            <a:r>
              <a:rPr lang="en-US" i="1" dirty="0" smtClean="0"/>
              <a:t>.</a:t>
            </a:r>
            <a:endParaRPr lang="en-US" dirty="0" smtClean="0"/>
          </a:p>
        </p:txBody>
      </p:sp>
      <p:sp>
        <p:nvSpPr>
          <p:cNvPr id="14338"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8E56D84B-D61C-456A-AD89-23AFF73C88B1}" type="slidenum">
              <a:rPr lang="en-US" sz="1400">
                <a:latin typeface="Arial" charset="0"/>
              </a:rPr>
              <a:pPr/>
              <a:t>16</a:t>
            </a:fld>
            <a:endParaRPr lang="en-US" sz="1400">
              <a:latin typeface="Arial" charset="0"/>
            </a:endParaRPr>
          </a:p>
        </p:txBody>
      </p:sp>
    </p:spTree>
    <p:extLst>
      <p:ext uri="{BB962C8B-B14F-4D97-AF65-F5344CB8AC3E}">
        <p14:creationId xmlns:p14="http://schemas.microsoft.com/office/powerpoint/2010/main" val="3169323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smtClean="0"/>
              <a:t>Reengineering</a:t>
            </a:r>
          </a:p>
        </p:txBody>
      </p:sp>
      <p:sp>
        <p:nvSpPr>
          <p:cNvPr id="15362"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2AE28652-EA71-42AE-A5E6-6DB0B6F4874D}" type="slidenum">
              <a:rPr lang="en-US" sz="1400">
                <a:latin typeface="Arial" charset="0"/>
              </a:rPr>
              <a:pPr/>
              <a:t>17</a:t>
            </a:fld>
            <a:endParaRPr lang="en-US" sz="1400">
              <a:latin typeface="Arial" charset="0"/>
            </a:endParaRPr>
          </a:p>
        </p:txBody>
      </p:sp>
      <p:pic>
        <p:nvPicPr>
          <p:cNvPr id="15364" name="Picture 3" descr="C:\home\arie\college\slides\renovation\byr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3225"/>
            <a:ext cx="798671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968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790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0" y="504056"/>
            <a:ext cx="8604448"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778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048"/>
            <a:ext cx="9144000"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926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33977"/>
            <a:ext cx="6858000" cy="378042"/>
          </a:xfrm>
        </p:spPr>
        <p:txBody>
          <a:bodyPr/>
          <a:lstStyle/>
          <a:p>
            <a:r>
              <a:rPr lang="sv-SE" dirty="0" smtClean="0">
                <a:latin typeface="Franklin Gothic Medium Cond" panose="020B0606030402020204" pitchFamily="34" charset="0"/>
              </a:rPr>
              <a:t>Schedule</a:t>
            </a:r>
            <a:endParaRPr lang="sv-SE" dirty="0">
              <a:latin typeface="Franklin Gothic Medium Cond" panose="020B0606030402020204" pitchFamily="34" charset="0"/>
            </a:endParaRPr>
          </a:p>
        </p:txBody>
      </p:sp>
      <p:graphicFrame>
        <p:nvGraphicFramePr>
          <p:cNvPr id="3" name="Table 2"/>
          <p:cNvGraphicFramePr>
            <a:graphicFrameLocks noGrp="1"/>
          </p:cNvGraphicFramePr>
          <p:nvPr>
            <p:extLst/>
          </p:nvPr>
        </p:nvGraphicFramePr>
        <p:xfrm>
          <a:off x="342899" y="1245875"/>
          <a:ext cx="8183880" cy="5509256"/>
        </p:xfrm>
        <a:graphic>
          <a:graphicData uri="http://schemas.openxmlformats.org/drawingml/2006/table">
            <a:tbl>
              <a:tblPr firstRow="1" firstCol="1" bandRow="1">
                <a:tableStyleId>{5C22544A-7EE6-4342-B048-85BDC9FD1C3A}</a:tableStyleId>
              </a:tblPr>
              <a:tblGrid>
                <a:gridCol w="528366"/>
                <a:gridCol w="600445"/>
                <a:gridCol w="776058"/>
                <a:gridCol w="1269913"/>
                <a:gridCol w="3264992"/>
                <a:gridCol w="939134"/>
                <a:gridCol w="804972"/>
              </a:tblGrid>
              <a:tr h="220661">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Week</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 </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Date</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Time</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Lecture</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Reading</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Note</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4</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L1/S1</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22 JAN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Introduction,</a:t>
                      </a:r>
                      <a:r>
                        <a:rPr lang="en-GB" sz="1100" baseline="0" dirty="0" smtClean="0">
                          <a:effectLst/>
                          <a:latin typeface="Franklin Gothic Medium Cond" panose="020B0606030402020204" pitchFamily="34" charset="0"/>
                        </a:rPr>
                        <a:t>  Objectives </a:t>
                      </a:r>
                      <a:r>
                        <a:rPr lang="en-GB" sz="1100" dirty="0" smtClean="0">
                          <a:effectLst/>
                          <a:latin typeface="Franklin Gothic Medium Cond" panose="020B0606030402020204" pitchFamily="34" charset="0"/>
                        </a:rPr>
                        <a:t>&amp; </a:t>
                      </a:r>
                      <a:r>
                        <a:rPr lang="en-GB" sz="1100" dirty="0">
                          <a:effectLst/>
                          <a:latin typeface="Franklin Gothic Medium Cond" panose="020B0606030402020204" pitchFamily="34" charset="0"/>
                        </a:rPr>
                        <a:t>Organization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82878">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4</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L2</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23 JAN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13:15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Lst>
                      </a:pPr>
                      <a:r>
                        <a:rPr lang="en-US" sz="1100" dirty="0">
                          <a:effectLst/>
                          <a:latin typeface="Franklin Gothic Medium Cond" panose="020B0606030402020204" pitchFamily="34" charset="0"/>
                        </a:rPr>
                        <a:t>Architecting Process &amp; </a:t>
                      </a:r>
                      <a:r>
                        <a:rPr lang="en-US" sz="1100" dirty="0" smtClean="0">
                          <a:effectLst/>
                          <a:latin typeface="Franklin Gothic Medium Cond" panose="020B0606030402020204" pitchFamily="34" charset="0"/>
                        </a:rPr>
                        <a:t>Architecture Views</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err="1">
                          <a:effectLst/>
                          <a:latin typeface="Franklin Gothic Medium Cond" panose="020B0606030402020204" pitchFamily="34" charset="0"/>
                        </a:rPr>
                        <a:t>Ch</a:t>
                      </a:r>
                      <a:r>
                        <a:rPr lang="en-GB" sz="1100" dirty="0">
                          <a:effectLst/>
                          <a:latin typeface="Franklin Gothic Medium Cond" panose="020B0606030402020204" pitchFamily="34" charset="0"/>
                        </a:rPr>
                        <a:t> 1 &amp; 2</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5</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28 JAN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10:15 – 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b="1" i="0" u="sng" dirty="0" smtClean="0">
                          <a:effectLst/>
                          <a:latin typeface="Franklin Gothic Medium Cond" panose="020B0606030402020204" pitchFamily="34" charset="0"/>
                          <a:ea typeface="Times New Roman" panose="02020603050405020304" pitchFamily="18" charset="0"/>
                        </a:rPr>
                        <a:t>Skip</a:t>
                      </a:r>
                      <a:endParaRPr lang="en-GB" sz="1100" b="1" i="0" u="sng"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6898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5</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r" defTabSz="457200" rtl="0" eaLnBrk="1" latinLnBrk="0" hangingPunct="1">
                        <a:spcBef>
                          <a:spcPts val="0"/>
                        </a:spcBef>
                        <a:spcAft>
                          <a:spcPts val="0"/>
                        </a:spcAft>
                        <a:tabLst>
                          <a:tab pos="2880360" algn="ctr"/>
                          <a:tab pos="5760720" algn="r"/>
                          <a:tab pos="457200" algn="l"/>
                        </a:tabLst>
                      </a:pPr>
                      <a:r>
                        <a:rPr lang="en-US" sz="1100" kern="1200" dirty="0" smtClean="0">
                          <a:solidFill>
                            <a:schemeClr val="dk1"/>
                          </a:solidFill>
                          <a:effectLst/>
                          <a:latin typeface="Franklin Gothic Medium Cond" panose="020B0606030402020204" pitchFamily="34" charset="0"/>
                          <a:ea typeface="+mn-ea"/>
                          <a:cs typeface="+mn-cs"/>
                        </a:rPr>
                        <a:t>S2</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100" kern="1200" dirty="0" smtClean="0">
                          <a:solidFill>
                            <a:schemeClr val="dk1"/>
                          </a:solidFill>
                          <a:effectLst/>
                          <a:latin typeface="Franklin Gothic Medium Cond" panose="020B0606030402020204" pitchFamily="34" charset="0"/>
                          <a:ea typeface="+mn-ea"/>
                          <a:cs typeface="+mn-cs"/>
                        </a:rPr>
                        <a:t> 29 JAN</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GB" sz="1100" kern="1200" dirty="0" smtClean="0">
                          <a:solidFill>
                            <a:schemeClr val="dk1"/>
                          </a:solidFill>
                          <a:effectLst/>
                          <a:latin typeface="Franklin Gothic Medium Cond" panose="020B0606030402020204" pitchFamily="34" charset="0"/>
                          <a:ea typeface="+mn-ea"/>
                          <a:cs typeface="+mn-cs"/>
                        </a:rPr>
                        <a:t>10:15 - 12:00</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kern="1200" baseline="0" dirty="0" smtClean="0">
                          <a:solidFill>
                            <a:schemeClr val="dk1"/>
                          </a:solidFill>
                          <a:effectLst/>
                          <a:latin typeface="Franklin Gothic Medium Cond" panose="020B0606030402020204" pitchFamily="34" charset="0"/>
                          <a:ea typeface="+mn-ea"/>
                          <a:cs typeface="+mn-cs"/>
                        </a:rPr>
                        <a:t>&lt;&lt; Supervision: Launch Assignment 1&gt;&gt;</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GB" sz="1100" kern="1200" dirty="0" err="1">
                          <a:solidFill>
                            <a:schemeClr val="dk1"/>
                          </a:solidFill>
                          <a:effectLst/>
                          <a:latin typeface="Franklin Gothic Medium Cond" panose="020B0606030402020204" pitchFamily="34" charset="0"/>
                          <a:ea typeface="+mn-ea"/>
                          <a:cs typeface="+mn-cs"/>
                        </a:rPr>
                        <a:t>Ch</a:t>
                      </a:r>
                      <a:r>
                        <a:rPr lang="en-GB" sz="1100" kern="1200" dirty="0">
                          <a:solidFill>
                            <a:schemeClr val="dk1"/>
                          </a:solidFill>
                          <a:effectLst/>
                          <a:latin typeface="Franklin Gothic Medium Cond" panose="020B0606030402020204" pitchFamily="34" charset="0"/>
                          <a:ea typeface="+mn-ea"/>
                          <a:cs typeface="+mn-cs"/>
                        </a:rPr>
                        <a:t> 3 &amp; 4</a:t>
                      </a:r>
                    </a:p>
                  </a:txBody>
                  <a:tcPr marL="48971" marR="48971" marT="0" marB="0">
                    <a:solidFill>
                      <a:srgbClr val="F3F9FA"/>
                    </a:solidFill>
                  </a:tcPr>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63335">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5</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defTabSz="457200" rtl="0" eaLnBrk="1" latinLnBrk="0" hangingPunct="1">
                        <a:spcBef>
                          <a:spcPts val="0"/>
                        </a:spcBef>
                        <a:spcAft>
                          <a:spcPts val="0"/>
                        </a:spcAft>
                        <a:tabLst>
                          <a:tab pos="2880360" algn="ctr"/>
                          <a:tab pos="5760720" algn="r"/>
                        </a:tabLst>
                      </a:pPr>
                      <a:r>
                        <a:rPr lang="en-US" sz="1100" kern="1200" dirty="0" smtClean="0">
                          <a:solidFill>
                            <a:schemeClr val="dk1"/>
                          </a:solidFill>
                          <a:effectLst/>
                          <a:latin typeface="Franklin Gothic Medium Cond" panose="020B0606030402020204" pitchFamily="34" charset="0"/>
                          <a:ea typeface="+mn-ea"/>
                          <a:cs typeface="+mn-cs"/>
                        </a:rPr>
                        <a:t> 30</a:t>
                      </a:r>
                      <a:r>
                        <a:rPr lang="en-US" sz="1100" kern="1200" baseline="0" dirty="0" smtClean="0">
                          <a:solidFill>
                            <a:schemeClr val="dk1"/>
                          </a:solidFill>
                          <a:effectLst/>
                          <a:latin typeface="Franklin Gothic Medium Cond" panose="020B0606030402020204" pitchFamily="34" charset="0"/>
                          <a:ea typeface="+mn-ea"/>
                          <a:cs typeface="+mn-cs"/>
                        </a:rPr>
                        <a:t> JAN</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E7F3F4"/>
                    </a:solidFill>
                  </a:tcPr>
                </a:tc>
                <a:tc>
                  <a:txBody>
                    <a:bodyPr/>
                    <a:lstStyle/>
                    <a:p>
                      <a:pPr marL="0" marR="0" algn="ctr" defTabSz="457200" rtl="0" eaLnBrk="1" latinLnBrk="0" hangingPunct="1">
                        <a:spcBef>
                          <a:spcPts val="0"/>
                        </a:spcBef>
                        <a:spcAft>
                          <a:spcPts val="0"/>
                        </a:spcAft>
                        <a:tabLst>
                          <a:tab pos="2880360" algn="ctr"/>
                          <a:tab pos="5760720" algn="r"/>
                        </a:tabLst>
                      </a:pPr>
                      <a:r>
                        <a:rPr lang="en-GB" sz="1100" kern="1200" dirty="0">
                          <a:solidFill>
                            <a:schemeClr val="dk1"/>
                          </a:solidFill>
                          <a:effectLst/>
                          <a:latin typeface="Franklin Gothic Medium Cond" panose="020B0606030402020204" pitchFamily="34" charset="0"/>
                          <a:ea typeface="+mn-ea"/>
                          <a:cs typeface="+mn-cs"/>
                        </a:rPr>
                        <a:t>13:00 – 15:00 </a:t>
                      </a:r>
                    </a:p>
                  </a:txBody>
                  <a:tcPr marL="48971" marR="48971" marT="0" marB="0">
                    <a:solidFill>
                      <a:srgbClr val="E7F3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100" b="1" u="sng" dirty="0" smtClean="0">
                          <a:effectLst/>
                          <a:latin typeface="Franklin Gothic Medium Cond" panose="020B0606030402020204" pitchFamily="34" charset="0"/>
                        </a:rPr>
                        <a:t>Skip</a:t>
                      </a:r>
                      <a:endParaRPr lang="en-GB" sz="1100" b="1" u="sng"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6</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L3</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  3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13:15 – 15:00</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US" sz="1100" dirty="0" smtClean="0">
                          <a:effectLst/>
                          <a:latin typeface="Franklin Gothic Medium Cond" panose="020B0606030402020204" pitchFamily="34" charset="0"/>
                        </a:rPr>
                        <a:t>Design Principles (Maintainability, Modifiability)</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err="1">
                          <a:effectLst/>
                          <a:latin typeface="Franklin Gothic Medium Cond" panose="020B0606030402020204" pitchFamily="34" charset="0"/>
                        </a:rPr>
                        <a:t>Ch</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7</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6</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S3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5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6</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L4</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6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13:15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Architectural Styles 1: Client-Server</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a:effectLst/>
                          <a:latin typeface="Franklin Gothic Medium Cond" panose="020B0606030402020204" pitchFamily="34" charset="0"/>
                        </a:rPr>
                        <a:t> </a:t>
                      </a: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13</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7</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L5</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10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13:15 – 15:00</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Technical Debt</a:t>
                      </a:r>
                      <a:endParaRPr lang="en-GB" sz="1100" b="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US" sz="1100" dirty="0" err="1" smtClean="0">
                          <a:effectLst/>
                          <a:latin typeface="Franklin Gothic Medium Cond" panose="020B0606030402020204" pitchFamily="34" charset="0"/>
                          <a:ea typeface="Times New Roman" panose="02020603050405020304" pitchFamily="18" charset="0"/>
                        </a:rPr>
                        <a:t>Terese</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7</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S4</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12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44132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7</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L6</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13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10:15 –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Architectural Styles 2: </a:t>
                      </a:r>
                      <a:r>
                        <a:rPr lang="en-GB" sz="1100" dirty="0" err="1" smtClean="0">
                          <a:effectLst/>
                          <a:latin typeface="Franklin Gothic Medium Cond" panose="020B0606030402020204" pitchFamily="34" charset="0"/>
                        </a:rPr>
                        <a:t>Pipe&amp;Filter</a:t>
                      </a:r>
                      <a:r>
                        <a:rPr lang="en-GB" sz="1100" baseline="0" dirty="0" smtClean="0">
                          <a:effectLst/>
                          <a:latin typeface="Franklin Gothic Medium Cond" panose="020B0606030402020204" pitchFamily="34" charset="0"/>
                        </a:rPr>
                        <a:t> and </a:t>
                      </a:r>
                      <a:r>
                        <a:rPr lang="en-GB" sz="1100" baseline="0" dirty="0" err="1" smtClean="0">
                          <a:effectLst/>
                          <a:latin typeface="Franklin Gothic Medium Cond" panose="020B0606030402020204" pitchFamily="34" charset="0"/>
                        </a:rPr>
                        <a:t>Publ-Subscr</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a:effectLst/>
                          <a:latin typeface="Franklin Gothic Medium Cond" panose="020B0606030402020204" pitchFamily="34" charset="0"/>
                        </a:rPr>
                        <a:t> </a:t>
                      </a: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13</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44132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8</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r>
                        <a:rPr lang="en-US" sz="1100" dirty="0" smtClean="0">
                          <a:latin typeface="Franklin Gothic Medium Cond" panose="020B0606030402020204" pitchFamily="34" charset="0"/>
                        </a:rPr>
                        <a:t>L7</a:t>
                      </a:r>
                      <a:endParaRPr lang="en-GB" sz="1100" dirty="0">
                        <a:latin typeface="Franklin Gothic Medium Cond" panose="020B0606030402020204" pitchFamily="34" charset="0"/>
                      </a:endParaRPr>
                    </a:p>
                  </a:txBody>
                  <a:tcPr marL="48971" marR="48971"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dirty="0" smtClean="0">
                          <a:latin typeface="Franklin Gothic Medium Cond" panose="020B0606030402020204" pitchFamily="34" charset="0"/>
                        </a:rPr>
                        <a:t>17 FEB</a:t>
                      </a:r>
                      <a:endParaRPr lang="en-GB" sz="1100" dirty="0">
                        <a:latin typeface="Franklin Gothic Medium Cond" panose="020B0606030402020204" pitchFamily="34" charset="0"/>
                      </a:endParaRPr>
                    </a:p>
                  </a:txBody>
                  <a:tcPr marL="48971" marR="48971" marT="0" marB="0"/>
                </a:tc>
                <a:tc>
                  <a:txBody>
                    <a:bodyPr/>
                    <a:lstStyle/>
                    <a:p>
                      <a:pPr algn="ctr"/>
                      <a:r>
                        <a:rPr lang="en-US" sz="1100" dirty="0" smtClean="0">
                          <a:latin typeface="Franklin Gothic Medium Cond" panose="020B0606030402020204" pitchFamily="34" charset="0"/>
                        </a:rPr>
                        <a:t>13:15</a:t>
                      </a:r>
                      <a:r>
                        <a:rPr lang="en-US" sz="1100" baseline="0" dirty="0" smtClean="0">
                          <a:latin typeface="Franklin Gothic Medium Cond" panose="020B0606030402020204" pitchFamily="34" charset="0"/>
                        </a:rPr>
                        <a:t> – 15:00</a:t>
                      </a:r>
                      <a:endParaRPr lang="en-GB" sz="1100" dirty="0">
                        <a:latin typeface="Franklin Gothic Medium Cond" panose="020B0606030402020204" pitchFamily="34" charset="0"/>
                      </a:endParaRPr>
                    </a:p>
                  </a:txBody>
                  <a:tcPr marL="48971" marR="48971" marT="0" marB="0"/>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Architectural</a:t>
                      </a:r>
                      <a:r>
                        <a:rPr lang="en-US" sz="1100" baseline="0" dirty="0" smtClean="0">
                          <a:effectLst/>
                          <a:latin typeface="Franklin Gothic Medium Cond" panose="020B0606030402020204" pitchFamily="34" charset="0"/>
                          <a:ea typeface="Times New Roman" panose="02020603050405020304" pitchFamily="18" charset="0"/>
                        </a:rPr>
                        <a:t> </a:t>
                      </a:r>
                      <a:r>
                        <a:rPr lang="en-US" sz="1100" dirty="0" smtClean="0">
                          <a:effectLst/>
                          <a:latin typeface="Franklin Gothic Medium Cond" panose="020B0606030402020204" pitchFamily="34" charset="0"/>
                          <a:ea typeface="Times New Roman" panose="02020603050405020304" pitchFamily="18" charset="0"/>
                        </a:rPr>
                        <a:t>Styles 3:</a:t>
                      </a:r>
                      <a:r>
                        <a:rPr lang="en-US" sz="1100" baseline="0" dirty="0" smtClean="0">
                          <a:effectLst/>
                          <a:latin typeface="Franklin Gothic Medium Cond" panose="020B0606030402020204" pitchFamily="34" charset="0"/>
                          <a:ea typeface="Times New Roman" panose="02020603050405020304" pitchFamily="18" charset="0"/>
                        </a:rPr>
                        <a:t> Blackboard</a:t>
                      </a:r>
                      <a:br>
                        <a:rPr lang="en-US" sz="1100" baseline="0" dirty="0" smtClean="0">
                          <a:effectLst/>
                          <a:latin typeface="Franklin Gothic Medium Cond" panose="020B0606030402020204" pitchFamily="34" charset="0"/>
                          <a:ea typeface="Times New Roman" panose="02020603050405020304" pitchFamily="18" charset="0"/>
                        </a:rPr>
                      </a:br>
                      <a:r>
                        <a:rPr lang="en-US" sz="1100" baseline="0" dirty="0" smtClean="0">
                          <a:effectLst/>
                          <a:latin typeface="Franklin Gothic Medium Cond" panose="020B0606030402020204" pitchFamily="34" charset="0"/>
                          <a:ea typeface="Times New Roman" panose="02020603050405020304" pitchFamily="18" charset="0"/>
                        </a:rPr>
                        <a:t>&amp; </a:t>
                      </a:r>
                      <a:r>
                        <a:rPr lang="en-US" sz="1100" dirty="0" smtClean="0">
                          <a:effectLst/>
                          <a:latin typeface="Franklin Gothic Medium Cond" panose="020B0606030402020204" pitchFamily="34" charset="0"/>
                          <a:ea typeface="Times New Roman" panose="02020603050405020304" pitchFamily="18" charset="0"/>
                        </a:rPr>
                        <a:t>Performance – Analysis &amp; Tactics</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8 + paper</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endParaRPr lang="en-GB" sz="1100" dirty="0">
                        <a:latin typeface="Franklin Gothic Medium Cond" panose="020B0606030402020204" pitchFamily="34"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8</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S5</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19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44132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8</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L8</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20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10:15 – 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Reliability</a:t>
                      </a:r>
                      <a:r>
                        <a:rPr lang="en-US" sz="1100" baseline="0" dirty="0" smtClean="0">
                          <a:effectLst/>
                          <a:latin typeface="Franklin Gothic Medium Cond" panose="020B0606030402020204" pitchFamily="34" charset="0"/>
                          <a:ea typeface="Times New Roman" panose="02020603050405020304" pitchFamily="18" charset="0"/>
                        </a:rPr>
                        <a:t>, Availability, Fault Tolerance</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5, 14 + paper</a:t>
                      </a: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endParaRPr lang="en-GB" sz="1100">
                        <a:latin typeface="Franklin Gothic Medium Cond" panose="020B0606030402020204" pitchFamily="34" charset="0"/>
                      </a:endParaRPr>
                    </a:p>
                  </a:txBody>
                  <a:tcPr marL="48971" marR="48971" marT="0" marB="0"/>
                </a:tc>
              </a:tr>
              <a:tr h="28084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9</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L9</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24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13:15 – 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r>
                        <a:rPr lang="en-US" sz="1100" dirty="0" smtClean="0">
                          <a:latin typeface="Franklin Gothic Medium Cond" panose="020B0606030402020204" pitchFamily="34" charset="0"/>
                        </a:rPr>
                        <a:t>Anders </a:t>
                      </a:r>
                      <a:r>
                        <a:rPr lang="en-US" sz="1100" dirty="0" err="1" smtClean="0">
                          <a:latin typeface="Franklin Gothic Medium Cond" panose="020B0606030402020204" pitchFamily="34" charset="0"/>
                        </a:rPr>
                        <a:t>Alminger</a:t>
                      </a:r>
                      <a:r>
                        <a:rPr lang="en-US" sz="1100" dirty="0" smtClean="0">
                          <a:latin typeface="Franklin Gothic Medium Cond" panose="020B0606030402020204" pitchFamily="34" charset="0"/>
                        </a:rPr>
                        <a:t> </a:t>
                      </a:r>
                      <a:r>
                        <a:rPr lang="en-US" sz="1100" smtClean="0">
                          <a:latin typeface="Franklin Gothic Medium Cond" panose="020B0606030402020204" pitchFamily="34" charset="0"/>
                        </a:rPr>
                        <a:t>- Volvo</a:t>
                      </a:r>
                      <a:endParaRPr lang="en-GB" sz="1100" dirty="0">
                        <a:latin typeface="Franklin Gothic Medium Cond" panose="020B0606030402020204" pitchFamily="34" charset="0"/>
                      </a:endParaRPr>
                    </a:p>
                  </a:txBody>
                  <a:tcPr marL="48971" marR="48971" marT="0" marB="0"/>
                </a:tc>
                <a:tc>
                  <a:txBody>
                    <a:bodyPr/>
                    <a:lstStyle/>
                    <a:p>
                      <a:endParaRPr lang="en-GB" sz="1400" dirty="0"/>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9</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S6</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26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10:15 – 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&lt;&lt; Supervision/Assignment&gt;&gt;</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9</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L10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27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13:15 – 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dirty="0" smtClean="0">
                          <a:effectLst/>
                          <a:latin typeface="Franklin Gothic Medium Cond" panose="020B0606030402020204" pitchFamily="34" charset="0"/>
                        </a:rPr>
                        <a:t>Security &amp; Architecture Evaluation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err="1" smtClean="0">
                          <a:effectLst/>
                          <a:latin typeface="Franklin Gothic Medium Cond" panose="020B0606030402020204" pitchFamily="34" charset="0"/>
                          <a:ea typeface="Times New Roman" panose="02020603050405020304" pitchFamily="18" charset="0"/>
                        </a:rPr>
                        <a:t>Ch</a:t>
                      </a:r>
                      <a:r>
                        <a:rPr lang="en-US" sz="1100" dirty="0" smtClean="0">
                          <a:effectLst/>
                          <a:latin typeface="Franklin Gothic Medium Cond" panose="020B0606030402020204" pitchFamily="34" charset="0"/>
                          <a:ea typeface="Times New Roman" panose="02020603050405020304" pitchFamily="18" charset="0"/>
                        </a:rPr>
                        <a:t> 21</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10</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L11</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 MAR</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a:effectLst/>
                          <a:latin typeface="Franklin Gothic Medium Cond" panose="020B0606030402020204" pitchFamily="34" charset="0"/>
                        </a:rPr>
                        <a:t>13:15 – 15:00</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b="1" dirty="0" smtClean="0">
                          <a:effectLst/>
                          <a:latin typeface="Franklin Gothic Medium Cond" panose="020B0606030402020204" pitchFamily="34" charset="0"/>
                          <a:ea typeface="Times New Roman" panose="02020603050405020304" pitchFamily="18" charset="0"/>
                        </a:rPr>
                        <a:t>Skip</a:t>
                      </a:r>
                      <a:endParaRPr lang="en-GB" sz="1100" b="1"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dirty="0" err="1" smtClean="0">
                          <a:effectLst/>
                          <a:latin typeface="Franklin Gothic Medium Cond" panose="020B0606030402020204" pitchFamily="34" charset="0"/>
                          <a:ea typeface="Times New Roman" panose="02020603050405020304" pitchFamily="18" charset="0"/>
                        </a:rPr>
                        <a:t>Rodi</a:t>
                      </a:r>
                      <a:r>
                        <a:rPr lang="en-US" sz="1100" baseline="0" dirty="0" smtClean="0">
                          <a:effectLst/>
                          <a:latin typeface="Franklin Gothic Medium Cond" panose="020B0606030402020204" pitchFamily="34" charset="0"/>
                          <a:ea typeface="Times New Roman" panose="02020603050405020304" pitchFamily="18" charset="0"/>
                        </a:rPr>
                        <a:t> PhD</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10</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S7</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4 MAR</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10</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r>
                        <a:rPr lang="en-US" sz="1100" dirty="0" smtClean="0">
                          <a:latin typeface="Franklin Gothic Medium Cond" panose="020B0606030402020204" pitchFamily="34" charset="0"/>
                        </a:rPr>
                        <a:t>L12</a:t>
                      </a:r>
                      <a:endParaRPr lang="en-GB" sz="1100" dirty="0">
                        <a:latin typeface="Franklin Gothic Medium Cond" panose="020B0606030402020204" pitchFamily="34" charset="0"/>
                      </a:endParaRPr>
                    </a:p>
                  </a:txBody>
                  <a:tcPr marL="48971" marR="48971" marT="0" marB="0"/>
                </a:tc>
                <a:tc>
                  <a:txBody>
                    <a:bodyPr/>
                    <a:lstStyle/>
                    <a:p>
                      <a:pPr algn="ctr"/>
                      <a:r>
                        <a:rPr lang="en-US" sz="1100" dirty="0" smtClean="0">
                          <a:latin typeface="Franklin Gothic Medium Cond" panose="020B0606030402020204" pitchFamily="34" charset="0"/>
                        </a:rPr>
                        <a:t>5 MAR</a:t>
                      </a:r>
                      <a:endParaRPr lang="en-GB" sz="1100" dirty="0">
                        <a:latin typeface="Franklin Gothic Medium Cond" panose="020B0606030402020204" pitchFamily="34" charset="0"/>
                      </a:endParaRPr>
                    </a:p>
                  </a:txBody>
                  <a:tcPr marL="48971" marR="48971" marT="0" marB="0"/>
                </a:tc>
                <a:tc>
                  <a:txBody>
                    <a:bodyPr/>
                    <a:lstStyle/>
                    <a:p>
                      <a:pPr algn="ctr"/>
                      <a:r>
                        <a:rPr lang="en-US" sz="1100" dirty="0" smtClean="0">
                          <a:latin typeface="Franklin Gothic Medium Cond" panose="020B0606030402020204" pitchFamily="34" charset="0"/>
                        </a:rPr>
                        <a:t> 13:15 – 15:00</a:t>
                      </a:r>
                      <a:endParaRPr lang="en-GB" sz="1100" dirty="0">
                        <a:latin typeface="Franklin Gothic Medium Cond" panose="020B0606030402020204" pitchFamily="34"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Reverse Engineering &amp; Correspondence</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20 </a:t>
                      </a:r>
                      <a:endParaRPr lang="en-GB" sz="1100" dirty="0">
                        <a:latin typeface="Franklin Gothic Medium Cond" panose="020B0606030402020204" pitchFamily="34" charset="0"/>
                      </a:endParaRPr>
                    </a:p>
                  </a:txBody>
                  <a:tcPr marL="48971" marR="48971" marT="0" marB="0"/>
                </a:tc>
                <a:tc>
                  <a:txBody>
                    <a:bodyPr/>
                    <a:lstStyle/>
                    <a:p>
                      <a:endParaRPr lang="en-GB" sz="1100" dirty="0">
                        <a:latin typeface="Franklin Gothic Medium Cond" panose="020B0606030402020204" pitchFamily="34" charset="0"/>
                      </a:endParaRPr>
                    </a:p>
                  </a:txBody>
                  <a:tcPr marL="48971" marR="48971" marT="0" marB="0"/>
                </a:tc>
              </a:tr>
            </a:tbl>
          </a:graphicData>
        </a:graphic>
      </p:graphicFrame>
      <p:sp>
        <p:nvSpPr>
          <p:cNvPr id="4" name="Notched Right Arrow 3"/>
          <p:cNvSpPr/>
          <p:nvPr/>
        </p:nvSpPr>
        <p:spPr>
          <a:xfrm flipH="1">
            <a:off x="8408874" y="6369554"/>
            <a:ext cx="737419" cy="619433"/>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Tree>
    <p:extLst>
      <p:ext uri="{BB962C8B-B14F-4D97-AF65-F5344CB8AC3E}">
        <p14:creationId xmlns:p14="http://schemas.microsoft.com/office/powerpoint/2010/main" val="3656626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98463" y="276225"/>
            <a:ext cx="7772400" cy="1143000"/>
          </a:xfrm>
        </p:spPr>
        <p:txBody>
          <a:bodyPr>
            <a:normAutofit/>
          </a:bodyPr>
          <a:lstStyle/>
          <a:p>
            <a:r>
              <a:rPr lang="en-US" dirty="0" smtClean="0"/>
              <a:t>Reverse Engineering: Exploration</a:t>
            </a:r>
          </a:p>
        </p:txBody>
      </p:sp>
      <p:sp>
        <p:nvSpPr>
          <p:cNvPr id="20482" name="Slide Number Placeholder 4"/>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C6EECC30-1933-41E1-A1B4-0D2DFCF5EAD1}" type="slidenum">
              <a:rPr lang="en-US" sz="1400">
                <a:latin typeface="Arial" charset="0"/>
              </a:rPr>
              <a:pPr/>
              <a:t>20</a:t>
            </a:fld>
            <a:endParaRPr lang="en-US" sz="1400">
              <a:latin typeface="Arial" charset="0"/>
            </a:endParaRPr>
          </a:p>
        </p:txBody>
      </p:sp>
      <p:sp>
        <p:nvSpPr>
          <p:cNvPr id="20484" name="Rectangle 3"/>
          <p:cNvSpPr>
            <a:spLocks noChangeArrowheads="1"/>
          </p:cNvSpPr>
          <p:nvPr/>
        </p:nvSpPr>
        <p:spPr bwMode="auto">
          <a:xfrm>
            <a:off x="685800" y="3962400"/>
            <a:ext cx="8229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Clr>
                <a:schemeClr val="accent2"/>
              </a:buClr>
              <a:buFont typeface="Symbol" pitchFamily="18" charset="2"/>
              <a:buChar char="·"/>
            </a:pPr>
            <a:r>
              <a:rPr kumimoji="1" lang="en-GB" sz="3200">
                <a:latin typeface="Tahoma" pitchFamily="34" charset="0"/>
              </a:rPr>
              <a:t>Extract src models from system artifacts</a:t>
            </a:r>
          </a:p>
          <a:p>
            <a:pPr marL="342900" indent="-342900" algn="l">
              <a:spcBef>
                <a:spcPct val="20000"/>
              </a:spcBef>
              <a:buClr>
                <a:schemeClr val="accent2"/>
              </a:buClr>
              <a:buFont typeface="Symbol" pitchFamily="18" charset="2"/>
              <a:buChar char="·"/>
            </a:pPr>
            <a:r>
              <a:rPr kumimoji="1" lang="en-GB" sz="3200">
                <a:latin typeface="Tahoma" pitchFamily="34" charset="0"/>
              </a:rPr>
              <a:t>Query/manipulate to infer new knowledge</a:t>
            </a:r>
          </a:p>
          <a:p>
            <a:pPr marL="342900" indent="-342900" algn="l">
              <a:spcBef>
                <a:spcPct val="20000"/>
              </a:spcBef>
              <a:buClr>
                <a:schemeClr val="accent2"/>
              </a:buClr>
              <a:buFont typeface="Symbol" pitchFamily="18" charset="2"/>
              <a:buChar char="·"/>
            </a:pPr>
            <a:r>
              <a:rPr kumimoji="1" lang="en-GB" sz="3200">
                <a:latin typeface="Tahoma" pitchFamily="34" charset="0"/>
              </a:rPr>
              <a:t>Present different views on results</a:t>
            </a:r>
          </a:p>
        </p:txBody>
      </p:sp>
      <p:sp>
        <p:nvSpPr>
          <p:cNvPr id="20485" name="Oval 4"/>
          <p:cNvSpPr>
            <a:spLocks noChangeArrowheads="1"/>
          </p:cNvSpPr>
          <p:nvPr/>
        </p:nvSpPr>
        <p:spPr bwMode="auto">
          <a:xfrm>
            <a:off x="2667000" y="2057400"/>
            <a:ext cx="1066800" cy="609600"/>
          </a:xfrm>
          <a:prstGeom prst="ellipse">
            <a:avLst/>
          </a:prstGeom>
          <a:solidFill>
            <a:schemeClr val="accent5">
              <a:lumMod val="20000"/>
              <a:lumOff val="80000"/>
            </a:schemeClr>
          </a:solidFill>
          <a:ln w="19050">
            <a:solidFill>
              <a:schemeClr val="tx1"/>
            </a:solidFill>
            <a:round/>
            <a:headEnd/>
            <a:tailEnd/>
          </a:ln>
          <a:effectLst/>
          <a:extLst/>
        </p:spPr>
        <p:txBody>
          <a:bodyPr wrap="none" anchor="ctr"/>
          <a:lstStyle/>
          <a:p>
            <a:pPr algn="ctr"/>
            <a:r>
              <a:rPr lang="en-GB">
                <a:latin typeface="+mj-lt"/>
              </a:rPr>
              <a:t>extract</a:t>
            </a:r>
            <a:endParaRPr lang="en-GB" sz="1800">
              <a:latin typeface="+mj-lt"/>
            </a:endParaRPr>
          </a:p>
        </p:txBody>
      </p:sp>
      <p:sp>
        <p:nvSpPr>
          <p:cNvPr id="20486" name="AutoShape 5"/>
          <p:cNvSpPr>
            <a:spLocks noChangeArrowheads="1"/>
          </p:cNvSpPr>
          <p:nvPr/>
        </p:nvSpPr>
        <p:spPr bwMode="auto">
          <a:xfrm>
            <a:off x="7086600" y="1981200"/>
            <a:ext cx="1371600" cy="762000"/>
          </a:xfrm>
          <a:prstGeom prst="flowChartMultidocument">
            <a:avLst/>
          </a:prstGeom>
          <a:solidFill>
            <a:schemeClr val="accent5">
              <a:lumMod val="20000"/>
              <a:lumOff val="80000"/>
            </a:schemeClr>
          </a:solidFill>
          <a:ln w="19050">
            <a:solidFill>
              <a:schemeClr val="tx1"/>
            </a:solidFill>
            <a:miter lim="800000"/>
            <a:headEnd/>
            <a:tailEnd/>
          </a:ln>
          <a:effectLst/>
          <a:extLst/>
        </p:spPr>
        <p:txBody>
          <a:bodyPr wrap="none" anchor="ctr"/>
          <a:lstStyle/>
          <a:p>
            <a:pPr algn="ctr"/>
            <a:r>
              <a:rPr lang="en-GB">
                <a:latin typeface="+mj-lt"/>
              </a:rPr>
              <a:t>results</a:t>
            </a:r>
          </a:p>
        </p:txBody>
      </p:sp>
      <p:sp>
        <p:nvSpPr>
          <p:cNvPr id="20487" name="AutoShape 6"/>
          <p:cNvSpPr>
            <a:spLocks noChangeArrowheads="1"/>
          </p:cNvSpPr>
          <p:nvPr/>
        </p:nvSpPr>
        <p:spPr bwMode="auto">
          <a:xfrm>
            <a:off x="4038600" y="1981200"/>
            <a:ext cx="1371600" cy="762000"/>
          </a:xfrm>
          <a:prstGeom prst="flowChartMagneticDisk">
            <a:avLst/>
          </a:prstGeom>
          <a:solidFill>
            <a:schemeClr val="accent5">
              <a:lumMod val="20000"/>
              <a:lumOff val="80000"/>
            </a:schemeClr>
          </a:solidFill>
          <a:ln w="19050">
            <a:solidFill>
              <a:schemeClr val="tx1"/>
            </a:solidFill>
            <a:round/>
            <a:headEnd/>
            <a:tailEnd/>
          </a:ln>
          <a:effectLst/>
          <a:extLst/>
        </p:spPr>
        <p:txBody>
          <a:bodyPr wrap="none" anchor="ctr"/>
          <a:lstStyle/>
          <a:p>
            <a:pPr algn="ctr"/>
            <a:r>
              <a:rPr lang="en-GB">
                <a:latin typeface="+mj-lt"/>
              </a:rPr>
              <a:t>repository</a:t>
            </a:r>
            <a:endParaRPr lang="en-GB" sz="1800">
              <a:latin typeface="+mj-lt"/>
            </a:endParaRPr>
          </a:p>
        </p:txBody>
      </p:sp>
      <p:sp>
        <p:nvSpPr>
          <p:cNvPr id="20488" name="Oval 7"/>
          <p:cNvSpPr>
            <a:spLocks noChangeArrowheads="1"/>
          </p:cNvSpPr>
          <p:nvPr/>
        </p:nvSpPr>
        <p:spPr bwMode="auto">
          <a:xfrm>
            <a:off x="5715000" y="2057400"/>
            <a:ext cx="1066800" cy="609600"/>
          </a:xfrm>
          <a:prstGeom prst="ellipse">
            <a:avLst/>
          </a:prstGeom>
          <a:solidFill>
            <a:schemeClr val="accent5">
              <a:lumMod val="20000"/>
              <a:lumOff val="80000"/>
            </a:schemeClr>
          </a:solidFill>
          <a:ln w="19050">
            <a:solidFill>
              <a:schemeClr val="tx1"/>
            </a:solidFill>
            <a:round/>
            <a:headEnd/>
            <a:tailEnd/>
          </a:ln>
          <a:effectLst/>
          <a:extLst/>
        </p:spPr>
        <p:txBody>
          <a:bodyPr wrap="none" anchor="ctr"/>
          <a:lstStyle/>
          <a:p>
            <a:pPr algn="ctr"/>
            <a:r>
              <a:rPr lang="en-GB">
                <a:latin typeface="+mj-lt"/>
              </a:rPr>
              <a:t>view</a:t>
            </a:r>
            <a:endParaRPr lang="en-GB" sz="1800">
              <a:latin typeface="+mj-lt"/>
            </a:endParaRPr>
          </a:p>
        </p:txBody>
      </p:sp>
      <p:sp>
        <p:nvSpPr>
          <p:cNvPr id="20489" name="Oval 8"/>
          <p:cNvSpPr>
            <a:spLocks noChangeArrowheads="1"/>
          </p:cNvSpPr>
          <p:nvPr/>
        </p:nvSpPr>
        <p:spPr bwMode="auto">
          <a:xfrm>
            <a:off x="4114800" y="3048000"/>
            <a:ext cx="1143000" cy="609600"/>
          </a:xfrm>
          <a:prstGeom prst="ellipse">
            <a:avLst/>
          </a:prstGeom>
          <a:solidFill>
            <a:schemeClr val="accent5">
              <a:lumMod val="20000"/>
              <a:lumOff val="80000"/>
            </a:schemeClr>
          </a:solidFill>
          <a:ln w="19050">
            <a:solidFill>
              <a:schemeClr val="tx1"/>
            </a:solidFill>
            <a:round/>
            <a:headEnd/>
            <a:tailEnd/>
          </a:ln>
          <a:effectLst/>
          <a:extLst/>
        </p:spPr>
        <p:txBody>
          <a:bodyPr wrap="none" anchor="ctr"/>
          <a:lstStyle/>
          <a:p>
            <a:pPr algn="ctr"/>
            <a:r>
              <a:rPr lang="en-GB">
                <a:latin typeface="+mj-lt"/>
              </a:rPr>
              <a:t>query</a:t>
            </a:r>
            <a:endParaRPr lang="en-GB" sz="1800">
              <a:solidFill>
                <a:schemeClr val="hlink"/>
              </a:solidFill>
              <a:latin typeface="+mj-lt"/>
            </a:endParaRPr>
          </a:p>
        </p:txBody>
      </p:sp>
      <p:sp>
        <p:nvSpPr>
          <p:cNvPr id="20490" name="AutoShape 9"/>
          <p:cNvSpPr>
            <a:spLocks noChangeArrowheads="1"/>
          </p:cNvSpPr>
          <p:nvPr/>
        </p:nvSpPr>
        <p:spPr bwMode="auto">
          <a:xfrm>
            <a:off x="914400" y="1981200"/>
            <a:ext cx="1524000" cy="762000"/>
          </a:xfrm>
          <a:prstGeom prst="flowChartInputOutput">
            <a:avLst/>
          </a:prstGeom>
          <a:solidFill>
            <a:schemeClr val="accent5">
              <a:lumMod val="20000"/>
              <a:lumOff val="80000"/>
            </a:schemeClr>
          </a:solidFill>
          <a:ln w="19050">
            <a:solidFill>
              <a:schemeClr val="tx1"/>
            </a:solidFill>
            <a:miter lim="800000"/>
            <a:headEnd/>
            <a:tailEnd/>
          </a:ln>
          <a:effectLst/>
          <a:extLst/>
        </p:spPr>
        <p:txBody>
          <a:bodyPr wrap="none" anchor="ctr"/>
          <a:lstStyle/>
          <a:p>
            <a:pPr algn="ctr"/>
            <a:r>
              <a:rPr lang="en-GB">
                <a:latin typeface="+mj-lt"/>
              </a:rPr>
              <a:t>artifacts</a:t>
            </a:r>
            <a:endParaRPr lang="en-GB" sz="1800">
              <a:latin typeface="+mj-lt"/>
            </a:endParaRPr>
          </a:p>
        </p:txBody>
      </p:sp>
      <p:cxnSp>
        <p:nvCxnSpPr>
          <p:cNvPr id="20491" name="AutoShape 10"/>
          <p:cNvCxnSpPr>
            <a:cxnSpLocks noChangeShapeType="1"/>
            <a:stCxn id="20490" idx="5"/>
            <a:endCxn id="20485" idx="2"/>
          </p:cNvCxnSpPr>
          <p:nvPr/>
        </p:nvCxnSpPr>
        <p:spPr bwMode="auto">
          <a:xfrm>
            <a:off x="2292350" y="2362200"/>
            <a:ext cx="365125"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2" name="AutoShape 11"/>
          <p:cNvCxnSpPr>
            <a:cxnSpLocks noChangeShapeType="1"/>
            <a:stCxn id="20485" idx="6"/>
            <a:endCxn id="20487" idx="2"/>
          </p:cNvCxnSpPr>
          <p:nvPr/>
        </p:nvCxnSpPr>
        <p:spPr bwMode="auto">
          <a:xfrm>
            <a:off x="3743325" y="23622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3" name="AutoShape 12"/>
          <p:cNvCxnSpPr>
            <a:cxnSpLocks noChangeShapeType="1"/>
            <a:stCxn id="20487" idx="4"/>
            <a:endCxn id="20488" idx="2"/>
          </p:cNvCxnSpPr>
          <p:nvPr/>
        </p:nvCxnSpPr>
        <p:spPr bwMode="auto">
          <a:xfrm>
            <a:off x="5419725" y="23622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4" name="AutoShape 13"/>
          <p:cNvCxnSpPr>
            <a:cxnSpLocks noChangeShapeType="1"/>
            <a:stCxn id="20488" idx="6"/>
            <a:endCxn id="20486" idx="1"/>
          </p:cNvCxnSpPr>
          <p:nvPr/>
        </p:nvCxnSpPr>
        <p:spPr bwMode="auto">
          <a:xfrm>
            <a:off x="6791325" y="23622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5" name="AutoShape 14"/>
          <p:cNvCxnSpPr>
            <a:cxnSpLocks noChangeShapeType="1"/>
            <a:stCxn id="20487" idx="3"/>
            <a:endCxn id="20489" idx="2"/>
          </p:cNvCxnSpPr>
          <p:nvPr/>
        </p:nvCxnSpPr>
        <p:spPr bwMode="auto">
          <a:xfrm rot="5400000">
            <a:off x="4114800" y="2743200"/>
            <a:ext cx="600075" cy="619125"/>
          </a:xfrm>
          <a:prstGeom prst="curvedConnector4">
            <a:avLst>
              <a:gd name="adj1" fmla="val 23810"/>
              <a:gd name="adj2" fmla="val 135384"/>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6" name="AutoShape 15"/>
          <p:cNvCxnSpPr>
            <a:cxnSpLocks noChangeShapeType="1"/>
            <a:stCxn id="20489" idx="6"/>
            <a:endCxn id="20487" idx="3"/>
          </p:cNvCxnSpPr>
          <p:nvPr/>
        </p:nvCxnSpPr>
        <p:spPr bwMode="auto">
          <a:xfrm flipH="1" flipV="1">
            <a:off x="4724400" y="2752725"/>
            <a:ext cx="542925" cy="600075"/>
          </a:xfrm>
          <a:prstGeom prst="curvedConnector4">
            <a:avLst>
              <a:gd name="adj1" fmla="val -40352"/>
              <a:gd name="adj2" fmla="val 76190"/>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8653778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pic>
        <p:nvPicPr>
          <p:cNvPr id="78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019799" cy="258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86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398463" y="276225"/>
            <a:ext cx="7772400" cy="1143000"/>
          </a:xfrm>
        </p:spPr>
        <p:txBody>
          <a:bodyPr/>
          <a:lstStyle/>
          <a:p>
            <a:r>
              <a:rPr lang="en-US" smtClean="0"/>
              <a:t>Source Model Extraction</a:t>
            </a:r>
          </a:p>
        </p:txBody>
      </p:sp>
      <p:sp>
        <p:nvSpPr>
          <p:cNvPr id="21506" name="Slide Number Placeholder 4"/>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51E8BDDE-AB3E-4E4D-98F4-2BFF6D80DC88}" type="slidenum">
              <a:rPr lang="en-US" sz="1400">
                <a:latin typeface="Arial" charset="0"/>
              </a:rPr>
              <a:pPr/>
              <a:t>22</a:t>
            </a:fld>
            <a:endParaRPr lang="en-US" sz="1400">
              <a:latin typeface="Arial" charset="0"/>
            </a:endParaRPr>
          </a:p>
        </p:txBody>
      </p:sp>
      <p:sp>
        <p:nvSpPr>
          <p:cNvPr id="21508" name="Oval 4"/>
          <p:cNvSpPr>
            <a:spLocks noChangeArrowheads="1"/>
          </p:cNvSpPr>
          <p:nvPr/>
        </p:nvSpPr>
        <p:spPr bwMode="auto">
          <a:xfrm>
            <a:off x="2667000" y="2057400"/>
            <a:ext cx="1066800" cy="609600"/>
          </a:xfrm>
          <a:prstGeom prst="ellipse">
            <a:avLst/>
          </a:prstGeom>
          <a:solidFill>
            <a:schemeClr val="accent1">
              <a:lumMod val="20000"/>
              <a:lumOff val="80000"/>
            </a:schemeClr>
          </a:solidFill>
          <a:ln w="19050">
            <a:solidFill>
              <a:schemeClr val="tx1"/>
            </a:solidFill>
            <a:round/>
            <a:headEnd/>
            <a:tailEnd/>
          </a:ln>
          <a:effectLst/>
          <a:extLst/>
        </p:spPr>
        <p:txBody>
          <a:bodyPr wrap="none" anchor="ctr"/>
          <a:lstStyle/>
          <a:p>
            <a:pPr algn="ctr"/>
            <a:r>
              <a:rPr lang="en-GB">
                <a:latin typeface="+mj-lt"/>
              </a:rPr>
              <a:t>extract</a:t>
            </a:r>
            <a:endParaRPr lang="en-GB" sz="1800">
              <a:latin typeface="+mj-lt"/>
            </a:endParaRPr>
          </a:p>
        </p:txBody>
      </p:sp>
      <p:sp>
        <p:nvSpPr>
          <p:cNvPr id="21509" name="AutoShape 5"/>
          <p:cNvSpPr>
            <a:spLocks noChangeArrowheads="1"/>
          </p:cNvSpPr>
          <p:nvPr/>
        </p:nvSpPr>
        <p:spPr bwMode="auto">
          <a:xfrm>
            <a:off x="7086600" y="1981200"/>
            <a:ext cx="1371600" cy="762000"/>
          </a:xfrm>
          <a:prstGeom prst="flowChartMultidocumen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results</a:t>
            </a:r>
          </a:p>
        </p:txBody>
      </p:sp>
      <p:sp>
        <p:nvSpPr>
          <p:cNvPr id="21510" name="AutoShape 6"/>
          <p:cNvSpPr>
            <a:spLocks noChangeArrowheads="1"/>
          </p:cNvSpPr>
          <p:nvPr/>
        </p:nvSpPr>
        <p:spPr bwMode="auto">
          <a:xfrm>
            <a:off x="4038600" y="1981200"/>
            <a:ext cx="1371600" cy="762000"/>
          </a:xfrm>
          <a:prstGeom prst="flowChartMagneticDisk">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repository</a:t>
            </a:r>
            <a:endParaRPr lang="en-GB" sz="1800">
              <a:latin typeface="+mj-lt"/>
            </a:endParaRPr>
          </a:p>
        </p:txBody>
      </p:sp>
      <p:sp>
        <p:nvSpPr>
          <p:cNvPr id="21511" name="Oval 7"/>
          <p:cNvSpPr>
            <a:spLocks noChangeArrowheads="1"/>
          </p:cNvSpPr>
          <p:nvPr/>
        </p:nvSpPr>
        <p:spPr bwMode="auto">
          <a:xfrm>
            <a:off x="5715000" y="2057400"/>
            <a:ext cx="1066800" cy="609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view</a:t>
            </a:r>
            <a:endParaRPr lang="en-GB" sz="1800">
              <a:latin typeface="+mj-lt"/>
            </a:endParaRPr>
          </a:p>
        </p:txBody>
      </p:sp>
      <p:sp>
        <p:nvSpPr>
          <p:cNvPr id="21512" name="Oval 8"/>
          <p:cNvSpPr>
            <a:spLocks noChangeArrowheads="1"/>
          </p:cNvSpPr>
          <p:nvPr/>
        </p:nvSpPr>
        <p:spPr bwMode="auto">
          <a:xfrm>
            <a:off x="4114800" y="3048000"/>
            <a:ext cx="1143000" cy="609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query</a:t>
            </a:r>
            <a:endParaRPr lang="en-GB" sz="1800">
              <a:solidFill>
                <a:schemeClr val="hlink"/>
              </a:solidFill>
              <a:latin typeface="+mj-lt"/>
            </a:endParaRPr>
          </a:p>
        </p:txBody>
      </p:sp>
      <p:sp>
        <p:nvSpPr>
          <p:cNvPr id="21513" name="AutoShape 9"/>
          <p:cNvSpPr>
            <a:spLocks noChangeArrowheads="1"/>
          </p:cNvSpPr>
          <p:nvPr/>
        </p:nvSpPr>
        <p:spPr bwMode="auto">
          <a:xfrm>
            <a:off x="914400" y="1981200"/>
            <a:ext cx="1524000" cy="762000"/>
          </a:xfrm>
          <a:prstGeom prst="flowChartInputOutpu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artifacts</a:t>
            </a:r>
            <a:endParaRPr lang="en-GB" sz="1800">
              <a:latin typeface="+mj-lt"/>
            </a:endParaRPr>
          </a:p>
        </p:txBody>
      </p:sp>
      <p:cxnSp>
        <p:nvCxnSpPr>
          <p:cNvPr id="21514" name="AutoShape 10"/>
          <p:cNvCxnSpPr>
            <a:cxnSpLocks noChangeShapeType="1"/>
            <a:stCxn id="21513" idx="5"/>
            <a:endCxn id="21508" idx="2"/>
          </p:cNvCxnSpPr>
          <p:nvPr/>
        </p:nvCxnSpPr>
        <p:spPr bwMode="auto">
          <a:xfrm>
            <a:off x="2292350" y="2362200"/>
            <a:ext cx="365125"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5" name="AutoShape 11"/>
          <p:cNvCxnSpPr>
            <a:cxnSpLocks noChangeShapeType="1"/>
            <a:stCxn id="21508" idx="6"/>
            <a:endCxn id="21510" idx="2"/>
          </p:cNvCxnSpPr>
          <p:nvPr/>
        </p:nvCxnSpPr>
        <p:spPr bwMode="auto">
          <a:xfrm>
            <a:off x="3743325" y="23622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6" name="AutoShape 12"/>
          <p:cNvCxnSpPr>
            <a:cxnSpLocks noChangeShapeType="1"/>
            <a:stCxn id="21510" idx="4"/>
            <a:endCxn id="21511" idx="2"/>
          </p:cNvCxnSpPr>
          <p:nvPr/>
        </p:nvCxnSpPr>
        <p:spPr bwMode="auto">
          <a:xfrm>
            <a:off x="5419725" y="23622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AutoShape 13"/>
          <p:cNvCxnSpPr>
            <a:cxnSpLocks noChangeShapeType="1"/>
            <a:stCxn id="21511" idx="6"/>
            <a:endCxn id="21509" idx="1"/>
          </p:cNvCxnSpPr>
          <p:nvPr/>
        </p:nvCxnSpPr>
        <p:spPr bwMode="auto">
          <a:xfrm>
            <a:off x="6791325" y="23622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8" name="AutoShape 14"/>
          <p:cNvCxnSpPr>
            <a:cxnSpLocks noChangeShapeType="1"/>
            <a:stCxn id="21510" idx="3"/>
            <a:endCxn id="21512" idx="2"/>
          </p:cNvCxnSpPr>
          <p:nvPr/>
        </p:nvCxnSpPr>
        <p:spPr bwMode="auto">
          <a:xfrm rot="5400000">
            <a:off x="4114800" y="2743200"/>
            <a:ext cx="600075" cy="619125"/>
          </a:xfrm>
          <a:prstGeom prst="curvedConnector4">
            <a:avLst>
              <a:gd name="adj1" fmla="val 23810"/>
              <a:gd name="adj2" fmla="val 135384"/>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9" name="AutoShape 15"/>
          <p:cNvCxnSpPr>
            <a:cxnSpLocks noChangeShapeType="1"/>
            <a:stCxn id="21512" idx="6"/>
            <a:endCxn id="21510" idx="3"/>
          </p:cNvCxnSpPr>
          <p:nvPr/>
        </p:nvCxnSpPr>
        <p:spPr bwMode="auto">
          <a:xfrm flipH="1" flipV="1">
            <a:off x="4724400" y="2752725"/>
            <a:ext cx="542925" cy="600075"/>
          </a:xfrm>
          <a:prstGeom prst="curvedConnector4">
            <a:avLst>
              <a:gd name="adj1" fmla="val -40352"/>
              <a:gd name="adj2" fmla="val 76190"/>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91697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9F74E497-E30F-4A67-89A2-35C78D9BB33C}" type="slidenum">
              <a:rPr lang="en-US" sz="1400">
                <a:latin typeface="Arial" charset="0"/>
              </a:rPr>
              <a:pPr/>
              <a:t>23</a:t>
            </a:fld>
            <a:endParaRPr lang="en-US" sz="1400">
              <a:latin typeface="Arial" charset="0"/>
            </a:endParaRPr>
          </a:p>
        </p:txBody>
      </p:sp>
      <p:sp>
        <p:nvSpPr>
          <p:cNvPr id="22531" name="Rectangle 2"/>
          <p:cNvSpPr>
            <a:spLocks noGrp="1" noChangeArrowheads="1"/>
          </p:cNvSpPr>
          <p:nvPr>
            <p:ph type="title" idx="4294967295"/>
          </p:nvPr>
        </p:nvSpPr>
        <p:spPr>
          <a:xfrm>
            <a:off x="457200" y="548679"/>
            <a:ext cx="8147248" cy="846733"/>
          </a:xfrm>
        </p:spPr>
        <p:txBody>
          <a:bodyPr/>
          <a:lstStyle/>
          <a:p>
            <a:r>
              <a:rPr lang="en-US" dirty="0" smtClean="0"/>
              <a:t>Source Model Extraction</a:t>
            </a:r>
          </a:p>
        </p:txBody>
      </p:sp>
      <p:sp>
        <p:nvSpPr>
          <p:cNvPr id="22532" name="Rectangle 3"/>
          <p:cNvSpPr>
            <a:spLocks noGrp="1" noChangeArrowheads="1"/>
          </p:cNvSpPr>
          <p:nvPr>
            <p:ph idx="4294967295"/>
          </p:nvPr>
        </p:nvSpPr>
        <p:spPr>
          <a:xfrm>
            <a:off x="539552" y="1556792"/>
            <a:ext cx="8604448" cy="4539208"/>
          </a:xfrm>
        </p:spPr>
        <p:txBody>
          <a:bodyPr/>
          <a:lstStyle/>
          <a:p>
            <a:pPr defTabSz="455613">
              <a:lnSpc>
                <a:spcPct val="110000"/>
              </a:lnSpc>
            </a:pPr>
            <a:r>
              <a:rPr lang="en-US" dirty="0" smtClean="0"/>
              <a:t>Derive information from system artifacts</a:t>
            </a:r>
          </a:p>
          <a:p>
            <a:pPr lvl="1" defTabSz="455613">
              <a:lnSpc>
                <a:spcPct val="110000"/>
              </a:lnSpc>
            </a:pPr>
            <a:r>
              <a:rPr lang="en-US" dirty="0" smtClean="0"/>
              <a:t>variable usage, call graphs, file dependencies, database access, …</a:t>
            </a:r>
          </a:p>
          <a:p>
            <a:pPr defTabSz="455613">
              <a:lnSpc>
                <a:spcPct val="130000"/>
              </a:lnSpc>
            </a:pPr>
            <a:r>
              <a:rPr lang="en-US" dirty="0" smtClean="0"/>
              <a:t>Challenges</a:t>
            </a:r>
          </a:p>
          <a:p>
            <a:pPr lvl="1" defTabSz="455613">
              <a:lnSpc>
                <a:spcPct val="110000"/>
              </a:lnSpc>
            </a:pPr>
            <a:r>
              <a:rPr lang="en-US" i="1" dirty="0" smtClean="0"/>
              <a:t>Accurate</a:t>
            </a:r>
            <a:r>
              <a:rPr lang="en-US" dirty="0" smtClean="0"/>
              <a:t>  &amp; </a:t>
            </a:r>
            <a:r>
              <a:rPr lang="en-US" i="1" dirty="0" smtClean="0"/>
              <a:t>complete</a:t>
            </a:r>
            <a:r>
              <a:rPr lang="en-US" dirty="0" smtClean="0"/>
              <a:t> results </a:t>
            </a:r>
          </a:p>
          <a:p>
            <a:pPr lvl="1" defTabSz="455613">
              <a:lnSpc>
                <a:spcPct val="110000"/>
              </a:lnSpc>
            </a:pPr>
            <a:r>
              <a:rPr lang="en-US" i="1" dirty="0" smtClean="0"/>
              <a:t>Flexible</a:t>
            </a:r>
            <a:r>
              <a:rPr lang="en-US" dirty="0" smtClean="0"/>
              <a:t>: easy to write and adapt</a:t>
            </a:r>
          </a:p>
          <a:p>
            <a:pPr lvl="1" defTabSz="455613">
              <a:lnSpc>
                <a:spcPct val="110000"/>
              </a:lnSpc>
            </a:pPr>
            <a:r>
              <a:rPr lang="en-US" i="1" dirty="0" smtClean="0"/>
              <a:t>Robust</a:t>
            </a:r>
            <a:r>
              <a:rPr lang="en-US" dirty="0" smtClean="0"/>
              <a:t>: deal with irregularities in input</a:t>
            </a:r>
          </a:p>
        </p:txBody>
      </p:sp>
    </p:spTree>
    <p:extLst>
      <p:ext uri="{BB962C8B-B14F-4D97-AF65-F5344CB8AC3E}">
        <p14:creationId xmlns:p14="http://schemas.microsoft.com/office/powerpoint/2010/main" val="259842647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algn="ctr"/>
            <a:fld id="{A2F08C77-85F3-4CE3-A7D7-2273FFE95BAE}" type="slidenum">
              <a:rPr lang="en-US" sz="1400">
                <a:latin typeface="+mj-lt"/>
              </a:rPr>
              <a:pPr algn="ctr"/>
              <a:t>24</a:t>
            </a:fld>
            <a:endParaRPr lang="en-US" sz="1400">
              <a:latin typeface="+mj-lt"/>
            </a:endParaRPr>
          </a:p>
        </p:txBody>
      </p:sp>
      <p:sp>
        <p:nvSpPr>
          <p:cNvPr id="31747" name="Rectangle 2"/>
          <p:cNvSpPr>
            <a:spLocks noGrp="1" noChangeArrowheads="1"/>
          </p:cNvSpPr>
          <p:nvPr>
            <p:ph type="title" idx="4294967295"/>
          </p:nvPr>
        </p:nvSpPr>
        <p:spPr>
          <a:xfrm>
            <a:off x="0" y="247650"/>
            <a:ext cx="7772400" cy="1143000"/>
          </a:xfrm>
        </p:spPr>
        <p:txBody>
          <a:bodyPr/>
          <a:lstStyle/>
          <a:p>
            <a:pPr>
              <a:lnSpc>
                <a:spcPct val="90000"/>
              </a:lnSpc>
            </a:pPr>
            <a:r>
              <a:rPr lang="en-GB" smtClean="0"/>
              <a:t>Query and Manipulate   </a:t>
            </a:r>
            <a:endParaRPr lang="en-US" smtClean="0"/>
          </a:p>
        </p:txBody>
      </p:sp>
      <p:sp>
        <p:nvSpPr>
          <p:cNvPr id="31748" name="Oval 3"/>
          <p:cNvSpPr>
            <a:spLocks noChangeArrowheads="1"/>
          </p:cNvSpPr>
          <p:nvPr/>
        </p:nvSpPr>
        <p:spPr bwMode="auto">
          <a:xfrm>
            <a:off x="2378075" y="2667000"/>
            <a:ext cx="1066800" cy="609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extract</a:t>
            </a:r>
            <a:endParaRPr lang="en-GB" sz="1800">
              <a:latin typeface="+mj-lt"/>
            </a:endParaRPr>
          </a:p>
        </p:txBody>
      </p:sp>
      <p:sp>
        <p:nvSpPr>
          <p:cNvPr id="31749" name="AutoShape 4"/>
          <p:cNvSpPr>
            <a:spLocks noChangeArrowheads="1"/>
          </p:cNvSpPr>
          <p:nvPr/>
        </p:nvSpPr>
        <p:spPr bwMode="auto">
          <a:xfrm>
            <a:off x="6797675" y="2590800"/>
            <a:ext cx="1371600" cy="762000"/>
          </a:xfrm>
          <a:prstGeom prst="flowChartMultidocumen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results</a:t>
            </a:r>
          </a:p>
        </p:txBody>
      </p:sp>
      <p:sp>
        <p:nvSpPr>
          <p:cNvPr id="31750" name="AutoShape 5"/>
          <p:cNvSpPr>
            <a:spLocks noChangeArrowheads="1"/>
          </p:cNvSpPr>
          <p:nvPr/>
        </p:nvSpPr>
        <p:spPr bwMode="auto">
          <a:xfrm>
            <a:off x="3749675" y="2590800"/>
            <a:ext cx="1371600" cy="762000"/>
          </a:xfrm>
          <a:prstGeom prst="flowChartMagneticDisk">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repository</a:t>
            </a:r>
            <a:endParaRPr lang="en-GB" sz="1800">
              <a:latin typeface="+mj-lt"/>
            </a:endParaRPr>
          </a:p>
        </p:txBody>
      </p:sp>
      <p:sp>
        <p:nvSpPr>
          <p:cNvPr id="31751" name="Oval 6"/>
          <p:cNvSpPr>
            <a:spLocks noChangeArrowheads="1"/>
          </p:cNvSpPr>
          <p:nvPr/>
        </p:nvSpPr>
        <p:spPr bwMode="auto">
          <a:xfrm>
            <a:off x="5426075" y="2667000"/>
            <a:ext cx="1066800" cy="609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view</a:t>
            </a:r>
            <a:endParaRPr lang="en-GB" sz="1800">
              <a:latin typeface="+mj-lt"/>
            </a:endParaRPr>
          </a:p>
        </p:txBody>
      </p:sp>
      <p:sp>
        <p:nvSpPr>
          <p:cNvPr id="31752" name="Oval 7"/>
          <p:cNvSpPr>
            <a:spLocks noChangeArrowheads="1"/>
          </p:cNvSpPr>
          <p:nvPr/>
        </p:nvSpPr>
        <p:spPr bwMode="auto">
          <a:xfrm>
            <a:off x="3825875" y="3657600"/>
            <a:ext cx="1143000" cy="609600"/>
          </a:xfrm>
          <a:prstGeom prst="ellipse">
            <a:avLst/>
          </a:prstGeom>
          <a:solidFill>
            <a:schemeClr val="accent5">
              <a:lumMod val="20000"/>
              <a:lumOff val="80000"/>
            </a:schemeClr>
          </a:solidFill>
          <a:ln w="19050">
            <a:solidFill>
              <a:schemeClr val="tx1"/>
            </a:solidFill>
            <a:round/>
            <a:headEnd/>
            <a:tailEnd/>
          </a:ln>
          <a:effectLst/>
          <a:extLst/>
        </p:spPr>
        <p:txBody>
          <a:bodyPr wrap="none" anchor="ctr"/>
          <a:lstStyle/>
          <a:p>
            <a:pPr algn="ctr"/>
            <a:r>
              <a:rPr lang="en-GB" i="1">
                <a:latin typeface="+mj-lt"/>
              </a:rPr>
              <a:t>query</a:t>
            </a:r>
            <a:endParaRPr lang="en-GB" sz="1800">
              <a:solidFill>
                <a:schemeClr val="hlink"/>
              </a:solidFill>
              <a:latin typeface="+mj-lt"/>
            </a:endParaRPr>
          </a:p>
        </p:txBody>
      </p:sp>
      <p:sp>
        <p:nvSpPr>
          <p:cNvPr id="31753" name="AutoShape 8"/>
          <p:cNvSpPr>
            <a:spLocks noChangeArrowheads="1"/>
          </p:cNvSpPr>
          <p:nvPr/>
        </p:nvSpPr>
        <p:spPr bwMode="auto">
          <a:xfrm>
            <a:off x="625475" y="2590800"/>
            <a:ext cx="1524000" cy="762000"/>
          </a:xfrm>
          <a:prstGeom prst="flowChartInputOutpu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artifacts</a:t>
            </a:r>
            <a:endParaRPr lang="en-GB" sz="1800">
              <a:latin typeface="+mj-lt"/>
            </a:endParaRPr>
          </a:p>
        </p:txBody>
      </p:sp>
      <p:cxnSp>
        <p:nvCxnSpPr>
          <p:cNvPr id="31754" name="AutoShape 9"/>
          <p:cNvCxnSpPr>
            <a:cxnSpLocks noChangeShapeType="1"/>
            <a:stCxn id="31753" idx="5"/>
            <a:endCxn id="31748" idx="2"/>
          </p:cNvCxnSpPr>
          <p:nvPr/>
        </p:nvCxnSpPr>
        <p:spPr bwMode="auto">
          <a:xfrm>
            <a:off x="2003425" y="2971800"/>
            <a:ext cx="365125"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5" name="AutoShape 10"/>
          <p:cNvCxnSpPr>
            <a:cxnSpLocks noChangeShapeType="1"/>
            <a:stCxn id="31748" idx="6"/>
            <a:endCxn id="31750" idx="2"/>
          </p:cNvCxnSpPr>
          <p:nvPr/>
        </p:nvCxnSpPr>
        <p:spPr bwMode="auto">
          <a:xfrm>
            <a:off x="3454400" y="29718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6" name="AutoShape 11"/>
          <p:cNvCxnSpPr>
            <a:cxnSpLocks noChangeShapeType="1"/>
            <a:stCxn id="31750" idx="4"/>
            <a:endCxn id="31751" idx="2"/>
          </p:cNvCxnSpPr>
          <p:nvPr/>
        </p:nvCxnSpPr>
        <p:spPr bwMode="auto">
          <a:xfrm>
            <a:off x="5130800" y="29718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7" name="AutoShape 12"/>
          <p:cNvCxnSpPr>
            <a:cxnSpLocks noChangeShapeType="1"/>
            <a:stCxn id="31751" idx="6"/>
            <a:endCxn id="31749" idx="1"/>
          </p:cNvCxnSpPr>
          <p:nvPr/>
        </p:nvCxnSpPr>
        <p:spPr bwMode="auto">
          <a:xfrm>
            <a:off x="6502400" y="29718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8" name="AutoShape 13"/>
          <p:cNvCxnSpPr>
            <a:cxnSpLocks noChangeShapeType="1"/>
            <a:stCxn id="31750" idx="3"/>
            <a:endCxn id="31752" idx="2"/>
          </p:cNvCxnSpPr>
          <p:nvPr/>
        </p:nvCxnSpPr>
        <p:spPr bwMode="auto">
          <a:xfrm rot="5400000">
            <a:off x="3825875" y="3352800"/>
            <a:ext cx="600075" cy="619125"/>
          </a:xfrm>
          <a:prstGeom prst="curvedConnector4">
            <a:avLst>
              <a:gd name="adj1" fmla="val 23810"/>
              <a:gd name="adj2" fmla="val 135384"/>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9" name="AutoShape 14"/>
          <p:cNvCxnSpPr>
            <a:cxnSpLocks noChangeShapeType="1"/>
            <a:stCxn id="31752" idx="6"/>
            <a:endCxn id="31750" idx="3"/>
          </p:cNvCxnSpPr>
          <p:nvPr/>
        </p:nvCxnSpPr>
        <p:spPr bwMode="auto">
          <a:xfrm flipH="1" flipV="1">
            <a:off x="4435475" y="3362325"/>
            <a:ext cx="542925" cy="600075"/>
          </a:xfrm>
          <a:prstGeom prst="curvedConnector4">
            <a:avLst>
              <a:gd name="adj1" fmla="val -40352"/>
              <a:gd name="adj2" fmla="val 76190"/>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583798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2E82D30A-B923-4C18-B53C-401762C8D6D1}" type="slidenum">
              <a:rPr lang="en-US" sz="1400">
                <a:latin typeface="Arial" charset="0"/>
              </a:rPr>
              <a:pPr/>
              <a:t>25</a:t>
            </a:fld>
            <a:endParaRPr lang="en-US" sz="1400">
              <a:latin typeface="Arial" charset="0"/>
            </a:endParaRPr>
          </a:p>
        </p:txBody>
      </p:sp>
      <p:sp>
        <p:nvSpPr>
          <p:cNvPr id="32771" name="Rectangle 2"/>
          <p:cNvSpPr>
            <a:spLocks noGrp="1" noChangeArrowheads="1"/>
          </p:cNvSpPr>
          <p:nvPr>
            <p:ph type="title" idx="4294967295"/>
          </p:nvPr>
        </p:nvSpPr>
        <p:spPr>
          <a:xfrm>
            <a:off x="0" y="274638"/>
            <a:ext cx="8229600" cy="1143000"/>
          </a:xfrm>
        </p:spPr>
        <p:txBody>
          <a:bodyPr/>
          <a:lstStyle/>
          <a:p>
            <a:pPr>
              <a:lnSpc>
                <a:spcPct val="90000"/>
              </a:lnSpc>
            </a:pPr>
            <a:r>
              <a:rPr lang="en-GB" smtClean="0"/>
              <a:t>Query and Manipulate</a:t>
            </a:r>
          </a:p>
        </p:txBody>
      </p:sp>
      <p:sp>
        <p:nvSpPr>
          <p:cNvPr id="32772" name="Rectangle 3"/>
          <p:cNvSpPr>
            <a:spLocks noGrp="1" noChangeArrowheads="1"/>
          </p:cNvSpPr>
          <p:nvPr>
            <p:ph idx="4294967295"/>
          </p:nvPr>
        </p:nvSpPr>
        <p:spPr>
          <a:xfrm>
            <a:off x="1032718" y="1273274"/>
            <a:ext cx="6851650" cy="5083076"/>
          </a:xfrm>
        </p:spPr>
        <p:txBody>
          <a:bodyPr>
            <a:normAutofit/>
          </a:bodyPr>
          <a:lstStyle/>
          <a:p>
            <a:r>
              <a:rPr lang="en-GB" dirty="0" smtClean="0"/>
              <a:t>Goals: </a:t>
            </a:r>
          </a:p>
          <a:p>
            <a:pPr lvl="1">
              <a:lnSpc>
                <a:spcPct val="90000"/>
              </a:lnSpc>
            </a:pPr>
            <a:r>
              <a:rPr lang="en-GB" i="1" dirty="0" smtClean="0"/>
              <a:t>infer</a:t>
            </a:r>
            <a:r>
              <a:rPr lang="en-GB" dirty="0" smtClean="0"/>
              <a:t> (new) knowledge &amp; abstractions</a:t>
            </a:r>
          </a:p>
          <a:p>
            <a:pPr lvl="1">
              <a:lnSpc>
                <a:spcPct val="90000"/>
              </a:lnSpc>
            </a:pPr>
            <a:r>
              <a:rPr lang="en-GB" i="1" dirty="0" smtClean="0"/>
              <a:t>filter</a:t>
            </a:r>
            <a:r>
              <a:rPr lang="en-GB" dirty="0" smtClean="0"/>
              <a:t> information</a:t>
            </a:r>
          </a:p>
          <a:p>
            <a:pPr lvl="1">
              <a:lnSpc>
                <a:spcPct val="90000"/>
              </a:lnSpc>
            </a:pPr>
            <a:endParaRPr lang="en-GB" dirty="0" smtClean="0"/>
          </a:p>
          <a:p>
            <a:r>
              <a:rPr lang="en-GB" dirty="0" smtClean="0"/>
              <a:t>Example structures:</a:t>
            </a:r>
          </a:p>
          <a:p>
            <a:pPr lvl="1">
              <a:lnSpc>
                <a:spcPct val="90000"/>
              </a:lnSpc>
            </a:pPr>
            <a:r>
              <a:rPr lang="en-GB" sz="2600" dirty="0" smtClean="0">
                <a:hlinkClick r:id="rId2" action="ppaction://hlinkfile"/>
              </a:rPr>
              <a:t>Perform graph</a:t>
            </a:r>
            <a:endParaRPr lang="en-GB" sz="2600" dirty="0" smtClean="0"/>
          </a:p>
          <a:p>
            <a:pPr lvl="1">
              <a:lnSpc>
                <a:spcPct val="90000"/>
              </a:lnSpc>
            </a:pPr>
            <a:r>
              <a:rPr lang="en-GB" sz="2600" dirty="0" smtClean="0"/>
              <a:t>Call graph (</a:t>
            </a:r>
            <a:r>
              <a:rPr lang="en-GB" sz="2600" dirty="0" smtClean="0">
                <a:hlinkClick r:id="rId3" action="ppaction://hlinkfile"/>
              </a:rPr>
              <a:t>OI</a:t>
            </a:r>
            <a:r>
              <a:rPr lang="en-GB" sz="2600" dirty="0" smtClean="0"/>
              <a:t>, </a:t>
            </a:r>
            <a:r>
              <a:rPr lang="en-GB" sz="2600" dirty="0" smtClean="0">
                <a:hlinkClick r:id="rId4" action="ppaction://hlinkfile"/>
              </a:rPr>
              <a:t>PVL</a:t>
            </a:r>
            <a:r>
              <a:rPr lang="en-GB" sz="2600" dirty="0" smtClean="0"/>
              <a:t>)</a:t>
            </a:r>
          </a:p>
          <a:p>
            <a:pPr lvl="1">
              <a:lnSpc>
                <a:spcPct val="90000"/>
              </a:lnSpc>
            </a:pPr>
            <a:r>
              <a:rPr lang="en-GB" sz="2600" dirty="0" smtClean="0">
                <a:hlinkClick r:id="rId5" action="ppaction://hlinkfile"/>
              </a:rPr>
              <a:t>Screen flow</a:t>
            </a:r>
          </a:p>
          <a:p>
            <a:pPr lvl="1"/>
            <a:r>
              <a:rPr lang="en-GB" sz="2600" dirty="0" smtClean="0">
                <a:hlinkClick r:id="rId6" action="ppaction://hlinkfile"/>
              </a:rPr>
              <a:t>Batch job</a:t>
            </a:r>
          </a:p>
          <a:p>
            <a:pPr lvl="1"/>
            <a:r>
              <a:rPr lang="en-GB" sz="2600" dirty="0" smtClean="0">
                <a:hlinkClick r:id="rId7" action="ppaction://hlinkfile"/>
              </a:rPr>
              <a:t>Subsystem </a:t>
            </a:r>
            <a:r>
              <a:rPr lang="en-GB" sz="2600" dirty="0" err="1" smtClean="0">
                <a:hlinkClick r:id="rId7" action="ppaction://hlinkfile"/>
              </a:rPr>
              <a:t>dbs</a:t>
            </a:r>
            <a:endParaRPr lang="en-GB" sz="2600" dirty="0" smtClean="0"/>
          </a:p>
        </p:txBody>
      </p:sp>
      <p:sp>
        <p:nvSpPr>
          <p:cNvPr id="571397" name="Oval 5"/>
          <p:cNvSpPr>
            <a:spLocks noChangeArrowheads="1"/>
          </p:cNvSpPr>
          <p:nvPr/>
        </p:nvSpPr>
        <p:spPr bwMode="auto">
          <a:xfrm>
            <a:off x="5751513" y="3501008"/>
            <a:ext cx="2887662" cy="1192610"/>
          </a:xfrm>
          <a:prstGeom prst="ellipse">
            <a:avLst/>
          </a:prstGeom>
          <a:solidFill>
            <a:schemeClr val="accent5">
              <a:lumMod val="20000"/>
              <a:lumOff val="80000"/>
            </a:schemeClr>
          </a:solidFill>
          <a:ln w="12700">
            <a:solidFill>
              <a:schemeClr val="tx1"/>
            </a:solidFill>
            <a:round/>
            <a:headEnd/>
            <a:tailEnd type="none" w="lg" len="lg"/>
          </a:ln>
          <a:effectLst/>
          <a:extLst/>
        </p:spPr>
        <p:txBody>
          <a:bodyPr wrap="none" anchor="ctr"/>
          <a:lstStyle/>
          <a:p>
            <a:pPr algn="ctr">
              <a:defRPr/>
            </a:pPr>
            <a:r>
              <a:rPr lang="en-US" dirty="0">
                <a:latin typeface="+mj-lt"/>
              </a:rPr>
              <a:t>In search for</a:t>
            </a:r>
          </a:p>
          <a:p>
            <a:pPr algn="ctr">
              <a:defRPr/>
            </a:pPr>
            <a:r>
              <a:rPr lang="en-US" dirty="0">
                <a:latin typeface="+mj-lt"/>
              </a:rPr>
              <a:t>more abstraction</a:t>
            </a:r>
          </a:p>
        </p:txBody>
      </p:sp>
    </p:spTree>
    <p:extLst>
      <p:ext uri="{BB962C8B-B14F-4D97-AF65-F5344CB8AC3E}">
        <p14:creationId xmlns:p14="http://schemas.microsoft.com/office/powerpoint/2010/main" val="173836494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77EC4F0A-7B93-4F82-B5F3-38C2F1376257}" type="slidenum">
              <a:rPr lang="en-US" sz="1400">
                <a:latin typeface="Arial" charset="0"/>
              </a:rPr>
              <a:pPr/>
              <a:t>26</a:t>
            </a:fld>
            <a:endParaRPr lang="en-US" sz="1400">
              <a:latin typeface="Arial" charset="0"/>
            </a:endParaRPr>
          </a:p>
        </p:txBody>
      </p:sp>
      <p:sp>
        <p:nvSpPr>
          <p:cNvPr id="33795" name="Rectangle 2"/>
          <p:cNvSpPr>
            <a:spLocks noGrp="1" noChangeArrowheads="1"/>
          </p:cNvSpPr>
          <p:nvPr>
            <p:ph type="title" idx="4294967295"/>
          </p:nvPr>
        </p:nvSpPr>
        <p:spPr>
          <a:xfrm>
            <a:off x="0" y="274638"/>
            <a:ext cx="8229600" cy="1143000"/>
          </a:xfrm>
        </p:spPr>
        <p:txBody>
          <a:bodyPr/>
          <a:lstStyle/>
          <a:p>
            <a:r>
              <a:rPr lang="en-US" altLang="en-US" smtClean="0"/>
              <a:t>Combining Data &amp; Functionality</a:t>
            </a:r>
          </a:p>
        </p:txBody>
      </p:sp>
      <p:sp>
        <p:nvSpPr>
          <p:cNvPr id="33796" name="Rectangle 3"/>
          <p:cNvSpPr>
            <a:spLocks noGrp="1" noChangeArrowheads="1"/>
          </p:cNvSpPr>
          <p:nvPr>
            <p:ph idx="4294967295"/>
          </p:nvPr>
        </p:nvSpPr>
        <p:spPr>
          <a:xfrm>
            <a:off x="611560" y="1412776"/>
            <a:ext cx="7546032" cy="4525963"/>
          </a:xfrm>
        </p:spPr>
        <p:txBody>
          <a:bodyPr/>
          <a:lstStyle/>
          <a:p>
            <a:r>
              <a:rPr lang="en-US" altLang="en-US" dirty="0" smtClean="0"/>
              <a:t>Cluster analysis</a:t>
            </a:r>
          </a:p>
          <a:p>
            <a:pPr lvl="1"/>
            <a:r>
              <a:rPr lang="en-US" altLang="en-US" dirty="0" smtClean="0"/>
              <a:t>technique for finding groups in data</a:t>
            </a:r>
          </a:p>
          <a:p>
            <a:pPr lvl="1"/>
            <a:r>
              <a:rPr lang="en-US" altLang="en-US" dirty="0" smtClean="0"/>
              <a:t>Relies on metrics to compare </a:t>
            </a:r>
            <a:r>
              <a:rPr lang="en-US" altLang="en-US" i="1" dirty="0" smtClean="0"/>
              <a:t>distance</a:t>
            </a:r>
            <a:r>
              <a:rPr lang="en-US" altLang="en-US" dirty="0" smtClean="0"/>
              <a:t> between data items</a:t>
            </a:r>
          </a:p>
          <a:p>
            <a:r>
              <a:rPr lang="en-US" altLang="en-US" dirty="0" smtClean="0"/>
              <a:t>Concept analysis</a:t>
            </a:r>
          </a:p>
          <a:p>
            <a:pPr lvl="1"/>
            <a:r>
              <a:rPr lang="en-US" altLang="en-US" dirty="0" smtClean="0"/>
              <a:t>for finding groups too</a:t>
            </a:r>
          </a:p>
          <a:p>
            <a:pPr lvl="1"/>
            <a:r>
              <a:rPr lang="en-US" altLang="en-US" dirty="0" smtClean="0"/>
              <a:t>Relies on </a:t>
            </a:r>
            <a:r>
              <a:rPr lang="en-US" altLang="en-US" i="1" dirty="0" smtClean="0"/>
              <a:t>maximal subsets </a:t>
            </a:r>
            <a:r>
              <a:rPr lang="en-US" altLang="en-US" dirty="0" smtClean="0"/>
              <a:t>of data items sharing a set of features</a:t>
            </a:r>
          </a:p>
        </p:txBody>
      </p:sp>
    </p:spTree>
    <p:extLst>
      <p:ext uri="{BB962C8B-B14F-4D97-AF65-F5344CB8AC3E}">
        <p14:creationId xmlns:p14="http://schemas.microsoft.com/office/powerpoint/2010/main" val="121541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36FC1007-CBBC-470A-B25C-FE887DB0CFCF}" type="slidenum">
              <a:rPr lang="en-US" sz="1400">
                <a:latin typeface="Arial" charset="0"/>
              </a:rPr>
              <a:pPr/>
              <a:t>27</a:t>
            </a:fld>
            <a:endParaRPr lang="en-US" sz="1400">
              <a:latin typeface="Arial" charset="0"/>
            </a:endParaRPr>
          </a:p>
        </p:txBody>
      </p:sp>
      <p:sp>
        <p:nvSpPr>
          <p:cNvPr id="62467" name="Rectangle 2"/>
          <p:cNvSpPr>
            <a:spLocks noGrp="1" noChangeArrowheads="1"/>
          </p:cNvSpPr>
          <p:nvPr>
            <p:ph type="title" idx="4294967295"/>
          </p:nvPr>
        </p:nvSpPr>
        <p:spPr>
          <a:xfrm>
            <a:off x="0" y="247650"/>
            <a:ext cx="7772400" cy="1143000"/>
          </a:xfrm>
        </p:spPr>
        <p:txBody>
          <a:bodyPr/>
          <a:lstStyle/>
          <a:p>
            <a:r>
              <a:rPr lang="en-GB" smtClean="0"/>
              <a:t>Presentation of Results</a:t>
            </a:r>
            <a:endParaRPr lang="en-US" smtClean="0"/>
          </a:p>
        </p:txBody>
      </p:sp>
      <p:sp>
        <p:nvSpPr>
          <p:cNvPr id="62468" name="Oval 3"/>
          <p:cNvSpPr>
            <a:spLocks noChangeArrowheads="1"/>
          </p:cNvSpPr>
          <p:nvPr/>
        </p:nvSpPr>
        <p:spPr bwMode="auto">
          <a:xfrm>
            <a:off x="2362200" y="2590800"/>
            <a:ext cx="1066800" cy="609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extract</a:t>
            </a:r>
            <a:endParaRPr lang="en-GB" sz="1800">
              <a:latin typeface="+mj-lt"/>
            </a:endParaRPr>
          </a:p>
        </p:txBody>
      </p:sp>
      <p:sp>
        <p:nvSpPr>
          <p:cNvPr id="62469" name="AutoShape 4"/>
          <p:cNvSpPr>
            <a:spLocks noChangeArrowheads="1"/>
          </p:cNvSpPr>
          <p:nvPr/>
        </p:nvSpPr>
        <p:spPr bwMode="auto">
          <a:xfrm>
            <a:off x="6781800" y="2514600"/>
            <a:ext cx="1371600" cy="762000"/>
          </a:xfrm>
          <a:prstGeom prst="flowChartMultidocumen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results</a:t>
            </a:r>
          </a:p>
        </p:txBody>
      </p:sp>
      <p:sp>
        <p:nvSpPr>
          <p:cNvPr id="62470" name="AutoShape 5"/>
          <p:cNvSpPr>
            <a:spLocks noChangeArrowheads="1"/>
          </p:cNvSpPr>
          <p:nvPr/>
        </p:nvSpPr>
        <p:spPr bwMode="auto">
          <a:xfrm>
            <a:off x="3733800" y="2514600"/>
            <a:ext cx="1371600" cy="762000"/>
          </a:xfrm>
          <a:prstGeom prst="flowChartMagneticDisk">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repository</a:t>
            </a:r>
            <a:endParaRPr lang="en-GB" sz="1800">
              <a:latin typeface="+mj-lt"/>
            </a:endParaRPr>
          </a:p>
        </p:txBody>
      </p:sp>
      <p:sp>
        <p:nvSpPr>
          <p:cNvPr id="62471" name="Oval 6"/>
          <p:cNvSpPr>
            <a:spLocks noChangeArrowheads="1"/>
          </p:cNvSpPr>
          <p:nvPr/>
        </p:nvSpPr>
        <p:spPr bwMode="auto">
          <a:xfrm>
            <a:off x="5410200" y="2590800"/>
            <a:ext cx="1066800" cy="609600"/>
          </a:xfrm>
          <a:prstGeom prst="ellipse">
            <a:avLst/>
          </a:prstGeom>
          <a:solidFill>
            <a:schemeClr val="accent5">
              <a:lumMod val="20000"/>
              <a:lumOff val="80000"/>
            </a:schemeClr>
          </a:solidFill>
          <a:ln w="19050">
            <a:solidFill>
              <a:schemeClr val="tx1"/>
            </a:solidFill>
            <a:round/>
            <a:headEnd/>
            <a:tailEnd/>
          </a:ln>
          <a:effectLst/>
          <a:extLst/>
        </p:spPr>
        <p:txBody>
          <a:bodyPr wrap="none" anchor="ctr"/>
          <a:lstStyle/>
          <a:p>
            <a:pPr algn="ctr"/>
            <a:r>
              <a:rPr lang="en-GB">
                <a:latin typeface="+mj-lt"/>
              </a:rPr>
              <a:t>view</a:t>
            </a:r>
            <a:endParaRPr lang="en-GB" sz="1800">
              <a:latin typeface="+mj-lt"/>
            </a:endParaRPr>
          </a:p>
        </p:txBody>
      </p:sp>
      <p:sp>
        <p:nvSpPr>
          <p:cNvPr id="62472" name="Oval 7"/>
          <p:cNvSpPr>
            <a:spLocks noChangeArrowheads="1"/>
          </p:cNvSpPr>
          <p:nvPr/>
        </p:nvSpPr>
        <p:spPr bwMode="auto">
          <a:xfrm>
            <a:off x="3810000" y="3581400"/>
            <a:ext cx="1143000" cy="609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query</a:t>
            </a:r>
            <a:endParaRPr lang="en-GB" sz="1800">
              <a:latin typeface="+mj-lt"/>
            </a:endParaRPr>
          </a:p>
        </p:txBody>
      </p:sp>
      <p:sp>
        <p:nvSpPr>
          <p:cNvPr id="62473" name="AutoShape 8"/>
          <p:cNvSpPr>
            <a:spLocks noChangeArrowheads="1"/>
          </p:cNvSpPr>
          <p:nvPr/>
        </p:nvSpPr>
        <p:spPr bwMode="auto">
          <a:xfrm>
            <a:off x="609600" y="2514600"/>
            <a:ext cx="1524000" cy="762000"/>
          </a:xfrm>
          <a:prstGeom prst="flowChartInputOutpu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atin typeface="+mj-lt"/>
              </a:rPr>
              <a:t>artifacts</a:t>
            </a:r>
            <a:endParaRPr lang="en-GB" sz="1800">
              <a:latin typeface="+mj-lt"/>
            </a:endParaRPr>
          </a:p>
        </p:txBody>
      </p:sp>
      <p:cxnSp>
        <p:nvCxnSpPr>
          <p:cNvPr id="62474" name="AutoShape 9"/>
          <p:cNvCxnSpPr>
            <a:cxnSpLocks noChangeShapeType="1"/>
            <a:stCxn id="62473" idx="5"/>
            <a:endCxn id="62468" idx="2"/>
          </p:cNvCxnSpPr>
          <p:nvPr/>
        </p:nvCxnSpPr>
        <p:spPr bwMode="auto">
          <a:xfrm>
            <a:off x="1987550" y="2895600"/>
            <a:ext cx="365125"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75" name="AutoShape 10"/>
          <p:cNvCxnSpPr>
            <a:cxnSpLocks noChangeShapeType="1"/>
            <a:stCxn id="62468" idx="6"/>
            <a:endCxn id="62470" idx="2"/>
          </p:cNvCxnSpPr>
          <p:nvPr/>
        </p:nvCxnSpPr>
        <p:spPr bwMode="auto">
          <a:xfrm>
            <a:off x="3438525" y="28956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76" name="AutoShape 11"/>
          <p:cNvCxnSpPr>
            <a:cxnSpLocks noChangeShapeType="1"/>
            <a:stCxn id="62470" idx="4"/>
            <a:endCxn id="62471" idx="2"/>
          </p:cNvCxnSpPr>
          <p:nvPr/>
        </p:nvCxnSpPr>
        <p:spPr bwMode="auto">
          <a:xfrm>
            <a:off x="5114925" y="28956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77" name="AutoShape 12"/>
          <p:cNvCxnSpPr>
            <a:cxnSpLocks noChangeShapeType="1"/>
            <a:stCxn id="62471" idx="6"/>
            <a:endCxn id="62469" idx="1"/>
          </p:cNvCxnSpPr>
          <p:nvPr/>
        </p:nvCxnSpPr>
        <p:spPr bwMode="auto">
          <a:xfrm>
            <a:off x="6486525" y="2895600"/>
            <a:ext cx="28575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78" name="AutoShape 13"/>
          <p:cNvCxnSpPr>
            <a:cxnSpLocks noChangeShapeType="1"/>
            <a:stCxn id="62470" idx="3"/>
            <a:endCxn id="62472" idx="2"/>
          </p:cNvCxnSpPr>
          <p:nvPr/>
        </p:nvCxnSpPr>
        <p:spPr bwMode="auto">
          <a:xfrm rot="5400000">
            <a:off x="3810000" y="3276600"/>
            <a:ext cx="600075" cy="619125"/>
          </a:xfrm>
          <a:prstGeom prst="curvedConnector4">
            <a:avLst>
              <a:gd name="adj1" fmla="val 23810"/>
              <a:gd name="adj2" fmla="val 135384"/>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79" name="AutoShape 14"/>
          <p:cNvCxnSpPr>
            <a:cxnSpLocks noChangeShapeType="1"/>
            <a:stCxn id="62472" idx="6"/>
            <a:endCxn id="62470" idx="3"/>
          </p:cNvCxnSpPr>
          <p:nvPr/>
        </p:nvCxnSpPr>
        <p:spPr bwMode="auto">
          <a:xfrm flipH="1" flipV="1">
            <a:off x="4419600" y="3286125"/>
            <a:ext cx="542925" cy="600075"/>
          </a:xfrm>
          <a:prstGeom prst="curvedConnector4">
            <a:avLst>
              <a:gd name="adj1" fmla="val -40352"/>
              <a:gd name="adj2" fmla="val 76190"/>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681374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65A4543A-84AA-43E9-AC13-17B0D1B36298}" type="slidenum">
              <a:rPr lang="en-US" sz="1400">
                <a:latin typeface="Arial" charset="0"/>
              </a:rPr>
              <a:pPr/>
              <a:t>28</a:t>
            </a:fld>
            <a:endParaRPr lang="en-US" sz="1400">
              <a:latin typeface="Arial" charset="0"/>
            </a:endParaRPr>
          </a:p>
        </p:txBody>
      </p:sp>
      <p:sp>
        <p:nvSpPr>
          <p:cNvPr id="63491" name="Rectangle 2"/>
          <p:cNvSpPr>
            <a:spLocks noGrp="1" noChangeArrowheads="1"/>
          </p:cNvSpPr>
          <p:nvPr>
            <p:ph type="title" idx="4294967295"/>
          </p:nvPr>
        </p:nvSpPr>
        <p:spPr>
          <a:xfrm>
            <a:off x="0" y="274638"/>
            <a:ext cx="8229600" cy="1143000"/>
          </a:xfrm>
        </p:spPr>
        <p:txBody>
          <a:bodyPr/>
          <a:lstStyle/>
          <a:p>
            <a:r>
              <a:rPr lang="en-US" dirty="0" smtClean="0"/>
              <a:t>Presentation Desiderata</a:t>
            </a:r>
          </a:p>
        </p:txBody>
      </p:sp>
      <p:sp>
        <p:nvSpPr>
          <p:cNvPr id="63492" name="Rectangle 3"/>
          <p:cNvSpPr>
            <a:spLocks noGrp="1" noChangeArrowheads="1"/>
          </p:cNvSpPr>
          <p:nvPr>
            <p:ph idx="4294967295"/>
          </p:nvPr>
        </p:nvSpPr>
        <p:spPr>
          <a:xfrm>
            <a:off x="683568" y="1417638"/>
            <a:ext cx="7546032" cy="4708525"/>
          </a:xfrm>
        </p:spPr>
        <p:txBody>
          <a:bodyPr/>
          <a:lstStyle/>
          <a:p>
            <a:r>
              <a:rPr lang="en-US" dirty="0"/>
              <a:t>Browsing and searching</a:t>
            </a:r>
          </a:p>
          <a:p>
            <a:r>
              <a:rPr lang="en-US" dirty="0" smtClean="0"/>
              <a:t>Multiple levels of abstraction</a:t>
            </a:r>
          </a:p>
          <a:p>
            <a:pPr lvl="1"/>
            <a:r>
              <a:rPr lang="en-US" dirty="0" smtClean="0"/>
              <a:t>Zoom in, zoom out</a:t>
            </a:r>
          </a:p>
          <a:p>
            <a:r>
              <a:rPr lang="en-US" dirty="0" smtClean="0"/>
              <a:t>Visual as well as textual information</a:t>
            </a:r>
          </a:p>
          <a:p>
            <a:pPr lvl="1"/>
            <a:r>
              <a:rPr lang="en-US" dirty="0" smtClean="0"/>
              <a:t>Graph visualization</a:t>
            </a:r>
          </a:p>
          <a:p>
            <a:r>
              <a:rPr lang="en-US" dirty="0" smtClean="0"/>
              <a:t>Show </a:t>
            </a:r>
            <a:r>
              <a:rPr lang="en-US" dirty="0"/>
              <a:t>multiple </a:t>
            </a:r>
            <a:r>
              <a:rPr lang="en-US" dirty="0" smtClean="0"/>
              <a:t>structures</a:t>
            </a:r>
          </a:p>
          <a:p>
            <a:pPr lvl="1"/>
            <a:r>
              <a:rPr lang="en-US" dirty="0" smtClean="0"/>
              <a:t>E.g. Package hierarchy + control-flow</a:t>
            </a:r>
            <a:endParaRPr lang="en-US" dirty="0"/>
          </a:p>
          <a:p>
            <a:pPr lvl="1"/>
            <a:endParaRPr lang="en-US" dirty="0" smtClean="0"/>
          </a:p>
        </p:txBody>
      </p:sp>
    </p:spTree>
    <p:extLst>
      <p:ext uri="{BB962C8B-B14F-4D97-AF65-F5344CB8AC3E}">
        <p14:creationId xmlns:p14="http://schemas.microsoft.com/office/powerpoint/2010/main" val="27673579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88D5CE7D-909D-4F25-B56B-297090351F04}" type="slidenum">
              <a:rPr lang="en-US" sz="1400">
                <a:latin typeface="Arial" charset="0"/>
              </a:rPr>
              <a:pPr/>
              <a:t>29</a:t>
            </a:fld>
            <a:endParaRPr lang="en-US" sz="1400">
              <a:latin typeface="Arial" charset="0"/>
            </a:endParaRPr>
          </a:p>
        </p:txBody>
      </p:sp>
      <p:sp>
        <p:nvSpPr>
          <p:cNvPr id="65539" name="Rectangle 2"/>
          <p:cNvSpPr>
            <a:spLocks noGrp="1" noChangeArrowheads="1"/>
          </p:cNvSpPr>
          <p:nvPr>
            <p:ph type="title" idx="4294967295"/>
          </p:nvPr>
        </p:nvSpPr>
        <p:spPr>
          <a:xfrm>
            <a:off x="0" y="274638"/>
            <a:ext cx="8229600" cy="1143000"/>
          </a:xfrm>
        </p:spPr>
        <p:txBody>
          <a:bodyPr/>
          <a:lstStyle/>
          <a:p>
            <a:r>
              <a:rPr lang="en-US" smtClean="0"/>
              <a:t>Types of navigation</a:t>
            </a:r>
          </a:p>
        </p:txBody>
      </p:sp>
      <p:sp>
        <p:nvSpPr>
          <p:cNvPr id="65540" name="Rectangle 3"/>
          <p:cNvSpPr>
            <a:spLocks noGrp="1" noChangeArrowheads="1"/>
          </p:cNvSpPr>
          <p:nvPr>
            <p:ph idx="4294967295"/>
          </p:nvPr>
        </p:nvSpPr>
        <p:spPr>
          <a:xfrm>
            <a:off x="827584" y="1600200"/>
            <a:ext cx="7402016" cy="4525963"/>
          </a:xfrm>
        </p:spPr>
        <p:txBody>
          <a:bodyPr/>
          <a:lstStyle/>
          <a:p>
            <a:r>
              <a:rPr lang="en-US" i="1" dirty="0" smtClean="0">
                <a:solidFill>
                  <a:schemeClr val="hlink"/>
                </a:solidFill>
              </a:rPr>
              <a:t>Vertical browsing</a:t>
            </a:r>
            <a:endParaRPr lang="en-US" dirty="0" smtClean="0"/>
          </a:p>
          <a:p>
            <a:pPr lvl="1">
              <a:lnSpc>
                <a:spcPct val="90000"/>
              </a:lnSpc>
            </a:pPr>
            <a:r>
              <a:rPr lang="en-US" dirty="0" smtClean="0"/>
              <a:t>supported by hierarchical structures </a:t>
            </a:r>
          </a:p>
          <a:p>
            <a:pPr lvl="1">
              <a:lnSpc>
                <a:spcPct val="90000"/>
              </a:lnSpc>
            </a:pPr>
            <a:r>
              <a:rPr lang="en-US" dirty="0" smtClean="0"/>
              <a:t>zoom into more detailed level</a:t>
            </a:r>
          </a:p>
          <a:p>
            <a:pPr lvl="2">
              <a:lnSpc>
                <a:spcPct val="90000"/>
              </a:lnSpc>
            </a:pPr>
            <a:r>
              <a:rPr lang="en-US" dirty="0" smtClean="0"/>
              <a:t>system </a:t>
            </a:r>
            <a:r>
              <a:rPr lang="en-US" dirty="0" smtClean="0">
                <a:sym typeface="Symbol" pitchFamily="18" charset="2"/>
              </a:rPr>
              <a:t> </a:t>
            </a:r>
            <a:r>
              <a:rPr lang="en-US" dirty="0" smtClean="0"/>
              <a:t>subsystem </a:t>
            </a:r>
            <a:r>
              <a:rPr lang="en-US" dirty="0" smtClean="0">
                <a:sym typeface="Symbol" pitchFamily="18" charset="2"/>
              </a:rPr>
              <a:t> </a:t>
            </a:r>
            <a:r>
              <a:rPr lang="en-US" dirty="0" smtClean="0"/>
              <a:t>program </a:t>
            </a:r>
            <a:r>
              <a:rPr lang="en-US" dirty="0" smtClean="0">
                <a:sym typeface="Symbol" pitchFamily="18" charset="2"/>
              </a:rPr>
              <a:t> </a:t>
            </a:r>
            <a:r>
              <a:rPr lang="en-US" dirty="0" smtClean="0"/>
              <a:t>… </a:t>
            </a:r>
            <a:r>
              <a:rPr lang="en-US" dirty="0" smtClean="0">
                <a:sym typeface="Symbol" pitchFamily="18" charset="2"/>
              </a:rPr>
              <a:t> </a:t>
            </a:r>
            <a:r>
              <a:rPr lang="en-US" dirty="0" smtClean="0"/>
              <a:t>source</a:t>
            </a:r>
          </a:p>
          <a:p>
            <a:r>
              <a:rPr lang="en-US" i="1" dirty="0" smtClean="0">
                <a:solidFill>
                  <a:schemeClr val="hlink"/>
                </a:solidFill>
              </a:rPr>
              <a:t>Horizontal browsing</a:t>
            </a:r>
            <a:endParaRPr lang="en-US" dirty="0" smtClean="0">
              <a:solidFill>
                <a:schemeClr val="hlink"/>
              </a:solidFill>
            </a:endParaRPr>
          </a:p>
          <a:p>
            <a:pPr lvl="1">
              <a:lnSpc>
                <a:spcPct val="90000"/>
              </a:lnSpc>
            </a:pPr>
            <a:r>
              <a:rPr lang="en-US" dirty="0" smtClean="0"/>
              <a:t>supported by graph-like structures</a:t>
            </a:r>
          </a:p>
          <a:p>
            <a:pPr lvl="1">
              <a:lnSpc>
                <a:spcPct val="90000"/>
              </a:lnSpc>
            </a:pPr>
            <a:r>
              <a:rPr lang="en-US" dirty="0" smtClean="0"/>
              <a:t>find related on same abstraction level</a:t>
            </a:r>
          </a:p>
          <a:p>
            <a:pPr lvl="2">
              <a:lnSpc>
                <a:spcPct val="90000"/>
              </a:lnSpc>
            </a:pPr>
            <a:r>
              <a:rPr lang="en-US" dirty="0" smtClean="0"/>
              <a:t>called programs, variables of same type, </a:t>
            </a:r>
            <a:r>
              <a:rPr lang="en-US" dirty="0" err="1" smtClean="0"/>
              <a:t>etc</a:t>
            </a:r>
            <a:endParaRPr lang="en-US" dirty="0" smtClean="0"/>
          </a:p>
        </p:txBody>
      </p:sp>
    </p:spTree>
    <p:extLst>
      <p:ext uri="{BB962C8B-B14F-4D97-AF65-F5344CB8AC3E}">
        <p14:creationId xmlns:p14="http://schemas.microsoft.com/office/powerpoint/2010/main" val="5412678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876"/>
            <a:ext cx="9144000" cy="504056"/>
          </a:xfrm>
        </p:spPr>
        <p:txBody>
          <a:bodyPr/>
          <a:lstStyle/>
          <a:p>
            <a:r>
              <a:rPr lang="en-GB" dirty="0" smtClean="0">
                <a:latin typeface="Franklin Gothic Medium Cond" panose="020B0606030402020204" pitchFamily="34" charset="0"/>
              </a:rPr>
              <a:t>Assignment Schedule</a:t>
            </a:r>
            <a:endParaRPr lang="en-GB" dirty="0">
              <a:latin typeface="Franklin Gothic Medium Cond" panose="020B06060304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09259690"/>
              </p:ext>
            </p:extLst>
          </p:nvPr>
        </p:nvGraphicFramePr>
        <p:xfrm>
          <a:off x="251520" y="1105354"/>
          <a:ext cx="8568952" cy="5490652"/>
        </p:xfrm>
        <a:graphic>
          <a:graphicData uri="http://schemas.openxmlformats.org/drawingml/2006/table">
            <a:tbl>
              <a:tblPr firstRow="1" firstCol="1" bandRow="1">
                <a:tableStyleId>{5C22544A-7EE6-4342-B048-85BDC9FD1C3A}</a:tableStyleId>
              </a:tblPr>
              <a:tblGrid>
                <a:gridCol w="773980"/>
                <a:gridCol w="808609"/>
                <a:gridCol w="1225723"/>
                <a:gridCol w="792088"/>
                <a:gridCol w="2664296"/>
                <a:gridCol w="2304256"/>
              </a:tblGrid>
              <a:tr h="223062">
                <a:tc>
                  <a:txBody>
                    <a:bodyPr/>
                    <a:lstStyle/>
                    <a:p>
                      <a:pPr marL="0" marR="0" algn="ctr">
                        <a:spcBef>
                          <a:spcPts val="0"/>
                        </a:spcBef>
                        <a:spcAft>
                          <a:spcPts val="0"/>
                        </a:spcAft>
                        <a:tabLst>
                          <a:tab pos="2880360" algn="ctr"/>
                          <a:tab pos="5760720" algn="r"/>
                          <a:tab pos="457200" algn="l"/>
                        </a:tabLst>
                      </a:pPr>
                      <a:r>
                        <a:rPr lang="en-GB" sz="1400" dirty="0">
                          <a:solidFill>
                            <a:schemeClr val="bg2">
                              <a:lumMod val="75000"/>
                            </a:schemeClr>
                          </a:solidFill>
                          <a:effectLst/>
                          <a:latin typeface="Franklin Gothic Medium Cond" panose="020B0606030402020204" pitchFamily="34" charset="0"/>
                        </a:rPr>
                        <a:t>Week</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solidFill>
                            <a:schemeClr val="bg2">
                              <a:lumMod val="75000"/>
                            </a:schemeClr>
                          </a:solidFill>
                          <a:effectLst/>
                          <a:latin typeface="Franklin Gothic Medium Cond" panose="020B0606030402020204" pitchFamily="34" charset="0"/>
                        </a:rPr>
                        <a:t> </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solidFill>
                            <a:schemeClr val="bg2">
                              <a:lumMod val="75000"/>
                            </a:schemeClr>
                          </a:solidFill>
                          <a:effectLst/>
                          <a:latin typeface="Franklin Gothic Medium Cond" panose="020B0606030402020204" pitchFamily="34" charset="0"/>
                        </a:rPr>
                        <a:t>Date</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solidFill>
                            <a:schemeClr val="bg2">
                              <a:lumMod val="75000"/>
                            </a:schemeClr>
                          </a:solidFill>
                          <a:effectLst/>
                          <a:latin typeface="Franklin Gothic Medium Cond" panose="020B0606030402020204" pitchFamily="34" charset="0"/>
                        </a:rPr>
                        <a:t>Lecture</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400" dirty="0" smtClean="0">
                          <a:solidFill>
                            <a:schemeClr val="tx1"/>
                          </a:solidFill>
                          <a:effectLst/>
                          <a:latin typeface="Franklin Gothic Medium Cond" panose="020B0606030402020204" pitchFamily="34" charset="0"/>
                        </a:rPr>
                        <a:t>Assignment1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B w="12700" cap="flat" cmpd="sng" algn="ctr">
                      <a:solidFill>
                        <a:srgbClr val="FFC000"/>
                      </a:solidFill>
                      <a:prstDash val="solid"/>
                      <a:round/>
                      <a:headEnd type="none" w="med" len="med"/>
                      <a:tailEnd type="none" w="med" len="med"/>
                    </a:lnB>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solidFill>
                            <a:schemeClr val="tx1"/>
                          </a:solidFill>
                          <a:effectLst/>
                          <a:latin typeface="Franklin Gothic Medium Cond" panose="020B0606030402020204" pitchFamily="34" charset="0"/>
                        </a:rPr>
                        <a:t>Assignment2</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L1/S1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22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Form</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groups &amp; read Ass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8654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L2</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23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28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b="1" i="0" u="sng"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7246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S2</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 29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kern="1200" dirty="0">
                        <a:solidFill>
                          <a:schemeClr val="bg1">
                            <a:lumMod val="75000"/>
                          </a:schemeClr>
                        </a:solidFill>
                        <a:effectLst/>
                        <a:latin typeface="Franklin Gothic Medium Cond" panose="020B0606030402020204" pitchFamily="34" charset="0"/>
                        <a:ea typeface="+mn-ea"/>
                        <a:cs typeface="+mn-cs"/>
                      </a:endParaRPr>
                    </a:p>
                  </a:txBody>
                  <a:tcPr marL="65294" marR="65294" marT="0" marB="0">
                    <a:lnR w="12700" cap="flat" cmpd="sng" algn="ctr">
                      <a:solidFill>
                        <a:srgbClr val="FFC000"/>
                      </a:solidFill>
                      <a:prstDash val="solid"/>
                      <a:round/>
                      <a:headEnd type="none" w="med" len="med"/>
                      <a:tailEnd type="none" w="med" len="med"/>
                    </a:lnR>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tx1"/>
                          </a:solidFill>
                          <a:effectLst/>
                          <a:latin typeface="Franklin Gothic Medium Cond" panose="020B0606030402020204" pitchFamily="34" charset="0"/>
                          <a:ea typeface="+mn-ea"/>
                          <a:cs typeface="+mn-cs"/>
                        </a:rPr>
                        <a:t>Work &amp; </a:t>
                      </a:r>
                      <a:r>
                        <a:rPr lang="en-US" sz="1400" kern="1200" smtClean="0">
                          <a:solidFill>
                            <a:schemeClr val="tx1"/>
                          </a:solidFill>
                          <a:effectLst/>
                          <a:latin typeface="Franklin Gothic Medium Cond" panose="020B0606030402020204" pitchFamily="34" charset="0"/>
                          <a:ea typeface="+mn-ea"/>
                          <a:cs typeface="+mn-cs"/>
                        </a:rPr>
                        <a:t>TA feedback</a:t>
                      </a:r>
                      <a:endParaRPr lang="en-GB" sz="1400" kern="1200" dirty="0">
                        <a:solidFill>
                          <a:schemeClr val="tx1"/>
                        </a:solidFill>
                        <a:effectLst/>
                        <a:latin typeface="Franklin Gothic Medium Cond" panose="020B0606030402020204" pitchFamily="34" charset="0"/>
                        <a:ea typeface="+mn-ea"/>
                        <a:cs typeface="+mn-cs"/>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endParaRPr lang="en-GB" sz="1400" kern="1200" dirty="0">
                        <a:solidFill>
                          <a:schemeClr val="tx1"/>
                        </a:solidFill>
                        <a:effectLst/>
                        <a:latin typeface="Franklin Gothic Medium Cond" panose="020B0606030402020204" pitchFamily="34" charset="0"/>
                        <a:ea typeface="+mn-ea"/>
                        <a:cs typeface="+mn-cs"/>
                      </a:endParaRPr>
                    </a:p>
                  </a:txBody>
                  <a:tcPr marL="65294" marR="65294" marT="0" marB="0">
                    <a:lnL w="12700" cap="flat" cmpd="sng" algn="ctr">
                      <a:solidFill>
                        <a:srgbClr val="FFC000"/>
                      </a:solidFill>
                      <a:prstDash val="solid"/>
                      <a:round/>
                      <a:headEnd type="none" w="med" len="med"/>
                      <a:tailEnd type="none" w="med" len="med"/>
                    </a:lnL>
                    <a:solidFill>
                      <a:srgbClr val="F3F9FA"/>
                    </a:solidFill>
                  </a:tcPr>
                </a:tc>
              </a:tr>
              <a:tr h="26674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defTabSz="457200" rtl="0" eaLnBrk="1" latinLnBrk="0" hangingPunct="1">
                        <a:spcBef>
                          <a:spcPts val="0"/>
                        </a:spcBef>
                        <a:spcAft>
                          <a:spcPts val="0"/>
                        </a:spcAft>
                        <a:tabLst>
                          <a:tab pos="2880360" algn="ctr"/>
                          <a:tab pos="5760720" algn="r"/>
                        </a:tabLst>
                      </a:pPr>
                      <a:r>
                        <a:rPr lang="en-US" sz="1400" kern="1200" dirty="0" smtClean="0">
                          <a:solidFill>
                            <a:schemeClr val="dk1"/>
                          </a:solidFill>
                          <a:effectLst/>
                          <a:latin typeface="Franklin Gothic Medium Cond" panose="020B0606030402020204" pitchFamily="34" charset="0"/>
                          <a:ea typeface="+mn-ea"/>
                          <a:cs typeface="+mn-cs"/>
                        </a:rPr>
                        <a:t> 30</a:t>
                      </a:r>
                      <a:r>
                        <a:rPr lang="en-US" sz="1400" kern="1200" baseline="0" dirty="0" smtClean="0">
                          <a:solidFill>
                            <a:schemeClr val="dk1"/>
                          </a:solidFill>
                          <a:effectLst/>
                          <a:latin typeface="Franklin Gothic Medium Cond" panose="020B0606030402020204" pitchFamily="34" charset="0"/>
                          <a:ea typeface="+mn-ea"/>
                          <a:cs typeface="+mn-cs"/>
                        </a:rPr>
                        <a:t>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E7F3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endParaRPr lang="en-GB" sz="1050" b="1" u="sng"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L3</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  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S3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5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Hand-in draft of</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Ass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solidFill>
                      <a:srgbClr val="E7F3F4"/>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L4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(perform peer review)</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solidFill>
                      <a:srgbClr val="F3F9FA"/>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b="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B w="12700" cap="flat" cmpd="sng" algn="ctr">
                      <a:solidFill>
                        <a:srgbClr val="C00000"/>
                      </a:solidFill>
                      <a:prstDash val="solid"/>
                      <a:round/>
                      <a:headEnd type="none" w="med" len="med"/>
                      <a:tailEnd type="none" w="med" len="med"/>
                    </a:lnB>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12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11 Feb: Deadlin</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e </a:t>
                      </a:r>
                      <a:r>
                        <a:rPr lang="en-US" sz="1400" dirty="0" smtClean="0">
                          <a:solidFill>
                            <a:schemeClr val="tx1"/>
                          </a:solidFill>
                          <a:effectLst/>
                          <a:latin typeface="Franklin Gothic Medium Cond" panose="020B0606030402020204" pitchFamily="34" charset="0"/>
                          <a:ea typeface="Times New Roman" panose="02020603050405020304" pitchFamily="18" charset="0"/>
                        </a:rPr>
                        <a:t>peer review</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Ass 1</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Start Assignment 2</a:t>
                      </a:r>
                      <a:endParaRPr lang="en-GB" sz="140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L7</a:t>
                      </a:r>
                      <a:endParaRPr lang="en-GB" sz="1400" dirty="0">
                        <a:latin typeface="Franklin Gothic Medium Cond" panose="020B0606030402020204" pitchFamily="34" charset="0"/>
                      </a:endParaRPr>
                    </a:p>
                  </a:txBody>
                  <a:tcPr marL="65294" marR="65294"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latin typeface="Franklin Gothic Medium Cond" panose="020B0606030402020204" pitchFamily="34" charset="0"/>
                        </a:rPr>
                        <a:t>17 FEB</a:t>
                      </a:r>
                      <a:endParaRPr lang="en-GB" sz="1400" dirty="0">
                        <a:latin typeface="Franklin Gothic Medium Cond" panose="020B0606030402020204" pitchFamily="34"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19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L8</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21</a:t>
                      </a:r>
                      <a:r>
                        <a:rPr lang="en-US" sz="1400" baseline="0" dirty="0" smtClean="0">
                          <a:effectLst/>
                          <a:latin typeface="Franklin Gothic Medium Cond" panose="020B0606030402020204" pitchFamily="34" charset="0"/>
                          <a:ea typeface="Times New Roman" panose="02020603050405020304" pitchFamily="18" charset="0"/>
                        </a:rPr>
                        <a:t>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Hand-in Ass</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L9</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24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endParaRPr lang="en-GB" sz="1050" dirty="0">
                        <a:solidFill>
                          <a:schemeClr val="bg1">
                            <a:lumMod val="75000"/>
                          </a:schemeClr>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endParaRPr lang="en-GB" dirty="0">
                        <a:solidFill>
                          <a:schemeClr val="tx1"/>
                        </a:solidFill>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algn="ctr"/>
                      <a:endParaRPr lang="en-GB" sz="1400" dirty="0">
                        <a:solidFill>
                          <a:schemeClr val="tx1"/>
                        </a:solidFill>
                        <a:latin typeface="Franklin Gothic Medium Cond" panose="020B0606030402020204" pitchFamily="34" charset="0"/>
                        <a:ea typeface="Yu Gothic UI Semibold" panose="020B0700000000000000" pitchFamily="34" charset="-128"/>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S6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r">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latin typeface="Franklin Gothic Medium Cond" panose="020B0606030402020204" pitchFamily="34" charset="0"/>
                          <a:ea typeface="Yu Gothic UI Semibold" panose="020B0700000000000000" pitchFamily="34" charset="-128"/>
                        </a:rPr>
                        <a:t>Deadline </a:t>
                      </a:r>
                      <a:br>
                        <a:rPr lang="en-US" sz="1400" dirty="0" smtClean="0">
                          <a:solidFill>
                            <a:schemeClr val="tx1"/>
                          </a:solidFill>
                          <a:latin typeface="Franklin Gothic Medium Cond" panose="020B0606030402020204" pitchFamily="34" charset="0"/>
                          <a:ea typeface="Yu Gothic UI Semibold" panose="020B0700000000000000" pitchFamily="34" charset="-128"/>
                        </a:rPr>
                      </a:br>
                      <a:r>
                        <a:rPr lang="en-US" sz="1400" dirty="0" smtClean="0">
                          <a:solidFill>
                            <a:schemeClr val="tx1"/>
                          </a:solidFill>
                          <a:latin typeface="Franklin Gothic Medium Cond" panose="020B0606030402020204" pitchFamily="34" charset="0"/>
                          <a:ea typeface="Yu Gothic UI Semibold" panose="020B0700000000000000" pitchFamily="34" charset="-128"/>
                        </a:rPr>
                        <a:t>peer</a:t>
                      </a:r>
                      <a:r>
                        <a:rPr lang="en-US" sz="1400" baseline="0" dirty="0" smtClean="0">
                          <a:solidFill>
                            <a:schemeClr val="tx1"/>
                          </a:solidFill>
                          <a:latin typeface="Franklin Gothic Medium Cond" panose="020B0606030402020204" pitchFamily="34" charset="0"/>
                          <a:ea typeface="Yu Gothic UI Semibold" panose="020B0700000000000000" pitchFamily="34" charset="-128"/>
                        </a:rPr>
                        <a:t> review Ass 2</a:t>
                      </a:r>
                      <a:endParaRPr lang="en-GB" sz="1400" dirty="0" smtClean="0">
                        <a:solidFill>
                          <a:schemeClr val="tx1"/>
                        </a:solidFill>
                        <a:latin typeface="Franklin Gothic Medium Cond" panose="020B0606030402020204" pitchFamily="34" charset="0"/>
                        <a:ea typeface="Yu Gothic UI Semibold" panose="020B0700000000000000" pitchFamily="34" charset="-128"/>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27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Deadline Ass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S7</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4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Deadline Ass</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T w="12700" cap="flat" cmpd="sng" algn="ctr">
                      <a:solidFill>
                        <a:srgbClr val="C00000"/>
                      </a:solidFill>
                      <a:prstDash val="solid"/>
                      <a:round/>
                      <a:headEnd type="none" w="med" len="med"/>
                      <a:tailEnd type="none" w="med" len="med"/>
                    </a:lnT>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L12</a:t>
                      </a:r>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latin typeface="Franklin Gothic Medium Cond" panose="020B0606030402020204" pitchFamily="34" charset="0"/>
                        </a:rPr>
                        <a:t>5 MAR</a:t>
                      </a:r>
                      <a:endParaRPr lang="en-GB" sz="1400" dirty="0">
                        <a:latin typeface="Franklin Gothic Medium Cond" panose="020B0606030402020204" pitchFamily="34" charset="0"/>
                      </a:endParaRPr>
                    </a:p>
                  </a:txBody>
                  <a:tcPr marL="65294" marR="65294" marT="0" marB="0"/>
                </a:tc>
                <a:tc>
                  <a:txBody>
                    <a:bodyPr/>
                    <a:lstStyle/>
                    <a:p>
                      <a:endParaRPr lang="en-GB" sz="1050" dirty="0">
                        <a:solidFill>
                          <a:schemeClr val="bg1">
                            <a:lumMod val="75000"/>
                          </a:schemeClr>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algn="ct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11</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solidFill>
                            <a:schemeClr val="tx1"/>
                          </a:solidFill>
                          <a:latin typeface="Franklin Gothic Medium Cond" panose="020B0606030402020204" pitchFamily="34" charset="0"/>
                        </a:rPr>
                        <a:t>6 MAR</a:t>
                      </a:r>
                      <a:endParaRPr lang="en-GB" sz="1400" dirty="0">
                        <a:solidFill>
                          <a:schemeClr val="tx1"/>
                        </a:solidFill>
                        <a:latin typeface="Franklin Gothic Medium Cond" panose="020B0606030402020204" pitchFamily="34" charset="0"/>
                      </a:endParaRPr>
                    </a:p>
                  </a:txBody>
                  <a:tcPr marL="65294" marR="65294" marT="0" marB="0"/>
                </a:tc>
                <a:tc>
                  <a:txBody>
                    <a:bodyPr/>
                    <a:lstStyle/>
                    <a:p>
                      <a:r>
                        <a:rPr lang="en-US" sz="1400" dirty="0" smtClean="0">
                          <a:solidFill>
                            <a:schemeClr val="tx1"/>
                          </a:solidFill>
                          <a:latin typeface="Franklin Gothic Medium Cond" panose="020B0606030402020204" pitchFamily="34" charset="0"/>
                        </a:rPr>
                        <a:t>AM or PM</a:t>
                      </a:r>
                      <a:endParaRPr lang="en-GB" sz="1400" dirty="0">
                        <a:solidFill>
                          <a:schemeClr val="tx1"/>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r>
                        <a:rPr lang="en-US" sz="1400" dirty="0" smtClean="0">
                          <a:solidFill>
                            <a:schemeClr val="tx1"/>
                          </a:solidFill>
                          <a:latin typeface="Franklin Gothic Medium Cond" panose="020B0606030402020204" pitchFamily="34" charset="0"/>
                        </a:rPr>
                        <a:t>Demonstrate Your Implementation</a:t>
                      </a: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50" b="1" i="0" kern="1200" dirty="0" smtClean="0">
                          <a:solidFill>
                            <a:schemeClr val="dk1"/>
                          </a:solidFill>
                          <a:effectLst/>
                          <a:latin typeface="+mn-lt"/>
                          <a:ea typeface="+mn-ea"/>
                          <a:cs typeface="+mn-cs"/>
                        </a:rPr>
                        <a:t>Svea-219</a:t>
                      </a:r>
                    </a:p>
                  </a:txBody>
                  <a:tcPr marL="65294" marR="65294" marT="0" marB="0">
                    <a:lnL w="12700" cap="flat" cmpd="sng" algn="ctr">
                      <a:solidFill>
                        <a:srgbClr val="FFC000"/>
                      </a:solidFill>
                      <a:prstDash val="solid"/>
                      <a:round/>
                      <a:headEnd type="none" w="med" len="med"/>
                      <a:tailEnd type="none" w="med" len="med"/>
                    </a:lnL>
                  </a:tcPr>
                </a:tc>
              </a:tr>
            </a:tbl>
          </a:graphicData>
        </a:graphic>
      </p:graphicFrame>
      <p:sp>
        <p:nvSpPr>
          <p:cNvPr id="4" name="Notched Right Arrow 3"/>
          <p:cNvSpPr/>
          <p:nvPr/>
        </p:nvSpPr>
        <p:spPr>
          <a:xfrm flipH="1">
            <a:off x="8421331" y="6159090"/>
            <a:ext cx="737419" cy="619433"/>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srgbClr val="FFFFFF"/>
              </a:solidFill>
            </a:endParaRPr>
          </a:p>
        </p:txBody>
      </p:sp>
    </p:spTree>
    <p:extLst>
      <p:ext uri="{BB962C8B-B14F-4D97-AF65-F5344CB8AC3E}">
        <p14:creationId xmlns:p14="http://schemas.microsoft.com/office/powerpoint/2010/main" val="3032744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A43ADD88-7D4E-4E3B-A0B9-BF7D0A95518F}" type="slidenum">
              <a:rPr lang="en-US" sz="1400">
                <a:latin typeface="Arial" charset="0"/>
              </a:rPr>
              <a:pPr/>
              <a:t>30</a:t>
            </a:fld>
            <a:endParaRPr lang="en-US" sz="1400">
              <a:latin typeface="Arial" charset="0"/>
            </a:endParaRPr>
          </a:p>
        </p:txBody>
      </p:sp>
      <p:sp>
        <p:nvSpPr>
          <p:cNvPr id="66563" name="Rectangle 2"/>
          <p:cNvSpPr>
            <a:spLocks noGrp="1" noChangeArrowheads="1"/>
          </p:cNvSpPr>
          <p:nvPr>
            <p:ph type="title" idx="4294967295"/>
          </p:nvPr>
        </p:nvSpPr>
        <p:spPr>
          <a:xfrm>
            <a:off x="0" y="274638"/>
            <a:ext cx="8229600" cy="1143000"/>
          </a:xfrm>
        </p:spPr>
        <p:txBody>
          <a:bodyPr/>
          <a:lstStyle/>
          <a:p>
            <a:r>
              <a:rPr lang="en-US" smtClean="0"/>
              <a:t>Presentation Challenges</a:t>
            </a:r>
          </a:p>
        </p:txBody>
      </p:sp>
      <p:sp>
        <p:nvSpPr>
          <p:cNvPr id="66564" name="Rectangle 3"/>
          <p:cNvSpPr>
            <a:spLocks noGrp="1" noChangeArrowheads="1"/>
          </p:cNvSpPr>
          <p:nvPr>
            <p:ph idx="4294967295"/>
          </p:nvPr>
        </p:nvSpPr>
        <p:spPr>
          <a:xfrm>
            <a:off x="715963" y="1885950"/>
            <a:ext cx="8428037" cy="4171950"/>
          </a:xfrm>
        </p:spPr>
        <p:txBody>
          <a:bodyPr/>
          <a:lstStyle/>
          <a:p>
            <a:r>
              <a:rPr lang="en-US" smtClean="0"/>
              <a:t>Handling abstractions not visible in code</a:t>
            </a:r>
          </a:p>
          <a:p>
            <a:r>
              <a:rPr lang="en-US" smtClean="0"/>
              <a:t>Giving abstractions a </a:t>
            </a:r>
            <a:r>
              <a:rPr lang="en-US" i="1" smtClean="0">
                <a:solidFill>
                  <a:schemeClr val="hlink"/>
                </a:solidFill>
              </a:rPr>
              <a:t>meaningful name</a:t>
            </a:r>
            <a:endParaRPr lang="en-US" smtClean="0"/>
          </a:p>
          <a:p>
            <a:pPr lvl="1"/>
            <a:r>
              <a:rPr lang="en-US" smtClean="0"/>
              <a:t>e.g., name for inferred type</a:t>
            </a:r>
          </a:p>
          <a:p>
            <a:r>
              <a:rPr lang="en-US" smtClean="0"/>
              <a:t>Defining </a:t>
            </a:r>
            <a:r>
              <a:rPr lang="en-US" i="1" smtClean="0">
                <a:solidFill>
                  <a:schemeClr val="hlink"/>
                </a:solidFill>
              </a:rPr>
              <a:t>starting points</a:t>
            </a:r>
            <a:r>
              <a:rPr lang="en-US" smtClean="0"/>
              <a:t> for browsing</a:t>
            </a:r>
          </a:p>
          <a:p>
            <a:pPr lvl="1"/>
            <a:r>
              <a:rPr lang="en-US" smtClean="0"/>
              <a:t>lists of types, programs, copybooks, words, lits</a:t>
            </a:r>
            <a:endParaRPr lang="en-US" u="sng" smtClean="0"/>
          </a:p>
          <a:p>
            <a:pPr lvl="1"/>
            <a:r>
              <a:rPr lang="en-US" smtClean="0"/>
              <a:t>add cross-cutting hyperlinks on all levels</a:t>
            </a:r>
          </a:p>
        </p:txBody>
      </p:sp>
    </p:spTree>
    <p:extLst>
      <p:ext uri="{BB962C8B-B14F-4D97-AF65-F5344CB8AC3E}">
        <p14:creationId xmlns:p14="http://schemas.microsoft.com/office/powerpoint/2010/main" val="96829132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44000"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279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8788"/>
            <a:ext cx="9144000" cy="6399212"/>
          </a:xfrm>
          <a:prstGeom prst="rect">
            <a:avLst/>
          </a:prstGeom>
          <a:solidFill>
            <a:srgbClr val="BDEE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2" name="Title 1"/>
          <p:cNvSpPr>
            <a:spLocks noGrp="1"/>
          </p:cNvSpPr>
          <p:nvPr>
            <p:ph type="title"/>
          </p:nvPr>
        </p:nvSpPr>
        <p:spPr>
          <a:xfrm>
            <a:off x="0" y="476672"/>
            <a:ext cx="9143999" cy="1047205"/>
          </a:xfrm>
        </p:spPr>
        <p:txBody>
          <a:bodyPr>
            <a:normAutofit/>
          </a:bodyPr>
          <a:lstStyle/>
          <a:p>
            <a:pPr>
              <a:lnSpc>
                <a:spcPts val="3800"/>
              </a:lnSpc>
            </a:pPr>
            <a:r>
              <a:rPr lang="en-US" b="1" dirty="0" smtClean="0"/>
              <a:t>Reverse Engineering of a small system</a:t>
            </a:r>
            <a:endParaRPr lang="en-GB" b="1" dirty="0"/>
          </a:p>
        </p:txBody>
      </p:sp>
      <p:pic>
        <p:nvPicPr>
          <p:cNvPr id="12290" name="Picture 2" descr="http://pubs.sciepub.com/ajss/2/1/1/image/fig4.pn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rot="5400000">
            <a:off x="2500721" y="-226455"/>
            <a:ext cx="4142557" cy="734481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3528" y="5688632"/>
            <a:ext cx="8496944" cy="1052736"/>
          </a:xfrm>
          <a:prstGeom prst="roundRect">
            <a:avLst/>
          </a:prstGeom>
          <a:solidFill>
            <a:schemeClr val="accent6">
              <a:lumMod val="40000"/>
              <a:lumOff val="60000"/>
            </a:schemeClr>
          </a:solid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2800" dirty="0" smtClean="0">
                <a:solidFill>
                  <a:prstClr val="black"/>
                </a:solidFill>
              </a:rPr>
              <a:t>Clearly different from forward designed UML designs</a:t>
            </a:r>
            <a:br>
              <a:rPr lang="en-US" sz="2800" dirty="0" smtClean="0">
                <a:solidFill>
                  <a:prstClr val="black"/>
                </a:solidFill>
              </a:rPr>
            </a:br>
            <a:r>
              <a:rPr lang="en-US" sz="2800" dirty="0" smtClean="0">
                <a:solidFill>
                  <a:prstClr val="black"/>
                </a:solidFill>
              </a:rPr>
              <a:t>(</a:t>
            </a:r>
            <a:r>
              <a:rPr lang="en-US" sz="2800" dirty="0" err="1" smtClean="0">
                <a:solidFill>
                  <a:prstClr val="black"/>
                </a:solidFill>
              </a:rPr>
              <a:t>o.a</a:t>
            </a:r>
            <a:r>
              <a:rPr lang="en-US" sz="2800" dirty="0" smtClean="0">
                <a:solidFill>
                  <a:prstClr val="black"/>
                </a:solidFill>
              </a:rPr>
              <a:t>. in size, layout, detail, naming, ….) </a:t>
            </a:r>
            <a:endParaRPr lang="en-GB" sz="2800" dirty="0">
              <a:solidFill>
                <a:prstClr val="black"/>
              </a:solidFill>
            </a:endParaRPr>
          </a:p>
        </p:txBody>
      </p:sp>
    </p:spTree>
    <p:extLst>
      <p:ext uri="{BB962C8B-B14F-4D97-AF65-F5344CB8AC3E}">
        <p14:creationId xmlns:p14="http://schemas.microsoft.com/office/powerpoint/2010/main" val="3482228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692150"/>
            <a:ext cx="8153400" cy="1143000"/>
          </a:xfrm>
        </p:spPr>
        <p:txBody>
          <a:bodyPr/>
          <a:lstStyle/>
          <a:p>
            <a:r>
              <a:rPr lang="en-US" altLang="en-US" sz="3600" dirty="0" smtClean="0">
                <a:cs typeface="Akzidenz-Bd for Chalmers" pitchFamily="2"/>
              </a:rPr>
              <a:t>Recall: 4+1 Views Representation of Systems</a:t>
            </a:r>
          </a:p>
        </p:txBody>
      </p:sp>
      <p:sp>
        <p:nvSpPr>
          <p:cNvPr id="139267" name="Rectangle 3"/>
          <p:cNvSpPr>
            <a:spLocks noChangeArrowheads="1"/>
          </p:cNvSpPr>
          <p:nvPr/>
        </p:nvSpPr>
        <p:spPr bwMode="auto">
          <a:xfrm>
            <a:off x="838200" y="2347913"/>
            <a:ext cx="3576638" cy="2046287"/>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39268" name="Rectangle 4"/>
          <p:cNvSpPr>
            <a:spLocks noChangeArrowheads="1"/>
          </p:cNvSpPr>
          <p:nvPr/>
        </p:nvSpPr>
        <p:spPr bwMode="auto">
          <a:xfrm>
            <a:off x="1736725" y="3032125"/>
            <a:ext cx="18986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b="1">
                <a:solidFill>
                  <a:srgbClr val="808080"/>
                </a:solidFill>
                <a:latin typeface="Arial Narrow" panose="020B0606020202030204" pitchFamily="34" charset="0"/>
                <a:ea typeface="Gulim" pitchFamily="34" charset="-127"/>
              </a:rPr>
              <a:t>Structure</a:t>
            </a:r>
            <a:r>
              <a:rPr lang="en-US" altLang="ko-KR" b="1">
                <a:solidFill>
                  <a:srgbClr val="009999"/>
                </a:solidFill>
                <a:latin typeface="Arial Narrow" panose="020B0606020202030204" pitchFamily="34" charset="0"/>
                <a:ea typeface="Gulim" pitchFamily="34" charset="-127"/>
              </a:rPr>
              <a:t> </a:t>
            </a:r>
            <a:r>
              <a:rPr lang="en-US" altLang="ko-KR" b="1">
                <a:solidFill>
                  <a:srgbClr val="808080"/>
                </a:solidFill>
                <a:latin typeface="Arial Narrow" panose="020B0606020202030204" pitchFamily="34" charset="0"/>
                <a:ea typeface="Gulim" pitchFamily="34" charset="-127"/>
              </a:rPr>
              <a:t>View</a:t>
            </a:r>
            <a:endParaRPr lang="en-US" altLang="ko-KR" b="1">
              <a:solidFill>
                <a:srgbClr val="000000"/>
              </a:solidFill>
              <a:latin typeface="Arial Narrow" panose="020B0606020202030204" pitchFamily="34" charset="0"/>
              <a:ea typeface="Gulim" pitchFamily="34" charset="-127"/>
            </a:endParaRPr>
          </a:p>
        </p:txBody>
      </p:sp>
      <p:sp>
        <p:nvSpPr>
          <p:cNvPr id="139269" name="Rectangle 5"/>
          <p:cNvSpPr>
            <a:spLocks noChangeArrowheads="1"/>
          </p:cNvSpPr>
          <p:nvPr/>
        </p:nvSpPr>
        <p:spPr bwMode="auto">
          <a:xfrm>
            <a:off x="863600" y="4022725"/>
            <a:ext cx="2124075"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Functionality (Decomposition)</a:t>
            </a:r>
            <a:endParaRPr lang="en-US" altLang="ko-KR" sz="1400" i="1">
              <a:solidFill>
                <a:srgbClr val="000000"/>
              </a:solidFill>
              <a:latin typeface="Arial Narrow" panose="020B0606020202030204" pitchFamily="34" charset="0"/>
              <a:ea typeface="Gulim" pitchFamily="34" charset="-127"/>
            </a:endParaRPr>
          </a:p>
        </p:txBody>
      </p:sp>
      <p:sp>
        <p:nvSpPr>
          <p:cNvPr id="139270" name="Rectangle 6"/>
          <p:cNvSpPr>
            <a:spLocks noChangeArrowheads="1"/>
          </p:cNvSpPr>
          <p:nvPr/>
        </p:nvSpPr>
        <p:spPr bwMode="auto">
          <a:xfrm>
            <a:off x="4495800" y="2347913"/>
            <a:ext cx="3644900" cy="2046287"/>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39271" name="Rectangle 7"/>
          <p:cNvSpPr>
            <a:spLocks noChangeArrowheads="1"/>
          </p:cNvSpPr>
          <p:nvPr/>
        </p:nvSpPr>
        <p:spPr bwMode="auto">
          <a:xfrm>
            <a:off x="4800600" y="2957513"/>
            <a:ext cx="252571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b="1">
                <a:solidFill>
                  <a:srgbClr val="808080"/>
                </a:solidFill>
                <a:latin typeface="Arial Narrow" panose="020B0606020202030204" pitchFamily="34" charset="0"/>
                <a:ea typeface="Gulim" pitchFamily="34" charset="-127"/>
              </a:rPr>
              <a:t>Development View</a:t>
            </a:r>
            <a:endParaRPr lang="en-US" altLang="ko-KR" b="1">
              <a:solidFill>
                <a:srgbClr val="000000"/>
              </a:solidFill>
              <a:latin typeface="Arial Narrow" panose="020B0606020202030204" pitchFamily="34" charset="0"/>
              <a:ea typeface="Gulim" pitchFamily="34" charset="-127"/>
            </a:endParaRPr>
          </a:p>
        </p:txBody>
      </p:sp>
      <p:sp>
        <p:nvSpPr>
          <p:cNvPr id="139272" name="Rectangle 8"/>
          <p:cNvSpPr>
            <a:spLocks noChangeArrowheads="1"/>
          </p:cNvSpPr>
          <p:nvPr/>
        </p:nvSpPr>
        <p:spPr bwMode="auto">
          <a:xfrm>
            <a:off x="6053138" y="3795713"/>
            <a:ext cx="2009775" cy="55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0" hangingPunct="0">
              <a:spcBef>
                <a:spcPct val="0"/>
              </a:spcBef>
              <a:buSzTx/>
              <a:buFontTx/>
              <a:buNone/>
            </a:pPr>
            <a:r>
              <a:rPr lang="en-US" altLang="ko-KR" sz="1400">
                <a:solidFill>
                  <a:srgbClr val="FF3300"/>
                </a:solidFill>
                <a:latin typeface="Arial Narrow" panose="020B0606020202030204" pitchFamily="34" charset="0"/>
                <a:ea typeface="Gulim" pitchFamily="34" charset="-127"/>
              </a:rPr>
              <a:t>Programmers</a:t>
            </a:r>
            <a:r>
              <a:rPr lang="en-US" altLang="ko-KR" sz="1400">
                <a:solidFill>
                  <a:srgbClr val="808080"/>
                </a:solidFill>
                <a:latin typeface="Arial Narrow" panose="020B0606020202030204" pitchFamily="34" charset="0"/>
                <a:ea typeface="Gulim" pitchFamily="34" charset="-127"/>
              </a:rPr>
              <a:t> </a:t>
            </a:r>
          </a:p>
          <a:p>
            <a:pPr algn="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Configuration management</a:t>
            </a:r>
            <a:r>
              <a:rPr lang="en-US" altLang="ko-KR" sz="1600">
                <a:solidFill>
                  <a:srgbClr val="808080"/>
                </a:solidFill>
                <a:latin typeface="Arial Narrow" panose="020B0606020202030204" pitchFamily="34" charset="0"/>
                <a:ea typeface="Gulim" pitchFamily="34" charset="-127"/>
              </a:rPr>
              <a:t> </a:t>
            </a:r>
          </a:p>
        </p:txBody>
      </p:sp>
      <p:sp>
        <p:nvSpPr>
          <p:cNvPr id="139273" name="Rectangle 9"/>
          <p:cNvSpPr>
            <a:spLocks noChangeArrowheads="1"/>
          </p:cNvSpPr>
          <p:nvPr/>
        </p:nvSpPr>
        <p:spPr bwMode="auto">
          <a:xfrm>
            <a:off x="838200" y="4508500"/>
            <a:ext cx="3576638" cy="2006600"/>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39274" name="Rectangle 10"/>
          <p:cNvSpPr>
            <a:spLocks noChangeArrowheads="1"/>
          </p:cNvSpPr>
          <p:nvPr/>
        </p:nvSpPr>
        <p:spPr bwMode="auto">
          <a:xfrm>
            <a:off x="2286000" y="5192713"/>
            <a:ext cx="170656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b="1">
                <a:solidFill>
                  <a:srgbClr val="808080"/>
                </a:solidFill>
                <a:latin typeface="Arial Narrow" panose="020B0606020202030204" pitchFamily="34" charset="0"/>
                <a:ea typeface="Gulim" pitchFamily="34" charset="-127"/>
              </a:rPr>
              <a:t>Process View</a:t>
            </a:r>
            <a:endParaRPr lang="en-US" altLang="ko-KR" sz="1800" b="1">
              <a:solidFill>
                <a:srgbClr val="009999"/>
              </a:solidFill>
              <a:latin typeface="Arial Narrow" panose="020B0606020202030204" pitchFamily="34" charset="0"/>
              <a:ea typeface="Gulim" pitchFamily="34" charset="-127"/>
            </a:endParaRPr>
          </a:p>
        </p:txBody>
      </p:sp>
      <p:grpSp>
        <p:nvGrpSpPr>
          <p:cNvPr id="139275" name="Group 11"/>
          <p:cNvGrpSpPr>
            <a:grpSpLocks/>
          </p:cNvGrpSpPr>
          <p:nvPr/>
        </p:nvGrpSpPr>
        <p:grpSpPr bwMode="auto">
          <a:xfrm>
            <a:off x="914400" y="5538788"/>
            <a:ext cx="1300163" cy="542925"/>
            <a:chOff x="1680" y="2832"/>
            <a:chExt cx="819" cy="342"/>
          </a:xfrm>
        </p:grpSpPr>
        <p:sp>
          <p:nvSpPr>
            <p:cNvPr id="139292" name="Rectangle 12"/>
            <p:cNvSpPr>
              <a:spLocks noChangeArrowheads="1"/>
            </p:cNvSpPr>
            <p:nvPr/>
          </p:nvSpPr>
          <p:spPr bwMode="auto">
            <a:xfrm>
              <a:off x="1680" y="2976"/>
              <a:ext cx="128" cy="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endParaRPr lang="en-US" altLang="ko-KR" sz="1400">
                <a:solidFill>
                  <a:srgbClr val="808080"/>
                </a:solidFill>
                <a:latin typeface="Arial Narrow" panose="020B0606020202030204" pitchFamily="34" charset="0"/>
                <a:ea typeface="Gulim" pitchFamily="34" charset="-127"/>
              </a:endParaRPr>
            </a:p>
          </p:txBody>
        </p:sp>
        <p:sp>
          <p:nvSpPr>
            <p:cNvPr id="139293" name="Rectangle 13"/>
            <p:cNvSpPr>
              <a:spLocks noChangeArrowheads="1"/>
            </p:cNvSpPr>
            <p:nvPr/>
          </p:nvSpPr>
          <p:spPr bwMode="auto">
            <a:xfrm>
              <a:off x="1680" y="2832"/>
              <a:ext cx="819" cy="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sz="1400">
                  <a:solidFill>
                    <a:srgbClr val="FF3300"/>
                  </a:solidFill>
                  <a:latin typeface="Arial Narrow" panose="020B0606020202030204" pitchFamily="34" charset="0"/>
                  <a:ea typeface="Gulim" pitchFamily="34" charset="-127"/>
                </a:rPr>
                <a:t>System Architect</a:t>
              </a:r>
            </a:p>
          </p:txBody>
        </p:sp>
      </p:grpSp>
      <p:sp>
        <p:nvSpPr>
          <p:cNvPr id="139276" name="Rectangle 14"/>
          <p:cNvSpPr>
            <a:spLocks noChangeArrowheads="1"/>
          </p:cNvSpPr>
          <p:nvPr/>
        </p:nvSpPr>
        <p:spPr bwMode="auto">
          <a:xfrm>
            <a:off x="4498975" y="4456113"/>
            <a:ext cx="3644900" cy="2068512"/>
          </a:xfrm>
          <a:prstGeom prst="rect">
            <a:avLst/>
          </a:prstGeom>
          <a:solidFill>
            <a:schemeClr val="bg1"/>
          </a:solidFill>
          <a:ln w="12700">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39277" name="Rectangle 15"/>
          <p:cNvSpPr>
            <a:spLocks noChangeArrowheads="1"/>
          </p:cNvSpPr>
          <p:nvPr/>
        </p:nvSpPr>
        <p:spPr bwMode="auto">
          <a:xfrm>
            <a:off x="4791075" y="5091113"/>
            <a:ext cx="23193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b="1">
                <a:solidFill>
                  <a:srgbClr val="808080"/>
                </a:solidFill>
                <a:latin typeface="Arial Narrow" panose="020B0606020202030204" pitchFamily="34" charset="0"/>
                <a:ea typeface="Gulim" pitchFamily="34" charset="-127"/>
              </a:rPr>
              <a:t>Deployment View</a:t>
            </a:r>
            <a:endParaRPr lang="en-US" altLang="ko-KR" b="1">
              <a:solidFill>
                <a:srgbClr val="000000"/>
              </a:solidFill>
              <a:latin typeface="Arial Narrow" panose="020B0606020202030204" pitchFamily="34" charset="0"/>
              <a:ea typeface="Gulim" pitchFamily="34" charset="-127"/>
            </a:endParaRPr>
          </a:p>
        </p:txBody>
      </p:sp>
      <p:sp>
        <p:nvSpPr>
          <p:cNvPr id="139278" name="Rectangle 16"/>
          <p:cNvSpPr>
            <a:spLocks noChangeArrowheads="1"/>
          </p:cNvSpPr>
          <p:nvPr/>
        </p:nvSpPr>
        <p:spPr bwMode="auto">
          <a:xfrm>
            <a:off x="5435600" y="5700713"/>
            <a:ext cx="2627313" cy="739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System topology</a:t>
            </a:r>
            <a:r>
              <a:rPr lang="en-US" altLang="ko-KR" sz="1400">
                <a:solidFill>
                  <a:srgbClr val="808080"/>
                </a:solidFill>
                <a:latin typeface="Arial Narrow" panose="020B0606020202030204" pitchFamily="34" charset="0"/>
                <a:ea typeface="Gulim" pitchFamily="34" charset="-127"/>
              </a:rPr>
              <a:t> </a:t>
            </a:r>
          </a:p>
          <a:p>
            <a:pPr algn="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Delivery, installation, maintenance</a:t>
            </a:r>
          </a:p>
          <a:p>
            <a:pP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Performance, Scalability, Throughput</a:t>
            </a:r>
          </a:p>
        </p:txBody>
      </p:sp>
      <p:sp>
        <p:nvSpPr>
          <p:cNvPr id="139279" name="Rectangle 17"/>
          <p:cNvSpPr>
            <a:spLocks noChangeArrowheads="1"/>
          </p:cNvSpPr>
          <p:nvPr/>
        </p:nvSpPr>
        <p:spPr bwMode="auto">
          <a:xfrm>
            <a:off x="6570663" y="5472113"/>
            <a:ext cx="1492250"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eaLnBrk="0" hangingPunct="0">
              <a:spcBef>
                <a:spcPct val="0"/>
              </a:spcBef>
              <a:buSzTx/>
              <a:buFontTx/>
              <a:buNone/>
            </a:pPr>
            <a:r>
              <a:rPr lang="en-US" altLang="ko-KR" sz="1400">
                <a:solidFill>
                  <a:srgbClr val="FF3300"/>
                </a:solidFill>
                <a:latin typeface="Arial Narrow" panose="020B0606020202030204" pitchFamily="34" charset="0"/>
                <a:ea typeface="Gulim" pitchFamily="34" charset="-127"/>
              </a:rPr>
              <a:t>System engineering</a:t>
            </a:r>
          </a:p>
        </p:txBody>
      </p:sp>
      <p:sp>
        <p:nvSpPr>
          <p:cNvPr id="139280" name="Oval 18"/>
          <p:cNvSpPr>
            <a:spLocks noChangeArrowheads="1"/>
          </p:cNvSpPr>
          <p:nvPr/>
        </p:nvSpPr>
        <p:spPr bwMode="auto">
          <a:xfrm>
            <a:off x="3036888" y="3592513"/>
            <a:ext cx="2830512" cy="1514475"/>
          </a:xfrm>
          <a:prstGeom prst="ellipse">
            <a:avLst/>
          </a:prstGeom>
          <a:solidFill>
            <a:srgbClr val="FFFF99"/>
          </a:solidFill>
          <a:ln w="12700">
            <a:solidFill>
              <a:srgbClr val="5F5F5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2400">
              <a:solidFill>
                <a:srgbClr val="000000"/>
              </a:solidFill>
              <a:latin typeface="Times New Roman" panose="02020603050405020304" pitchFamily="18" charset="0"/>
            </a:endParaRPr>
          </a:p>
        </p:txBody>
      </p:sp>
      <p:sp>
        <p:nvSpPr>
          <p:cNvPr id="139281" name="Rectangle 19"/>
          <p:cNvSpPr>
            <a:spLocks noChangeArrowheads="1"/>
          </p:cNvSpPr>
          <p:nvPr/>
        </p:nvSpPr>
        <p:spPr bwMode="auto">
          <a:xfrm>
            <a:off x="3546475" y="4151313"/>
            <a:ext cx="1811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a:solidFill>
                  <a:srgbClr val="808080"/>
                </a:solidFill>
                <a:latin typeface="Arial Narrow" panose="020B0606020202030204" pitchFamily="34" charset="0"/>
                <a:ea typeface="Gulim" pitchFamily="34" charset="-127"/>
              </a:rPr>
              <a:t>Use Case View</a:t>
            </a:r>
            <a:endParaRPr lang="en-US" altLang="ko-KR" sz="1800">
              <a:solidFill>
                <a:srgbClr val="000000"/>
              </a:solidFill>
              <a:latin typeface="Arial Narrow" panose="020B0606020202030204" pitchFamily="34" charset="0"/>
              <a:ea typeface="Gulim" pitchFamily="34" charset="-127"/>
            </a:endParaRPr>
          </a:p>
        </p:txBody>
      </p:sp>
      <p:sp>
        <p:nvSpPr>
          <p:cNvPr id="139282" name="Rectangle 20"/>
          <p:cNvSpPr>
            <a:spLocks noChangeArrowheads="1"/>
          </p:cNvSpPr>
          <p:nvPr/>
        </p:nvSpPr>
        <p:spPr bwMode="auto">
          <a:xfrm>
            <a:off x="914400" y="5845175"/>
            <a:ext cx="2208213" cy="527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Concurrency, Communication, </a:t>
            </a:r>
          </a:p>
          <a:p>
            <a:pPr eaLnBrk="0" hangingPunct="0">
              <a:spcBef>
                <a:spcPct val="0"/>
              </a:spcBef>
              <a:buSzTx/>
              <a:buFontTx/>
              <a:buNone/>
            </a:pPr>
            <a:r>
              <a:rPr lang="en-US" altLang="ko-KR" sz="1400" i="1">
                <a:solidFill>
                  <a:srgbClr val="808080"/>
                </a:solidFill>
                <a:latin typeface="Arial Narrow" panose="020B0606020202030204" pitchFamily="34" charset="0"/>
                <a:ea typeface="Gulim" pitchFamily="34" charset="-127"/>
              </a:rPr>
              <a:t>Synchronization</a:t>
            </a:r>
            <a:endParaRPr lang="en-US" altLang="ko-KR" sz="1400" i="1">
              <a:solidFill>
                <a:srgbClr val="000000"/>
              </a:solidFill>
              <a:latin typeface="Arial Narrow" panose="020B0606020202030204" pitchFamily="34" charset="0"/>
              <a:ea typeface="Gulim" pitchFamily="34" charset="-127"/>
            </a:endParaRPr>
          </a:p>
        </p:txBody>
      </p:sp>
      <p:sp>
        <p:nvSpPr>
          <p:cNvPr id="139283" name="Rectangle 21"/>
          <p:cNvSpPr>
            <a:spLocks noChangeArrowheads="1"/>
          </p:cNvSpPr>
          <p:nvPr/>
        </p:nvSpPr>
        <p:spPr bwMode="auto">
          <a:xfrm>
            <a:off x="3995738" y="3829050"/>
            <a:ext cx="836612" cy="314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sz="1400">
                <a:solidFill>
                  <a:srgbClr val="FF3300"/>
                </a:solidFill>
                <a:latin typeface="Arial Narrow" panose="020B0606020202030204" pitchFamily="34" charset="0"/>
                <a:ea typeface="Gulim" pitchFamily="34" charset="-127"/>
              </a:rPr>
              <a:t>End-user </a:t>
            </a:r>
          </a:p>
        </p:txBody>
      </p:sp>
      <p:sp>
        <p:nvSpPr>
          <p:cNvPr id="139284" name="Rectangle 22"/>
          <p:cNvSpPr>
            <a:spLocks noChangeArrowheads="1"/>
          </p:cNvSpPr>
          <p:nvPr/>
        </p:nvSpPr>
        <p:spPr bwMode="auto">
          <a:xfrm>
            <a:off x="873125" y="3770313"/>
            <a:ext cx="1300163"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600" tIns="50800" rIns="101600" bIns="50800">
            <a:spAutoFit/>
          </a:bodyPr>
          <a:lstStyle>
            <a:lvl1pPr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defTabSz="1014413">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defTabSz="1014413"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0" hangingPunct="0">
              <a:spcBef>
                <a:spcPct val="0"/>
              </a:spcBef>
              <a:buSzTx/>
              <a:buFontTx/>
              <a:buNone/>
            </a:pPr>
            <a:r>
              <a:rPr lang="en-US" altLang="ko-KR" sz="1400">
                <a:solidFill>
                  <a:srgbClr val="FF3300"/>
                </a:solidFill>
                <a:latin typeface="Arial Narrow" panose="020B0606020202030204" pitchFamily="34" charset="0"/>
                <a:ea typeface="Gulim" pitchFamily="34" charset="-127"/>
              </a:rPr>
              <a:t>System Architect</a:t>
            </a:r>
          </a:p>
        </p:txBody>
      </p:sp>
      <p:grpSp>
        <p:nvGrpSpPr>
          <p:cNvPr id="585751" name="Group 23"/>
          <p:cNvGrpSpPr>
            <a:grpSpLocks/>
          </p:cNvGrpSpPr>
          <p:nvPr/>
        </p:nvGrpSpPr>
        <p:grpSpPr bwMode="auto">
          <a:xfrm>
            <a:off x="177800" y="1916113"/>
            <a:ext cx="8570913" cy="4868862"/>
            <a:chOff x="112" y="1207"/>
            <a:chExt cx="5399" cy="3067"/>
          </a:xfrm>
        </p:grpSpPr>
        <p:sp>
          <p:nvSpPr>
            <p:cNvPr id="139286" name="AutoShape 24"/>
            <p:cNvSpPr>
              <a:spLocks noChangeArrowheads="1"/>
            </p:cNvSpPr>
            <p:nvPr/>
          </p:nvSpPr>
          <p:spPr bwMode="auto">
            <a:xfrm>
              <a:off x="112" y="1343"/>
              <a:ext cx="1815" cy="499"/>
            </a:xfrm>
            <a:prstGeom prst="wedgeRoundRectCallout">
              <a:avLst>
                <a:gd name="adj1" fmla="val -2176"/>
                <a:gd name="adj2" fmla="val 84069"/>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Lucida Sans Unicode" panose="020B0602030504020204" pitchFamily="34" charset="0"/>
                </a:rPr>
                <a:t>How is the system structured?</a:t>
              </a:r>
              <a:endParaRPr lang="en-GB" altLang="en-US">
                <a:solidFill>
                  <a:srgbClr val="000000"/>
                </a:solidFill>
                <a:latin typeface="Lucida Sans Unicode" panose="020B0602030504020204" pitchFamily="34" charset="0"/>
              </a:endParaRPr>
            </a:p>
          </p:txBody>
        </p:sp>
        <p:sp>
          <p:nvSpPr>
            <p:cNvPr id="139287" name="AutoShape 25"/>
            <p:cNvSpPr>
              <a:spLocks noChangeArrowheads="1"/>
            </p:cNvSpPr>
            <p:nvPr/>
          </p:nvSpPr>
          <p:spPr bwMode="auto">
            <a:xfrm>
              <a:off x="3696" y="1343"/>
              <a:ext cx="1815" cy="499"/>
            </a:xfrm>
            <a:prstGeom prst="wedgeRoundRectCallout">
              <a:avLst>
                <a:gd name="adj1" fmla="val 1458"/>
                <a:gd name="adj2" fmla="val 84069"/>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Lucida Sans Unicode" panose="020B0602030504020204" pitchFamily="34" charset="0"/>
                </a:rPr>
                <a:t>How to build / configure ?</a:t>
              </a:r>
              <a:endParaRPr lang="en-GB" altLang="en-US">
                <a:solidFill>
                  <a:srgbClr val="000000"/>
                </a:solidFill>
                <a:latin typeface="Lucida Sans Unicode" panose="020B0602030504020204" pitchFamily="34" charset="0"/>
              </a:endParaRPr>
            </a:p>
          </p:txBody>
        </p:sp>
        <p:sp>
          <p:nvSpPr>
            <p:cNvPr id="139288" name="AutoShape 26"/>
            <p:cNvSpPr>
              <a:spLocks noChangeArrowheads="1"/>
            </p:cNvSpPr>
            <p:nvPr/>
          </p:nvSpPr>
          <p:spPr bwMode="auto">
            <a:xfrm>
              <a:off x="3606" y="2795"/>
              <a:ext cx="1905" cy="454"/>
            </a:xfrm>
            <a:prstGeom prst="wedgeRoundRectCallout">
              <a:avLst>
                <a:gd name="adj1" fmla="val 3755"/>
                <a:gd name="adj2" fmla="val 97356"/>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Lucida Sans Unicode" panose="020B0602030504020204" pitchFamily="34" charset="0"/>
                </a:rPr>
                <a:t>Where to install ?</a:t>
              </a:r>
            </a:p>
            <a:p>
              <a:pPr algn="ctr">
                <a:spcBef>
                  <a:spcPct val="0"/>
                </a:spcBef>
                <a:buSzTx/>
                <a:buFontTx/>
                <a:buNone/>
              </a:pPr>
              <a:r>
                <a:rPr lang="en-US" altLang="en-US">
                  <a:solidFill>
                    <a:srgbClr val="000000"/>
                  </a:solidFill>
                  <a:latin typeface="Lucida Sans Unicode" panose="020B0602030504020204" pitchFamily="34" charset="0"/>
                </a:rPr>
                <a:t>What hw\nw is used?</a:t>
              </a:r>
              <a:endParaRPr lang="en-GB" altLang="en-US">
                <a:solidFill>
                  <a:srgbClr val="000000"/>
                </a:solidFill>
                <a:latin typeface="Lucida Sans Unicode" panose="020B0602030504020204" pitchFamily="34" charset="0"/>
              </a:endParaRPr>
            </a:p>
          </p:txBody>
        </p:sp>
        <p:sp>
          <p:nvSpPr>
            <p:cNvPr id="139289" name="AutoShape 27"/>
            <p:cNvSpPr>
              <a:spLocks noChangeArrowheads="1"/>
            </p:cNvSpPr>
            <p:nvPr/>
          </p:nvSpPr>
          <p:spPr bwMode="auto">
            <a:xfrm>
              <a:off x="112" y="2795"/>
              <a:ext cx="1815" cy="499"/>
            </a:xfrm>
            <a:prstGeom prst="wedgeRoundRectCallout">
              <a:avLst>
                <a:gd name="adj1" fmla="val -2176"/>
                <a:gd name="adj2" fmla="val 84069"/>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Lucida Sans Unicode" panose="020B0602030504020204" pitchFamily="34" charset="0"/>
                </a:rPr>
                <a:t>How does the system behave?</a:t>
              </a:r>
              <a:endParaRPr lang="en-GB" altLang="en-US">
                <a:solidFill>
                  <a:srgbClr val="000000"/>
                </a:solidFill>
                <a:latin typeface="Lucida Sans Unicode" panose="020B0602030504020204" pitchFamily="34" charset="0"/>
              </a:endParaRPr>
            </a:p>
          </p:txBody>
        </p:sp>
        <p:sp>
          <p:nvSpPr>
            <p:cNvPr id="139290" name="AutoShape 28"/>
            <p:cNvSpPr>
              <a:spLocks noChangeArrowheads="1"/>
            </p:cNvSpPr>
            <p:nvPr/>
          </p:nvSpPr>
          <p:spPr bwMode="auto">
            <a:xfrm>
              <a:off x="1791" y="3838"/>
              <a:ext cx="1679" cy="436"/>
            </a:xfrm>
            <a:prstGeom prst="wedgeRoundRectCallout">
              <a:avLst>
                <a:gd name="adj1" fmla="val 10630"/>
                <a:gd name="adj2" fmla="val -120185"/>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Lucida Sans Unicode" panose="020B0602030504020204" pitchFamily="34" charset="0"/>
                </a:rPr>
                <a:t>How does the system perform ?</a:t>
              </a:r>
              <a:endParaRPr lang="en-GB" altLang="en-US">
                <a:solidFill>
                  <a:srgbClr val="000000"/>
                </a:solidFill>
                <a:latin typeface="Lucida Sans Unicode" panose="020B0602030504020204" pitchFamily="34" charset="0"/>
              </a:endParaRPr>
            </a:p>
          </p:txBody>
        </p:sp>
        <p:sp>
          <p:nvSpPr>
            <p:cNvPr id="139291" name="AutoShape 29"/>
            <p:cNvSpPr>
              <a:spLocks noChangeArrowheads="1"/>
            </p:cNvSpPr>
            <p:nvPr/>
          </p:nvSpPr>
          <p:spPr bwMode="auto">
            <a:xfrm>
              <a:off x="2064" y="1207"/>
              <a:ext cx="1451" cy="436"/>
            </a:xfrm>
            <a:prstGeom prst="wedgeRoundRectCallout">
              <a:avLst>
                <a:gd name="adj1" fmla="val -380"/>
                <a:gd name="adj2" fmla="val 210778"/>
                <a:gd name="adj3" fmla="val 16667"/>
              </a:avLst>
            </a:prstGeom>
            <a:solidFill>
              <a:srgbClr val="E8D5F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a:solidFill>
                    <a:srgbClr val="000000"/>
                  </a:solidFill>
                  <a:latin typeface="Lucida Sans Unicode" panose="020B0602030504020204" pitchFamily="34" charset="0"/>
                </a:rPr>
                <a:t>What can/does the system do ?</a:t>
              </a:r>
              <a:endParaRPr lang="en-GB" altLang="en-US">
                <a:solidFill>
                  <a:srgbClr val="000000"/>
                </a:solidFill>
                <a:latin typeface="Lucida Sans Unicode" panose="020B0602030504020204" pitchFamily="34" charset="0"/>
              </a:endParaRPr>
            </a:p>
          </p:txBody>
        </p:sp>
      </p:grpSp>
    </p:spTree>
    <p:extLst>
      <p:ext uri="{BB962C8B-B14F-4D97-AF65-F5344CB8AC3E}">
        <p14:creationId xmlns:p14="http://schemas.microsoft.com/office/powerpoint/2010/main" val="1500665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5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38" t="27082" r="15350" b="16497"/>
          <a:stretch/>
        </p:blipFill>
        <p:spPr bwMode="auto">
          <a:xfrm>
            <a:off x="323528" y="1464911"/>
            <a:ext cx="3200151" cy="2324129"/>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61" name="Picture 2" descr="http://pubs.sciepub.com/ajss/2/1/1/image/fig4.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3838243" y="2366549"/>
            <a:ext cx="1955063" cy="29688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Title 61"/>
          <p:cNvSpPr>
            <a:spLocks noGrp="1"/>
          </p:cNvSpPr>
          <p:nvPr>
            <p:ph type="title"/>
          </p:nvPr>
        </p:nvSpPr>
        <p:spPr>
          <a:xfrm>
            <a:off x="0" y="486887"/>
            <a:ext cx="9144000" cy="762000"/>
          </a:xfrm>
        </p:spPr>
        <p:txBody>
          <a:bodyPr/>
          <a:lstStyle/>
          <a:p>
            <a:r>
              <a:rPr lang="en-US" dirty="0" smtClean="0"/>
              <a:t>Idea 1 </a:t>
            </a:r>
            <a:endParaRPr lang="en-GB" dirty="0"/>
          </a:p>
        </p:txBody>
      </p:sp>
      <p:sp>
        <p:nvSpPr>
          <p:cNvPr id="63" name="Right Arrow 62"/>
          <p:cNvSpPr/>
          <p:nvPr/>
        </p:nvSpPr>
        <p:spPr bwMode="auto">
          <a:xfrm rot="2768463">
            <a:off x="4040039" y="1834773"/>
            <a:ext cx="621508" cy="586779"/>
          </a:xfrm>
          <a:prstGeom prst="rightArrow">
            <a:avLst>
              <a:gd name="adj1" fmla="val 37453"/>
              <a:gd name="adj2" fmla="val 50000"/>
            </a:avLst>
          </a:prstGeom>
          <a:no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2000" b="0" i="0" u="none" strike="noStrike" cap="none" normalizeH="0" baseline="0" smtClean="0">
              <a:ln>
                <a:noFill/>
              </a:ln>
              <a:solidFill>
                <a:schemeClr val="bg1"/>
              </a:solidFill>
              <a:effectLst/>
              <a:latin typeface="Minion" pitchFamily="2" charset="0"/>
            </a:endParaRPr>
          </a:p>
        </p:txBody>
      </p:sp>
      <p:grpSp>
        <p:nvGrpSpPr>
          <p:cNvPr id="126" name="Group 125"/>
          <p:cNvGrpSpPr/>
          <p:nvPr/>
        </p:nvGrpSpPr>
        <p:grpSpPr>
          <a:xfrm>
            <a:off x="5940152" y="4581128"/>
            <a:ext cx="3024336" cy="2134298"/>
            <a:chOff x="5436096" y="4088516"/>
            <a:chExt cx="3528392" cy="2652852"/>
          </a:xfrm>
        </p:grpSpPr>
        <p:sp>
          <p:nvSpPr>
            <p:cNvPr id="64" name="Rectangle 63"/>
            <p:cNvSpPr/>
            <p:nvPr/>
          </p:nvSpPr>
          <p:spPr bwMode="auto">
            <a:xfrm>
              <a:off x="5436096" y="4088516"/>
              <a:ext cx="3528392" cy="2652852"/>
            </a:xfrm>
            <a:prstGeom prst="rect">
              <a:avLst/>
            </a:prstGeom>
            <a:solidFill>
              <a:schemeClr val="bg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grpSp>
          <p:nvGrpSpPr>
            <p:cNvPr id="2" name="Group 1"/>
            <p:cNvGrpSpPr/>
            <p:nvPr/>
          </p:nvGrpSpPr>
          <p:grpSpPr>
            <a:xfrm>
              <a:off x="5580112" y="4221088"/>
              <a:ext cx="3165784" cy="2376264"/>
              <a:chOff x="971600" y="1992312"/>
              <a:chExt cx="7558272" cy="4172992"/>
            </a:xfrm>
          </p:grpSpPr>
          <p:sp>
            <p:nvSpPr>
              <p:cNvPr id="3" name="Rectangle 2"/>
              <p:cNvSpPr>
                <a:spLocks noChangeArrowheads="1"/>
              </p:cNvSpPr>
              <p:nvPr/>
            </p:nvSpPr>
            <p:spPr bwMode="auto">
              <a:xfrm>
                <a:off x="971600" y="4436368"/>
                <a:ext cx="3102496" cy="1728936"/>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1400" b="1">
                  <a:solidFill>
                    <a:srgbClr val="000000"/>
                  </a:solidFill>
                  <a:latin typeface="Times New Roman" panose="02020603050405020304" pitchFamily="18" charset="0"/>
                </a:endParaRPr>
              </a:p>
            </p:txBody>
          </p:sp>
          <p:sp>
            <p:nvSpPr>
              <p:cNvPr id="4" name="Rectangle 4"/>
              <p:cNvSpPr>
                <a:spLocks noChangeArrowheads="1"/>
              </p:cNvSpPr>
              <p:nvPr/>
            </p:nvSpPr>
            <p:spPr bwMode="auto">
              <a:xfrm>
                <a:off x="5200935" y="1992312"/>
                <a:ext cx="3258802" cy="1882774"/>
              </a:xfrm>
              <a:prstGeom prst="rect">
                <a:avLst/>
              </a:prstGeom>
              <a:solidFill>
                <a:srgbClr val="FFFFFF">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1400" b="1">
                  <a:solidFill>
                    <a:srgbClr val="000000"/>
                  </a:solidFill>
                  <a:latin typeface="Times New Roman" panose="02020603050405020304" pitchFamily="18" charset="0"/>
                </a:endParaRPr>
              </a:p>
            </p:txBody>
          </p:sp>
          <p:sp>
            <p:nvSpPr>
              <p:cNvPr id="5" name="Rectangle 5"/>
              <p:cNvSpPr>
                <a:spLocks noChangeArrowheads="1"/>
              </p:cNvSpPr>
              <p:nvPr/>
            </p:nvSpPr>
            <p:spPr bwMode="auto">
              <a:xfrm>
                <a:off x="971600" y="1992312"/>
                <a:ext cx="2990800" cy="1893887"/>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1400" b="1">
                  <a:solidFill>
                    <a:srgbClr val="000000"/>
                  </a:solidFill>
                  <a:latin typeface="Times New Roman" panose="02020603050405020304" pitchFamily="18" charset="0"/>
                </a:endParaRPr>
              </a:p>
            </p:txBody>
          </p:sp>
          <p:grpSp>
            <p:nvGrpSpPr>
              <p:cNvPr id="6" name="Group 11"/>
              <p:cNvGrpSpPr>
                <a:grpSpLocks/>
              </p:cNvGrpSpPr>
              <p:nvPr/>
            </p:nvGrpSpPr>
            <p:grpSpPr bwMode="auto">
              <a:xfrm>
                <a:off x="1143334" y="2212182"/>
                <a:ext cx="2209800" cy="1219200"/>
                <a:chOff x="624" y="1296"/>
                <a:chExt cx="1392" cy="768"/>
              </a:xfrm>
            </p:grpSpPr>
            <p:sp>
              <p:nvSpPr>
                <p:cNvPr id="54" name="Rectangle 12"/>
                <p:cNvSpPr>
                  <a:spLocks noChangeArrowheads="1"/>
                </p:cNvSpPr>
                <p:nvPr/>
              </p:nvSpPr>
              <p:spPr bwMode="auto">
                <a:xfrm>
                  <a:off x="62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A</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55" name="Rectangle 13"/>
                <p:cNvSpPr>
                  <a:spLocks noChangeArrowheads="1"/>
                </p:cNvSpPr>
                <p:nvPr/>
              </p:nvSpPr>
              <p:spPr bwMode="auto">
                <a:xfrm>
                  <a:off x="134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B</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56" name="Rectangle 14"/>
                <p:cNvSpPr>
                  <a:spLocks noChangeArrowheads="1"/>
                </p:cNvSpPr>
                <p:nvPr/>
              </p:nvSpPr>
              <p:spPr bwMode="auto">
                <a:xfrm>
                  <a:off x="1104"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C</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57" name="Rectangle 15"/>
                <p:cNvSpPr>
                  <a:spLocks noChangeArrowheads="1"/>
                </p:cNvSpPr>
                <p:nvPr/>
              </p:nvSpPr>
              <p:spPr bwMode="auto">
                <a:xfrm>
                  <a:off x="1632"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D</a:t>
                  </a:r>
                  <a:endParaRPr lang="en-GB" altLang="en-US" sz="1400" b="1">
                    <a:solidFill>
                      <a:srgbClr val="000000"/>
                    </a:solidFill>
                    <a:latin typeface="Calibri" panose="020F0502020204030204" pitchFamily="34" charset="0"/>
                    <a:cs typeface="Calibri" panose="020F0502020204030204" pitchFamily="34" charset="0"/>
                  </a:endParaRPr>
                </a:p>
              </p:txBody>
            </p:sp>
            <p:cxnSp>
              <p:nvCxnSpPr>
                <p:cNvPr id="58" name="AutoShape 16"/>
                <p:cNvCxnSpPr>
                  <a:cxnSpLocks noChangeShapeType="1"/>
                  <a:stCxn id="54" idx="3"/>
                  <a:endCxn id="55" idx="1"/>
                </p:cNvCxnSpPr>
                <p:nvPr/>
              </p:nvCxnSpPr>
              <p:spPr bwMode="auto">
                <a:xfrm>
                  <a:off x="1008" y="1440"/>
                  <a:ext cx="336"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AutoShape 17"/>
                <p:cNvCxnSpPr>
                  <a:cxnSpLocks noChangeShapeType="1"/>
                  <a:stCxn id="55" idx="2"/>
                  <a:endCxn id="56" idx="0"/>
                </p:cNvCxnSpPr>
                <p:nvPr/>
              </p:nvCxnSpPr>
              <p:spPr bwMode="auto">
                <a:xfrm flipH="1">
                  <a:off x="1296" y="1584"/>
                  <a:ext cx="24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18"/>
                <p:cNvCxnSpPr>
                  <a:cxnSpLocks noChangeShapeType="1"/>
                  <a:stCxn id="55" idx="2"/>
                  <a:endCxn id="57" idx="0"/>
                </p:cNvCxnSpPr>
                <p:nvPr/>
              </p:nvCxnSpPr>
              <p:spPr bwMode="auto">
                <a:xfrm>
                  <a:off x="1536" y="1584"/>
                  <a:ext cx="288"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19"/>
              <p:cNvSpPr>
                <a:spLocks noChangeArrowheads="1"/>
              </p:cNvSpPr>
              <p:nvPr/>
            </p:nvSpPr>
            <p:spPr bwMode="auto">
              <a:xfrm>
                <a:off x="12160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A</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8" name="Rectangle 20"/>
              <p:cNvSpPr>
                <a:spLocks noChangeArrowheads="1"/>
              </p:cNvSpPr>
              <p:nvPr/>
            </p:nvSpPr>
            <p:spPr bwMode="auto">
              <a:xfrm>
                <a:off x="19526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B</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9" name="Rectangle 21"/>
              <p:cNvSpPr>
                <a:spLocks noChangeArrowheads="1"/>
              </p:cNvSpPr>
              <p:nvPr/>
            </p:nvSpPr>
            <p:spPr bwMode="auto">
              <a:xfrm>
                <a:off x="26892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C</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10" name="Rectangle 22"/>
              <p:cNvSpPr>
                <a:spLocks noChangeArrowheads="1"/>
              </p:cNvSpPr>
              <p:nvPr/>
            </p:nvSpPr>
            <p:spPr bwMode="auto">
              <a:xfrm>
                <a:off x="3425875" y="4637981"/>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D</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11" name="Line 23"/>
              <p:cNvSpPr>
                <a:spLocks noChangeShapeType="1"/>
              </p:cNvSpPr>
              <p:nvPr/>
            </p:nvSpPr>
            <p:spPr bwMode="auto">
              <a:xfrm>
                <a:off x="142880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2" name="Line 24"/>
              <p:cNvSpPr>
                <a:spLocks noChangeShapeType="1"/>
              </p:cNvSpPr>
              <p:nvPr/>
            </p:nvSpPr>
            <p:spPr bwMode="auto">
              <a:xfrm>
                <a:off x="214635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3" name="Line 25"/>
              <p:cNvSpPr>
                <a:spLocks noChangeShapeType="1"/>
              </p:cNvSpPr>
              <p:nvPr/>
            </p:nvSpPr>
            <p:spPr bwMode="auto">
              <a:xfrm>
                <a:off x="287660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4" name="Line 26"/>
              <p:cNvSpPr>
                <a:spLocks noChangeShapeType="1"/>
              </p:cNvSpPr>
              <p:nvPr/>
            </p:nvSpPr>
            <p:spPr bwMode="auto">
              <a:xfrm>
                <a:off x="3638600" y="4958656"/>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5" name="Line 27"/>
              <p:cNvSpPr>
                <a:spLocks noChangeShapeType="1"/>
              </p:cNvSpPr>
              <p:nvPr/>
            </p:nvSpPr>
            <p:spPr bwMode="auto">
              <a:xfrm>
                <a:off x="1428800" y="5031681"/>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6" name="Line 28"/>
              <p:cNvSpPr>
                <a:spLocks noChangeShapeType="1"/>
              </p:cNvSpPr>
              <p:nvPr/>
            </p:nvSpPr>
            <p:spPr bwMode="auto">
              <a:xfrm>
                <a:off x="2190800" y="5155506"/>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7" name="Line 29"/>
              <p:cNvSpPr>
                <a:spLocks noChangeShapeType="1"/>
              </p:cNvSpPr>
              <p:nvPr/>
            </p:nvSpPr>
            <p:spPr bwMode="auto">
              <a:xfrm flipH="1">
                <a:off x="2190800" y="5307906"/>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8" name="Line 30"/>
              <p:cNvSpPr>
                <a:spLocks noChangeShapeType="1"/>
              </p:cNvSpPr>
              <p:nvPr/>
            </p:nvSpPr>
            <p:spPr bwMode="auto">
              <a:xfrm>
                <a:off x="2190800" y="5476181"/>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19" name="Line 31"/>
              <p:cNvSpPr>
                <a:spLocks noChangeShapeType="1"/>
              </p:cNvSpPr>
              <p:nvPr/>
            </p:nvSpPr>
            <p:spPr bwMode="auto">
              <a:xfrm flipH="1">
                <a:off x="2190800" y="5628581"/>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grpSp>
            <p:nvGrpSpPr>
              <p:cNvPr id="20" name="Group 19"/>
              <p:cNvGrpSpPr/>
              <p:nvPr/>
            </p:nvGrpSpPr>
            <p:grpSpPr>
              <a:xfrm>
                <a:off x="5177072" y="4414144"/>
                <a:ext cx="3352800" cy="1740048"/>
                <a:chOff x="5181600" y="4713288"/>
                <a:chExt cx="3352800" cy="1740048"/>
              </a:xfrm>
            </p:grpSpPr>
            <p:sp>
              <p:nvSpPr>
                <p:cNvPr id="41" name="Rectangle 3"/>
                <p:cNvSpPr>
                  <a:spLocks noChangeArrowheads="1"/>
                </p:cNvSpPr>
                <p:nvPr/>
              </p:nvSpPr>
              <p:spPr bwMode="auto">
                <a:xfrm>
                  <a:off x="5181600" y="4713288"/>
                  <a:ext cx="3352800" cy="1740048"/>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1400" b="1">
                    <a:solidFill>
                      <a:srgbClr val="000000"/>
                    </a:solidFill>
                    <a:latin typeface="Times New Roman" panose="02020603050405020304" pitchFamily="18" charset="0"/>
                  </a:endParaRPr>
                </a:p>
              </p:txBody>
            </p:sp>
            <p:sp>
              <p:nvSpPr>
                <p:cNvPr id="42" name="AutoShape 33"/>
                <p:cNvSpPr>
                  <a:spLocks noChangeArrowheads="1"/>
                </p:cNvSpPr>
                <p:nvPr/>
              </p:nvSpPr>
              <p:spPr bwMode="auto">
                <a:xfrm>
                  <a:off x="5364088" y="4865712"/>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Calibri" panose="020F0502020204030204" pitchFamily="34" charset="0"/>
                    <a:cs typeface="Calibri" panose="020F0502020204030204" pitchFamily="34" charset="0"/>
                  </a:endParaRPr>
                </a:p>
              </p:txBody>
            </p:sp>
            <p:sp>
              <p:nvSpPr>
                <p:cNvPr id="43" name="AutoShape 34"/>
                <p:cNvSpPr>
                  <a:spLocks noChangeArrowheads="1"/>
                </p:cNvSpPr>
                <p:nvPr/>
              </p:nvSpPr>
              <p:spPr bwMode="auto">
                <a:xfrm>
                  <a:off x="6430888" y="4865712"/>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Calibri" panose="020F0502020204030204" pitchFamily="34" charset="0"/>
                    <a:cs typeface="Calibri" panose="020F0502020204030204" pitchFamily="34" charset="0"/>
                  </a:endParaRPr>
                </a:p>
              </p:txBody>
            </p:sp>
            <p:sp>
              <p:nvSpPr>
                <p:cNvPr id="44" name="AutoShape 35"/>
                <p:cNvSpPr>
                  <a:spLocks noChangeArrowheads="1"/>
                </p:cNvSpPr>
                <p:nvPr/>
              </p:nvSpPr>
              <p:spPr bwMode="auto">
                <a:xfrm>
                  <a:off x="7497688" y="4865712"/>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Calibri" panose="020F0502020204030204" pitchFamily="34" charset="0"/>
                    <a:cs typeface="Calibri" panose="020F0502020204030204" pitchFamily="34" charset="0"/>
                  </a:endParaRPr>
                </a:p>
              </p:txBody>
            </p:sp>
            <p:sp>
              <p:nvSpPr>
                <p:cNvPr id="45" name="Rectangle 36"/>
                <p:cNvSpPr>
                  <a:spLocks noChangeArrowheads="1"/>
                </p:cNvSpPr>
                <p:nvPr/>
              </p:nvSpPr>
              <p:spPr bwMode="auto">
                <a:xfrm>
                  <a:off x="5440288" y="5170512"/>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A</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46" name="Rectangle 37"/>
                <p:cNvSpPr>
                  <a:spLocks noChangeArrowheads="1"/>
                </p:cNvSpPr>
                <p:nvPr/>
              </p:nvSpPr>
              <p:spPr bwMode="auto">
                <a:xfrm>
                  <a:off x="5440288" y="5522937"/>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B</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47" name="Rectangle 38"/>
                <p:cNvSpPr>
                  <a:spLocks noChangeArrowheads="1"/>
                </p:cNvSpPr>
                <p:nvPr/>
              </p:nvSpPr>
              <p:spPr bwMode="auto">
                <a:xfrm>
                  <a:off x="6522963" y="5313387"/>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C</a:t>
                  </a:r>
                  <a:endParaRPr lang="en-GB" altLang="en-US" sz="1400" b="1">
                    <a:solidFill>
                      <a:srgbClr val="000000"/>
                    </a:solidFill>
                    <a:latin typeface="Calibri" panose="020F0502020204030204" pitchFamily="34" charset="0"/>
                    <a:cs typeface="Calibri" panose="020F0502020204030204" pitchFamily="34" charset="0"/>
                  </a:endParaRPr>
                </a:p>
              </p:txBody>
            </p:sp>
            <p:sp>
              <p:nvSpPr>
                <p:cNvPr id="48" name="Rectangle 39"/>
                <p:cNvSpPr>
                  <a:spLocks noChangeArrowheads="1"/>
                </p:cNvSpPr>
                <p:nvPr/>
              </p:nvSpPr>
              <p:spPr bwMode="auto">
                <a:xfrm>
                  <a:off x="7605638" y="5313387"/>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r>
                    <a:rPr lang="en-US" altLang="en-US" sz="1400" b="1">
                      <a:solidFill>
                        <a:srgbClr val="000000"/>
                      </a:solidFill>
                      <a:latin typeface="Calibri" panose="020F0502020204030204" pitchFamily="34" charset="0"/>
                      <a:cs typeface="Calibri" panose="020F0502020204030204" pitchFamily="34" charset="0"/>
                    </a:rPr>
                    <a:t>D</a:t>
                  </a:r>
                  <a:endParaRPr lang="en-GB" altLang="en-US" sz="1400" b="1">
                    <a:solidFill>
                      <a:srgbClr val="000000"/>
                    </a:solidFill>
                    <a:latin typeface="Calibri" panose="020F0502020204030204" pitchFamily="34" charset="0"/>
                    <a:cs typeface="Calibri" panose="020F0502020204030204" pitchFamily="34" charset="0"/>
                  </a:endParaRPr>
                </a:p>
              </p:txBody>
            </p:sp>
            <p:grpSp>
              <p:nvGrpSpPr>
                <p:cNvPr id="49" name="Group 40"/>
                <p:cNvGrpSpPr>
                  <a:grpSpLocks/>
                </p:cNvGrpSpPr>
                <p:nvPr/>
              </p:nvGrpSpPr>
              <p:grpSpPr bwMode="auto">
                <a:xfrm>
                  <a:off x="5364088" y="5932512"/>
                  <a:ext cx="2971800" cy="304800"/>
                  <a:chOff x="3360" y="3552"/>
                  <a:chExt cx="1872" cy="288"/>
                </a:xfrm>
              </p:grpSpPr>
              <p:sp>
                <p:nvSpPr>
                  <p:cNvPr id="50" name="Line 41"/>
                  <p:cNvSpPr>
                    <a:spLocks noChangeShapeType="1"/>
                  </p:cNvSpPr>
                  <p:nvPr/>
                </p:nvSpPr>
                <p:spPr bwMode="auto">
                  <a:xfrm>
                    <a:off x="3360" y="3840"/>
                    <a:ext cx="18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51" name="Line 42"/>
                  <p:cNvSpPr>
                    <a:spLocks noChangeShapeType="1"/>
                  </p:cNvSpPr>
                  <p:nvPr/>
                </p:nvSpPr>
                <p:spPr bwMode="auto">
                  <a:xfrm>
                    <a:off x="3552"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52" name="Line 43"/>
                  <p:cNvSpPr>
                    <a:spLocks noChangeShapeType="1"/>
                  </p:cNvSpPr>
                  <p:nvPr/>
                </p:nvSpPr>
                <p:spPr bwMode="auto">
                  <a:xfrm>
                    <a:off x="4224"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sp>
                <p:nvSpPr>
                  <p:cNvPr id="53" name="Line 44"/>
                  <p:cNvSpPr>
                    <a:spLocks noChangeShapeType="1"/>
                  </p:cNvSpPr>
                  <p:nvPr/>
                </p:nvSpPr>
                <p:spPr bwMode="auto">
                  <a:xfrm>
                    <a:off x="4896"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latin typeface="Calibri" panose="020F0502020204030204" pitchFamily="34" charset="0"/>
                      <a:cs typeface="Calibri" panose="020F0502020204030204" pitchFamily="34" charset="0"/>
                    </a:endParaRPr>
                  </a:p>
                </p:txBody>
              </p:sp>
            </p:grpSp>
          </p:grpSp>
          <p:sp>
            <p:nvSpPr>
              <p:cNvPr id="21" name="Oval 6"/>
              <p:cNvSpPr>
                <a:spLocks noChangeArrowheads="1"/>
              </p:cNvSpPr>
              <p:nvPr/>
            </p:nvSpPr>
            <p:spPr bwMode="auto">
              <a:xfrm>
                <a:off x="3335338" y="2808288"/>
                <a:ext cx="2760662" cy="1905000"/>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0" hangingPunct="0">
                  <a:spcBef>
                    <a:spcPct val="0"/>
                  </a:spcBef>
                  <a:buSzTx/>
                  <a:buFontTx/>
                  <a:buNone/>
                </a:pPr>
                <a:endParaRPr lang="en-US" altLang="en-US" sz="1400" b="1">
                  <a:solidFill>
                    <a:srgbClr val="000000"/>
                  </a:solidFill>
                  <a:latin typeface="Times New Roman" panose="02020603050405020304" pitchFamily="18" charset="0"/>
                </a:endParaRPr>
              </a:p>
            </p:txBody>
          </p:sp>
          <p:grpSp>
            <p:nvGrpSpPr>
              <p:cNvPr id="22" name="Group 46"/>
              <p:cNvGrpSpPr>
                <a:grpSpLocks/>
              </p:cNvGrpSpPr>
              <p:nvPr/>
            </p:nvGrpSpPr>
            <p:grpSpPr bwMode="auto">
              <a:xfrm>
                <a:off x="3657600" y="3494088"/>
                <a:ext cx="304800" cy="609600"/>
                <a:chOff x="2304" y="1920"/>
                <a:chExt cx="192" cy="384"/>
              </a:xfrm>
            </p:grpSpPr>
            <p:sp>
              <p:nvSpPr>
                <p:cNvPr id="36" name="Line 47"/>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sp>
              <p:nvSpPr>
                <p:cNvPr id="37" name="Oval 48"/>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Times New Roman" panose="02020603050405020304" pitchFamily="18" charset="0"/>
                  </a:endParaRPr>
                </a:p>
              </p:txBody>
            </p:sp>
            <p:sp>
              <p:nvSpPr>
                <p:cNvPr id="38" name="Line 49"/>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sp>
              <p:nvSpPr>
                <p:cNvPr id="39" name="Line 50"/>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sp>
              <p:nvSpPr>
                <p:cNvPr id="40" name="Line 51"/>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grpSp>
          <p:grpSp>
            <p:nvGrpSpPr>
              <p:cNvPr id="23" name="Group 52"/>
              <p:cNvGrpSpPr>
                <a:grpSpLocks/>
              </p:cNvGrpSpPr>
              <p:nvPr/>
            </p:nvGrpSpPr>
            <p:grpSpPr bwMode="auto">
              <a:xfrm>
                <a:off x="5334000" y="3189288"/>
                <a:ext cx="304800" cy="609600"/>
                <a:chOff x="2304" y="1920"/>
                <a:chExt cx="192" cy="384"/>
              </a:xfrm>
            </p:grpSpPr>
            <p:sp>
              <p:nvSpPr>
                <p:cNvPr id="31" name="Line 53"/>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sp>
              <p:nvSpPr>
                <p:cNvPr id="32" name="Oval 54"/>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Times New Roman" panose="02020603050405020304" pitchFamily="18" charset="0"/>
                  </a:endParaRPr>
                </a:p>
              </p:txBody>
            </p:sp>
            <p:sp>
              <p:nvSpPr>
                <p:cNvPr id="33" name="Line 55"/>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sp>
              <p:nvSpPr>
                <p:cNvPr id="34" name="Line 56"/>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sp>
              <p:nvSpPr>
                <p:cNvPr id="35" name="Line 57"/>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sz="1400">
                    <a:solidFill>
                      <a:srgbClr val="000000"/>
                    </a:solidFill>
                  </a:endParaRPr>
                </a:p>
              </p:txBody>
            </p:sp>
          </p:grpSp>
          <p:sp>
            <p:nvSpPr>
              <p:cNvPr id="24" name="Oval 58"/>
              <p:cNvSpPr>
                <a:spLocks noChangeArrowheads="1"/>
              </p:cNvSpPr>
              <p:nvPr/>
            </p:nvSpPr>
            <p:spPr bwMode="auto">
              <a:xfrm>
                <a:off x="4114800" y="3265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Times New Roman" panose="02020603050405020304" pitchFamily="18" charset="0"/>
                </a:endParaRPr>
              </a:p>
            </p:txBody>
          </p:sp>
          <p:cxnSp>
            <p:nvCxnSpPr>
              <p:cNvPr id="25" name="AutoShape 59"/>
              <p:cNvCxnSpPr>
                <a:cxnSpLocks noChangeShapeType="1"/>
                <a:stCxn id="38" idx="1"/>
                <a:endCxn id="24" idx="2"/>
              </p:cNvCxnSpPr>
              <p:nvPr/>
            </p:nvCxnSpPr>
            <p:spPr bwMode="auto">
              <a:xfrm flipV="1">
                <a:off x="3962400" y="3379788"/>
                <a:ext cx="152400" cy="3683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60"/>
              <p:cNvCxnSpPr>
                <a:cxnSpLocks noChangeShapeType="1"/>
                <a:stCxn id="33" idx="0"/>
                <a:endCxn id="24" idx="6"/>
              </p:cNvCxnSpPr>
              <p:nvPr/>
            </p:nvCxnSpPr>
            <p:spPr bwMode="auto">
              <a:xfrm flipH="1" flipV="1">
                <a:off x="5029200" y="3379788"/>
                <a:ext cx="304800" cy="63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61"/>
              <p:cNvSpPr>
                <a:spLocks noChangeArrowheads="1"/>
              </p:cNvSpPr>
              <p:nvPr/>
            </p:nvSpPr>
            <p:spPr bwMode="auto">
              <a:xfrm>
                <a:off x="4267200" y="3646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Times New Roman" panose="02020603050405020304" pitchFamily="18" charset="0"/>
                </a:endParaRPr>
              </a:p>
            </p:txBody>
          </p:sp>
          <p:sp>
            <p:nvSpPr>
              <p:cNvPr id="28" name="Oval 62"/>
              <p:cNvSpPr>
                <a:spLocks noChangeArrowheads="1"/>
              </p:cNvSpPr>
              <p:nvPr/>
            </p:nvSpPr>
            <p:spPr bwMode="auto">
              <a:xfrm>
                <a:off x="4191000" y="41036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endParaRPr lang="sv-SE" altLang="en-US" sz="1400">
                  <a:solidFill>
                    <a:srgbClr val="000000"/>
                  </a:solidFill>
                  <a:latin typeface="Times New Roman" panose="02020603050405020304" pitchFamily="18" charset="0"/>
                </a:endParaRPr>
              </a:p>
            </p:txBody>
          </p:sp>
          <p:cxnSp>
            <p:nvCxnSpPr>
              <p:cNvPr id="29" name="AutoShape 63"/>
              <p:cNvCxnSpPr>
                <a:cxnSpLocks noChangeShapeType="1"/>
                <a:stCxn id="38" idx="1"/>
                <a:endCxn id="28" idx="2"/>
              </p:cNvCxnSpPr>
              <p:nvPr/>
            </p:nvCxnSpPr>
            <p:spPr bwMode="auto">
              <a:xfrm>
                <a:off x="3962400" y="3748088"/>
                <a:ext cx="228600" cy="4699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64"/>
              <p:cNvCxnSpPr>
                <a:cxnSpLocks noChangeShapeType="1"/>
                <a:stCxn id="33" idx="0"/>
                <a:endCxn id="27" idx="6"/>
              </p:cNvCxnSpPr>
              <p:nvPr/>
            </p:nvCxnSpPr>
            <p:spPr bwMode="auto">
              <a:xfrm flipH="1">
                <a:off x="5181600" y="3443288"/>
                <a:ext cx="152400" cy="317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27" name="Right Arrow 126"/>
          <p:cNvSpPr/>
          <p:nvPr/>
        </p:nvSpPr>
        <p:spPr bwMode="auto">
          <a:xfrm rot="2768463">
            <a:off x="6488311" y="3788376"/>
            <a:ext cx="621508" cy="586779"/>
          </a:xfrm>
          <a:prstGeom prst="rightArrow">
            <a:avLst>
              <a:gd name="adj1" fmla="val 37453"/>
              <a:gd name="adj2" fmla="val 50000"/>
            </a:avLst>
          </a:prstGeom>
          <a:no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2000" b="0" i="0" u="none" strike="noStrike" cap="none" normalizeH="0" baseline="0" smtClean="0">
              <a:ln>
                <a:noFill/>
              </a:ln>
              <a:solidFill>
                <a:schemeClr val="bg1"/>
              </a:solidFill>
              <a:effectLst/>
              <a:latin typeface="Minion" pitchFamily="2" charset="0"/>
            </a:endParaRPr>
          </a:p>
        </p:txBody>
      </p:sp>
      <p:sp>
        <p:nvSpPr>
          <p:cNvPr id="128" name="TextBox 127"/>
          <p:cNvSpPr txBox="1"/>
          <p:nvPr/>
        </p:nvSpPr>
        <p:spPr>
          <a:xfrm>
            <a:off x="1923603" y="986506"/>
            <a:ext cx="1672574"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source</a:t>
            </a:r>
            <a:r>
              <a:rPr lang="en-US" dirty="0" smtClean="0"/>
              <a:t> code</a:t>
            </a:r>
            <a:endParaRPr lang="en-GB" dirty="0"/>
          </a:p>
        </p:txBody>
      </p:sp>
      <p:sp>
        <p:nvSpPr>
          <p:cNvPr id="129" name="TextBox 128"/>
          <p:cNvSpPr txBox="1"/>
          <p:nvPr/>
        </p:nvSpPr>
        <p:spPr>
          <a:xfrm>
            <a:off x="5340069" y="2386592"/>
            <a:ext cx="1047082"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classes</a:t>
            </a:r>
            <a:endParaRPr lang="en-GB" dirty="0"/>
          </a:p>
        </p:txBody>
      </p:sp>
      <p:sp>
        <p:nvSpPr>
          <p:cNvPr id="130" name="TextBox 129"/>
          <p:cNvSpPr txBox="1"/>
          <p:nvPr/>
        </p:nvSpPr>
        <p:spPr>
          <a:xfrm>
            <a:off x="7917406" y="4025304"/>
            <a:ext cx="884216"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views</a:t>
            </a:r>
            <a:endParaRPr lang="en-GB" dirty="0"/>
          </a:p>
        </p:txBody>
      </p:sp>
    </p:spTree>
    <p:extLst>
      <p:ext uri="{BB962C8B-B14F-4D97-AF65-F5344CB8AC3E}">
        <p14:creationId xmlns:p14="http://schemas.microsoft.com/office/powerpoint/2010/main" val="3656511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0" y="712589"/>
            <a:ext cx="9144000" cy="762000"/>
          </a:xfrm>
        </p:spPr>
        <p:txBody>
          <a:bodyPr/>
          <a:lstStyle/>
          <a:p>
            <a:r>
              <a:rPr lang="en-US" dirty="0" smtClean="0"/>
              <a:t>Interesting Structures of Software System</a:t>
            </a:r>
            <a:endParaRPr lang="en-US" sz="3600" dirty="0" smtClean="0"/>
          </a:p>
        </p:txBody>
      </p:sp>
      <p:sp>
        <p:nvSpPr>
          <p:cNvPr id="476163" name="Rectangle 3"/>
          <p:cNvSpPr>
            <a:spLocks noGrp="1" noChangeArrowheads="1"/>
          </p:cNvSpPr>
          <p:nvPr>
            <p:ph idx="1"/>
          </p:nvPr>
        </p:nvSpPr>
        <p:spPr>
          <a:xfrm>
            <a:off x="899592" y="1936725"/>
            <a:ext cx="7920880" cy="4372595"/>
          </a:xfrm>
        </p:spPr>
        <p:txBody>
          <a:bodyPr/>
          <a:lstStyle/>
          <a:p>
            <a:r>
              <a:rPr lang="en-US" sz="2800" dirty="0" smtClean="0"/>
              <a:t>Module structure</a:t>
            </a:r>
          </a:p>
          <a:p>
            <a:pPr lvl="1"/>
            <a:r>
              <a:rPr lang="en-US" sz="2800" dirty="0" smtClean="0"/>
              <a:t>Modules &amp; dependencies</a:t>
            </a:r>
          </a:p>
          <a:p>
            <a:pPr lvl="1"/>
            <a:r>
              <a:rPr lang="en-US" sz="2800" dirty="0" smtClean="0"/>
              <a:t>Layering</a:t>
            </a:r>
          </a:p>
          <a:p>
            <a:pPr lvl="1"/>
            <a:r>
              <a:rPr lang="en-US" sz="2800" dirty="0" smtClean="0"/>
              <a:t>Hierarchy</a:t>
            </a:r>
          </a:p>
          <a:p>
            <a:pPr lvl="1"/>
            <a:endParaRPr lang="en-US" sz="2800" dirty="0" smtClean="0"/>
          </a:p>
          <a:p>
            <a:r>
              <a:rPr lang="en-US" sz="2800" dirty="0" smtClean="0"/>
              <a:t>Data model structure</a:t>
            </a:r>
          </a:p>
          <a:p>
            <a:pPr lvl="1"/>
            <a:r>
              <a:rPr lang="en-US" sz="2800" dirty="0" smtClean="0"/>
              <a:t>Type structure</a:t>
            </a:r>
          </a:p>
        </p:txBody>
      </p:sp>
      <p:sp>
        <p:nvSpPr>
          <p:cNvPr id="11266" name="Slide Number Placeholder 5"/>
          <p:cNvSpPr>
            <a:spLocks noGrp="1"/>
          </p:cNvSpPr>
          <p:nvPr>
            <p:ph type="sldNum" sz="quarter" idx="4294967295"/>
          </p:nvPr>
        </p:nvSpPr>
        <p:spPr>
          <a:xfrm>
            <a:off x="7010400" y="6520259"/>
            <a:ext cx="2133600" cy="365125"/>
          </a:xfrm>
          <a:prstGeom prst="rect">
            <a:avLst/>
          </a:prstGeom>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3F2D5E3E-A631-420B-AEAF-674E637546EC}" type="slidenum">
              <a:rPr lang="en-US" sz="1400">
                <a:latin typeface="Arial" charset="0"/>
              </a:rPr>
              <a:pPr/>
              <a:t>35</a:t>
            </a:fld>
            <a:endParaRPr lang="en-US" sz="1400">
              <a:latin typeface="Arial" charset="0"/>
            </a:endParaRPr>
          </a:p>
        </p:txBody>
      </p:sp>
    </p:spTree>
    <p:extLst>
      <p:ext uri="{BB962C8B-B14F-4D97-AF65-F5344CB8AC3E}">
        <p14:creationId xmlns:p14="http://schemas.microsoft.com/office/powerpoint/2010/main" val="443682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0" y="712589"/>
            <a:ext cx="9144000" cy="762000"/>
          </a:xfrm>
        </p:spPr>
        <p:txBody>
          <a:bodyPr/>
          <a:lstStyle/>
          <a:p>
            <a:r>
              <a:rPr lang="en-US" dirty="0" err="1" smtClean="0"/>
              <a:t>Behaviour</a:t>
            </a:r>
            <a:r>
              <a:rPr lang="en-US" dirty="0" smtClean="0"/>
              <a:t> is also Interesting!</a:t>
            </a:r>
            <a:endParaRPr lang="en-US" sz="3600" dirty="0" smtClean="0"/>
          </a:p>
        </p:txBody>
      </p:sp>
      <p:sp>
        <p:nvSpPr>
          <p:cNvPr id="476163" name="Rectangle 3"/>
          <p:cNvSpPr>
            <a:spLocks noGrp="1" noChangeArrowheads="1"/>
          </p:cNvSpPr>
          <p:nvPr>
            <p:ph idx="1"/>
          </p:nvPr>
        </p:nvSpPr>
        <p:spPr>
          <a:xfrm>
            <a:off x="755576" y="1628800"/>
            <a:ext cx="7920880" cy="4896544"/>
          </a:xfrm>
        </p:spPr>
        <p:txBody>
          <a:bodyPr/>
          <a:lstStyle/>
          <a:p>
            <a:r>
              <a:rPr lang="en-US" sz="2800" dirty="0"/>
              <a:t>Call structure </a:t>
            </a:r>
          </a:p>
          <a:p>
            <a:r>
              <a:rPr lang="en-US" sz="2800" dirty="0" smtClean="0"/>
              <a:t>Process structure</a:t>
            </a:r>
          </a:p>
          <a:p>
            <a:r>
              <a:rPr lang="en-US" sz="2800" dirty="0" smtClean="0"/>
              <a:t>GUI flow</a:t>
            </a:r>
          </a:p>
          <a:p>
            <a:r>
              <a:rPr lang="en-US" sz="2800" dirty="0" smtClean="0"/>
              <a:t>...</a:t>
            </a:r>
          </a:p>
        </p:txBody>
      </p:sp>
      <p:sp>
        <p:nvSpPr>
          <p:cNvPr id="11266" name="Slide Number Placeholder 5"/>
          <p:cNvSpPr>
            <a:spLocks noGrp="1"/>
          </p:cNvSpPr>
          <p:nvPr>
            <p:ph type="sldNum" sz="quarter" idx="4294967295"/>
          </p:nvPr>
        </p:nvSpPr>
        <p:spPr>
          <a:xfrm>
            <a:off x="7010400" y="6520259"/>
            <a:ext cx="2133600" cy="365125"/>
          </a:xfrm>
          <a:prstGeom prst="rect">
            <a:avLst/>
          </a:prstGeom>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3F2D5E3E-A631-420B-AEAF-674E637546EC}" type="slidenum">
              <a:rPr lang="en-US" sz="1400">
                <a:latin typeface="Arial" charset="0"/>
              </a:rPr>
              <a:pPr/>
              <a:t>36</a:t>
            </a:fld>
            <a:endParaRPr lang="en-US" sz="1400">
              <a:latin typeface="Arial" charset="0"/>
            </a:endParaRPr>
          </a:p>
        </p:txBody>
      </p:sp>
    </p:spTree>
    <p:extLst>
      <p:ext uri="{BB962C8B-B14F-4D97-AF65-F5344CB8AC3E}">
        <p14:creationId xmlns:p14="http://schemas.microsoft.com/office/powerpoint/2010/main" val="2086231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8" y="0"/>
            <a:ext cx="88890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2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5906009"/>
            <a:ext cx="3312368" cy="9519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44624"/>
            <a:ext cx="9036496" cy="1512168"/>
          </a:xfrm>
          <a:solidFill>
            <a:schemeClr val="bg1"/>
          </a:solidFill>
        </p:spPr>
        <p:txBody>
          <a:bodyPr/>
          <a:lstStyle/>
          <a:p>
            <a:pPr algn="ctr"/>
            <a:r>
              <a:rPr lang="en-US" dirty="0" smtClean="0"/>
              <a:t>Combine Architecture with other Development metrics: High Priority Bugs</a:t>
            </a:r>
            <a:endParaRPr lang="sv-SE" dirty="0"/>
          </a:p>
        </p:txBody>
      </p:sp>
    </p:spTree>
    <p:extLst>
      <p:ext uri="{BB962C8B-B14F-4D97-AF65-F5344CB8AC3E}">
        <p14:creationId xmlns:p14="http://schemas.microsoft.com/office/powerpoint/2010/main" val="689188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0" name="Picture 2" descr="A Rigi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8352928" cy="51324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188640"/>
            <a:ext cx="8135937" cy="633413"/>
          </a:xfrm>
        </p:spPr>
        <p:txBody>
          <a:bodyPr/>
          <a:lstStyle/>
          <a:p>
            <a:r>
              <a:rPr lang="en-US" dirty="0" err="1" smtClean="0"/>
              <a:t>Rigi</a:t>
            </a:r>
            <a:r>
              <a:rPr lang="en-US" dirty="0" smtClean="0"/>
              <a:t> tool</a:t>
            </a:r>
            <a:endParaRPr lang="sv-SE" dirty="0"/>
          </a:p>
        </p:txBody>
      </p:sp>
      <p:sp>
        <p:nvSpPr>
          <p:cNvPr id="4" name="Rectangle 3"/>
          <p:cNvSpPr/>
          <p:nvPr/>
        </p:nvSpPr>
        <p:spPr>
          <a:xfrm>
            <a:off x="1547664" y="6176337"/>
            <a:ext cx="6390456" cy="276999"/>
          </a:xfrm>
          <a:prstGeom prst="rect">
            <a:avLst/>
          </a:prstGeom>
          <a:solidFill>
            <a:schemeClr val="tx2"/>
          </a:solidFill>
        </p:spPr>
        <p:txBody>
          <a:bodyPr wrap="square">
            <a:spAutoFit/>
          </a:bodyPr>
          <a:lstStyle/>
          <a:p>
            <a:r>
              <a:rPr lang="sv-SE" sz="1200" dirty="0">
                <a:solidFill>
                  <a:schemeClr val="bg1"/>
                </a:solidFill>
                <a:latin typeface="Calibri" pitchFamily="34" charset="0"/>
              </a:rPr>
              <a:t>http://www.svgopen.org/2002/papers/kienle_weber_mueller__rigi_reverse_engineering/</a:t>
            </a:r>
          </a:p>
        </p:txBody>
      </p:sp>
    </p:spTree>
    <p:extLst>
      <p:ext uri="{BB962C8B-B14F-4D97-AF65-F5344CB8AC3E}">
        <p14:creationId xmlns:p14="http://schemas.microsoft.com/office/powerpoint/2010/main" val="4238254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6632"/>
            <a:ext cx="8135937" cy="633413"/>
          </a:xfrm>
        </p:spPr>
        <p:txBody>
          <a:bodyPr/>
          <a:lstStyle/>
          <a:p>
            <a:r>
              <a:rPr lang="en-US" dirty="0" err="1" smtClean="0"/>
              <a:t>SoftwareNaut</a:t>
            </a:r>
            <a:endParaRPr lang="sv-SE" dirty="0"/>
          </a:p>
        </p:txBody>
      </p:sp>
      <p:sp>
        <p:nvSpPr>
          <p:cNvPr id="4" name="Rectangle 1"/>
          <p:cNvSpPr>
            <a:spLocks noChangeArrowheads="1"/>
          </p:cNvSpPr>
          <p:nvPr/>
        </p:nvSpPr>
        <p:spPr bwMode="auto">
          <a:xfrm>
            <a:off x="0" y="-150274"/>
            <a:ext cx="65" cy="757748"/>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38050" rIns="0" bIns="23805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8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113" y="726546"/>
            <a:ext cx="6372199" cy="515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68313" y="5877272"/>
            <a:ext cx="8135937" cy="936451"/>
          </a:xfrm>
          <a:solidFill>
            <a:schemeClr val="bg1"/>
          </a:solidFill>
        </p:spPr>
        <p:txBody>
          <a:bodyPr/>
          <a:lstStyle/>
          <a:p>
            <a:r>
              <a:rPr lang="sv-SE" sz="1800" dirty="0" err="1"/>
              <a:t>Mircea</a:t>
            </a:r>
            <a:r>
              <a:rPr lang="sv-SE" sz="1800" dirty="0"/>
              <a:t> </a:t>
            </a:r>
            <a:r>
              <a:rPr lang="sv-SE" sz="1800" dirty="0" err="1"/>
              <a:t>Lungu</a:t>
            </a:r>
            <a:r>
              <a:rPr lang="sv-SE" sz="1800" dirty="0"/>
              <a:t>, Michele </a:t>
            </a:r>
            <a:r>
              <a:rPr lang="sv-SE" sz="1800" dirty="0" err="1"/>
              <a:t>Lanza</a:t>
            </a:r>
            <a:r>
              <a:rPr lang="sv-SE" sz="1800" dirty="0"/>
              <a:t>, and Oscar </a:t>
            </a:r>
            <a:r>
              <a:rPr lang="sv-SE" sz="1800" dirty="0" err="1"/>
              <a:t>Nierstrasz</a:t>
            </a:r>
            <a:r>
              <a:rPr lang="sv-SE" sz="1800" dirty="0"/>
              <a:t>. </a:t>
            </a:r>
            <a:r>
              <a:rPr lang="sv-SE" sz="1800" dirty="0" err="1">
                <a:hlinkClick r:id="rId3"/>
              </a:rPr>
              <a:t>Evolutionary</a:t>
            </a:r>
            <a:r>
              <a:rPr lang="sv-SE" sz="1800" dirty="0">
                <a:hlinkClick r:id="rId3"/>
              </a:rPr>
              <a:t> and </a:t>
            </a:r>
            <a:r>
              <a:rPr lang="sv-SE" sz="1800" dirty="0" err="1">
                <a:hlinkClick r:id="rId3"/>
              </a:rPr>
              <a:t>Collaborative</a:t>
            </a:r>
            <a:r>
              <a:rPr lang="sv-SE" sz="1800" dirty="0">
                <a:hlinkClick r:id="rId3"/>
              </a:rPr>
              <a:t> Software </a:t>
            </a:r>
            <a:r>
              <a:rPr lang="sv-SE" sz="1800" dirty="0" err="1">
                <a:hlinkClick r:id="rId3"/>
              </a:rPr>
              <a:t>Architecture</a:t>
            </a:r>
            <a:r>
              <a:rPr lang="sv-SE" sz="1800" dirty="0">
                <a:hlinkClick r:id="rId3"/>
              </a:rPr>
              <a:t> </a:t>
            </a:r>
            <a:r>
              <a:rPr lang="sv-SE" sz="1800" dirty="0" err="1">
                <a:hlinkClick r:id="rId3"/>
              </a:rPr>
              <a:t>Recovery</a:t>
            </a:r>
            <a:r>
              <a:rPr lang="sv-SE" sz="1800" dirty="0">
                <a:hlinkClick r:id="rId3"/>
              </a:rPr>
              <a:t> </a:t>
            </a:r>
            <a:r>
              <a:rPr lang="sv-SE" sz="1800" dirty="0" err="1">
                <a:hlinkClick r:id="rId3"/>
              </a:rPr>
              <a:t>with</a:t>
            </a:r>
            <a:r>
              <a:rPr lang="sv-SE" sz="1800" dirty="0">
                <a:hlinkClick r:id="rId3"/>
              </a:rPr>
              <a:t> </a:t>
            </a:r>
            <a:r>
              <a:rPr lang="sv-SE" sz="1800" dirty="0" err="1">
                <a:hlinkClick r:id="rId3"/>
              </a:rPr>
              <a:t>Softwarenaut</a:t>
            </a:r>
            <a:r>
              <a:rPr lang="sv-SE" sz="1800" dirty="0"/>
              <a:t>. In Science </a:t>
            </a:r>
            <a:r>
              <a:rPr lang="sv-SE" sz="1800" dirty="0" err="1"/>
              <a:t>of</a:t>
            </a:r>
            <a:r>
              <a:rPr lang="sv-SE" sz="1800" dirty="0"/>
              <a:t> Computer </a:t>
            </a:r>
            <a:r>
              <a:rPr lang="sv-SE" sz="1800" dirty="0" err="1"/>
              <a:t>Programming</a:t>
            </a:r>
            <a:r>
              <a:rPr lang="sv-SE" sz="1800" dirty="0"/>
              <a:t> (SCP), 2012. </a:t>
            </a:r>
            <a:r>
              <a:rPr lang="sv-SE" sz="1800" dirty="0">
                <a:hlinkClick r:id="rId4"/>
              </a:rPr>
              <a:t>DOI</a:t>
            </a:r>
            <a:endParaRPr lang="sv-SE" sz="1800" dirty="0"/>
          </a:p>
        </p:txBody>
      </p:sp>
    </p:spTree>
    <p:extLst>
      <p:ext uri="{BB962C8B-B14F-4D97-AF65-F5344CB8AC3E}">
        <p14:creationId xmlns:p14="http://schemas.microsoft.com/office/powerpoint/2010/main" val="800109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3"/>
            <a:ext cx="7772400" cy="648616"/>
          </a:xfrm>
        </p:spPr>
        <p:txBody>
          <a:bodyPr/>
          <a:lstStyle/>
          <a:p>
            <a:r>
              <a:rPr lang="en-GB" sz="3200" b="1" dirty="0" smtClean="0"/>
              <a:t>Demo Schedule March 6</a:t>
            </a:r>
            <a:r>
              <a:rPr lang="en-GB" sz="3200" b="1" baseline="30000" dirty="0" smtClean="0"/>
              <a:t>th</a:t>
            </a:r>
            <a:r>
              <a:rPr lang="en-GB" sz="3200" b="1" dirty="0" smtClean="0"/>
              <a:t> – SVEA 219</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65819147"/>
              </p:ext>
            </p:extLst>
          </p:nvPr>
        </p:nvGraphicFramePr>
        <p:xfrm>
          <a:off x="971600" y="1340768"/>
          <a:ext cx="7056783" cy="5332687"/>
        </p:xfrm>
        <a:graphic>
          <a:graphicData uri="http://schemas.openxmlformats.org/drawingml/2006/table">
            <a:tbl>
              <a:tblPr/>
              <a:tblGrid>
                <a:gridCol w="4188171"/>
                <a:gridCol w="2868612"/>
              </a:tblGrid>
              <a:tr h="210718">
                <a:tc>
                  <a:txBody>
                    <a:bodyPr/>
                    <a:lstStyle/>
                    <a:p>
                      <a:pPr algn="ctr" rtl="0" fontAlgn="b"/>
                      <a:endParaRPr lang="en-GB" sz="2000" b="1" dirty="0">
                        <a:effectLst/>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en-GB" sz="2000">
                        <a:effectLst/>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10:30 - 10:45</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7</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10:45 - 11:00</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1</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11:00 - 11:15</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&lt;group_no&gt;</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11:15 - 11:30</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5</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11:30 - 11:45</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4</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11:45 - 12:00</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9</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110840">
                <a:tc>
                  <a:txBody>
                    <a:bodyPr/>
                    <a:lstStyle/>
                    <a:p>
                      <a:pPr rtl="0" fontAlgn="b"/>
                      <a:endParaRPr lang="en-GB" sz="2000">
                        <a:effectLst/>
                        <a:latin typeface="Arial Rounded MT Bold" panose="020F0704030504030204" pitchFamily="34" charset="0"/>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en-GB" sz="2000">
                        <a:effectLst/>
                        <a:latin typeface="Arial Rounded MT Bold" panose="020F0704030504030204" pitchFamily="34" charset="0"/>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12:00 - 13:00 break</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en-GB" sz="2000">
                        <a:effectLst/>
                        <a:latin typeface="Arial Rounded MT Bold" panose="020F0704030504030204" pitchFamily="34" charset="0"/>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10718">
                <a:tc>
                  <a:txBody>
                    <a:bodyPr/>
                    <a:lstStyle/>
                    <a:p>
                      <a:pPr rtl="0" fontAlgn="b"/>
                      <a:endParaRPr lang="en-GB" sz="2000">
                        <a:effectLst/>
                        <a:latin typeface="Arial Rounded MT Bold" panose="020F0704030504030204" pitchFamily="34" charset="0"/>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en-GB" sz="2000">
                        <a:effectLst/>
                        <a:latin typeface="Arial Rounded MT Bold" panose="020F0704030504030204" pitchFamily="34" charset="0"/>
                      </a:endParaRP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13:00 - 13:15</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3</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13:15 - 13:30</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6</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13:30 - 13:45</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a:effectLst/>
                          <a:latin typeface="Arial Rounded MT Bold" panose="020F0704030504030204" pitchFamily="34" charset="0"/>
                        </a:rPr>
                        <a:t>Group 2</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394247">
                <a:tc>
                  <a:txBody>
                    <a:bodyPr/>
                    <a:lstStyle/>
                    <a:p>
                      <a:pPr algn="ctr" rtl="0" fontAlgn="b"/>
                      <a:r>
                        <a:rPr lang="en-GB" sz="2000">
                          <a:effectLst/>
                          <a:latin typeface="Arial Rounded MT Bold" panose="020F0704030504030204" pitchFamily="34" charset="0"/>
                        </a:rPr>
                        <a:t>13:45 - 14:00</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GB" sz="2000" dirty="0">
                          <a:effectLst/>
                          <a:latin typeface="Arial Rounded MT Bold" panose="020F0704030504030204" pitchFamily="34" charset="0"/>
                        </a:rPr>
                        <a:t>Group 8</a:t>
                      </a:r>
                    </a:p>
                  </a:txBody>
                  <a:tcPr marL="20392" marR="20392" marT="13595" marB="13595"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4</a:t>
            </a:fld>
            <a:endParaRPr lang="en-GB" altLang="en-US"/>
          </a:p>
        </p:txBody>
      </p:sp>
    </p:spTree>
    <p:extLst>
      <p:ext uri="{BB962C8B-B14F-4D97-AF65-F5344CB8AC3E}">
        <p14:creationId xmlns:p14="http://schemas.microsoft.com/office/powerpoint/2010/main" val="856299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NDepend</a:t>
            </a:r>
            <a:endParaRPr lang="sv-SE" dirty="0"/>
          </a:p>
        </p:txBody>
      </p:sp>
      <p:pic>
        <p:nvPicPr>
          <p:cNvPr id="787458" name="Picture 2" descr="http://ndepend.com/Res/NDependBig17.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93949" y="1600200"/>
            <a:ext cx="635610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8671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752128"/>
          </a:xfrm>
        </p:spPr>
        <p:txBody>
          <a:bodyPr>
            <a:normAutofit fontScale="90000"/>
          </a:bodyPr>
          <a:lstStyle/>
          <a:p>
            <a:r>
              <a:rPr lang="en-US" dirty="0" err="1" smtClean="0"/>
              <a:t>NDepend</a:t>
            </a:r>
            <a:endParaRPr lang="sv-SE" dirty="0"/>
          </a:p>
        </p:txBody>
      </p:sp>
      <p:sp>
        <p:nvSpPr>
          <p:cNvPr id="3" name="Content Placeholder 2"/>
          <p:cNvSpPr>
            <a:spLocks noGrp="1"/>
          </p:cNvSpPr>
          <p:nvPr>
            <p:ph idx="1"/>
          </p:nvPr>
        </p:nvSpPr>
        <p:spPr/>
        <p:txBody>
          <a:bodyPr/>
          <a:lstStyle/>
          <a:p>
            <a:endParaRPr lang="sv-SE" dirty="0"/>
          </a:p>
        </p:txBody>
      </p:sp>
      <p:sp>
        <p:nvSpPr>
          <p:cNvPr id="4" name="Slide Number Placeholder 3"/>
          <p:cNvSpPr>
            <a:spLocks noGrp="1"/>
          </p:cNvSpPr>
          <p:nvPr>
            <p:ph type="sldNum" sz="quarter" idx="12"/>
          </p:nvPr>
        </p:nvSpPr>
        <p:spPr/>
        <p:txBody>
          <a:bodyPr/>
          <a:lstStyle/>
          <a:p>
            <a:pPr>
              <a:defRPr/>
            </a:pPr>
            <a:fld id="{3148C30F-0526-4ACF-A79E-371B432D2CCF}" type="slidenum">
              <a:rPr lang="en-US" smtClean="0">
                <a:solidFill>
                  <a:srgbClr val="FFFFFF"/>
                </a:solidFill>
              </a:rPr>
              <a:pPr>
                <a:defRPr/>
              </a:pPr>
              <a:t>41</a:t>
            </a:fld>
            <a:endParaRPr lang="en-US">
              <a:solidFill>
                <a:srgbClr val="FFFFFF"/>
              </a:solidFill>
            </a:endParaRPr>
          </a:p>
        </p:txBody>
      </p:sp>
      <p:pic>
        <p:nvPicPr>
          <p:cNvPr id="786434" name="Picture 2" descr="http://ndepend.com/Res/PosterDependencies1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60"/>
            <a:ext cx="6929413" cy="500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68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sp>
        <p:nvSpPr>
          <p:cNvPr id="4" name="Slide Number Placeholder 3"/>
          <p:cNvSpPr>
            <a:spLocks noGrp="1"/>
          </p:cNvSpPr>
          <p:nvPr>
            <p:ph type="sldNum" sz="quarter" idx="12"/>
          </p:nvPr>
        </p:nvSpPr>
        <p:spPr/>
        <p:txBody>
          <a:bodyPr/>
          <a:lstStyle/>
          <a:p>
            <a:pPr>
              <a:defRPr/>
            </a:pPr>
            <a:fld id="{3148C30F-0526-4ACF-A79E-371B432D2CCF}" type="slidenum">
              <a:rPr lang="en-US" smtClean="0">
                <a:solidFill>
                  <a:srgbClr val="FFFFFF"/>
                </a:solidFill>
              </a:rPr>
              <a:pPr>
                <a:defRPr/>
              </a:pPr>
              <a:t>42</a:t>
            </a:fld>
            <a:endParaRPr lang="en-US">
              <a:solidFill>
                <a:srgbClr val="FFFFFF"/>
              </a:solidFill>
            </a:endParaRPr>
          </a:p>
        </p:txBody>
      </p:sp>
      <p:pic>
        <p:nvPicPr>
          <p:cNvPr id="73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 y="0"/>
            <a:ext cx="91589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0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sp>
        <p:nvSpPr>
          <p:cNvPr id="4" name="Slide Number Placeholder 3"/>
          <p:cNvSpPr>
            <a:spLocks noGrp="1"/>
          </p:cNvSpPr>
          <p:nvPr>
            <p:ph type="sldNum" sz="quarter" idx="12"/>
          </p:nvPr>
        </p:nvSpPr>
        <p:spPr/>
        <p:txBody>
          <a:bodyPr/>
          <a:lstStyle/>
          <a:p>
            <a:pPr>
              <a:defRPr/>
            </a:pPr>
            <a:fld id="{3148C30F-0526-4ACF-A79E-371B432D2CCF}" type="slidenum">
              <a:rPr lang="en-US" smtClean="0">
                <a:solidFill>
                  <a:srgbClr val="FFFFFF"/>
                </a:solidFill>
              </a:rPr>
              <a:pPr>
                <a:defRPr/>
              </a:pPr>
              <a:t>43</a:t>
            </a:fld>
            <a:endParaRPr lang="en-US">
              <a:solidFill>
                <a:srgbClr val="FFFFFF"/>
              </a:solidFill>
            </a:endParaRPr>
          </a:p>
        </p:txBody>
      </p:sp>
      <p:pic>
        <p:nvPicPr>
          <p:cNvPr id="73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254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9787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sp>
        <p:nvSpPr>
          <p:cNvPr id="4" name="Slide Number Placeholder 3"/>
          <p:cNvSpPr>
            <a:spLocks noGrp="1"/>
          </p:cNvSpPr>
          <p:nvPr>
            <p:ph type="sldNum" sz="quarter" idx="12"/>
          </p:nvPr>
        </p:nvSpPr>
        <p:spPr/>
        <p:txBody>
          <a:bodyPr/>
          <a:lstStyle/>
          <a:p>
            <a:pPr>
              <a:defRPr/>
            </a:pPr>
            <a:fld id="{3148C30F-0526-4ACF-A79E-371B432D2CCF}" type="slidenum">
              <a:rPr lang="en-US" smtClean="0">
                <a:solidFill>
                  <a:srgbClr val="FFFFFF"/>
                </a:solidFill>
              </a:rPr>
              <a:pPr>
                <a:defRPr/>
              </a:pPr>
              <a:t>44</a:t>
            </a:fld>
            <a:endParaRPr lang="en-US">
              <a:solidFill>
                <a:srgbClr val="FFFFFF"/>
              </a:solidFill>
            </a:endParaRPr>
          </a:p>
        </p:txBody>
      </p:sp>
      <p:pic>
        <p:nvPicPr>
          <p:cNvPr id="72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051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sp>
        <p:nvSpPr>
          <p:cNvPr id="4" name="Slide Number Placeholder 3"/>
          <p:cNvSpPr>
            <a:spLocks noGrp="1"/>
          </p:cNvSpPr>
          <p:nvPr>
            <p:ph type="sldNum" sz="quarter" idx="12"/>
          </p:nvPr>
        </p:nvSpPr>
        <p:spPr/>
        <p:txBody>
          <a:bodyPr/>
          <a:lstStyle/>
          <a:p>
            <a:pPr>
              <a:defRPr/>
            </a:pPr>
            <a:fld id="{3148C30F-0526-4ACF-A79E-371B432D2CCF}" type="slidenum">
              <a:rPr lang="en-US" smtClean="0">
                <a:solidFill>
                  <a:srgbClr val="FFFFFF"/>
                </a:solidFill>
              </a:rPr>
              <a:pPr>
                <a:defRPr/>
              </a:pPr>
              <a:t>45</a:t>
            </a:fld>
            <a:endParaRPr lang="en-US">
              <a:solidFill>
                <a:srgbClr val="FFFFFF"/>
              </a:solidFill>
            </a:endParaRPr>
          </a:p>
        </p:txBody>
      </p:sp>
      <p:pic>
        <p:nvPicPr>
          <p:cNvPr id="72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049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305550"/>
            <a:ext cx="457200" cy="381000"/>
          </a:xfrm>
          <a:prstGeom prst="rect">
            <a:avLst/>
          </a:prstGeom>
        </p:spPr>
        <p:txBody>
          <a:bodyPr/>
          <a:lstStyle/>
          <a:p>
            <a:pPr>
              <a:defRPr/>
            </a:pPr>
            <a:fld id="{3148C30F-0526-4ACF-A79E-371B432D2CCF}" type="slidenum">
              <a:rPr lang="en-US" smtClean="0">
                <a:solidFill>
                  <a:srgbClr val="FFFFFF"/>
                </a:solidFill>
              </a:rPr>
              <a:pPr>
                <a:defRPr/>
              </a:pPr>
              <a:t>46</a:t>
            </a:fld>
            <a:endParaRPr lang="en-US">
              <a:solidFill>
                <a:srgbClr val="FFFFFF"/>
              </a:solidFill>
            </a:endParaRPr>
          </a:p>
        </p:txBody>
      </p:sp>
      <p:pic>
        <p:nvPicPr>
          <p:cNvPr id="73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83"/>
            <a:ext cx="9157888" cy="684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0133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4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157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5040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707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064"/>
            <a:ext cx="9169168" cy="68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827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Written Exam</a:t>
            </a:r>
            <a:endParaRPr lang="en-GB" sz="3200" b="1" dirty="0"/>
          </a:p>
        </p:txBody>
      </p:sp>
      <p:sp>
        <p:nvSpPr>
          <p:cNvPr id="3" name="Content Placeholder 2"/>
          <p:cNvSpPr>
            <a:spLocks noGrp="1"/>
          </p:cNvSpPr>
          <p:nvPr>
            <p:ph idx="1"/>
          </p:nvPr>
        </p:nvSpPr>
        <p:spPr/>
        <p:txBody>
          <a:bodyPr/>
          <a:lstStyle/>
          <a:p>
            <a:pPr marL="0" indent="0" algn="ctr">
              <a:buNone/>
            </a:pPr>
            <a:r>
              <a:rPr lang="en-US" sz="2800" dirty="0" smtClean="0"/>
              <a:t>19</a:t>
            </a:r>
            <a:r>
              <a:rPr lang="en-US" sz="2800" baseline="30000" dirty="0" smtClean="0"/>
              <a:t>th</a:t>
            </a:r>
            <a:r>
              <a:rPr lang="en-US" sz="2800" dirty="0" smtClean="0"/>
              <a:t> of March in the AM/Morning</a:t>
            </a:r>
            <a:endParaRPr lang="en-GB" sz="2800" dirty="0"/>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5</a:t>
            </a:fld>
            <a:endParaRPr lang="en-GB" altLang="en-US"/>
          </a:p>
        </p:txBody>
      </p:sp>
    </p:spTree>
    <p:extLst>
      <p:ext uri="{BB962C8B-B14F-4D97-AF65-F5344CB8AC3E}">
        <p14:creationId xmlns:p14="http://schemas.microsoft.com/office/powerpoint/2010/main" val="1213995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1"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638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53" y="548680"/>
            <a:ext cx="6213127" cy="564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988" y="5994228"/>
            <a:ext cx="4978524" cy="89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8312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normAutofit fontScale="90000"/>
          </a:bodyPr>
          <a:lstStyle/>
          <a:p>
            <a:r>
              <a:rPr lang="en-US" smtClean="0"/>
              <a:t>Advanced Documentation Generation</a:t>
            </a:r>
          </a:p>
        </p:txBody>
      </p:sp>
      <p:sp>
        <p:nvSpPr>
          <p:cNvPr id="67588" name="Rectangle 3"/>
          <p:cNvSpPr>
            <a:spLocks noGrp="1" noChangeArrowheads="1"/>
          </p:cNvSpPr>
          <p:nvPr>
            <p:ph idx="1"/>
          </p:nvPr>
        </p:nvSpPr>
        <p:spPr/>
        <p:txBody>
          <a:bodyPr/>
          <a:lstStyle/>
          <a:p>
            <a:r>
              <a:rPr lang="en-US" smtClean="0"/>
              <a:t>DocGen</a:t>
            </a:r>
          </a:p>
          <a:p>
            <a:pPr lvl="1"/>
            <a:r>
              <a:rPr lang="en-US" smtClean="0"/>
              <a:t>Provide technical documentation</a:t>
            </a:r>
          </a:p>
          <a:p>
            <a:pPr lvl="1"/>
            <a:r>
              <a:rPr lang="en-US" smtClean="0"/>
              <a:t>Used for all ABN AMRO Cobol sources</a:t>
            </a:r>
          </a:p>
          <a:p>
            <a:pPr lvl="1"/>
            <a:r>
              <a:rPr lang="en-US" smtClean="0"/>
              <a:t>Customizable product line</a:t>
            </a:r>
          </a:p>
          <a:p>
            <a:r>
              <a:rPr lang="en-US" smtClean="0"/>
              <a:t>TypeExplorer</a:t>
            </a:r>
          </a:p>
          <a:p>
            <a:pPr lvl="1"/>
            <a:r>
              <a:rPr lang="en-US" smtClean="0"/>
              <a:t>Include inferred types as navigation structure</a:t>
            </a:r>
          </a:p>
          <a:p>
            <a:pPr lvl="1"/>
            <a:r>
              <a:rPr lang="en-US" smtClean="0"/>
              <a:t>Advance level of abstraction</a:t>
            </a:r>
          </a:p>
          <a:p>
            <a:endParaRPr lang="en-US" smtClean="0"/>
          </a:p>
        </p:txBody>
      </p:sp>
      <p:sp>
        <p:nvSpPr>
          <p:cNvPr id="67586"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777141B4-7E5E-43BE-AA78-402A682B3EA0}" type="slidenum">
              <a:rPr lang="en-US" sz="1400">
                <a:latin typeface="Arial" charset="0"/>
              </a:rPr>
              <a:pPr/>
              <a:t>52</a:t>
            </a:fld>
            <a:endParaRPr lang="en-US" sz="1400">
              <a:latin typeface="Arial" charset="0"/>
            </a:endParaRPr>
          </a:p>
        </p:txBody>
      </p:sp>
    </p:spTree>
    <p:extLst>
      <p:ext uri="{BB962C8B-B14F-4D97-AF65-F5344CB8AC3E}">
        <p14:creationId xmlns:p14="http://schemas.microsoft.com/office/powerpoint/2010/main" val="157294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r>
              <a:rPr lang="en-US" smtClean="0"/>
              <a:t>Tool Sets</a:t>
            </a:r>
          </a:p>
        </p:txBody>
      </p:sp>
      <p:sp>
        <p:nvSpPr>
          <p:cNvPr id="68612" name="Rectangle 3"/>
          <p:cNvSpPr>
            <a:spLocks noGrp="1" noChangeArrowheads="1"/>
          </p:cNvSpPr>
          <p:nvPr>
            <p:ph sz="half" idx="1"/>
          </p:nvPr>
        </p:nvSpPr>
        <p:spPr/>
        <p:txBody>
          <a:bodyPr/>
          <a:lstStyle/>
          <a:p>
            <a:r>
              <a:rPr lang="en-US" dirty="0" err="1" smtClean="0"/>
              <a:t>Rigi</a:t>
            </a:r>
            <a:r>
              <a:rPr lang="en-US" dirty="0" smtClean="0"/>
              <a:t> (Victoria)</a:t>
            </a:r>
          </a:p>
          <a:p>
            <a:r>
              <a:rPr lang="en-US" dirty="0" smtClean="0"/>
              <a:t>Bauhaus (Stuttgart)</a:t>
            </a:r>
          </a:p>
          <a:p>
            <a:r>
              <a:rPr lang="en-US" dirty="0" smtClean="0"/>
              <a:t>Dali (SEI)</a:t>
            </a:r>
          </a:p>
          <a:p>
            <a:r>
              <a:rPr lang="en-US" dirty="0" smtClean="0"/>
              <a:t>Portable Bookshelf (Toronto)</a:t>
            </a:r>
          </a:p>
          <a:p>
            <a:r>
              <a:rPr lang="en-US" dirty="0" err="1" smtClean="0"/>
              <a:t>DocGen</a:t>
            </a:r>
            <a:r>
              <a:rPr lang="en-US" dirty="0" smtClean="0"/>
              <a:t> (Amsterdam)</a:t>
            </a:r>
          </a:p>
          <a:p>
            <a:endParaRPr lang="en-US" dirty="0" smtClean="0"/>
          </a:p>
        </p:txBody>
      </p:sp>
      <p:sp>
        <p:nvSpPr>
          <p:cNvPr id="68613" name="Rectangle 4"/>
          <p:cNvSpPr>
            <a:spLocks noGrp="1" noChangeArrowheads="1"/>
          </p:cNvSpPr>
          <p:nvPr>
            <p:ph sz="half" idx="2"/>
          </p:nvPr>
        </p:nvSpPr>
        <p:spPr>
          <a:xfrm>
            <a:off x="4957763" y="1412776"/>
            <a:ext cx="3221037" cy="4171950"/>
          </a:xfrm>
        </p:spPr>
        <p:txBody>
          <a:bodyPr/>
          <a:lstStyle/>
          <a:p>
            <a:r>
              <a:rPr lang="en-US" dirty="0" smtClean="0"/>
              <a:t>Extract</a:t>
            </a:r>
          </a:p>
          <a:p>
            <a:r>
              <a:rPr lang="en-US" dirty="0" smtClean="0"/>
              <a:t>Query</a:t>
            </a:r>
          </a:p>
          <a:p>
            <a:r>
              <a:rPr lang="en-US" dirty="0" smtClean="0"/>
              <a:t>Abstract</a:t>
            </a:r>
          </a:p>
          <a:p>
            <a:r>
              <a:rPr lang="en-US" dirty="0" smtClean="0"/>
              <a:t>Present</a:t>
            </a:r>
          </a:p>
          <a:p>
            <a:r>
              <a:rPr lang="en-US" dirty="0" smtClean="0"/>
              <a:t>Visualize</a:t>
            </a:r>
          </a:p>
          <a:p>
            <a:r>
              <a:rPr lang="en-US" dirty="0" smtClean="0"/>
              <a:t>Browse</a:t>
            </a:r>
          </a:p>
          <a:p>
            <a:r>
              <a:rPr lang="en-US" dirty="0" smtClean="0"/>
              <a:t>Search</a:t>
            </a:r>
          </a:p>
        </p:txBody>
      </p:sp>
      <p:sp>
        <p:nvSpPr>
          <p:cNvPr id="68610" name="Slide Number Placeholder 6"/>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4D9D518C-1CCB-4469-BCD6-237FA41933B7}" type="slidenum">
              <a:rPr lang="en-US" sz="1400">
                <a:latin typeface="Arial" charset="0"/>
              </a:rPr>
              <a:pPr/>
              <a:t>53</a:t>
            </a:fld>
            <a:endParaRPr lang="en-US" sz="1400">
              <a:latin typeface="Arial" charset="0"/>
            </a:endParaRPr>
          </a:p>
        </p:txBody>
      </p:sp>
    </p:spTree>
    <p:extLst>
      <p:ext uri="{BB962C8B-B14F-4D97-AF65-F5344CB8AC3E}">
        <p14:creationId xmlns:p14="http://schemas.microsoft.com/office/powerpoint/2010/main" val="398539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7975" y="1484784"/>
            <a:ext cx="8008441" cy="4134966"/>
          </a:xfrm>
        </p:spPr>
        <p:txBody>
          <a:bodyPr/>
          <a:lstStyle/>
          <a:p>
            <a:r>
              <a:rPr lang="en-US" sz="2800" dirty="0" smtClean="0"/>
              <a:t>Android open source </a:t>
            </a:r>
          </a:p>
          <a:p>
            <a:r>
              <a:rPr lang="en-US" sz="2800" dirty="0" smtClean="0"/>
              <a:t>10 million downloads from Google Play Store</a:t>
            </a:r>
          </a:p>
          <a:p>
            <a:r>
              <a:rPr lang="en-US" sz="2800" dirty="0" smtClean="0"/>
              <a:t>210 contributors</a:t>
            </a:r>
          </a:p>
          <a:p>
            <a:endParaRPr lang="en-US" sz="2800" dirty="0"/>
          </a:p>
          <a:p>
            <a:r>
              <a:rPr lang="en-GB" sz="2800" dirty="0">
                <a:hlinkClick r:id="rId2"/>
              </a:rPr>
              <a:t>https://github.com/k9mail/k-9</a:t>
            </a:r>
            <a:endParaRPr lang="en-GB" sz="2800" dirty="0"/>
          </a:p>
        </p:txBody>
      </p:sp>
      <p:sp>
        <p:nvSpPr>
          <p:cNvPr id="2" name="Title 1"/>
          <p:cNvSpPr>
            <a:spLocks noGrp="1"/>
          </p:cNvSpPr>
          <p:nvPr>
            <p:ph type="title" idx="4294967295"/>
          </p:nvPr>
        </p:nvSpPr>
        <p:spPr>
          <a:xfrm>
            <a:off x="0" y="365125"/>
            <a:ext cx="7886700" cy="831850"/>
          </a:xfrm>
        </p:spPr>
        <p:txBody>
          <a:bodyPr/>
          <a:lstStyle/>
          <a:p>
            <a:r>
              <a:rPr lang="en-US" b="1" dirty="0" smtClean="0"/>
              <a:t>K-9 email</a:t>
            </a:r>
            <a:endParaRPr lang="en-GB" b="1" dirty="0"/>
          </a:p>
        </p:txBody>
      </p:sp>
      <p:sp>
        <p:nvSpPr>
          <p:cNvPr id="6" name="AutoShape 4" descr="Image result for k9 email 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Image result for k9 email ap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31144" name="Picture 8" descr="K9mail.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60337"/>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3595489" y="4221088"/>
            <a:ext cx="5076056" cy="24950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22605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06760"/>
            <a:ext cx="9144000" cy="762000"/>
          </a:xfrm>
        </p:spPr>
        <p:txBody>
          <a:bodyPr/>
          <a:lstStyle/>
          <a:p>
            <a:r>
              <a:rPr lang="en-US" sz="3600" dirty="0" smtClean="0">
                <a:latin typeface="Arial Rounded MT Bold" panose="020F0704030504030204" pitchFamily="34" charset="0"/>
              </a:rPr>
              <a:t>A Fragment of the 800 classes of K9</a:t>
            </a:r>
            <a:endParaRPr lang="en-GB" sz="3600" dirty="0">
              <a:latin typeface="Arial Rounded MT Bold" panose="020F0704030504030204" pitchFamily="34" charset="0"/>
            </a:endParaRPr>
          </a:p>
        </p:txBody>
      </p:sp>
      <p:pic>
        <p:nvPicPr>
          <p:cNvPr id="3" name="Picture 2"/>
          <p:cNvPicPr>
            <a:picLocks noChangeAspect="1"/>
          </p:cNvPicPr>
          <p:nvPr/>
        </p:nvPicPr>
        <p:blipFill>
          <a:blip r:embed="rId2"/>
          <a:stretch>
            <a:fillRect/>
          </a:stretch>
        </p:blipFill>
        <p:spPr>
          <a:xfrm>
            <a:off x="0" y="1153244"/>
            <a:ext cx="9144000" cy="5372100"/>
          </a:xfrm>
          <a:prstGeom prst="rect">
            <a:avLst/>
          </a:prstGeom>
        </p:spPr>
      </p:pic>
      <p:sp>
        <p:nvSpPr>
          <p:cNvPr id="6" name="Rounded Rectangular Callout 5"/>
          <p:cNvSpPr/>
          <p:nvPr/>
        </p:nvSpPr>
        <p:spPr bwMode="auto">
          <a:xfrm>
            <a:off x="5508104" y="5805264"/>
            <a:ext cx="3528392" cy="936104"/>
          </a:xfrm>
          <a:prstGeom prst="wedgeRoundRectCallout">
            <a:avLst>
              <a:gd name="adj1" fmla="val -58216"/>
              <a:gd name="adj2" fmla="val -3891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libri" panose="020F0502020204030204" pitchFamily="34" charset="0"/>
                <a:cs typeface="Calibri" panose="020F0502020204030204" pitchFamily="34" charset="0"/>
              </a:rPr>
              <a:t>Automated </a:t>
            </a:r>
            <a:r>
              <a:rPr lang="en-US" dirty="0" err="1" smtClean="0">
                <a:latin typeface="Calibri" panose="020F0502020204030204" pitchFamily="34" charset="0"/>
                <a:cs typeface="Calibri" panose="020F0502020204030204" pitchFamily="34" charset="0"/>
              </a:rPr>
              <a:t>layouting</a:t>
            </a:r>
            <a:r>
              <a:rPr lang="en-US" dirty="0" smtClean="0">
                <a:latin typeface="Calibri" panose="020F0502020204030204" pitchFamily="34" charset="0"/>
                <a:cs typeface="Calibri" panose="020F0502020204030204" pitchFamily="34" charset="0"/>
              </a:rPr>
              <a:t> requires better algorithms</a:t>
            </a:r>
            <a:endPar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471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229E97-1204-604F-AF3A-54A9024DAE2D}"/>
              </a:ext>
            </a:extLst>
          </p:cNvPr>
          <p:cNvSpPr>
            <a:spLocks noGrp="1"/>
          </p:cNvSpPr>
          <p:nvPr>
            <p:ph type="title"/>
          </p:nvPr>
        </p:nvSpPr>
        <p:spPr>
          <a:xfrm>
            <a:off x="628650" y="365127"/>
            <a:ext cx="7886700" cy="434461"/>
          </a:xfrm>
        </p:spPr>
        <p:txBody>
          <a:bodyPr>
            <a:normAutofit fontScale="90000"/>
          </a:bodyPr>
          <a:lstStyle/>
          <a:p>
            <a:r>
              <a:rPr lang="en-US"/>
              <a:t>All packages</a:t>
            </a:r>
          </a:p>
        </p:txBody>
      </p:sp>
      <p:sp>
        <p:nvSpPr>
          <p:cNvPr id="4" name="Rectangle 3">
            <a:extLst>
              <a:ext uri="{FF2B5EF4-FFF2-40B4-BE49-F238E27FC236}">
                <a16:creationId xmlns="" xmlns:a16="http://schemas.microsoft.com/office/drawing/2014/main" id="{2F99B92A-17E4-C24D-8A39-ADFD0C459CA0}"/>
              </a:ext>
            </a:extLst>
          </p:cNvPr>
          <p:cNvSpPr/>
          <p:nvPr/>
        </p:nvSpPr>
        <p:spPr>
          <a:xfrm>
            <a:off x="1259632" y="1588365"/>
            <a:ext cx="940635" cy="248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mail.filter</a:t>
            </a:r>
          </a:p>
        </p:txBody>
      </p:sp>
      <p:sp>
        <p:nvSpPr>
          <p:cNvPr id="5" name="Rectangle 4">
            <a:extLst>
              <a:ext uri="{FF2B5EF4-FFF2-40B4-BE49-F238E27FC236}">
                <a16:creationId xmlns="" xmlns:a16="http://schemas.microsoft.com/office/drawing/2014/main" id="{A53A498C-51F6-304D-8DD2-DFEC7042F001}"/>
              </a:ext>
            </a:extLst>
          </p:cNvPr>
          <p:cNvSpPr/>
          <p:nvPr/>
        </p:nvSpPr>
        <p:spPr>
          <a:xfrm>
            <a:off x="1271414" y="1910434"/>
            <a:ext cx="926165"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mail.helper</a:t>
            </a:r>
          </a:p>
        </p:txBody>
      </p:sp>
      <p:sp>
        <p:nvSpPr>
          <p:cNvPr id="6" name="Rectangle 5">
            <a:extLst>
              <a:ext uri="{FF2B5EF4-FFF2-40B4-BE49-F238E27FC236}">
                <a16:creationId xmlns="" xmlns:a16="http://schemas.microsoft.com/office/drawing/2014/main" id="{7A2BA1AA-2980-C64C-8053-D0CCB2A348D8}"/>
              </a:ext>
            </a:extLst>
          </p:cNvPr>
          <p:cNvSpPr/>
          <p:nvPr/>
        </p:nvSpPr>
        <p:spPr>
          <a:xfrm>
            <a:off x="1271414" y="2249150"/>
            <a:ext cx="926165"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mail.internet</a:t>
            </a:r>
          </a:p>
        </p:txBody>
      </p:sp>
      <p:sp>
        <p:nvSpPr>
          <p:cNvPr id="7" name="Rectangle 6">
            <a:extLst>
              <a:ext uri="{FF2B5EF4-FFF2-40B4-BE49-F238E27FC236}">
                <a16:creationId xmlns="" xmlns:a16="http://schemas.microsoft.com/office/drawing/2014/main" id="{0CE22BBE-5A7F-8042-A153-D57FEB162015}"/>
              </a:ext>
            </a:extLst>
          </p:cNvPr>
          <p:cNvSpPr/>
          <p:nvPr/>
        </p:nvSpPr>
        <p:spPr>
          <a:xfrm>
            <a:off x="1259632" y="2596232"/>
            <a:ext cx="926165"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mail.message</a:t>
            </a:r>
          </a:p>
        </p:txBody>
      </p:sp>
      <p:sp>
        <p:nvSpPr>
          <p:cNvPr id="8" name="Rectangle 7">
            <a:extLst>
              <a:ext uri="{FF2B5EF4-FFF2-40B4-BE49-F238E27FC236}">
                <a16:creationId xmlns="" xmlns:a16="http://schemas.microsoft.com/office/drawing/2014/main" id="{ED38B960-D657-4247-AFB2-05C4FEBED464}"/>
              </a:ext>
            </a:extLst>
          </p:cNvPr>
          <p:cNvSpPr/>
          <p:nvPr/>
        </p:nvSpPr>
        <p:spPr>
          <a:xfrm>
            <a:off x="2261393" y="1588365"/>
            <a:ext cx="1016230" cy="248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mail.oauth</a:t>
            </a:r>
          </a:p>
        </p:txBody>
      </p:sp>
      <p:sp>
        <p:nvSpPr>
          <p:cNvPr id="9" name="Rectangle 8">
            <a:extLst>
              <a:ext uri="{FF2B5EF4-FFF2-40B4-BE49-F238E27FC236}">
                <a16:creationId xmlns="" xmlns:a16="http://schemas.microsoft.com/office/drawing/2014/main" id="{EDC7282A-65F5-E24C-BAE0-133D5F028331}"/>
              </a:ext>
            </a:extLst>
          </p:cNvPr>
          <p:cNvSpPr/>
          <p:nvPr/>
        </p:nvSpPr>
        <p:spPr>
          <a:xfrm>
            <a:off x="2273175" y="1910434"/>
            <a:ext cx="1001761"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mail.power</a:t>
            </a:r>
          </a:p>
        </p:txBody>
      </p:sp>
      <p:sp>
        <p:nvSpPr>
          <p:cNvPr id="10" name="Rectangle 9">
            <a:extLst>
              <a:ext uri="{FF2B5EF4-FFF2-40B4-BE49-F238E27FC236}">
                <a16:creationId xmlns="" xmlns:a16="http://schemas.microsoft.com/office/drawing/2014/main" id="{66A01E12-73AB-8F4F-9D85-186C62C2402D}"/>
              </a:ext>
            </a:extLst>
          </p:cNvPr>
          <p:cNvSpPr/>
          <p:nvPr/>
        </p:nvSpPr>
        <p:spPr>
          <a:xfrm>
            <a:off x="2273175" y="2249150"/>
            <a:ext cx="1001761"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mail.ssl</a:t>
            </a:r>
          </a:p>
        </p:txBody>
      </p:sp>
      <p:sp>
        <p:nvSpPr>
          <p:cNvPr id="11" name="Rectangle 10">
            <a:extLst>
              <a:ext uri="{FF2B5EF4-FFF2-40B4-BE49-F238E27FC236}">
                <a16:creationId xmlns="" xmlns:a16="http://schemas.microsoft.com/office/drawing/2014/main" id="{4B415BEA-38B6-E94B-9FEA-BD10BC5B5235}"/>
              </a:ext>
            </a:extLst>
          </p:cNvPr>
          <p:cNvSpPr/>
          <p:nvPr/>
        </p:nvSpPr>
        <p:spPr>
          <a:xfrm>
            <a:off x="2261393" y="2596232"/>
            <a:ext cx="1016230" cy="4708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mail.store</a:t>
            </a:r>
          </a:p>
          <a:p>
            <a:pPr algn="ctr" defTabSz="768111" fontAlgn="auto">
              <a:spcBef>
                <a:spcPts val="0"/>
              </a:spcBef>
              <a:spcAft>
                <a:spcPts val="0"/>
              </a:spcAft>
            </a:pPr>
            <a:r>
              <a:rPr lang="en-US" sz="1100">
                <a:solidFill>
                  <a:prstClr val="white"/>
                </a:solidFill>
              </a:rPr>
              <a:t>(imap, pop2, webdav)</a:t>
            </a:r>
          </a:p>
        </p:txBody>
      </p:sp>
      <p:sp>
        <p:nvSpPr>
          <p:cNvPr id="12" name="Rectangle 11">
            <a:extLst>
              <a:ext uri="{FF2B5EF4-FFF2-40B4-BE49-F238E27FC236}">
                <a16:creationId xmlns="" xmlns:a16="http://schemas.microsoft.com/office/drawing/2014/main" id="{0EA92D18-8A19-D343-AA4D-DEDAF1D5C109}"/>
              </a:ext>
            </a:extLst>
          </p:cNvPr>
          <p:cNvSpPr/>
          <p:nvPr/>
        </p:nvSpPr>
        <p:spPr>
          <a:xfrm>
            <a:off x="3385652" y="1588365"/>
            <a:ext cx="765911"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mail.store</a:t>
            </a:r>
          </a:p>
        </p:txBody>
      </p:sp>
      <p:sp>
        <p:nvSpPr>
          <p:cNvPr id="13" name="Rectangle 12">
            <a:extLst>
              <a:ext uri="{FF2B5EF4-FFF2-40B4-BE49-F238E27FC236}">
                <a16:creationId xmlns="" xmlns:a16="http://schemas.microsoft.com/office/drawing/2014/main" id="{2C6A92A2-CCA3-6144-B43D-CA7D64C873AB}"/>
              </a:ext>
            </a:extLst>
          </p:cNvPr>
          <p:cNvSpPr/>
          <p:nvPr/>
        </p:nvSpPr>
        <p:spPr>
          <a:xfrm>
            <a:off x="4639158" y="1588366"/>
            <a:ext cx="79693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k9</a:t>
            </a:r>
          </a:p>
        </p:txBody>
      </p:sp>
      <p:sp>
        <p:nvSpPr>
          <p:cNvPr id="14" name="Rectangle 13">
            <a:extLst>
              <a:ext uri="{FF2B5EF4-FFF2-40B4-BE49-F238E27FC236}">
                <a16:creationId xmlns="" xmlns:a16="http://schemas.microsoft.com/office/drawing/2014/main" id="{7231990F-2DA5-EF49-B783-0C25C7CEEC1B}"/>
              </a:ext>
            </a:extLst>
          </p:cNvPr>
          <p:cNvSpPr/>
          <p:nvPr/>
        </p:nvSpPr>
        <p:spPr>
          <a:xfrm>
            <a:off x="422707" y="1588365"/>
            <a:ext cx="765911" cy="244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mail</a:t>
            </a:r>
          </a:p>
        </p:txBody>
      </p:sp>
      <p:sp>
        <p:nvSpPr>
          <p:cNvPr id="15" name="Rectangle 14">
            <a:extLst>
              <a:ext uri="{FF2B5EF4-FFF2-40B4-BE49-F238E27FC236}">
                <a16:creationId xmlns="" xmlns:a16="http://schemas.microsoft.com/office/drawing/2014/main" id="{FE8CFB6B-539F-3E40-A63F-1A296AC250FD}"/>
              </a:ext>
            </a:extLst>
          </p:cNvPr>
          <p:cNvSpPr/>
          <p:nvPr/>
        </p:nvSpPr>
        <p:spPr>
          <a:xfrm>
            <a:off x="4639158" y="1910434"/>
            <a:ext cx="79693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account</a:t>
            </a:r>
          </a:p>
        </p:txBody>
      </p:sp>
      <p:sp>
        <p:nvSpPr>
          <p:cNvPr id="16" name="Rectangle 15">
            <a:extLst>
              <a:ext uri="{FF2B5EF4-FFF2-40B4-BE49-F238E27FC236}">
                <a16:creationId xmlns="" xmlns:a16="http://schemas.microsoft.com/office/drawing/2014/main" id="{D0EB9934-2CEB-D94C-B34B-0006D652555D}"/>
              </a:ext>
            </a:extLst>
          </p:cNvPr>
          <p:cNvSpPr/>
          <p:nvPr/>
        </p:nvSpPr>
        <p:spPr>
          <a:xfrm>
            <a:off x="4639157" y="2247051"/>
            <a:ext cx="79693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activity</a:t>
            </a:r>
          </a:p>
        </p:txBody>
      </p:sp>
      <p:sp>
        <p:nvSpPr>
          <p:cNvPr id="17" name="Rectangle 16">
            <a:extLst>
              <a:ext uri="{FF2B5EF4-FFF2-40B4-BE49-F238E27FC236}">
                <a16:creationId xmlns="" xmlns:a16="http://schemas.microsoft.com/office/drawing/2014/main" id="{F3D01EBB-F7C0-D340-824A-91A708E6A16E}"/>
              </a:ext>
            </a:extLst>
          </p:cNvPr>
          <p:cNvSpPr/>
          <p:nvPr/>
        </p:nvSpPr>
        <p:spPr>
          <a:xfrm>
            <a:off x="4639157" y="2596232"/>
            <a:ext cx="1119981"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acitivity.compose</a:t>
            </a:r>
          </a:p>
        </p:txBody>
      </p:sp>
      <p:sp>
        <p:nvSpPr>
          <p:cNvPr id="18" name="Rectangle 17">
            <a:extLst>
              <a:ext uri="{FF2B5EF4-FFF2-40B4-BE49-F238E27FC236}">
                <a16:creationId xmlns="" xmlns:a16="http://schemas.microsoft.com/office/drawing/2014/main" id="{BC8663C8-DE3A-1748-8800-0D4A4FE7F5F7}"/>
              </a:ext>
            </a:extLst>
          </p:cNvPr>
          <p:cNvSpPr/>
          <p:nvPr/>
        </p:nvSpPr>
        <p:spPr>
          <a:xfrm>
            <a:off x="4639157" y="2945414"/>
            <a:ext cx="1119981"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acitivity.loader</a:t>
            </a:r>
          </a:p>
        </p:txBody>
      </p:sp>
      <p:sp>
        <p:nvSpPr>
          <p:cNvPr id="19" name="Rectangle 18">
            <a:extLst>
              <a:ext uri="{FF2B5EF4-FFF2-40B4-BE49-F238E27FC236}">
                <a16:creationId xmlns="" xmlns:a16="http://schemas.microsoft.com/office/drawing/2014/main" id="{2F0E1C7E-3E7B-8F41-8394-2EC61CD96F03}"/>
              </a:ext>
            </a:extLst>
          </p:cNvPr>
          <p:cNvSpPr/>
          <p:nvPr/>
        </p:nvSpPr>
        <p:spPr>
          <a:xfrm>
            <a:off x="4639157" y="3296732"/>
            <a:ext cx="1119981"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acitivity.misc</a:t>
            </a:r>
          </a:p>
        </p:txBody>
      </p:sp>
      <p:sp>
        <p:nvSpPr>
          <p:cNvPr id="20" name="Rectangle 19">
            <a:extLst>
              <a:ext uri="{FF2B5EF4-FFF2-40B4-BE49-F238E27FC236}">
                <a16:creationId xmlns="" xmlns:a16="http://schemas.microsoft.com/office/drawing/2014/main" id="{BD2BBFF8-FDBF-3D4A-8C13-7E730F8929B2}"/>
              </a:ext>
            </a:extLst>
          </p:cNvPr>
          <p:cNvSpPr/>
          <p:nvPr/>
        </p:nvSpPr>
        <p:spPr>
          <a:xfrm>
            <a:off x="4639157" y="3648051"/>
            <a:ext cx="1119981"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acitivity.setup</a:t>
            </a:r>
          </a:p>
        </p:txBody>
      </p:sp>
      <p:sp>
        <p:nvSpPr>
          <p:cNvPr id="21" name="Rectangle 20">
            <a:extLst>
              <a:ext uri="{FF2B5EF4-FFF2-40B4-BE49-F238E27FC236}">
                <a16:creationId xmlns="" xmlns:a16="http://schemas.microsoft.com/office/drawing/2014/main" id="{A7F9B2D9-EFE4-4E46-9E94-A4221B663B95}"/>
              </a:ext>
            </a:extLst>
          </p:cNvPr>
          <p:cNvSpPr/>
          <p:nvPr/>
        </p:nvSpPr>
        <p:spPr>
          <a:xfrm>
            <a:off x="6239815" y="1588366"/>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autocrypt</a:t>
            </a:r>
          </a:p>
        </p:txBody>
      </p:sp>
      <p:sp>
        <p:nvSpPr>
          <p:cNvPr id="22" name="Rectangle 21">
            <a:extLst>
              <a:ext uri="{FF2B5EF4-FFF2-40B4-BE49-F238E27FC236}">
                <a16:creationId xmlns="" xmlns:a16="http://schemas.microsoft.com/office/drawing/2014/main" id="{4A916D12-95C9-DA4C-B9D8-2A365EF5A09A}"/>
              </a:ext>
            </a:extLst>
          </p:cNvPr>
          <p:cNvSpPr/>
          <p:nvPr/>
        </p:nvSpPr>
        <p:spPr>
          <a:xfrm>
            <a:off x="6239815" y="1910435"/>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cache</a:t>
            </a:r>
          </a:p>
        </p:txBody>
      </p:sp>
      <p:sp>
        <p:nvSpPr>
          <p:cNvPr id="23" name="Rectangle 22">
            <a:extLst>
              <a:ext uri="{FF2B5EF4-FFF2-40B4-BE49-F238E27FC236}">
                <a16:creationId xmlns="" xmlns:a16="http://schemas.microsoft.com/office/drawing/2014/main" id="{CDE41F15-72AB-F14B-B917-AB43DBAF84B9}"/>
              </a:ext>
            </a:extLst>
          </p:cNvPr>
          <p:cNvSpPr/>
          <p:nvPr/>
        </p:nvSpPr>
        <p:spPr>
          <a:xfrm>
            <a:off x="6239815" y="2251476"/>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controller</a:t>
            </a:r>
          </a:p>
        </p:txBody>
      </p:sp>
      <p:sp>
        <p:nvSpPr>
          <p:cNvPr id="24" name="Rectangle 23">
            <a:extLst>
              <a:ext uri="{FF2B5EF4-FFF2-40B4-BE49-F238E27FC236}">
                <a16:creationId xmlns="" xmlns:a16="http://schemas.microsoft.com/office/drawing/2014/main" id="{06B4297A-E880-294D-B9FD-7D02E61944FE}"/>
              </a:ext>
            </a:extLst>
          </p:cNvPr>
          <p:cNvSpPr/>
          <p:nvPr/>
        </p:nvSpPr>
        <p:spPr>
          <a:xfrm>
            <a:off x="6239814" y="2592035"/>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crypto</a:t>
            </a:r>
          </a:p>
        </p:txBody>
      </p:sp>
      <p:sp>
        <p:nvSpPr>
          <p:cNvPr id="25" name="Rectangle 24">
            <a:extLst>
              <a:ext uri="{FF2B5EF4-FFF2-40B4-BE49-F238E27FC236}">
                <a16:creationId xmlns="" xmlns:a16="http://schemas.microsoft.com/office/drawing/2014/main" id="{93D4D2AA-0606-C74F-9095-09735123DEA1}"/>
              </a:ext>
            </a:extLst>
          </p:cNvPr>
          <p:cNvSpPr/>
          <p:nvPr/>
        </p:nvSpPr>
        <p:spPr>
          <a:xfrm>
            <a:off x="6239813" y="2936894"/>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fragment</a:t>
            </a:r>
          </a:p>
        </p:txBody>
      </p:sp>
      <p:sp>
        <p:nvSpPr>
          <p:cNvPr id="26" name="Rectangle 25">
            <a:extLst>
              <a:ext uri="{FF2B5EF4-FFF2-40B4-BE49-F238E27FC236}">
                <a16:creationId xmlns="" xmlns:a16="http://schemas.microsoft.com/office/drawing/2014/main" id="{B1305FCC-908B-244F-985E-9320E6691534}"/>
              </a:ext>
            </a:extLst>
          </p:cNvPr>
          <p:cNvSpPr/>
          <p:nvPr/>
        </p:nvSpPr>
        <p:spPr>
          <a:xfrm>
            <a:off x="6239813" y="3296733"/>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helper</a:t>
            </a:r>
          </a:p>
        </p:txBody>
      </p:sp>
      <p:sp>
        <p:nvSpPr>
          <p:cNvPr id="27" name="Rectangle 26">
            <a:extLst>
              <a:ext uri="{FF2B5EF4-FFF2-40B4-BE49-F238E27FC236}">
                <a16:creationId xmlns="" xmlns:a16="http://schemas.microsoft.com/office/drawing/2014/main" id="{9AF76A43-5EA0-984A-9A4A-D6B067AA418B}"/>
              </a:ext>
            </a:extLst>
          </p:cNvPr>
          <p:cNvSpPr/>
          <p:nvPr/>
        </p:nvSpPr>
        <p:spPr>
          <a:xfrm>
            <a:off x="7630645" y="1588365"/>
            <a:ext cx="81648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mailstore</a:t>
            </a:r>
          </a:p>
        </p:txBody>
      </p:sp>
      <p:sp>
        <p:nvSpPr>
          <p:cNvPr id="28" name="Rectangle 27">
            <a:extLst>
              <a:ext uri="{FF2B5EF4-FFF2-40B4-BE49-F238E27FC236}">
                <a16:creationId xmlns="" xmlns:a16="http://schemas.microsoft.com/office/drawing/2014/main" id="{F223E875-5CAA-3441-969C-53F8F815FEDA}"/>
              </a:ext>
            </a:extLst>
          </p:cNvPr>
          <p:cNvSpPr/>
          <p:nvPr/>
        </p:nvSpPr>
        <p:spPr>
          <a:xfrm>
            <a:off x="6239813" y="3648052"/>
            <a:ext cx="951987"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helper.jsoup</a:t>
            </a:r>
          </a:p>
        </p:txBody>
      </p:sp>
      <p:sp>
        <p:nvSpPr>
          <p:cNvPr id="29" name="Rectangle 28">
            <a:extLst>
              <a:ext uri="{FF2B5EF4-FFF2-40B4-BE49-F238E27FC236}">
                <a16:creationId xmlns="" xmlns:a16="http://schemas.microsoft.com/office/drawing/2014/main" id="{82D24869-3178-6746-80E0-905FB21548BE}"/>
              </a:ext>
            </a:extLst>
          </p:cNvPr>
          <p:cNvSpPr/>
          <p:nvPr/>
        </p:nvSpPr>
        <p:spPr>
          <a:xfrm>
            <a:off x="7630645" y="1910434"/>
            <a:ext cx="1259980"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mailstore.migrations</a:t>
            </a:r>
          </a:p>
        </p:txBody>
      </p:sp>
      <p:sp>
        <p:nvSpPr>
          <p:cNvPr id="30" name="Rectangle 29">
            <a:extLst>
              <a:ext uri="{FF2B5EF4-FFF2-40B4-BE49-F238E27FC236}">
                <a16:creationId xmlns="" xmlns:a16="http://schemas.microsoft.com/office/drawing/2014/main" id="{698A773B-A93C-4143-8223-DCDE4F7F94C9}"/>
              </a:ext>
            </a:extLst>
          </p:cNvPr>
          <p:cNvSpPr/>
          <p:nvPr/>
        </p:nvSpPr>
        <p:spPr>
          <a:xfrm>
            <a:off x="7620181" y="2251475"/>
            <a:ext cx="1272299"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mailstore.util</a:t>
            </a:r>
          </a:p>
        </p:txBody>
      </p:sp>
      <p:sp>
        <p:nvSpPr>
          <p:cNvPr id="31" name="Rectangle 30">
            <a:extLst>
              <a:ext uri="{FF2B5EF4-FFF2-40B4-BE49-F238E27FC236}">
                <a16:creationId xmlns="" xmlns:a16="http://schemas.microsoft.com/office/drawing/2014/main" id="{709D4BC2-E5E4-E543-A30B-5C73830F3BF8}"/>
              </a:ext>
            </a:extLst>
          </p:cNvPr>
          <p:cNvSpPr/>
          <p:nvPr/>
        </p:nvSpPr>
        <p:spPr>
          <a:xfrm>
            <a:off x="7630645" y="2596232"/>
            <a:ext cx="81648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message</a:t>
            </a:r>
          </a:p>
        </p:txBody>
      </p:sp>
      <p:sp>
        <p:nvSpPr>
          <p:cNvPr id="32" name="Rectangle 31">
            <a:extLst>
              <a:ext uri="{FF2B5EF4-FFF2-40B4-BE49-F238E27FC236}">
                <a16:creationId xmlns="" xmlns:a16="http://schemas.microsoft.com/office/drawing/2014/main" id="{32152A8C-06CA-DB4B-B1FB-F6ECF9C46D7C}"/>
              </a:ext>
            </a:extLst>
          </p:cNvPr>
          <p:cNvSpPr/>
          <p:nvPr/>
        </p:nvSpPr>
        <p:spPr>
          <a:xfrm>
            <a:off x="7630645" y="2945414"/>
            <a:ext cx="1259980"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message.extractors</a:t>
            </a:r>
          </a:p>
        </p:txBody>
      </p:sp>
      <p:sp>
        <p:nvSpPr>
          <p:cNvPr id="33" name="Rectangle 32">
            <a:extLst>
              <a:ext uri="{FF2B5EF4-FFF2-40B4-BE49-F238E27FC236}">
                <a16:creationId xmlns="" xmlns:a16="http://schemas.microsoft.com/office/drawing/2014/main" id="{6E3FD3CF-9222-914B-8071-13FBE3082996}"/>
              </a:ext>
            </a:extLst>
          </p:cNvPr>
          <p:cNvSpPr/>
          <p:nvPr/>
        </p:nvSpPr>
        <p:spPr>
          <a:xfrm>
            <a:off x="7630645" y="3294595"/>
            <a:ext cx="1259980"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message.html</a:t>
            </a:r>
          </a:p>
        </p:txBody>
      </p:sp>
      <p:sp>
        <p:nvSpPr>
          <p:cNvPr id="34" name="Rectangle 33">
            <a:extLst>
              <a:ext uri="{FF2B5EF4-FFF2-40B4-BE49-F238E27FC236}">
                <a16:creationId xmlns="" xmlns:a16="http://schemas.microsoft.com/office/drawing/2014/main" id="{B8083E8C-1361-6540-A988-B2694B2EB0F9}"/>
              </a:ext>
            </a:extLst>
          </p:cNvPr>
          <p:cNvSpPr/>
          <p:nvPr/>
        </p:nvSpPr>
        <p:spPr>
          <a:xfrm>
            <a:off x="7630645" y="3645914"/>
            <a:ext cx="1259980"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message.quote</a:t>
            </a:r>
          </a:p>
        </p:txBody>
      </p:sp>
      <p:sp>
        <p:nvSpPr>
          <p:cNvPr id="35" name="Rectangle 34">
            <a:extLst>
              <a:ext uri="{FF2B5EF4-FFF2-40B4-BE49-F238E27FC236}">
                <a16:creationId xmlns="" xmlns:a16="http://schemas.microsoft.com/office/drawing/2014/main" id="{EF44DB97-CFD0-4F4A-997C-758012EE67B7}"/>
              </a:ext>
            </a:extLst>
          </p:cNvPr>
          <p:cNvSpPr/>
          <p:nvPr/>
        </p:nvSpPr>
        <p:spPr>
          <a:xfrm>
            <a:off x="7630645" y="3997232"/>
            <a:ext cx="1259980"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message.signature</a:t>
            </a:r>
          </a:p>
        </p:txBody>
      </p:sp>
      <p:sp>
        <p:nvSpPr>
          <p:cNvPr id="36" name="Rectangle 35">
            <a:extLst>
              <a:ext uri="{FF2B5EF4-FFF2-40B4-BE49-F238E27FC236}">
                <a16:creationId xmlns="" xmlns:a16="http://schemas.microsoft.com/office/drawing/2014/main" id="{8E82F84F-27AA-CB47-A709-ACCF3B9F576C}"/>
              </a:ext>
            </a:extLst>
          </p:cNvPr>
          <p:cNvSpPr/>
          <p:nvPr/>
        </p:nvSpPr>
        <p:spPr>
          <a:xfrm>
            <a:off x="7631660" y="4640499"/>
            <a:ext cx="81648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notification</a:t>
            </a:r>
          </a:p>
        </p:txBody>
      </p:sp>
      <p:sp>
        <p:nvSpPr>
          <p:cNvPr id="37" name="Rectangle 36">
            <a:extLst>
              <a:ext uri="{FF2B5EF4-FFF2-40B4-BE49-F238E27FC236}">
                <a16:creationId xmlns="" xmlns:a16="http://schemas.microsoft.com/office/drawing/2014/main" id="{A3DE3CDE-F5B8-0C4E-87D7-5185151E3ABE}"/>
              </a:ext>
            </a:extLst>
          </p:cNvPr>
          <p:cNvSpPr/>
          <p:nvPr/>
        </p:nvSpPr>
        <p:spPr>
          <a:xfrm>
            <a:off x="7631660" y="4962567"/>
            <a:ext cx="81648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power</a:t>
            </a:r>
          </a:p>
        </p:txBody>
      </p:sp>
      <p:sp>
        <p:nvSpPr>
          <p:cNvPr id="38" name="Rectangle 37">
            <a:extLst>
              <a:ext uri="{FF2B5EF4-FFF2-40B4-BE49-F238E27FC236}">
                <a16:creationId xmlns="" xmlns:a16="http://schemas.microsoft.com/office/drawing/2014/main" id="{1DFC66EB-D425-8746-88E8-B189451CB216}"/>
              </a:ext>
            </a:extLst>
          </p:cNvPr>
          <p:cNvSpPr/>
          <p:nvPr/>
        </p:nvSpPr>
        <p:spPr>
          <a:xfrm>
            <a:off x="7631660" y="5303608"/>
            <a:ext cx="81648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preferences</a:t>
            </a:r>
          </a:p>
        </p:txBody>
      </p:sp>
      <p:sp>
        <p:nvSpPr>
          <p:cNvPr id="39" name="Rectangle 38">
            <a:extLst>
              <a:ext uri="{FF2B5EF4-FFF2-40B4-BE49-F238E27FC236}">
                <a16:creationId xmlns="" xmlns:a16="http://schemas.microsoft.com/office/drawing/2014/main" id="{EB5F5C3F-2CF3-DE40-9495-4C5DE0328853}"/>
              </a:ext>
            </a:extLst>
          </p:cNvPr>
          <p:cNvSpPr/>
          <p:nvPr/>
        </p:nvSpPr>
        <p:spPr>
          <a:xfrm>
            <a:off x="7631660" y="5644167"/>
            <a:ext cx="81648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provider</a:t>
            </a:r>
          </a:p>
        </p:txBody>
      </p:sp>
      <p:sp>
        <p:nvSpPr>
          <p:cNvPr id="40" name="Rectangle 39">
            <a:extLst>
              <a:ext uri="{FF2B5EF4-FFF2-40B4-BE49-F238E27FC236}">
                <a16:creationId xmlns="" xmlns:a16="http://schemas.microsoft.com/office/drawing/2014/main" id="{F3C53FBB-78AC-5A4E-A269-67099B61647B}"/>
              </a:ext>
            </a:extLst>
          </p:cNvPr>
          <p:cNvSpPr/>
          <p:nvPr/>
        </p:nvSpPr>
        <p:spPr>
          <a:xfrm>
            <a:off x="7631658" y="5989027"/>
            <a:ext cx="957021"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remotecontrol</a:t>
            </a:r>
          </a:p>
        </p:txBody>
      </p:sp>
      <p:sp>
        <p:nvSpPr>
          <p:cNvPr id="41" name="Rectangle 40">
            <a:extLst>
              <a:ext uri="{FF2B5EF4-FFF2-40B4-BE49-F238E27FC236}">
                <a16:creationId xmlns="" xmlns:a16="http://schemas.microsoft.com/office/drawing/2014/main" id="{DA454E97-FDEB-F046-B99F-51C3CDF1BE26}"/>
              </a:ext>
            </a:extLst>
          </p:cNvPr>
          <p:cNvSpPr/>
          <p:nvPr/>
        </p:nvSpPr>
        <p:spPr>
          <a:xfrm>
            <a:off x="7631658" y="6333886"/>
            <a:ext cx="957021"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search</a:t>
            </a:r>
          </a:p>
        </p:txBody>
      </p:sp>
      <p:sp>
        <p:nvSpPr>
          <p:cNvPr id="42" name="Rectangle 41">
            <a:extLst>
              <a:ext uri="{FF2B5EF4-FFF2-40B4-BE49-F238E27FC236}">
                <a16:creationId xmlns="" xmlns:a16="http://schemas.microsoft.com/office/drawing/2014/main" id="{4B61BCF1-AA00-AB4C-AD6B-0FF7322873C4}"/>
              </a:ext>
            </a:extLst>
          </p:cNvPr>
          <p:cNvSpPr/>
          <p:nvPr/>
        </p:nvSpPr>
        <p:spPr>
          <a:xfrm>
            <a:off x="6120453" y="4640500"/>
            <a:ext cx="1115843"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service</a:t>
            </a:r>
          </a:p>
        </p:txBody>
      </p:sp>
      <p:sp>
        <p:nvSpPr>
          <p:cNvPr id="43" name="Rectangle 42">
            <a:extLst>
              <a:ext uri="{FF2B5EF4-FFF2-40B4-BE49-F238E27FC236}">
                <a16:creationId xmlns="" xmlns:a16="http://schemas.microsoft.com/office/drawing/2014/main" id="{A90DF5CA-8757-A640-A8B3-9A9060301213}"/>
              </a:ext>
            </a:extLst>
          </p:cNvPr>
          <p:cNvSpPr/>
          <p:nvPr/>
        </p:nvSpPr>
        <p:spPr>
          <a:xfrm>
            <a:off x="6120452" y="4985359"/>
            <a:ext cx="1115843"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setup</a:t>
            </a:r>
          </a:p>
        </p:txBody>
      </p:sp>
      <p:sp>
        <p:nvSpPr>
          <p:cNvPr id="44" name="Rectangle 43">
            <a:extLst>
              <a:ext uri="{FF2B5EF4-FFF2-40B4-BE49-F238E27FC236}">
                <a16:creationId xmlns="" xmlns:a16="http://schemas.microsoft.com/office/drawing/2014/main" id="{80ECEE23-FFB1-844B-86D2-D6B4DDB5E861}"/>
              </a:ext>
            </a:extLst>
          </p:cNvPr>
          <p:cNvSpPr/>
          <p:nvPr/>
        </p:nvSpPr>
        <p:spPr>
          <a:xfrm>
            <a:off x="6120452" y="5330218"/>
            <a:ext cx="1115843"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search</a:t>
            </a:r>
          </a:p>
        </p:txBody>
      </p:sp>
      <p:sp>
        <p:nvSpPr>
          <p:cNvPr id="45" name="Rectangle 44">
            <a:extLst>
              <a:ext uri="{FF2B5EF4-FFF2-40B4-BE49-F238E27FC236}">
                <a16:creationId xmlns="" xmlns:a16="http://schemas.microsoft.com/office/drawing/2014/main" id="{A435621A-633E-314C-89E9-1AE1917B3F0C}"/>
              </a:ext>
            </a:extLst>
          </p:cNvPr>
          <p:cNvSpPr/>
          <p:nvPr/>
        </p:nvSpPr>
        <p:spPr>
          <a:xfrm>
            <a:off x="4639157" y="4640499"/>
            <a:ext cx="796938"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ui</a:t>
            </a:r>
          </a:p>
        </p:txBody>
      </p:sp>
      <p:sp>
        <p:nvSpPr>
          <p:cNvPr id="46" name="Rectangle 45">
            <a:extLst>
              <a:ext uri="{FF2B5EF4-FFF2-40B4-BE49-F238E27FC236}">
                <a16:creationId xmlns="" xmlns:a16="http://schemas.microsoft.com/office/drawing/2014/main" id="{375C5646-6060-A347-9EE7-60B893245703}"/>
              </a:ext>
            </a:extLst>
          </p:cNvPr>
          <p:cNvSpPr/>
          <p:nvPr/>
        </p:nvSpPr>
        <p:spPr>
          <a:xfrm>
            <a:off x="4639157" y="4989680"/>
            <a:ext cx="1229812"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ui.compose</a:t>
            </a:r>
          </a:p>
        </p:txBody>
      </p:sp>
      <p:sp>
        <p:nvSpPr>
          <p:cNvPr id="47" name="Rectangle 46">
            <a:extLst>
              <a:ext uri="{FF2B5EF4-FFF2-40B4-BE49-F238E27FC236}">
                <a16:creationId xmlns="" xmlns:a16="http://schemas.microsoft.com/office/drawing/2014/main" id="{D5D9DAD1-398D-9F4C-A0F6-16A3C7328D81}"/>
              </a:ext>
            </a:extLst>
          </p:cNvPr>
          <p:cNvSpPr/>
          <p:nvPr/>
        </p:nvSpPr>
        <p:spPr>
          <a:xfrm>
            <a:off x="4639157" y="5338862"/>
            <a:ext cx="1229812"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ui.crypto</a:t>
            </a:r>
          </a:p>
        </p:txBody>
      </p:sp>
      <p:sp>
        <p:nvSpPr>
          <p:cNvPr id="48" name="Rectangle 47">
            <a:extLst>
              <a:ext uri="{FF2B5EF4-FFF2-40B4-BE49-F238E27FC236}">
                <a16:creationId xmlns="" xmlns:a16="http://schemas.microsoft.com/office/drawing/2014/main" id="{2DDDF095-D96A-834E-8330-AFF4720D4553}"/>
              </a:ext>
            </a:extLst>
          </p:cNvPr>
          <p:cNvSpPr/>
          <p:nvPr/>
        </p:nvSpPr>
        <p:spPr>
          <a:xfrm>
            <a:off x="4639157" y="5690180"/>
            <a:ext cx="1229812"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dirty="0" err="1">
                <a:solidFill>
                  <a:prstClr val="white"/>
                </a:solidFill>
              </a:rPr>
              <a:t>ui.dialog</a:t>
            </a:r>
            <a:endParaRPr lang="en-US" sz="1050" dirty="0">
              <a:solidFill>
                <a:prstClr val="white"/>
              </a:solidFill>
            </a:endParaRPr>
          </a:p>
        </p:txBody>
      </p:sp>
      <p:sp>
        <p:nvSpPr>
          <p:cNvPr id="49" name="Rectangle 48">
            <a:extLst>
              <a:ext uri="{FF2B5EF4-FFF2-40B4-BE49-F238E27FC236}">
                <a16:creationId xmlns="" xmlns:a16="http://schemas.microsoft.com/office/drawing/2014/main" id="{617B98BB-5936-7747-B210-66FB039DA633}"/>
              </a:ext>
            </a:extLst>
          </p:cNvPr>
          <p:cNvSpPr/>
          <p:nvPr/>
        </p:nvSpPr>
        <p:spPr>
          <a:xfrm>
            <a:off x="4639157" y="6041499"/>
            <a:ext cx="1229812"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ui.message</a:t>
            </a:r>
          </a:p>
        </p:txBody>
      </p:sp>
      <p:sp>
        <p:nvSpPr>
          <p:cNvPr id="50" name="Rectangle 49">
            <a:extLst>
              <a:ext uri="{FF2B5EF4-FFF2-40B4-BE49-F238E27FC236}">
                <a16:creationId xmlns="" xmlns:a16="http://schemas.microsoft.com/office/drawing/2014/main" id="{81A99186-28F3-6E48-868E-372881116E3E}"/>
              </a:ext>
            </a:extLst>
          </p:cNvPr>
          <p:cNvSpPr/>
          <p:nvPr/>
        </p:nvSpPr>
        <p:spPr>
          <a:xfrm>
            <a:off x="4639156" y="6392817"/>
            <a:ext cx="1229812" cy="2442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050">
                <a:solidFill>
                  <a:prstClr val="white"/>
                </a:solidFill>
              </a:rPr>
              <a:t>ui.messageview</a:t>
            </a:r>
          </a:p>
        </p:txBody>
      </p:sp>
      <p:sp>
        <p:nvSpPr>
          <p:cNvPr id="51" name="Rectangle 50">
            <a:extLst>
              <a:ext uri="{FF2B5EF4-FFF2-40B4-BE49-F238E27FC236}">
                <a16:creationId xmlns="" xmlns:a16="http://schemas.microsoft.com/office/drawing/2014/main" id="{24030A84-8B07-C64E-9FA4-5971FA19326A}"/>
              </a:ext>
            </a:extLst>
          </p:cNvPr>
          <p:cNvSpPr/>
          <p:nvPr/>
        </p:nvSpPr>
        <p:spPr>
          <a:xfrm>
            <a:off x="6120453" y="5692170"/>
            <a:ext cx="1115843"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view</a:t>
            </a:r>
          </a:p>
        </p:txBody>
      </p:sp>
      <p:sp>
        <p:nvSpPr>
          <p:cNvPr id="52" name="Rectangle 51">
            <a:extLst>
              <a:ext uri="{FF2B5EF4-FFF2-40B4-BE49-F238E27FC236}">
                <a16:creationId xmlns="" xmlns:a16="http://schemas.microsoft.com/office/drawing/2014/main" id="{12A4FD2D-3129-E540-B275-F065A52CF42B}"/>
              </a:ext>
            </a:extLst>
          </p:cNvPr>
          <p:cNvSpPr/>
          <p:nvPr/>
        </p:nvSpPr>
        <p:spPr>
          <a:xfrm>
            <a:off x="6120452" y="6041500"/>
            <a:ext cx="1115843" cy="2421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100">
                <a:solidFill>
                  <a:prstClr val="white"/>
                </a:solidFill>
              </a:rPr>
              <a:t>widget.list</a:t>
            </a:r>
          </a:p>
        </p:txBody>
      </p:sp>
      <p:sp>
        <p:nvSpPr>
          <p:cNvPr id="102" name="Rectangle 101">
            <a:extLst>
              <a:ext uri="{FF2B5EF4-FFF2-40B4-BE49-F238E27FC236}">
                <a16:creationId xmlns="" xmlns:a16="http://schemas.microsoft.com/office/drawing/2014/main" id="{FEB33B38-8110-124E-B594-A2E16A89C0F7}"/>
              </a:ext>
            </a:extLst>
          </p:cNvPr>
          <p:cNvSpPr/>
          <p:nvPr/>
        </p:nvSpPr>
        <p:spPr>
          <a:xfrm>
            <a:off x="422707" y="986874"/>
            <a:ext cx="3728856" cy="3681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800" b="1">
                <a:solidFill>
                  <a:prstClr val="white"/>
                </a:solidFill>
              </a:rPr>
              <a:t>K9mail-library</a:t>
            </a:r>
          </a:p>
        </p:txBody>
      </p:sp>
      <p:sp>
        <p:nvSpPr>
          <p:cNvPr id="103" name="Rectangle 102">
            <a:extLst>
              <a:ext uri="{FF2B5EF4-FFF2-40B4-BE49-F238E27FC236}">
                <a16:creationId xmlns="" xmlns:a16="http://schemas.microsoft.com/office/drawing/2014/main" id="{9C77C2D8-E00A-184C-9BF4-94CD4BAA7027}"/>
              </a:ext>
            </a:extLst>
          </p:cNvPr>
          <p:cNvSpPr/>
          <p:nvPr/>
        </p:nvSpPr>
        <p:spPr>
          <a:xfrm>
            <a:off x="4639156" y="986874"/>
            <a:ext cx="4251469" cy="3681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defTabSz="768111" fontAlgn="auto">
              <a:spcBef>
                <a:spcPts val="0"/>
              </a:spcBef>
              <a:spcAft>
                <a:spcPts val="0"/>
              </a:spcAft>
            </a:pPr>
            <a:r>
              <a:rPr lang="en-US" sz="1800" b="1" dirty="0">
                <a:solidFill>
                  <a:prstClr val="white"/>
                </a:solidFill>
              </a:rPr>
              <a:t>k9mail</a:t>
            </a:r>
            <a:endParaRPr lang="en-US" sz="1100" b="1" dirty="0">
              <a:solidFill>
                <a:prstClr val="white"/>
              </a:solidFill>
            </a:endParaRPr>
          </a:p>
        </p:txBody>
      </p:sp>
    </p:spTree>
    <p:extLst>
      <p:ext uri="{BB962C8B-B14F-4D97-AF65-F5344CB8AC3E}">
        <p14:creationId xmlns:p14="http://schemas.microsoft.com/office/powerpoint/2010/main" val="37531671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 xmlns:a16="http://schemas.microsoft.com/office/drawing/2014/main" id="{C0114E00-ED7B-7243-8FDD-506397DB01E6}"/>
              </a:ext>
            </a:extLst>
          </p:cNvPr>
          <p:cNvSpPr/>
          <p:nvPr/>
        </p:nvSpPr>
        <p:spPr>
          <a:xfrm>
            <a:off x="1017755" y="1939987"/>
            <a:ext cx="6464452" cy="30040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714" b="1">
                <a:solidFill>
                  <a:schemeClr val="tx1"/>
                </a:solidFill>
              </a:rPr>
              <a:t>Business layer (3.)</a:t>
            </a:r>
          </a:p>
        </p:txBody>
      </p:sp>
      <p:sp>
        <p:nvSpPr>
          <p:cNvPr id="4" name="Rectangle 3">
            <a:extLst>
              <a:ext uri="{FF2B5EF4-FFF2-40B4-BE49-F238E27FC236}">
                <a16:creationId xmlns="" xmlns:a16="http://schemas.microsoft.com/office/drawing/2014/main" id="{67500EE2-2F96-6A4A-9156-9E043A72BE49}"/>
              </a:ext>
            </a:extLst>
          </p:cNvPr>
          <p:cNvSpPr/>
          <p:nvPr/>
        </p:nvSpPr>
        <p:spPr>
          <a:xfrm>
            <a:off x="1017755" y="549914"/>
            <a:ext cx="3390895" cy="12227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714" b="1">
                <a:solidFill>
                  <a:schemeClr val="tx1"/>
                </a:solidFill>
              </a:rPr>
              <a:t>Presentation Layer (1.)</a:t>
            </a:r>
          </a:p>
        </p:txBody>
      </p:sp>
      <p:sp>
        <p:nvSpPr>
          <p:cNvPr id="38" name="Rectangle 37">
            <a:extLst>
              <a:ext uri="{FF2B5EF4-FFF2-40B4-BE49-F238E27FC236}">
                <a16:creationId xmlns="" xmlns:a16="http://schemas.microsoft.com/office/drawing/2014/main" id="{639FDED9-38FF-FE4B-8481-8C881D8E4B48}"/>
              </a:ext>
            </a:extLst>
          </p:cNvPr>
          <p:cNvSpPr/>
          <p:nvPr/>
        </p:nvSpPr>
        <p:spPr>
          <a:xfrm>
            <a:off x="1017755" y="5128650"/>
            <a:ext cx="6464452" cy="7594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714" b="1">
                <a:solidFill>
                  <a:schemeClr val="tx1"/>
                </a:solidFill>
              </a:rPr>
              <a:t>Data Access Layer (4.)</a:t>
            </a:r>
          </a:p>
        </p:txBody>
      </p:sp>
      <p:sp>
        <p:nvSpPr>
          <p:cNvPr id="42" name="Magnetic Disk 41">
            <a:extLst>
              <a:ext uri="{FF2B5EF4-FFF2-40B4-BE49-F238E27FC236}">
                <a16:creationId xmlns="" xmlns:a16="http://schemas.microsoft.com/office/drawing/2014/main" id="{ACC32DD4-EB07-AF4E-A59D-38AE03021B48}"/>
              </a:ext>
            </a:extLst>
          </p:cNvPr>
          <p:cNvSpPr/>
          <p:nvPr/>
        </p:nvSpPr>
        <p:spPr>
          <a:xfrm>
            <a:off x="3005710" y="6169594"/>
            <a:ext cx="1386261" cy="66369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14"/>
              <a:t>SQLiteDB</a:t>
            </a:r>
          </a:p>
        </p:txBody>
      </p:sp>
      <p:sp>
        <p:nvSpPr>
          <p:cNvPr id="47" name="Rectangle 46">
            <a:extLst>
              <a:ext uri="{FF2B5EF4-FFF2-40B4-BE49-F238E27FC236}">
                <a16:creationId xmlns="" xmlns:a16="http://schemas.microsoft.com/office/drawing/2014/main" id="{20EE40C4-DB77-CE49-BD09-3850CCDEACF2}"/>
              </a:ext>
            </a:extLst>
          </p:cNvPr>
          <p:cNvSpPr/>
          <p:nvPr/>
        </p:nvSpPr>
        <p:spPr>
          <a:xfrm>
            <a:off x="2081430" y="664349"/>
            <a:ext cx="2229192" cy="754633"/>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user-interface-logic (1.2.)</a:t>
            </a:r>
          </a:p>
        </p:txBody>
      </p:sp>
      <p:sp>
        <p:nvSpPr>
          <p:cNvPr id="50" name="Rectangle 49">
            <a:extLst>
              <a:ext uri="{FF2B5EF4-FFF2-40B4-BE49-F238E27FC236}">
                <a16:creationId xmlns="" xmlns:a16="http://schemas.microsoft.com/office/drawing/2014/main" id="{920B37CF-3B69-244D-89CA-985C63D01630}"/>
              </a:ext>
            </a:extLst>
          </p:cNvPr>
          <p:cNvSpPr/>
          <p:nvPr/>
        </p:nvSpPr>
        <p:spPr>
          <a:xfrm>
            <a:off x="4476030" y="549914"/>
            <a:ext cx="3006177" cy="12227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714" b="1">
                <a:solidFill>
                  <a:schemeClr val="tx1"/>
                </a:solidFill>
              </a:rPr>
              <a:t>Service Layer (2.) </a:t>
            </a:r>
          </a:p>
        </p:txBody>
      </p:sp>
      <p:grpSp>
        <p:nvGrpSpPr>
          <p:cNvPr id="86" name="Group 85">
            <a:extLst>
              <a:ext uri="{FF2B5EF4-FFF2-40B4-BE49-F238E27FC236}">
                <a16:creationId xmlns="" xmlns:a16="http://schemas.microsoft.com/office/drawing/2014/main" id="{29AA7D68-95B8-9D47-BEE6-AF5D21A297FC}"/>
              </a:ext>
            </a:extLst>
          </p:cNvPr>
          <p:cNvGrpSpPr/>
          <p:nvPr/>
        </p:nvGrpSpPr>
        <p:grpSpPr>
          <a:xfrm>
            <a:off x="82516" y="3770652"/>
            <a:ext cx="800391" cy="373224"/>
            <a:chOff x="7491223" y="8444632"/>
            <a:chExt cx="1120548" cy="522514"/>
          </a:xfrm>
        </p:grpSpPr>
        <p:sp>
          <p:nvSpPr>
            <p:cNvPr id="51" name="Rectangle 50">
              <a:extLst>
                <a:ext uri="{FF2B5EF4-FFF2-40B4-BE49-F238E27FC236}">
                  <a16:creationId xmlns="" xmlns:a16="http://schemas.microsoft.com/office/drawing/2014/main" id="{7A8F149D-22B3-814F-9BFF-79F1F35BBD7C}"/>
                </a:ext>
              </a:extLst>
            </p:cNvPr>
            <p:cNvSpPr/>
            <p:nvPr/>
          </p:nvSpPr>
          <p:spPr>
            <a:xfrm>
              <a:off x="7491223" y="8526275"/>
              <a:ext cx="1045028" cy="44087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endParaRPr lang="en-US" sz="750"/>
            </a:p>
          </p:txBody>
        </p:sp>
        <p:sp>
          <p:nvSpPr>
            <p:cNvPr id="52" name="Rectangle 51">
              <a:extLst>
                <a:ext uri="{FF2B5EF4-FFF2-40B4-BE49-F238E27FC236}">
                  <a16:creationId xmlns="" xmlns:a16="http://schemas.microsoft.com/office/drawing/2014/main" id="{38FC4594-4A91-A143-AF64-FDFBCBC76843}"/>
                </a:ext>
              </a:extLst>
            </p:cNvPr>
            <p:cNvSpPr/>
            <p:nvPr/>
          </p:nvSpPr>
          <p:spPr>
            <a:xfrm>
              <a:off x="7566743" y="8444632"/>
              <a:ext cx="1045028" cy="44087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750"/>
                <a:t>mail_providers</a:t>
              </a:r>
            </a:p>
          </p:txBody>
        </p:sp>
      </p:grpSp>
      <p:sp>
        <p:nvSpPr>
          <p:cNvPr id="65" name="Rectangle 64">
            <a:extLst>
              <a:ext uri="{FF2B5EF4-FFF2-40B4-BE49-F238E27FC236}">
                <a16:creationId xmlns="" xmlns:a16="http://schemas.microsoft.com/office/drawing/2014/main" id="{B33F1FF7-556A-A04E-8159-01BAC9E8607A}"/>
              </a:ext>
            </a:extLst>
          </p:cNvPr>
          <p:cNvSpPr/>
          <p:nvPr/>
        </p:nvSpPr>
        <p:spPr>
          <a:xfrm>
            <a:off x="7554691" y="549914"/>
            <a:ext cx="1172812" cy="53382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pPr algn="ctr"/>
            <a:r>
              <a:rPr lang="en-US" sz="1714" b="1">
                <a:solidFill>
                  <a:schemeClr val="tx1"/>
                </a:solidFill>
              </a:rPr>
              <a:t>Cross-cutting (5.)</a:t>
            </a:r>
          </a:p>
        </p:txBody>
      </p:sp>
      <p:pic>
        <p:nvPicPr>
          <p:cNvPr id="66" name="Picture 65">
            <a:extLst>
              <a:ext uri="{FF2B5EF4-FFF2-40B4-BE49-F238E27FC236}">
                <a16:creationId xmlns="" xmlns:a16="http://schemas.microsoft.com/office/drawing/2014/main" id="{D6F2C49F-5CD6-E74A-A67C-9F0E3549EBAB}"/>
              </a:ext>
            </a:extLst>
          </p:cNvPr>
          <p:cNvPicPr>
            <a:picLocks noChangeAspect="1"/>
          </p:cNvPicPr>
          <p:nvPr/>
        </p:nvPicPr>
        <p:blipFill>
          <a:blip r:embed="rId2"/>
          <a:stretch>
            <a:fillRect/>
          </a:stretch>
        </p:blipFill>
        <p:spPr>
          <a:xfrm>
            <a:off x="1372719" y="99282"/>
            <a:ext cx="339452" cy="339452"/>
          </a:xfrm>
          <a:prstGeom prst="rect">
            <a:avLst/>
          </a:prstGeom>
        </p:spPr>
      </p:pic>
      <p:pic>
        <p:nvPicPr>
          <p:cNvPr id="70" name="Picture 69">
            <a:extLst>
              <a:ext uri="{FF2B5EF4-FFF2-40B4-BE49-F238E27FC236}">
                <a16:creationId xmlns="" xmlns:a16="http://schemas.microsoft.com/office/drawing/2014/main" id="{223DDD7C-6811-7845-B5FE-075F299930E8}"/>
              </a:ext>
            </a:extLst>
          </p:cNvPr>
          <p:cNvPicPr>
            <a:picLocks noChangeAspect="1"/>
          </p:cNvPicPr>
          <p:nvPr/>
        </p:nvPicPr>
        <p:blipFill>
          <a:blip r:embed="rId3"/>
          <a:stretch>
            <a:fillRect/>
          </a:stretch>
        </p:blipFill>
        <p:spPr>
          <a:xfrm>
            <a:off x="2976301" y="114159"/>
            <a:ext cx="339452" cy="339452"/>
          </a:xfrm>
          <a:prstGeom prst="rect">
            <a:avLst/>
          </a:prstGeom>
        </p:spPr>
      </p:pic>
      <p:sp>
        <p:nvSpPr>
          <p:cNvPr id="72" name="Rectangle 71">
            <a:extLst>
              <a:ext uri="{FF2B5EF4-FFF2-40B4-BE49-F238E27FC236}">
                <a16:creationId xmlns="" xmlns:a16="http://schemas.microsoft.com/office/drawing/2014/main" id="{54661519-823A-F448-A8D0-560055B9E83D}"/>
              </a:ext>
            </a:extLst>
          </p:cNvPr>
          <p:cNvSpPr/>
          <p:nvPr/>
        </p:nvSpPr>
        <p:spPr>
          <a:xfrm>
            <a:off x="5912265" y="684906"/>
            <a:ext cx="1502562" cy="750354"/>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intent provider (2.2.)</a:t>
            </a:r>
          </a:p>
        </p:txBody>
      </p:sp>
      <p:pic>
        <p:nvPicPr>
          <p:cNvPr id="73" name="Picture 72">
            <a:extLst>
              <a:ext uri="{FF2B5EF4-FFF2-40B4-BE49-F238E27FC236}">
                <a16:creationId xmlns="" xmlns:a16="http://schemas.microsoft.com/office/drawing/2014/main" id="{6ED9BBCB-AB38-BC42-87DD-5860DD1C022C}"/>
              </a:ext>
            </a:extLst>
          </p:cNvPr>
          <p:cNvPicPr>
            <a:picLocks noChangeAspect="1"/>
          </p:cNvPicPr>
          <p:nvPr/>
        </p:nvPicPr>
        <p:blipFill>
          <a:blip r:embed="rId4"/>
          <a:stretch>
            <a:fillRect/>
          </a:stretch>
        </p:blipFill>
        <p:spPr>
          <a:xfrm>
            <a:off x="5609632" y="122087"/>
            <a:ext cx="368404" cy="368404"/>
          </a:xfrm>
          <a:prstGeom prst="rect">
            <a:avLst/>
          </a:prstGeom>
        </p:spPr>
      </p:pic>
      <p:sp>
        <p:nvSpPr>
          <p:cNvPr id="80" name="Rectangle 79">
            <a:extLst>
              <a:ext uri="{FF2B5EF4-FFF2-40B4-BE49-F238E27FC236}">
                <a16:creationId xmlns="" xmlns:a16="http://schemas.microsoft.com/office/drawing/2014/main" id="{193C9424-8851-7A4B-A5D8-586BD539A17D}"/>
              </a:ext>
            </a:extLst>
          </p:cNvPr>
          <p:cNvSpPr/>
          <p:nvPr/>
        </p:nvSpPr>
        <p:spPr>
          <a:xfrm>
            <a:off x="82516" y="2845102"/>
            <a:ext cx="835379" cy="5864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solidFill>
                  <a:schemeClr val="bg1"/>
                </a:solidFill>
              </a:rPr>
              <a:t>AlarmManager API</a:t>
            </a:r>
            <a:endParaRPr lang="en-US" sz="429">
              <a:solidFill>
                <a:schemeClr val="bg1"/>
              </a:solidFill>
            </a:endParaRPr>
          </a:p>
        </p:txBody>
      </p:sp>
      <p:sp>
        <p:nvSpPr>
          <p:cNvPr id="41" name="Rectangle 40">
            <a:extLst>
              <a:ext uri="{FF2B5EF4-FFF2-40B4-BE49-F238E27FC236}">
                <a16:creationId xmlns="" xmlns:a16="http://schemas.microsoft.com/office/drawing/2014/main" id="{6E63509B-08A8-6C4E-A23C-7C75D04131B0}"/>
              </a:ext>
            </a:extLst>
          </p:cNvPr>
          <p:cNvSpPr/>
          <p:nvPr/>
        </p:nvSpPr>
        <p:spPr>
          <a:xfrm>
            <a:off x="4521938" y="677395"/>
            <a:ext cx="1342406" cy="754633"/>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content provider (2.1.)</a:t>
            </a:r>
          </a:p>
        </p:txBody>
      </p:sp>
      <p:sp>
        <p:nvSpPr>
          <p:cNvPr id="53" name="Rectangle 52">
            <a:extLst>
              <a:ext uri="{FF2B5EF4-FFF2-40B4-BE49-F238E27FC236}">
                <a16:creationId xmlns="" xmlns:a16="http://schemas.microsoft.com/office/drawing/2014/main" id="{893F6621-3F66-184F-AB74-55F40531D3A0}"/>
              </a:ext>
            </a:extLst>
          </p:cNvPr>
          <p:cNvSpPr/>
          <p:nvPr/>
        </p:nvSpPr>
        <p:spPr>
          <a:xfrm>
            <a:off x="2140775" y="773950"/>
            <a:ext cx="637247" cy="1907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activity.*</a:t>
            </a:r>
          </a:p>
        </p:txBody>
      </p:sp>
      <p:sp>
        <p:nvSpPr>
          <p:cNvPr id="56" name="Rectangle 55">
            <a:extLst>
              <a:ext uri="{FF2B5EF4-FFF2-40B4-BE49-F238E27FC236}">
                <a16:creationId xmlns="" xmlns:a16="http://schemas.microsoft.com/office/drawing/2014/main" id="{5CE2116A-0768-4742-88F4-57DEE3C57457}"/>
              </a:ext>
            </a:extLst>
          </p:cNvPr>
          <p:cNvSpPr/>
          <p:nvPr/>
        </p:nvSpPr>
        <p:spPr>
          <a:xfrm>
            <a:off x="2137310" y="1009616"/>
            <a:ext cx="637247" cy="1873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fragment.*</a:t>
            </a:r>
          </a:p>
        </p:txBody>
      </p:sp>
      <p:grpSp>
        <p:nvGrpSpPr>
          <p:cNvPr id="8" name="Group 7">
            <a:extLst>
              <a:ext uri="{FF2B5EF4-FFF2-40B4-BE49-F238E27FC236}">
                <a16:creationId xmlns="" xmlns:a16="http://schemas.microsoft.com/office/drawing/2014/main" id="{C612A29B-6543-B54C-9B10-33E69232BA69}"/>
              </a:ext>
            </a:extLst>
          </p:cNvPr>
          <p:cNvGrpSpPr/>
          <p:nvPr/>
        </p:nvGrpSpPr>
        <p:grpSpPr>
          <a:xfrm>
            <a:off x="1106685" y="667005"/>
            <a:ext cx="885815" cy="754633"/>
            <a:chOff x="1549358" y="933807"/>
            <a:chExt cx="1240141" cy="1056486"/>
          </a:xfrm>
        </p:grpSpPr>
        <p:sp>
          <p:nvSpPr>
            <p:cNvPr id="44" name="Rectangle 43">
              <a:extLst>
                <a:ext uri="{FF2B5EF4-FFF2-40B4-BE49-F238E27FC236}">
                  <a16:creationId xmlns="" xmlns:a16="http://schemas.microsoft.com/office/drawing/2014/main" id="{17544F0A-6A59-7848-A17F-905119A93A2B}"/>
                </a:ext>
              </a:extLst>
            </p:cNvPr>
            <p:cNvSpPr/>
            <p:nvPr/>
          </p:nvSpPr>
          <p:spPr>
            <a:xfrm>
              <a:off x="1549358" y="933807"/>
              <a:ext cx="1240141" cy="1056486"/>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pPr algn="ctr"/>
              <a:r>
                <a:rPr lang="en-US" sz="1000" b="1">
                  <a:solidFill>
                    <a:schemeClr val="tx1"/>
                  </a:solidFill>
                </a:rPr>
                <a:t>user-interface (1.1.)</a:t>
              </a:r>
            </a:p>
          </p:txBody>
        </p:sp>
        <p:sp>
          <p:nvSpPr>
            <p:cNvPr id="57" name="Rectangle 56">
              <a:extLst>
                <a:ext uri="{FF2B5EF4-FFF2-40B4-BE49-F238E27FC236}">
                  <a16:creationId xmlns="" xmlns:a16="http://schemas.microsoft.com/office/drawing/2014/main" id="{CE64C2AF-7EA2-F445-9073-385C69E2358C}"/>
                </a:ext>
              </a:extLst>
            </p:cNvPr>
            <p:cNvSpPr/>
            <p:nvPr/>
          </p:nvSpPr>
          <p:spPr>
            <a:xfrm>
              <a:off x="1664802" y="1071366"/>
              <a:ext cx="989243" cy="3731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layout (.xml files, .kt)</a:t>
              </a:r>
            </a:p>
          </p:txBody>
        </p:sp>
      </p:grpSp>
      <p:sp>
        <p:nvSpPr>
          <p:cNvPr id="74" name="Rectangle 73">
            <a:extLst>
              <a:ext uri="{FF2B5EF4-FFF2-40B4-BE49-F238E27FC236}">
                <a16:creationId xmlns="" xmlns:a16="http://schemas.microsoft.com/office/drawing/2014/main" id="{1AA9B51A-6913-8D4F-BC6D-E46DA7DF9662}"/>
              </a:ext>
            </a:extLst>
          </p:cNvPr>
          <p:cNvSpPr/>
          <p:nvPr/>
        </p:nvSpPr>
        <p:spPr>
          <a:xfrm>
            <a:off x="5240264" y="3371940"/>
            <a:ext cx="2145749" cy="1212996"/>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Business Components (3.3.)</a:t>
            </a:r>
          </a:p>
        </p:txBody>
      </p:sp>
      <p:sp>
        <p:nvSpPr>
          <p:cNvPr id="75" name="Rectangle 74">
            <a:extLst>
              <a:ext uri="{FF2B5EF4-FFF2-40B4-BE49-F238E27FC236}">
                <a16:creationId xmlns="" xmlns:a16="http://schemas.microsoft.com/office/drawing/2014/main" id="{C21712B2-135B-1448-9DD4-AA3749EFD6B3}"/>
              </a:ext>
            </a:extLst>
          </p:cNvPr>
          <p:cNvSpPr/>
          <p:nvPr/>
        </p:nvSpPr>
        <p:spPr>
          <a:xfrm>
            <a:off x="5240264" y="2604303"/>
            <a:ext cx="2145749" cy="714284"/>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Business Entity Components (3.4.)</a:t>
            </a:r>
          </a:p>
        </p:txBody>
      </p:sp>
      <p:sp>
        <p:nvSpPr>
          <p:cNvPr id="81" name="Rectangle 80">
            <a:extLst>
              <a:ext uri="{FF2B5EF4-FFF2-40B4-BE49-F238E27FC236}">
                <a16:creationId xmlns="" xmlns:a16="http://schemas.microsoft.com/office/drawing/2014/main" id="{773B2CA2-EF86-644E-9492-0D2C8468D7CC}"/>
              </a:ext>
            </a:extLst>
          </p:cNvPr>
          <p:cNvSpPr/>
          <p:nvPr/>
        </p:nvSpPr>
        <p:spPr>
          <a:xfrm>
            <a:off x="1106685" y="2604304"/>
            <a:ext cx="4087532" cy="1980633"/>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Business Workflow (3.2.)</a:t>
            </a:r>
          </a:p>
        </p:txBody>
      </p:sp>
      <p:grpSp>
        <p:nvGrpSpPr>
          <p:cNvPr id="83" name="Group 82">
            <a:extLst>
              <a:ext uri="{FF2B5EF4-FFF2-40B4-BE49-F238E27FC236}">
                <a16:creationId xmlns="" xmlns:a16="http://schemas.microsoft.com/office/drawing/2014/main" id="{4D4BF4AA-9EF0-3344-B67F-5F59EA9D81D9}"/>
              </a:ext>
            </a:extLst>
          </p:cNvPr>
          <p:cNvGrpSpPr/>
          <p:nvPr/>
        </p:nvGrpSpPr>
        <p:grpSpPr>
          <a:xfrm>
            <a:off x="2446377" y="3371940"/>
            <a:ext cx="1082521" cy="946657"/>
            <a:chOff x="3430502" y="4209219"/>
            <a:chExt cx="1515530" cy="1325320"/>
          </a:xfrm>
        </p:grpSpPr>
        <p:sp>
          <p:nvSpPr>
            <p:cNvPr id="84" name="Rectangle 83">
              <a:extLst>
                <a:ext uri="{FF2B5EF4-FFF2-40B4-BE49-F238E27FC236}">
                  <a16:creationId xmlns="" xmlns:a16="http://schemas.microsoft.com/office/drawing/2014/main" id="{1CAC07C3-ECD3-A447-A7F1-1A9612D6E39D}"/>
                </a:ext>
              </a:extLst>
            </p:cNvPr>
            <p:cNvSpPr/>
            <p:nvPr/>
          </p:nvSpPr>
          <p:spPr>
            <a:xfrm>
              <a:off x="3430502" y="4209219"/>
              <a:ext cx="1515530" cy="1325320"/>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i="1">
                  <a:solidFill>
                    <a:schemeClr val="tx1"/>
                  </a:solidFill>
                </a:rPr>
                <a:t>MIME encoder | decoder (3.2.3.)</a:t>
              </a:r>
            </a:p>
          </p:txBody>
        </p:sp>
        <p:sp>
          <p:nvSpPr>
            <p:cNvPr id="89" name="Rectangle 88">
              <a:extLst>
                <a:ext uri="{FF2B5EF4-FFF2-40B4-BE49-F238E27FC236}">
                  <a16:creationId xmlns="" xmlns:a16="http://schemas.microsoft.com/office/drawing/2014/main" id="{D96F9489-01A6-DD43-BA6E-776BC4527E8D}"/>
                </a:ext>
              </a:extLst>
            </p:cNvPr>
            <p:cNvSpPr/>
            <p:nvPr/>
          </p:nvSpPr>
          <p:spPr>
            <a:xfrm>
              <a:off x="3565838" y="4320942"/>
              <a:ext cx="1248042" cy="2083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mail.internet</a:t>
              </a:r>
            </a:p>
          </p:txBody>
        </p:sp>
        <p:sp>
          <p:nvSpPr>
            <p:cNvPr id="94" name="Rectangle 93">
              <a:extLst>
                <a:ext uri="{FF2B5EF4-FFF2-40B4-BE49-F238E27FC236}">
                  <a16:creationId xmlns="" xmlns:a16="http://schemas.microsoft.com/office/drawing/2014/main" id="{34C5B526-979E-1649-94C0-8271C8A1A721}"/>
                </a:ext>
              </a:extLst>
            </p:cNvPr>
            <p:cNvSpPr/>
            <p:nvPr/>
          </p:nvSpPr>
          <p:spPr>
            <a:xfrm>
              <a:off x="3565838" y="4582746"/>
              <a:ext cx="1248042" cy="17707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mail.helper</a:t>
              </a:r>
            </a:p>
          </p:txBody>
        </p:sp>
        <p:sp>
          <p:nvSpPr>
            <p:cNvPr id="95" name="Rectangle 94">
              <a:extLst>
                <a:ext uri="{FF2B5EF4-FFF2-40B4-BE49-F238E27FC236}">
                  <a16:creationId xmlns="" xmlns:a16="http://schemas.microsoft.com/office/drawing/2014/main" id="{421A064D-B847-3C4B-957F-B9EEC5434EA6}"/>
                </a:ext>
              </a:extLst>
            </p:cNvPr>
            <p:cNvSpPr/>
            <p:nvPr/>
          </p:nvSpPr>
          <p:spPr>
            <a:xfrm>
              <a:off x="3564245" y="4816733"/>
              <a:ext cx="1248043" cy="2009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mail.filter</a:t>
              </a:r>
            </a:p>
          </p:txBody>
        </p:sp>
      </p:grpSp>
      <p:sp>
        <p:nvSpPr>
          <p:cNvPr id="100" name="Rectangle 99">
            <a:extLst>
              <a:ext uri="{FF2B5EF4-FFF2-40B4-BE49-F238E27FC236}">
                <a16:creationId xmlns="" xmlns:a16="http://schemas.microsoft.com/office/drawing/2014/main" id="{D05F2345-50C0-6942-B7DD-46A249022CD9}"/>
              </a:ext>
            </a:extLst>
          </p:cNvPr>
          <p:cNvSpPr/>
          <p:nvPr/>
        </p:nvSpPr>
        <p:spPr>
          <a:xfrm>
            <a:off x="1191971" y="2705146"/>
            <a:ext cx="3948433" cy="616984"/>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i="1">
                <a:solidFill>
                  <a:schemeClr val="tx1"/>
                </a:solidFill>
              </a:rPr>
              <a:t>Scheduling (3.2.1.)</a:t>
            </a:r>
          </a:p>
        </p:txBody>
      </p:sp>
      <p:cxnSp>
        <p:nvCxnSpPr>
          <p:cNvPr id="82" name="Straight Connector 81">
            <a:extLst>
              <a:ext uri="{FF2B5EF4-FFF2-40B4-BE49-F238E27FC236}">
                <a16:creationId xmlns="" xmlns:a16="http://schemas.microsoft.com/office/drawing/2014/main" id="{016F06FC-5518-3A4B-8145-E7D7A35F5646}"/>
              </a:ext>
            </a:extLst>
          </p:cNvPr>
          <p:cNvCxnSpPr>
            <a:cxnSpLocks/>
            <a:stCxn id="80" idx="3"/>
          </p:cNvCxnSpPr>
          <p:nvPr/>
        </p:nvCxnSpPr>
        <p:spPr>
          <a:xfrm>
            <a:off x="917895" y="3138313"/>
            <a:ext cx="274076"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61" name="Straight Arrow Connector 60">
            <a:extLst>
              <a:ext uri="{FF2B5EF4-FFF2-40B4-BE49-F238E27FC236}">
                <a16:creationId xmlns="" xmlns:a16="http://schemas.microsoft.com/office/drawing/2014/main" id="{3A98C705-5414-0944-B4E5-E14F72A24644}"/>
              </a:ext>
            </a:extLst>
          </p:cNvPr>
          <p:cNvCxnSpPr>
            <a:cxnSpLocks/>
          </p:cNvCxnSpPr>
          <p:nvPr/>
        </p:nvCxnSpPr>
        <p:spPr>
          <a:xfrm flipH="1">
            <a:off x="882907" y="3881044"/>
            <a:ext cx="30623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2" name="Straight Arrow Connector 61">
            <a:extLst>
              <a:ext uri="{FF2B5EF4-FFF2-40B4-BE49-F238E27FC236}">
                <a16:creationId xmlns="" xmlns:a16="http://schemas.microsoft.com/office/drawing/2014/main" id="{744B6A9C-35A2-6946-8F77-80E46749BA55}"/>
              </a:ext>
            </a:extLst>
          </p:cNvPr>
          <p:cNvCxnSpPr>
            <a:cxnSpLocks/>
          </p:cNvCxnSpPr>
          <p:nvPr/>
        </p:nvCxnSpPr>
        <p:spPr>
          <a:xfrm flipV="1">
            <a:off x="875011" y="4016646"/>
            <a:ext cx="316960" cy="5899"/>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1" name="Rectangle 100">
            <a:extLst>
              <a:ext uri="{FF2B5EF4-FFF2-40B4-BE49-F238E27FC236}">
                <a16:creationId xmlns="" xmlns:a16="http://schemas.microsoft.com/office/drawing/2014/main" id="{00F99EC6-5706-2446-BBBA-B58BCFDB0B01}"/>
              </a:ext>
            </a:extLst>
          </p:cNvPr>
          <p:cNvSpPr/>
          <p:nvPr/>
        </p:nvSpPr>
        <p:spPr>
          <a:xfrm>
            <a:off x="5349211" y="2705146"/>
            <a:ext cx="628826" cy="1304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a:t>
            </a:r>
          </a:p>
        </p:txBody>
      </p:sp>
      <p:sp>
        <p:nvSpPr>
          <p:cNvPr id="102" name="Rectangle 101">
            <a:extLst>
              <a:ext uri="{FF2B5EF4-FFF2-40B4-BE49-F238E27FC236}">
                <a16:creationId xmlns="" xmlns:a16="http://schemas.microsoft.com/office/drawing/2014/main" id="{CACE8CE4-E755-3346-AE7E-61DF16303617}"/>
              </a:ext>
            </a:extLst>
          </p:cNvPr>
          <p:cNvSpPr/>
          <p:nvPr/>
        </p:nvSpPr>
        <p:spPr>
          <a:xfrm>
            <a:off x="5864344" y="3424433"/>
            <a:ext cx="643335" cy="147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mail.power</a:t>
            </a:r>
          </a:p>
        </p:txBody>
      </p:sp>
      <p:sp>
        <p:nvSpPr>
          <p:cNvPr id="103" name="Rectangle 102">
            <a:extLst>
              <a:ext uri="{FF2B5EF4-FFF2-40B4-BE49-F238E27FC236}">
                <a16:creationId xmlns="" xmlns:a16="http://schemas.microsoft.com/office/drawing/2014/main" id="{7ECB4902-C20E-8A4D-9E4C-CB5C001393B1}"/>
              </a:ext>
            </a:extLst>
          </p:cNvPr>
          <p:cNvSpPr/>
          <p:nvPr/>
        </p:nvSpPr>
        <p:spPr>
          <a:xfrm>
            <a:off x="5279504" y="3424434"/>
            <a:ext cx="519473" cy="147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mail.ssl</a:t>
            </a:r>
          </a:p>
        </p:txBody>
      </p:sp>
      <p:sp>
        <p:nvSpPr>
          <p:cNvPr id="104" name="Rectangle 103">
            <a:extLst>
              <a:ext uri="{FF2B5EF4-FFF2-40B4-BE49-F238E27FC236}">
                <a16:creationId xmlns="" xmlns:a16="http://schemas.microsoft.com/office/drawing/2014/main" id="{84B0C0EE-D582-6A48-8778-61E4577AD877}"/>
              </a:ext>
            </a:extLst>
          </p:cNvPr>
          <p:cNvSpPr/>
          <p:nvPr/>
        </p:nvSpPr>
        <p:spPr>
          <a:xfrm>
            <a:off x="6554057" y="3625430"/>
            <a:ext cx="741431" cy="1393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mail.oauth</a:t>
            </a:r>
          </a:p>
        </p:txBody>
      </p:sp>
      <p:sp>
        <p:nvSpPr>
          <p:cNvPr id="105" name="Rectangle 104">
            <a:extLst>
              <a:ext uri="{FF2B5EF4-FFF2-40B4-BE49-F238E27FC236}">
                <a16:creationId xmlns="" xmlns:a16="http://schemas.microsoft.com/office/drawing/2014/main" id="{22D2C382-0185-CA47-B6AA-F2E8616FE1D3}"/>
              </a:ext>
            </a:extLst>
          </p:cNvPr>
          <p:cNvSpPr/>
          <p:nvPr/>
        </p:nvSpPr>
        <p:spPr>
          <a:xfrm>
            <a:off x="6019602" y="2705147"/>
            <a:ext cx="577194" cy="1399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mailstore</a:t>
            </a:r>
          </a:p>
        </p:txBody>
      </p:sp>
      <p:sp>
        <p:nvSpPr>
          <p:cNvPr id="106" name="Rectangle 105">
            <a:extLst>
              <a:ext uri="{FF2B5EF4-FFF2-40B4-BE49-F238E27FC236}">
                <a16:creationId xmlns="" xmlns:a16="http://schemas.microsoft.com/office/drawing/2014/main" id="{293A3D15-BCB9-BF46-B4AB-71E416F040EA}"/>
              </a:ext>
            </a:extLst>
          </p:cNvPr>
          <p:cNvSpPr/>
          <p:nvPr/>
        </p:nvSpPr>
        <p:spPr>
          <a:xfrm>
            <a:off x="6552941" y="3421831"/>
            <a:ext cx="742546" cy="1409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mail.message</a:t>
            </a:r>
          </a:p>
        </p:txBody>
      </p:sp>
      <p:sp>
        <p:nvSpPr>
          <p:cNvPr id="107" name="Rectangle 106">
            <a:extLst>
              <a:ext uri="{FF2B5EF4-FFF2-40B4-BE49-F238E27FC236}">
                <a16:creationId xmlns="" xmlns:a16="http://schemas.microsoft.com/office/drawing/2014/main" id="{D38D4C95-F795-DC4D-83A0-D6462D5639F4}"/>
              </a:ext>
            </a:extLst>
          </p:cNvPr>
          <p:cNvSpPr/>
          <p:nvPr/>
        </p:nvSpPr>
        <p:spPr>
          <a:xfrm>
            <a:off x="5279504" y="3846407"/>
            <a:ext cx="2015984" cy="5096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k9</a:t>
            </a:r>
          </a:p>
        </p:txBody>
      </p:sp>
      <p:sp>
        <p:nvSpPr>
          <p:cNvPr id="108" name="Rectangle 107">
            <a:extLst>
              <a:ext uri="{FF2B5EF4-FFF2-40B4-BE49-F238E27FC236}">
                <a16:creationId xmlns="" xmlns:a16="http://schemas.microsoft.com/office/drawing/2014/main" id="{B8315159-F00E-EB48-9412-404EC35AEBAA}"/>
              </a:ext>
            </a:extLst>
          </p:cNvPr>
          <p:cNvSpPr/>
          <p:nvPr/>
        </p:nvSpPr>
        <p:spPr>
          <a:xfrm>
            <a:off x="6017379" y="2870848"/>
            <a:ext cx="579418" cy="13134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account</a:t>
            </a:r>
          </a:p>
        </p:txBody>
      </p:sp>
      <p:sp>
        <p:nvSpPr>
          <p:cNvPr id="109" name="Rectangle 108">
            <a:extLst>
              <a:ext uri="{FF2B5EF4-FFF2-40B4-BE49-F238E27FC236}">
                <a16:creationId xmlns="" xmlns:a16="http://schemas.microsoft.com/office/drawing/2014/main" id="{C0741C35-EA06-9C4D-80F0-D97DC653CBD7}"/>
              </a:ext>
            </a:extLst>
          </p:cNvPr>
          <p:cNvSpPr/>
          <p:nvPr/>
        </p:nvSpPr>
        <p:spPr>
          <a:xfrm>
            <a:off x="1106685" y="2018695"/>
            <a:ext cx="6279328" cy="535799"/>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b="1">
                <a:solidFill>
                  <a:schemeClr val="tx1"/>
                </a:solidFill>
              </a:rPr>
              <a:t>Business Façade (3.1.)</a:t>
            </a:r>
          </a:p>
        </p:txBody>
      </p:sp>
      <p:sp>
        <p:nvSpPr>
          <p:cNvPr id="110" name="Rectangle 109">
            <a:extLst>
              <a:ext uri="{FF2B5EF4-FFF2-40B4-BE49-F238E27FC236}">
                <a16:creationId xmlns="" xmlns:a16="http://schemas.microsoft.com/office/drawing/2014/main" id="{B98EEF29-8BF8-4542-BCEA-FABD7D6D29AF}"/>
              </a:ext>
            </a:extLst>
          </p:cNvPr>
          <p:cNvSpPr/>
          <p:nvPr/>
        </p:nvSpPr>
        <p:spPr>
          <a:xfrm>
            <a:off x="1712171" y="2137868"/>
            <a:ext cx="1640508" cy="1460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dirty="0" err="1"/>
              <a:t>controller.MessagingController</a:t>
            </a:r>
            <a:r>
              <a:rPr lang="en-US" sz="857" dirty="0"/>
              <a:t> </a:t>
            </a:r>
          </a:p>
        </p:txBody>
      </p:sp>
      <p:sp>
        <p:nvSpPr>
          <p:cNvPr id="111" name="Rectangle 110">
            <a:extLst>
              <a:ext uri="{FF2B5EF4-FFF2-40B4-BE49-F238E27FC236}">
                <a16:creationId xmlns="" xmlns:a16="http://schemas.microsoft.com/office/drawing/2014/main" id="{D6A5D0B2-976B-964F-8DD0-9EF8E99F5C68}"/>
              </a:ext>
            </a:extLst>
          </p:cNvPr>
          <p:cNvSpPr/>
          <p:nvPr/>
        </p:nvSpPr>
        <p:spPr>
          <a:xfrm>
            <a:off x="4358320" y="2137868"/>
            <a:ext cx="2140400" cy="1460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dirty="0" err="1"/>
              <a:t>controller.MessagingControllerCommand</a:t>
            </a:r>
            <a:endParaRPr lang="en-US" sz="857" dirty="0"/>
          </a:p>
        </p:txBody>
      </p:sp>
      <p:grpSp>
        <p:nvGrpSpPr>
          <p:cNvPr id="118" name="Group 117">
            <a:extLst>
              <a:ext uri="{FF2B5EF4-FFF2-40B4-BE49-F238E27FC236}">
                <a16:creationId xmlns="" xmlns:a16="http://schemas.microsoft.com/office/drawing/2014/main" id="{651B5500-BD5A-A942-B4CD-FEA2A4FECCDB}"/>
              </a:ext>
            </a:extLst>
          </p:cNvPr>
          <p:cNvGrpSpPr/>
          <p:nvPr/>
        </p:nvGrpSpPr>
        <p:grpSpPr>
          <a:xfrm>
            <a:off x="3352679" y="2050006"/>
            <a:ext cx="1005641" cy="224229"/>
            <a:chOff x="4693750" y="2870006"/>
            <a:chExt cx="1407897" cy="313920"/>
          </a:xfrm>
        </p:grpSpPr>
        <p:cxnSp>
          <p:nvCxnSpPr>
            <p:cNvPr id="112" name="Straight Arrow Connector 111">
              <a:extLst>
                <a:ext uri="{FF2B5EF4-FFF2-40B4-BE49-F238E27FC236}">
                  <a16:creationId xmlns="" xmlns:a16="http://schemas.microsoft.com/office/drawing/2014/main" id="{6CD0BF21-3BC6-0748-A15F-E01C1FE89059}"/>
                </a:ext>
              </a:extLst>
            </p:cNvPr>
            <p:cNvCxnSpPr>
              <a:cxnSpLocks/>
              <a:stCxn id="110" idx="3"/>
              <a:endCxn id="111" idx="1"/>
            </p:cNvCxnSpPr>
            <p:nvPr/>
          </p:nvCxnSpPr>
          <p:spPr>
            <a:xfrm>
              <a:off x="4693750" y="3095224"/>
              <a:ext cx="140789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 xmlns:a16="http://schemas.microsoft.com/office/drawing/2014/main" id="{B519008D-0A29-D146-9FBB-CC4B148F1325}"/>
                </a:ext>
              </a:extLst>
            </p:cNvPr>
            <p:cNvSpPr txBox="1"/>
            <p:nvPr/>
          </p:nvSpPr>
          <p:spPr>
            <a:xfrm>
              <a:off x="5097818" y="2870006"/>
              <a:ext cx="532325" cy="313920"/>
            </a:xfrm>
            <a:prstGeom prst="rect">
              <a:avLst/>
            </a:prstGeom>
            <a:noFill/>
          </p:spPr>
          <p:txBody>
            <a:bodyPr wrap="none" rtlCol="0">
              <a:spAutoFit/>
            </a:bodyPr>
            <a:lstStyle/>
            <a:p>
              <a:r>
                <a:rPr lang="en-US" sz="857" b="1">
                  <a:ln w="0"/>
                  <a:effectLst>
                    <a:outerShdw blurRad="38100" dist="19050" dir="2700000" algn="tl" rotWithShape="0">
                      <a:schemeClr val="dk1">
                        <a:alpha val="40000"/>
                      </a:schemeClr>
                    </a:outerShdw>
                  </a:effectLst>
                </a:rPr>
                <a:t>uses</a:t>
              </a:r>
            </a:p>
          </p:txBody>
        </p:sp>
      </p:grpSp>
      <p:sp>
        <p:nvSpPr>
          <p:cNvPr id="120" name="Rectangle 119">
            <a:extLst>
              <a:ext uri="{FF2B5EF4-FFF2-40B4-BE49-F238E27FC236}">
                <a16:creationId xmlns="" xmlns:a16="http://schemas.microsoft.com/office/drawing/2014/main" id="{93131D95-109E-A646-BB8A-5B5A223E05C8}"/>
              </a:ext>
            </a:extLst>
          </p:cNvPr>
          <p:cNvSpPr/>
          <p:nvPr/>
        </p:nvSpPr>
        <p:spPr>
          <a:xfrm rot="16200000">
            <a:off x="5375355" y="2958285"/>
            <a:ext cx="4729830" cy="149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crypto</a:t>
            </a:r>
          </a:p>
        </p:txBody>
      </p:sp>
      <p:sp>
        <p:nvSpPr>
          <p:cNvPr id="121" name="Rectangle 120">
            <a:extLst>
              <a:ext uri="{FF2B5EF4-FFF2-40B4-BE49-F238E27FC236}">
                <a16:creationId xmlns="" xmlns:a16="http://schemas.microsoft.com/office/drawing/2014/main" id="{E6205CDB-CC47-7845-A4B5-0047703E0DCB}"/>
              </a:ext>
            </a:extLst>
          </p:cNvPr>
          <p:cNvSpPr/>
          <p:nvPr/>
        </p:nvSpPr>
        <p:spPr>
          <a:xfrm rot="16200000">
            <a:off x="6106336" y="2959391"/>
            <a:ext cx="4729830" cy="1633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helper</a:t>
            </a:r>
          </a:p>
        </p:txBody>
      </p:sp>
      <p:sp>
        <p:nvSpPr>
          <p:cNvPr id="123" name="Rectangle 122">
            <a:extLst>
              <a:ext uri="{FF2B5EF4-FFF2-40B4-BE49-F238E27FC236}">
                <a16:creationId xmlns="" xmlns:a16="http://schemas.microsoft.com/office/drawing/2014/main" id="{E6A8CF9A-530E-0849-9B5E-69EE4EDC5214}"/>
              </a:ext>
            </a:extLst>
          </p:cNvPr>
          <p:cNvSpPr/>
          <p:nvPr/>
        </p:nvSpPr>
        <p:spPr>
          <a:xfrm>
            <a:off x="2842148" y="765272"/>
            <a:ext cx="655056" cy="200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ui.*</a:t>
            </a:r>
          </a:p>
        </p:txBody>
      </p:sp>
      <p:sp>
        <p:nvSpPr>
          <p:cNvPr id="129" name="Rectangle 128">
            <a:extLst>
              <a:ext uri="{FF2B5EF4-FFF2-40B4-BE49-F238E27FC236}">
                <a16:creationId xmlns="" xmlns:a16="http://schemas.microsoft.com/office/drawing/2014/main" id="{0AC1992F-1524-5842-9B3A-DBFF6E0790DD}"/>
              </a:ext>
            </a:extLst>
          </p:cNvPr>
          <p:cNvSpPr/>
          <p:nvPr/>
        </p:nvSpPr>
        <p:spPr>
          <a:xfrm>
            <a:off x="4581745" y="765261"/>
            <a:ext cx="1208779" cy="4196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provider.*</a:t>
            </a:r>
            <a:br>
              <a:rPr lang="en-US" sz="857"/>
            </a:br>
            <a:r>
              <a:rPr lang="en-US" sz="857"/>
              <a:t>(Attachment, DecryptedFile, Account)</a:t>
            </a:r>
          </a:p>
        </p:txBody>
      </p:sp>
      <p:sp>
        <p:nvSpPr>
          <p:cNvPr id="130" name="Rectangle 129">
            <a:extLst>
              <a:ext uri="{FF2B5EF4-FFF2-40B4-BE49-F238E27FC236}">
                <a16:creationId xmlns="" xmlns:a16="http://schemas.microsoft.com/office/drawing/2014/main" id="{A26F1817-B314-194B-8286-3EA4489FCF58}"/>
              </a:ext>
            </a:extLst>
          </p:cNvPr>
          <p:cNvSpPr/>
          <p:nvPr/>
        </p:nvSpPr>
        <p:spPr>
          <a:xfrm>
            <a:off x="3717689" y="3451743"/>
            <a:ext cx="1287614" cy="14884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search</a:t>
            </a:r>
          </a:p>
        </p:txBody>
      </p:sp>
      <p:sp>
        <p:nvSpPr>
          <p:cNvPr id="131" name="Rectangle 130">
            <a:extLst>
              <a:ext uri="{FF2B5EF4-FFF2-40B4-BE49-F238E27FC236}">
                <a16:creationId xmlns="" xmlns:a16="http://schemas.microsoft.com/office/drawing/2014/main" id="{0C84882B-CA0B-074A-8185-7DD82FF18330}"/>
              </a:ext>
            </a:extLst>
          </p:cNvPr>
          <p:cNvSpPr/>
          <p:nvPr/>
        </p:nvSpPr>
        <p:spPr>
          <a:xfrm>
            <a:off x="5353029" y="2869033"/>
            <a:ext cx="625007" cy="1335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message.*</a:t>
            </a:r>
          </a:p>
        </p:txBody>
      </p:sp>
      <p:sp>
        <p:nvSpPr>
          <p:cNvPr id="132" name="Rectangle 131">
            <a:extLst>
              <a:ext uri="{FF2B5EF4-FFF2-40B4-BE49-F238E27FC236}">
                <a16:creationId xmlns="" xmlns:a16="http://schemas.microsoft.com/office/drawing/2014/main" id="{72D462BD-25DA-2F48-B72E-A304685B20D8}"/>
              </a:ext>
            </a:extLst>
          </p:cNvPr>
          <p:cNvSpPr/>
          <p:nvPr/>
        </p:nvSpPr>
        <p:spPr>
          <a:xfrm>
            <a:off x="3692467" y="5240367"/>
            <a:ext cx="3603020" cy="1823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mailstore</a:t>
            </a:r>
          </a:p>
        </p:txBody>
      </p:sp>
      <p:sp>
        <p:nvSpPr>
          <p:cNvPr id="133" name="Rectangle 132">
            <a:extLst>
              <a:ext uri="{FF2B5EF4-FFF2-40B4-BE49-F238E27FC236}">
                <a16:creationId xmlns="" xmlns:a16="http://schemas.microsoft.com/office/drawing/2014/main" id="{976DDE0D-D48A-334E-8320-FDF42C76E568}"/>
              </a:ext>
            </a:extLst>
          </p:cNvPr>
          <p:cNvSpPr/>
          <p:nvPr/>
        </p:nvSpPr>
        <p:spPr>
          <a:xfrm>
            <a:off x="3717689" y="3641813"/>
            <a:ext cx="1287614" cy="1288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mailstore.migrations</a:t>
            </a:r>
          </a:p>
        </p:txBody>
      </p:sp>
      <p:sp>
        <p:nvSpPr>
          <p:cNvPr id="134" name="Rectangle 133">
            <a:extLst>
              <a:ext uri="{FF2B5EF4-FFF2-40B4-BE49-F238E27FC236}">
                <a16:creationId xmlns="" xmlns:a16="http://schemas.microsoft.com/office/drawing/2014/main" id="{6AE807FE-5798-D14B-B1F7-A040E26CDE46}"/>
              </a:ext>
            </a:extLst>
          </p:cNvPr>
          <p:cNvSpPr/>
          <p:nvPr/>
        </p:nvSpPr>
        <p:spPr>
          <a:xfrm>
            <a:off x="1162497" y="5240367"/>
            <a:ext cx="2399473" cy="1823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mailstore.util</a:t>
            </a:r>
          </a:p>
        </p:txBody>
      </p:sp>
      <p:sp>
        <p:nvSpPr>
          <p:cNvPr id="135" name="Rectangle 134">
            <a:extLst>
              <a:ext uri="{FF2B5EF4-FFF2-40B4-BE49-F238E27FC236}">
                <a16:creationId xmlns="" xmlns:a16="http://schemas.microsoft.com/office/drawing/2014/main" id="{ADD11C07-C34E-7E49-AAAC-8B1562E6C79F}"/>
              </a:ext>
            </a:extLst>
          </p:cNvPr>
          <p:cNvSpPr/>
          <p:nvPr/>
        </p:nvSpPr>
        <p:spPr>
          <a:xfrm>
            <a:off x="2840284" y="1009522"/>
            <a:ext cx="656920" cy="1873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view</a:t>
            </a:r>
          </a:p>
        </p:txBody>
      </p:sp>
      <p:sp>
        <p:nvSpPr>
          <p:cNvPr id="136" name="Rectangle 135">
            <a:extLst>
              <a:ext uri="{FF2B5EF4-FFF2-40B4-BE49-F238E27FC236}">
                <a16:creationId xmlns="" xmlns:a16="http://schemas.microsoft.com/office/drawing/2014/main" id="{A445BC22-2959-6442-BC50-7FDCEE312B17}"/>
              </a:ext>
            </a:extLst>
          </p:cNvPr>
          <p:cNvSpPr/>
          <p:nvPr/>
        </p:nvSpPr>
        <p:spPr>
          <a:xfrm rot="16200000">
            <a:off x="5611605" y="2962358"/>
            <a:ext cx="4729830" cy="15744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autocrypt</a:t>
            </a:r>
          </a:p>
        </p:txBody>
      </p:sp>
      <p:sp>
        <p:nvSpPr>
          <p:cNvPr id="137" name="Rectangle 136">
            <a:extLst>
              <a:ext uri="{FF2B5EF4-FFF2-40B4-BE49-F238E27FC236}">
                <a16:creationId xmlns="" xmlns:a16="http://schemas.microsoft.com/office/drawing/2014/main" id="{DB89CE18-A0F0-E34E-B18F-E7D69DF6E127}"/>
              </a:ext>
            </a:extLst>
          </p:cNvPr>
          <p:cNvSpPr/>
          <p:nvPr/>
        </p:nvSpPr>
        <p:spPr>
          <a:xfrm rot="16200000">
            <a:off x="5858583" y="2959478"/>
            <a:ext cx="4722248" cy="1712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cache</a:t>
            </a:r>
          </a:p>
        </p:txBody>
      </p:sp>
      <p:sp>
        <p:nvSpPr>
          <p:cNvPr id="138" name="Rectangle 137">
            <a:extLst>
              <a:ext uri="{FF2B5EF4-FFF2-40B4-BE49-F238E27FC236}">
                <a16:creationId xmlns="" xmlns:a16="http://schemas.microsoft.com/office/drawing/2014/main" id="{7B06755A-0A63-D24F-AC2B-6DB5B6237677}"/>
              </a:ext>
            </a:extLst>
          </p:cNvPr>
          <p:cNvSpPr/>
          <p:nvPr/>
        </p:nvSpPr>
        <p:spPr>
          <a:xfrm>
            <a:off x="3561331" y="765261"/>
            <a:ext cx="683148" cy="1994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notification</a:t>
            </a:r>
          </a:p>
        </p:txBody>
      </p:sp>
      <p:sp>
        <p:nvSpPr>
          <p:cNvPr id="139" name="Rectangle 138">
            <a:extLst>
              <a:ext uri="{FF2B5EF4-FFF2-40B4-BE49-F238E27FC236}">
                <a16:creationId xmlns="" xmlns:a16="http://schemas.microsoft.com/office/drawing/2014/main" id="{8CE3D927-A0C1-AD47-BBBD-5A6D781C7304}"/>
              </a:ext>
            </a:extLst>
          </p:cNvPr>
          <p:cNvSpPr/>
          <p:nvPr/>
        </p:nvSpPr>
        <p:spPr>
          <a:xfrm>
            <a:off x="3563524" y="1009522"/>
            <a:ext cx="680954" cy="1873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widget.list</a:t>
            </a:r>
          </a:p>
        </p:txBody>
      </p:sp>
      <p:sp>
        <p:nvSpPr>
          <p:cNvPr id="140" name="Rectangle 139">
            <a:extLst>
              <a:ext uri="{FF2B5EF4-FFF2-40B4-BE49-F238E27FC236}">
                <a16:creationId xmlns="" xmlns:a16="http://schemas.microsoft.com/office/drawing/2014/main" id="{38423A50-50CB-4F45-BC84-E747861D0FC6}"/>
              </a:ext>
            </a:extLst>
          </p:cNvPr>
          <p:cNvSpPr/>
          <p:nvPr/>
        </p:nvSpPr>
        <p:spPr>
          <a:xfrm>
            <a:off x="6638873" y="2711417"/>
            <a:ext cx="656614" cy="1336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preferences</a:t>
            </a:r>
          </a:p>
        </p:txBody>
      </p:sp>
      <p:sp>
        <p:nvSpPr>
          <p:cNvPr id="142" name="Rectangle 141">
            <a:extLst>
              <a:ext uri="{FF2B5EF4-FFF2-40B4-BE49-F238E27FC236}">
                <a16:creationId xmlns="" xmlns:a16="http://schemas.microsoft.com/office/drawing/2014/main" id="{C57BDFCB-FDAA-6A4A-8717-902E1C9877F3}"/>
              </a:ext>
            </a:extLst>
          </p:cNvPr>
          <p:cNvSpPr/>
          <p:nvPr/>
        </p:nvSpPr>
        <p:spPr>
          <a:xfrm>
            <a:off x="3717232" y="3802300"/>
            <a:ext cx="1288071" cy="2580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power</a:t>
            </a:r>
          </a:p>
          <a:p>
            <a:pPr algn="ctr"/>
            <a:r>
              <a:rPr lang="en-US" sz="857"/>
              <a:t>(IdleManager)</a:t>
            </a:r>
          </a:p>
        </p:txBody>
      </p:sp>
      <p:sp>
        <p:nvSpPr>
          <p:cNvPr id="146" name="Rectangle 145">
            <a:extLst>
              <a:ext uri="{FF2B5EF4-FFF2-40B4-BE49-F238E27FC236}">
                <a16:creationId xmlns="" xmlns:a16="http://schemas.microsoft.com/office/drawing/2014/main" id="{71574565-C4F2-044E-BED7-51F61E7E2E3C}"/>
              </a:ext>
            </a:extLst>
          </p:cNvPr>
          <p:cNvSpPr/>
          <p:nvPr/>
        </p:nvSpPr>
        <p:spPr>
          <a:xfrm>
            <a:off x="5282824" y="3625341"/>
            <a:ext cx="1224854" cy="1483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mailstore.migrations</a:t>
            </a:r>
          </a:p>
        </p:txBody>
      </p:sp>
      <p:grpSp>
        <p:nvGrpSpPr>
          <p:cNvPr id="147" name="Group 146">
            <a:extLst>
              <a:ext uri="{FF2B5EF4-FFF2-40B4-BE49-F238E27FC236}">
                <a16:creationId xmlns="" xmlns:a16="http://schemas.microsoft.com/office/drawing/2014/main" id="{5B652F71-B9C2-E841-ACA5-826DE5238483}"/>
              </a:ext>
            </a:extLst>
          </p:cNvPr>
          <p:cNvGrpSpPr/>
          <p:nvPr/>
        </p:nvGrpSpPr>
        <p:grpSpPr>
          <a:xfrm>
            <a:off x="1186652" y="3371940"/>
            <a:ext cx="1180839" cy="946658"/>
            <a:chOff x="1681091" y="4233843"/>
            <a:chExt cx="1653174" cy="1325321"/>
          </a:xfrm>
        </p:grpSpPr>
        <p:sp>
          <p:nvSpPr>
            <p:cNvPr id="148" name="Rectangle 147">
              <a:extLst>
                <a:ext uri="{FF2B5EF4-FFF2-40B4-BE49-F238E27FC236}">
                  <a16:creationId xmlns="" xmlns:a16="http://schemas.microsoft.com/office/drawing/2014/main" id="{33B15F6F-A774-8C4B-A15A-5F14915FD6E4}"/>
                </a:ext>
              </a:extLst>
            </p:cNvPr>
            <p:cNvSpPr/>
            <p:nvPr/>
          </p:nvSpPr>
          <p:spPr>
            <a:xfrm>
              <a:off x="1681091" y="4233843"/>
              <a:ext cx="1653174" cy="1325321"/>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i="1">
                  <a:solidFill>
                    <a:schemeClr val="tx1"/>
                  </a:solidFill>
                </a:rPr>
                <a:t>Talk with mail-providers  (3.2.2.)</a:t>
              </a:r>
              <a:endParaRPr lang="en-US" sz="1714" i="1">
                <a:solidFill>
                  <a:schemeClr val="tx1"/>
                </a:solidFill>
              </a:endParaRPr>
            </a:p>
          </p:txBody>
        </p:sp>
        <p:sp>
          <p:nvSpPr>
            <p:cNvPr id="149" name="Rectangle 148">
              <a:extLst>
                <a:ext uri="{FF2B5EF4-FFF2-40B4-BE49-F238E27FC236}">
                  <a16:creationId xmlns="" xmlns:a16="http://schemas.microsoft.com/office/drawing/2014/main" id="{CF5EE538-BEB7-BC42-BE4B-250B413FB7A2}"/>
                </a:ext>
              </a:extLst>
            </p:cNvPr>
            <p:cNvSpPr/>
            <p:nvPr/>
          </p:nvSpPr>
          <p:spPr>
            <a:xfrm>
              <a:off x="1725093" y="4655632"/>
              <a:ext cx="1563875" cy="3867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mail.store</a:t>
              </a:r>
            </a:p>
            <a:p>
              <a:pPr algn="ctr"/>
              <a:r>
                <a:rPr lang="en-US" sz="857"/>
                <a:t>(imap, pop2, webdav)</a:t>
              </a:r>
            </a:p>
          </p:txBody>
        </p:sp>
        <p:sp>
          <p:nvSpPr>
            <p:cNvPr id="150" name="Rectangle 149">
              <a:extLst>
                <a:ext uri="{FF2B5EF4-FFF2-40B4-BE49-F238E27FC236}">
                  <a16:creationId xmlns="" xmlns:a16="http://schemas.microsoft.com/office/drawing/2014/main" id="{5955E04A-4451-5449-8806-900678DDDFE8}"/>
                </a:ext>
              </a:extLst>
            </p:cNvPr>
            <p:cNvSpPr/>
            <p:nvPr/>
          </p:nvSpPr>
          <p:spPr>
            <a:xfrm>
              <a:off x="1725093" y="4345566"/>
              <a:ext cx="1563875" cy="2584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mail.transport</a:t>
              </a:r>
            </a:p>
          </p:txBody>
        </p:sp>
      </p:grpSp>
      <p:sp>
        <p:nvSpPr>
          <p:cNvPr id="151" name="Rectangle 150">
            <a:extLst>
              <a:ext uri="{FF2B5EF4-FFF2-40B4-BE49-F238E27FC236}">
                <a16:creationId xmlns="" xmlns:a16="http://schemas.microsoft.com/office/drawing/2014/main" id="{F403A1D6-FFB4-9743-A695-783DD40D628F}"/>
              </a:ext>
            </a:extLst>
          </p:cNvPr>
          <p:cNvSpPr/>
          <p:nvPr/>
        </p:nvSpPr>
        <p:spPr>
          <a:xfrm>
            <a:off x="1240672" y="2749276"/>
            <a:ext cx="3825031" cy="339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service.*</a:t>
            </a:r>
          </a:p>
        </p:txBody>
      </p:sp>
      <p:pic>
        <p:nvPicPr>
          <p:cNvPr id="152" name="Picture 151">
            <a:extLst>
              <a:ext uri="{FF2B5EF4-FFF2-40B4-BE49-F238E27FC236}">
                <a16:creationId xmlns="" xmlns:a16="http://schemas.microsoft.com/office/drawing/2014/main" id="{7CDAE004-A94A-BB48-83FE-C56CA8981E02}"/>
              </a:ext>
            </a:extLst>
          </p:cNvPr>
          <p:cNvPicPr>
            <a:picLocks noChangeAspect="1"/>
          </p:cNvPicPr>
          <p:nvPr/>
        </p:nvPicPr>
        <p:blipFill>
          <a:blip r:embed="rId5"/>
          <a:stretch>
            <a:fillRect/>
          </a:stretch>
        </p:blipFill>
        <p:spPr>
          <a:xfrm>
            <a:off x="8168157" y="93150"/>
            <a:ext cx="612079" cy="381471"/>
          </a:xfrm>
          <a:prstGeom prst="rect">
            <a:avLst/>
          </a:prstGeom>
        </p:spPr>
      </p:pic>
      <p:cxnSp>
        <p:nvCxnSpPr>
          <p:cNvPr id="153" name="Straight Arrow Connector 152">
            <a:extLst>
              <a:ext uri="{FF2B5EF4-FFF2-40B4-BE49-F238E27FC236}">
                <a16:creationId xmlns="" xmlns:a16="http://schemas.microsoft.com/office/drawing/2014/main" id="{24A425FA-ECBC-D848-B55E-9AF675D4FB1B}"/>
              </a:ext>
            </a:extLst>
          </p:cNvPr>
          <p:cNvCxnSpPr>
            <a:cxnSpLocks/>
            <a:stCxn id="121" idx="3"/>
          </p:cNvCxnSpPr>
          <p:nvPr/>
        </p:nvCxnSpPr>
        <p:spPr>
          <a:xfrm flipV="1">
            <a:off x="8471252" y="345255"/>
            <a:ext cx="1474" cy="330911"/>
          </a:xfrm>
          <a:prstGeom prst="straightConnector1">
            <a:avLst/>
          </a:prstGeom>
          <a:ln w="19050">
            <a:headEnd type="stealth" w="lg" len="med"/>
            <a:tailEnd type="stealth" w="lg" len="med"/>
          </a:ln>
        </p:spPr>
        <p:style>
          <a:lnRef idx="1">
            <a:schemeClr val="accent2"/>
          </a:lnRef>
          <a:fillRef idx="0">
            <a:schemeClr val="accent2"/>
          </a:fillRef>
          <a:effectRef idx="0">
            <a:schemeClr val="accent2"/>
          </a:effectRef>
          <a:fontRef idx="minor">
            <a:schemeClr val="tx1"/>
          </a:fontRef>
        </p:style>
      </p:cxnSp>
      <p:sp>
        <p:nvSpPr>
          <p:cNvPr id="159" name="Rectangle 158">
            <a:extLst>
              <a:ext uri="{FF2B5EF4-FFF2-40B4-BE49-F238E27FC236}">
                <a16:creationId xmlns="" xmlns:a16="http://schemas.microsoft.com/office/drawing/2014/main" id="{2A8B0B5B-52C9-DE4B-8917-80340493157D}"/>
              </a:ext>
            </a:extLst>
          </p:cNvPr>
          <p:cNvSpPr/>
          <p:nvPr/>
        </p:nvSpPr>
        <p:spPr>
          <a:xfrm>
            <a:off x="5978037" y="767336"/>
            <a:ext cx="1402094" cy="19553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com.fsck.k9.intent.action.*</a:t>
            </a:r>
          </a:p>
        </p:txBody>
      </p:sp>
      <p:sp>
        <p:nvSpPr>
          <p:cNvPr id="160" name="Rectangle 159">
            <a:extLst>
              <a:ext uri="{FF2B5EF4-FFF2-40B4-BE49-F238E27FC236}">
                <a16:creationId xmlns="" xmlns:a16="http://schemas.microsoft.com/office/drawing/2014/main" id="{C12ECD69-BF8E-A446-94E5-167519DD41C5}"/>
              </a:ext>
            </a:extLst>
          </p:cNvPr>
          <p:cNvSpPr/>
          <p:nvPr/>
        </p:nvSpPr>
        <p:spPr>
          <a:xfrm>
            <a:off x="5978036" y="999602"/>
            <a:ext cx="1403283" cy="185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r>
              <a:rPr lang="en-US" sz="857"/>
              <a:t>com.fsck.k9.intent.extra</a:t>
            </a:r>
          </a:p>
        </p:txBody>
      </p:sp>
      <p:sp>
        <p:nvSpPr>
          <p:cNvPr id="170" name="Rectangle 169">
            <a:extLst>
              <a:ext uri="{FF2B5EF4-FFF2-40B4-BE49-F238E27FC236}">
                <a16:creationId xmlns="" xmlns:a16="http://schemas.microsoft.com/office/drawing/2014/main" id="{E2B6AB96-FA9F-AE43-BBBF-CA72721A2F70}"/>
              </a:ext>
            </a:extLst>
          </p:cNvPr>
          <p:cNvSpPr/>
          <p:nvPr/>
        </p:nvSpPr>
        <p:spPr>
          <a:xfrm>
            <a:off x="3615558" y="3376922"/>
            <a:ext cx="1489385" cy="929484"/>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5314" tIns="32657" rIns="65314" bIns="32657" numCol="1" spcCol="0" rtlCol="0" fromWordArt="0" anchor="b" anchorCtr="0" forceAA="0" compatLnSpc="1">
            <a:prstTxWarp prst="textNoShape">
              <a:avLst/>
            </a:prstTxWarp>
            <a:noAutofit/>
          </a:bodyPr>
          <a:lstStyle/>
          <a:p>
            <a:r>
              <a:rPr lang="en-US" sz="1000" i="1">
                <a:solidFill>
                  <a:schemeClr val="tx1"/>
                </a:solidFill>
              </a:rPr>
              <a:t>Other (3.2.4.)</a:t>
            </a:r>
          </a:p>
        </p:txBody>
      </p:sp>
      <p:cxnSp>
        <p:nvCxnSpPr>
          <p:cNvPr id="172" name="Straight Arrow Connector 171">
            <a:extLst>
              <a:ext uri="{FF2B5EF4-FFF2-40B4-BE49-F238E27FC236}">
                <a16:creationId xmlns="" xmlns:a16="http://schemas.microsoft.com/office/drawing/2014/main" id="{B4DFB846-0766-674A-9249-180C0FADB4F5}"/>
              </a:ext>
            </a:extLst>
          </p:cNvPr>
          <p:cNvCxnSpPr>
            <a:cxnSpLocks/>
          </p:cNvCxnSpPr>
          <p:nvPr/>
        </p:nvCxnSpPr>
        <p:spPr>
          <a:xfrm>
            <a:off x="3528899" y="5898770"/>
            <a:ext cx="0" cy="279091"/>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73" name="Straight Arrow Connector 172">
            <a:extLst>
              <a:ext uri="{FF2B5EF4-FFF2-40B4-BE49-F238E27FC236}">
                <a16:creationId xmlns="" xmlns:a16="http://schemas.microsoft.com/office/drawing/2014/main" id="{3997F1E9-BED1-1142-AF95-44CD087F2280}"/>
              </a:ext>
            </a:extLst>
          </p:cNvPr>
          <p:cNvCxnSpPr>
            <a:cxnSpLocks/>
          </p:cNvCxnSpPr>
          <p:nvPr/>
        </p:nvCxnSpPr>
        <p:spPr>
          <a:xfrm flipV="1">
            <a:off x="3839161" y="5898771"/>
            <a:ext cx="0" cy="279091"/>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78361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8" name="Picture 67"/>
          <p:cNvPicPr>
            <a:picLocks noChangeAspect="1"/>
          </p:cNvPicPr>
          <p:nvPr/>
        </p:nvPicPr>
        <p:blipFill>
          <a:blip r:embed="rId2"/>
          <a:stretch>
            <a:fillRect/>
          </a:stretch>
        </p:blipFill>
        <p:spPr>
          <a:xfrm>
            <a:off x="584870" y="697755"/>
            <a:ext cx="7974259" cy="5462489"/>
          </a:xfrm>
          <a:prstGeom prst="rect">
            <a:avLst/>
          </a:prstGeom>
        </p:spPr>
      </p:pic>
    </p:spTree>
    <p:extLst>
      <p:ext uri="{BB962C8B-B14F-4D97-AF65-F5344CB8AC3E}">
        <p14:creationId xmlns:p14="http://schemas.microsoft.com/office/powerpoint/2010/main" val="37810357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K9 from:</a:t>
            </a:r>
            <a:endParaRPr lang="en-GB" dirty="0"/>
          </a:p>
        </p:txBody>
      </p:sp>
      <p:pic>
        <p:nvPicPr>
          <p:cNvPr id="4" name="Content Placeholder 3"/>
          <p:cNvPicPr>
            <a:picLocks noGrp="1" noChangeAspect="1"/>
          </p:cNvPicPr>
          <p:nvPr>
            <p:ph idx="1"/>
          </p:nvPr>
        </p:nvPicPr>
        <p:blipFill>
          <a:blip r:embed="rId2"/>
          <a:stretch>
            <a:fillRect/>
          </a:stretch>
        </p:blipFill>
        <p:spPr>
          <a:xfrm>
            <a:off x="628197" y="2198107"/>
            <a:ext cx="7887607" cy="360592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2897490" y="365126"/>
            <a:ext cx="5351900" cy="13255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4358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sv-SE" dirty="0"/>
          </a:p>
        </p:txBody>
      </p:sp>
      <p:sp>
        <p:nvSpPr>
          <p:cNvPr id="3" name="Content Placeholder 2"/>
          <p:cNvSpPr>
            <a:spLocks noGrp="1"/>
          </p:cNvSpPr>
          <p:nvPr>
            <p:ph idx="1"/>
          </p:nvPr>
        </p:nvSpPr>
        <p:spPr/>
        <p:txBody>
          <a:bodyPr/>
          <a:lstStyle/>
          <a:p>
            <a:r>
              <a:rPr lang="en-US" dirty="0" smtClean="0"/>
              <a:t>Reverse Architecting – </a:t>
            </a:r>
            <a:br>
              <a:rPr lang="en-US" dirty="0" smtClean="0"/>
            </a:br>
            <a:r>
              <a:rPr lang="en-US" dirty="0" smtClean="0"/>
              <a:t>	based on slides by prof. </a:t>
            </a:r>
            <a:r>
              <a:rPr lang="en-US" dirty="0" err="1" smtClean="0"/>
              <a:t>Arie</a:t>
            </a:r>
            <a:r>
              <a:rPr lang="en-US" dirty="0" smtClean="0"/>
              <a:t> van </a:t>
            </a:r>
            <a:r>
              <a:rPr lang="en-US" dirty="0" err="1" smtClean="0"/>
              <a:t>Deursen</a:t>
            </a:r>
            <a:r>
              <a:rPr lang="en-US" dirty="0" smtClean="0"/>
              <a:t>, 	TU Delft, Netherlands</a:t>
            </a:r>
          </a:p>
          <a:p>
            <a:endParaRPr lang="en-US" dirty="0" smtClean="0"/>
          </a:p>
          <a:p>
            <a:r>
              <a:rPr lang="en-US" dirty="0" smtClean="0"/>
              <a:t>Monitoring Implementation-Design conformance</a:t>
            </a:r>
          </a:p>
          <a:p>
            <a:pPr marL="457014" lvl="1" indent="0">
              <a:buNone/>
            </a:pPr>
            <a:r>
              <a:rPr lang="en-US" dirty="0" smtClean="0"/>
              <a:t>	includes slides by </a:t>
            </a:r>
            <a:r>
              <a:rPr lang="en-US" dirty="0" err="1" smtClean="0"/>
              <a:t>Reinder</a:t>
            </a:r>
            <a:r>
              <a:rPr lang="en-US" dirty="0" smtClean="0"/>
              <a:t> </a:t>
            </a:r>
            <a:r>
              <a:rPr lang="en-US" dirty="0" err="1" smtClean="0"/>
              <a:t>Bril</a:t>
            </a:r>
            <a:r>
              <a:rPr lang="en-US" dirty="0" smtClean="0"/>
              <a:t>,</a:t>
            </a:r>
            <a:br>
              <a:rPr lang="en-US" dirty="0" smtClean="0"/>
            </a:br>
            <a:r>
              <a:rPr lang="en-US" dirty="0" smtClean="0"/>
              <a:t>	TU Eindhoven, Netherlands</a:t>
            </a:r>
          </a:p>
          <a:p>
            <a:endParaRPr lang="en-US" dirty="0"/>
          </a:p>
        </p:txBody>
      </p:sp>
    </p:spTree>
    <p:extLst>
      <p:ext uri="{BB962C8B-B14F-4D97-AF65-F5344CB8AC3E}">
        <p14:creationId xmlns:p14="http://schemas.microsoft.com/office/powerpoint/2010/main" val="3703154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6760"/>
            <a:ext cx="9144000" cy="762000"/>
          </a:xfrm>
        </p:spPr>
        <p:txBody>
          <a:bodyPr/>
          <a:lstStyle/>
          <a:p>
            <a:endParaRPr lang="en-GB"/>
          </a:p>
        </p:txBody>
      </p:sp>
      <p:sp>
        <p:nvSpPr>
          <p:cNvPr id="5" name="Cube 4"/>
          <p:cNvSpPr/>
          <p:nvPr/>
        </p:nvSpPr>
        <p:spPr bwMode="auto">
          <a:xfrm>
            <a:off x="1403648" y="2271614"/>
            <a:ext cx="7128792" cy="3240360"/>
          </a:xfrm>
          <a:prstGeom prst="cube">
            <a:avLst>
              <a:gd name="adj" fmla="val 4211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6" name="Parallelogram 5"/>
          <p:cNvSpPr/>
          <p:nvPr/>
        </p:nvSpPr>
        <p:spPr bwMode="auto">
          <a:xfrm>
            <a:off x="2051720" y="2391854"/>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7" name="Parallelogram 6"/>
          <p:cNvSpPr/>
          <p:nvPr/>
        </p:nvSpPr>
        <p:spPr bwMode="auto">
          <a:xfrm>
            <a:off x="3210524" y="2404460"/>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8" name="Parallelogram 7"/>
          <p:cNvSpPr/>
          <p:nvPr/>
        </p:nvSpPr>
        <p:spPr bwMode="auto">
          <a:xfrm>
            <a:off x="4578824" y="2391854"/>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9" name="Parallelogram 8"/>
          <p:cNvSpPr/>
          <p:nvPr/>
        </p:nvSpPr>
        <p:spPr bwMode="auto">
          <a:xfrm>
            <a:off x="5737628" y="2404460"/>
            <a:ext cx="1944216" cy="1080120"/>
          </a:xfrm>
          <a:prstGeom prst="parallelogram">
            <a:avLst>
              <a:gd name="adj" fmla="val 9344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nvGrpSpPr>
          <p:cNvPr id="10" name="Group 9"/>
          <p:cNvGrpSpPr/>
          <p:nvPr/>
        </p:nvGrpSpPr>
        <p:grpSpPr>
          <a:xfrm>
            <a:off x="204485" y="2277987"/>
            <a:ext cx="8323091" cy="4319365"/>
            <a:chOff x="204485" y="2162040"/>
            <a:chExt cx="8323091" cy="4319365"/>
          </a:xfrm>
        </p:grpSpPr>
        <p:grpSp>
          <p:nvGrpSpPr>
            <p:cNvPr id="11" name="Group 10"/>
            <p:cNvGrpSpPr/>
            <p:nvPr/>
          </p:nvGrpSpPr>
          <p:grpSpPr>
            <a:xfrm>
              <a:off x="204485" y="2162040"/>
              <a:ext cx="8323091" cy="4319365"/>
              <a:chOff x="209349" y="2098757"/>
              <a:chExt cx="8323091" cy="4319365"/>
            </a:xfrm>
          </p:grpSpPr>
          <p:grpSp>
            <p:nvGrpSpPr>
              <p:cNvPr id="29" name="Group 28"/>
              <p:cNvGrpSpPr/>
              <p:nvPr/>
            </p:nvGrpSpPr>
            <p:grpSpPr>
              <a:xfrm>
                <a:off x="1403648" y="2098757"/>
                <a:ext cx="7128792" cy="2029107"/>
                <a:chOff x="1403648" y="1922372"/>
                <a:chExt cx="7128792" cy="2029107"/>
              </a:xfrm>
              <a:solidFill>
                <a:srgbClr val="0049DA">
                  <a:alpha val="45000"/>
                </a:srgbClr>
              </a:solidFill>
            </p:grpSpPr>
            <p:sp>
              <p:nvSpPr>
                <p:cNvPr id="41" name="Rectangle 40"/>
                <p:cNvSpPr/>
                <p:nvPr/>
              </p:nvSpPr>
              <p:spPr bwMode="auto">
                <a:xfrm>
                  <a:off x="1403648" y="3280120"/>
                  <a:ext cx="5760640" cy="671359"/>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42" name="Parallelogram 41"/>
                <p:cNvSpPr/>
                <p:nvPr/>
              </p:nvSpPr>
              <p:spPr bwMode="auto">
                <a:xfrm rot="5400000" flipV="1">
                  <a:off x="6843022" y="2243638"/>
                  <a:ext cx="2010683" cy="1368152"/>
                </a:xfrm>
                <a:prstGeom prst="parallelogram">
                  <a:avLst>
                    <a:gd name="adj" fmla="val 10020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grpSp>
            <p:nvGrpSpPr>
              <p:cNvPr id="30" name="Group 29"/>
              <p:cNvGrpSpPr/>
              <p:nvPr/>
            </p:nvGrpSpPr>
            <p:grpSpPr>
              <a:xfrm>
                <a:off x="1403648" y="2721190"/>
                <a:ext cx="7128792" cy="2029107"/>
                <a:chOff x="1403648" y="2544805"/>
                <a:chExt cx="7128792" cy="2029107"/>
              </a:xfrm>
              <a:solidFill>
                <a:srgbClr val="0049DA"/>
              </a:solidFill>
            </p:grpSpPr>
            <p:sp>
              <p:nvSpPr>
                <p:cNvPr id="39" name="Rectangle 38"/>
                <p:cNvSpPr/>
                <p:nvPr/>
              </p:nvSpPr>
              <p:spPr bwMode="auto">
                <a:xfrm>
                  <a:off x="1403648" y="3902553"/>
                  <a:ext cx="5760640" cy="671359"/>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40" name="Parallelogram 39"/>
                <p:cNvSpPr/>
                <p:nvPr/>
              </p:nvSpPr>
              <p:spPr bwMode="auto">
                <a:xfrm rot="5400000" flipV="1">
                  <a:off x="6843022" y="2866071"/>
                  <a:ext cx="2010683" cy="1368152"/>
                </a:xfrm>
                <a:prstGeom prst="parallelogram">
                  <a:avLst>
                    <a:gd name="adj" fmla="val 10020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grpSp>
            <p:nvGrpSpPr>
              <p:cNvPr id="31" name="Group 30"/>
              <p:cNvGrpSpPr/>
              <p:nvPr/>
            </p:nvGrpSpPr>
            <p:grpSpPr>
              <a:xfrm>
                <a:off x="1400380" y="3362714"/>
                <a:ext cx="7128792" cy="2029107"/>
                <a:chOff x="1403648" y="2544805"/>
                <a:chExt cx="7128792" cy="2029107"/>
              </a:xfrm>
              <a:solidFill>
                <a:srgbClr val="0035A0"/>
              </a:solidFill>
            </p:grpSpPr>
            <p:sp>
              <p:nvSpPr>
                <p:cNvPr id="37" name="Rectangle 36"/>
                <p:cNvSpPr/>
                <p:nvPr/>
              </p:nvSpPr>
              <p:spPr bwMode="auto">
                <a:xfrm>
                  <a:off x="1403648" y="3902553"/>
                  <a:ext cx="5760640" cy="671359"/>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38" name="Parallelogram 37"/>
                <p:cNvSpPr/>
                <p:nvPr/>
              </p:nvSpPr>
              <p:spPr bwMode="auto">
                <a:xfrm rot="5400000" flipV="1">
                  <a:off x="6843022" y="2866071"/>
                  <a:ext cx="2010683" cy="1368152"/>
                </a:xfrm>
                <a:prstGeom prst="parallelogram">
                  <a:avLst>
                    <a:gd name="adj" fmla="val 100202"/>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sp>
            <p:nvSpPr>
              <p:cNvPr id="32" name="TextBox 31"/>
              <p:cNvSpPr txBox="1"/>
              <p:nvPr/>
            </p:nvSpPr>
            <p:spPr>
              <a:xfrm>
                <a:off x="323528" y="3599125"/>
                <a:ext cx="928588" cy="400110"/>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Layer 1</a:t>
                </a:r>
                <a:endParaRPr lang="en-GB" sz="2000" dirty="0">
                  <a:solidFill>
                    <a:srgbClr val="000000"/>
                  </a:solidFill>
                  <a:latin typeface="Calibri" panose="020F0502020204030204" pitchFamily="34" charset="0"/>
                  <a:cs typeface="Calibri" panose="020F0502020204030204" pitchFamily="34" charset="0"/>
                </a:endParaRPr>
              </a:p>
            </p:txBody>
          </p:sp>
          <p:sp>
            <p:nvSpPr>
              <p:cNvPr id="33" name="TextBox 32"/>
              <p:cNvSpPr txBox="1"/>
              <p:nvPr/>
            </p:nvSpPr>
            <p:spPr>
              <a:xfrm>
                <a:off x="323528" y="4197476"/>
                <a:ext cx="928588" cy="400110"/>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Layer 2</a:t>
                </a:r>
                <a:endParaRPr lang="en-GB" sz="2000" dirty="0">
                  <a:solidFill>
                    <a:srgbClr val="000000"/>
                  </a:solidFill>
                  <a:latin typeface="Calibri" panose="020F0502020204030204" pitchFamily="34" charset="0"/>
                  <a:cs typeface="Calibri" panose="020F0502020204030204" pitchFamily="34" charset="0"/>
                </a:endParaRPr>
              </a:p>
            </p:txBody>
          </p:sp>
          <p:sp>
            <p:nvSpPr>
              <p:cNvPr id="34" name="TextBox 33"/>
              <p:cNvSpPr txBox="1"/>
              <p:nvPr/>
            </p:nvSpPr>
            <p:spPr>
              <a:xfrm>
                <a:off x="323528" y="4837708"/>
                <a:ext cx="928588" cy="400110"/>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Layer 3</a:t>
                </a:r>
                <a:endParaRPr lang="en-GB" sz="2000" dirty="0">
                  <a:solidFill>
                    <a:srgbClr val="000000"/>
                  </a:solidFill>
                  <a:latin typeface="Calibri" panose="020F0502020204030204" pitchFamily="34" charset="0"/>
                  <a:cs typeface="Calibri" panose="020F0502020204030204" pitchFamily="34" charset="0"/>
                </a:endParaRPr>
              </a:p>
            </p:txBody>
          </p:sp>
          <p:cxnSp>
            <p:nvCxnSpPr>
              <p:cNvPr id="35" name="Straight Arrow Connector 34"/>
              <p:cNvCxnSpPr/>
              <p:nvPr/>
            </p:nvCxnSpPr>
            <p:spPr bwMode="auto">
              <a:xfrm>
                <a:off x="1259632" y="3454585"/>
                <a:ext cx="0" cy="22137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p:cNvSpPr txBox="1"/>
              <p:nvPr/>
            </p:nvSpPr>
            <p:spPr>
              <a:xfrm>
                <a:off x="209349" y="5710236"/>
                <a:ext cx="1919243" cy="707886"/>
              </a:xfrm>
              <a:prstGeom prst="rect">
                <a:avLst/>
              </a:prstGeom>
              <a:noFill/>
            </p:spPr>
            <p:txBody>
              <a:bodyPr wrap="none" rtlCol="0">
                <a:spAutoFit/>
              </a:bodyPr>
              <a:lstStyle/>
              <a:p>
                <a:pPr algn="ctr"/>
                <a:r>
                  <a:rPr lang="en-US" sz="2000" dirty="0" smtClean="0">
                    <a:solidFill>
                      <a:srgbClr val="000000"/>
                    </a:solidFill>
                    <a:latin typeface="Calibri" panose="020F0502020204030204" pitchFamily="34" charset="0"/>
                    <a:cs typeface="Calibri" panose="020F0502020204030204" pitchFamily="34" charset="0"/>
                  </a:rPr>
                  <a:t>Implementation </a:t>
                </a:r>
              </a:p>
              <a:p>
                <a:pPr algn="ctr"/>
                <a:r>
                  <a:rPr lang="en-US" sz="2000" dirty="0" smtClean="0">
                    <a:solidFill>
                      <a:srgbClr val="000000"/>
                    </a:solidFill>
                    <a:latin typeface="Calibri" panose="020F0502020204030204" pitchFamily="34" charset="0"/>
                    <a:cs typeface="Calibri" panose="020F0502020204030204" pitchFamily="34" charset="0"/>
                  </a:rPr>
                  <a:t>Dimension</a:t>
                </a:r>
                <a:endParaRPr lang="en-GB" sz="2000" dirty="0">
                  <a:solidFill>
                    <a:srgbClr val="000000"/>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896087" y="3215218"/>
              <a:ext cx="4929956" cy="2157033"/>
              <a:chOff x="1896087" y="2996952"/>
              <a:chExt cx="4929956" cy="2157033"/>
            </a:xfrm>
          </p:grpSpPr>
          <p:sp>
            <p:nvSpPr>
              <p:cNvPr id="13" name="Cube 12"/>
              <p:cNvSpPr/>
              <p:nvPr/>
            </p:nvSpPr>
            <p:spPr bwMode="auto">
              <a:xfrm>
                <a:off x="1896087"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4" name="Rectangle 13"/>
              <p:cNvSpPr/>
              <p:nvPr/>
            </p:nvSpPr>
            <p:spPr bwMode="auto">
              <a:xfrm>
                <a:off x="2045657"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5" name="Rectangle 14"/>
              <p:cNvSpPr/>
              <p:nvPr/>
            </p:nvSpPr>
            <p:spPr bwMode="auto">
              <a:xfrm>
                <a:off x="2056584"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6" name="Rectangle 15"/>
              <p:cNvSpPr/>
              <p:nvPr/>
            </p:nvSpPr>
            <p:spPr bwMode="auto">
              <a:xfrm>
                <a:off x="2056584"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17" name="Cube 16"/>
              <p:cNvSpPr/>
              <p:nvPr/>
            </p:nvSpPr>
            <p:spPr bwMode="auto">
              <a:xfrm>
                <a:off x="3057510"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8" name="Rectangle 17"/>
              <p:cNvSpPr/>
              <p:nvPr/>
            </p:nvSpPr>
            <p:spPr bwMode="auto">
              <a:xfrm>
                <a:off x="3207080"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19" name="Rectangle 18"/>
              <p:cNvSpPr/>
              <p:nvPr/>
            </p:nvSpPr>
            <p:spPr bwMode="auto">
              <a:xfrm>
                <a:off x="3218007"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0" name="Rectangle 19"/>
              <p:cNvSpPr/>
              <p:nvPr/>
            </p:nvSpPr>
            <p:spPr bwMode="auto">
              <a:xfrm>
                <a:off x="3218007"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21" name="Cube 20"/>
              <p:cNvSpPr/>
              <p:nvPr/>
            </p:nvSpPr>
            <p:spPr bwMode="auto">
              <a:xfrm>
                <a:off x="4418326"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2" name="Rectangle 21"/>
              <p:cNvSpPr/>
              <p:nvPr/>
            </p:nvSpPr>
            <p:spPr bwMode="auto">
              <a:xfrm>
                <a:off x="4567896"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3" name="Rectangle 22"/>
              <p:cNvSpPr/>
              <p:nvPr/>
            </p:nvSpPr>
            <p:spPr bwMode="auto">
              <a:xfrm>
                <a:off x="4578823"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4" name="Rectangle 23"/>
              <p:cNvSpPr/>
              <p:nvPr/>
            </p:nvSpPr>
            <p:spPr bwMode="auto">
              <a:xfrm>
                <a:off x="4578823"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sp>
            <p:nvSpPr>
              <p:cNvPr id="25" name="Cube 24"/>
              <p:cNvSpPr/>
              <p:nvPr/>
            </p:nvSpPr>
            <p:spPr bwMode="auto">
              <a:xfrm>
                <a:off x="5590290" y="2996952"/>
                <a:ext cx="1235753" cy="2157033"/>
              </a:xfrm>
              <a:prstGeom prst="cub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6" name="Rectangle 25"/>
              <p:cNvSpPr/>
              <p:nvPr/>
            </p:nvSpPr>
            <p:spPr bwMode="auto">
              <a:xfrm>
                <a:off x="5739860" y="3420929"/>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7" name="Rectangle 26"/>
              <p:cNvSpPr/>
              <p:nvPr/>
            </p:nvSpPr>
            <p:spPr bwMode="auto">
              <a:xfrm>
                <a:off x="5750787" y="407801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pitchFamily="68" charset="0"/>
                </a:endParaRPr>
              </a:p>
            </p:txBody>
          </p:sp>
          <p:sp>
            <p:nvSpPr>
              <p:cNvPr id="28" name="Rectangle 27"/>
              <p:cNvSpPr/>
              <p:nvPr/>
            </p:nvSpPr>
            <p:spPr bwMode="auto">
              <a:xfrm>
                <a:off x="5750787" y="4701393"/>
                <a:ext cx="648072" cy="360040"/>
              </a:xfrm>
              <a:prstGeom prst="rect">
                <a:avLst/>
              </a:prstGeom>
              <a:solidFill>
                <a:srgbClr val="BBE0E3">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solidFill>
                    <a:srgbClr val="000000"/>
                  </a:solidFill>
                  <a:latin typeface="Times" pitchFamily="68" charset="0"/>
                </a:endParaRPr>
              </a:p>
            </p:txBody>
          </p:sp>
        </p:grpSp>
      </p:grpSp>
      <p:cxnSp>
        <p:nvCxnSpPr>
          <p:cNvPr id="43" name="Straight Arrow Connector 42"/>
          <p:cNvCxnSpPr/>
          <p:nvPr/>
        </p:nvCxnSpPr>
        <p:spPr bwMode="auto">
          <a:xfrm>
            <a:off x="2771800" y="2104787"/>
            <a:ext cx="576064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4" name="TextBox 43"/>
          <p:cNvSpPr txBox="1"/>
          <p:nvPr/>
        </p:nvSpPr>
        <p:spPr>
          <a:xfrm>
            <a:off x="7368722" y="1389387"/>
            <a:ext cx="1337226" cy="707886"/>
          </a:xfrm>
          <a:prstGeom prst="rect">
            <a:avLst/>
          </a:prstGeom>
          <a:noFill/>
        </p:spPr>
        <p:txBody>
          <a:bodyPr wrap="none" rtlCol="0">
            <a:spAutoFit/>
          </a:bodyPr>
          <a:lstStyle/>
          <a:p>
            <a:r>
              <a:rPr lang="en-US" sz="2000" dirty="0" smtClean="0">
                <a:solidFill>
                  <a:srgbClr val="000000"/>
                </a:solidFill>
                <a:latin typeface="Calibri" panose="020F0502020204030204" pitchFamily="34" charset="0"/>
                <a:cs typeface="Calibri" panose="020F0502020204030204" pitchFamily="34" charset="0"/>
              </a:rPr>
              <a:t>Functional </a:t>
            </a:r>
          </a:p>
          <a:p>
            <a:r>
              <a:rPr lang="en-US" sz="2000" dirty="0" smtClean="0">
                <a:solidFill>
                  <a:srgbClr val="000000"/>
                </a:solidFill>
                <a:latin typeface="Calibri" panose="020F0502020204030204" pitchFamily="34" charset="0"/>
                <a:cs typeface="Calibri" panose="020F0502020204030204" pitchFamily="34" charset="0"/>
              </a:rPr>
              <a:t>Dimension</a:t>
            </a:r>
            <a:endParaRPr lang="en-GB" sz="2000" dirty="0">
              <a:solidFill>
                <a:srgbClr val="000000"/>
              </a:solidFill>
              <a:latin typeface="Calibri" panose="020F0502020204030204" pitchFamily="34" charset="0"/>
              <a:cs typeface="Calibri" panose="020F0502020204030204" pitchFamily="34" charset="0"/>
            </a:endParaRPr>
          </a:p>
        </p:txBody>
      </p:sp>
      <p:sp>
        <p:nvSpPr>
          <p:cNvPr id="68" name="Parallelogram 67"/>
          <p:cNvSpPr/>
          <p:nvPr/>
        </p:nvSpPr>
        <p:spPr bwMode="auto">
          <a:xfrm>
            <a:off x="2051720" y="2327121"/>
            <a:ext cx="5976664" cy="1151226"/>
          </a:xfrm>
          <a:prstGeom prst="parallelogram">
            <a:avLst>
              <a:gd name="adj" fmla="val 92018"/>
            </a:avLst>
          </a:prstGeom>
          <a:blipFill dpi="0" rotWithShape="1">
            <a:blip r:embed="rId2" cstate="print">
              <a:extLst>
                <a:ext uri="{28A0092B-C50C-407E-A947-70E740481C1C}">
                  <a14:useLocalDpi xmlns:a14="http://schemas.microsoft.com/office/drawing/2010/main" val="0"/>
                </a:ext>
              </a:extLst>
            </a:blip>
            <a:srcRect/>
            <a:stretch>
              <a:fillRect r="1205" b="-38462"/>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pic>
        <p:nvPicPr>
          <p:cNvPr id="69" name="Picture 68"/>
          <p:cNvPicPr>
            <a:picLocks noChangeAspect="1"/>
          </p:cNvPicPr>
          <p:nvPr/>
        </p:nvPicPr>
        <p:blipFill>
          <a:blip r:embed="rId3"/>
          <a:stretch>
            <a:fillRect/>
          </a:stretch>
        </p:blipFill>
        <p:spPr>
          <a:xfrm>
            <a:off x="1741893" y="3755143"/>
            <a:ext cx="5062355" cy="1733056"/>
          </a:xfrm>
          <a:prstGeom prst="rect">
            <a:avLst/>
          </a:prstGeom>
          <a:solidFill>
            <a:schemeClr val="bg1">
              <a:alpha val="88000"/>
            </a:schemeClr>
          </a:solidFill>
        </p:spPr>
      </p:pic>
    </p:spTree>
    <p:extLst>
      <p:ext uri="{BB962C8B-B14F-4D97-AF65-F5344CB8AC3E}">
        <p14:creationId xmlns:p14="http://schemas.microsoft.com/office/powerpoint/2010/main" val="1593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48264" y="1844824"/>
            <a:ext cx="2016224" cy="28083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en-US" dirty="0" smtClean="0"/>
              <a:t>How about more abstraction?</a:t>
            </a:r>
            <a:endParaRPr lang="sv-SE" dirty="0"/>
          </a:p>
        </p:txBody>
      </p:sp>
      <p:sp>
        <p:nvSpPr>
          <p:cNvPr id="3" name="Content Placeholder 2"/>
          <p:cNvSpPr>
            <a:spLocks noGrp="1"/>
          </p:cNvSpPr>
          <p:nvPr>
            <p:ph idx="1"/>
          </p:nvPr>
        </p:nvSpPr>
        <p:spPr/>
        <p:txBody>
          <a:bodyPr/>
          <a:lstStyle/>
          <a:p>
            <a:r>
              <a:rPr lang="en-US" dirty="0" smtClean="0"/>
              <a:t>Clustering</a:t>
            </a:r>
            <a:endParaRPr lang="sv-SE" dirty="0"/>
          </a:p>
        </p:txBody>
      </p:sp>
      <p:pic>
        <p:nvPicPr>
          <p:cNvPr id="728066" name="Picture 2" descr="http://espin086.files.wordpress.com/2011/02/2-variable-cluster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844824"/>
            <a:ext cx="3390647" cy="28083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236296" y="1988840"/>
            <a:ext cx="720080" cy="5040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p:cNvSpPr/>
          <p:nvPr/>
        </p:nvSpPr>
        <p:spPr>
          <a:xfrm>
            <a:off x="8028384" y="2924944"/>
            <a:ext cx="720080" cy="5040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p:nvSpPr>
        <p:spPr>
          <a:xfrm>
            <a:off x="7236296" y="4005064"/>
            <a:ext cx="720080" cy="504056"/>
          </a:xfrm>
          <a:prstGeom prst="rect">
            <a:avLst/>
          </a:prstGeom>
          <a:solidFill>
            <a:srgbClr val="18B0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Straight Arrow Connector 7"/>
          <p:cNvCxnSpPr>
            <a:stCxn id="4" idx="2"/>
            <a:endCxn id="6" idx="0"/>
          </p:cNvCxnSpPr>
          <p:nvPr/>
        </p:nvCxnSpPr>
        <p:spPr>
          <a:xfrm>
            <a:off x="7596336" y="2492896"/>
            <a:ext cx="792088" cy="432048"/>
          </a:xfrm>
          <a:prstGeom prst="straightConnector1">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2"/>
            <a:endCxn id="7" idx="0"/>
          </p:cNvCxnSpPr>
          <p:nvPr/>
        </p:nvCxnSpPr>
        <p:spPr>
          <a:xfrm flipH="1">
            <a:off x="7596336" y="3429000"/>
            <a:ext cx="792088" cy="576064"/>
          </a:xfrm>
          <a:prstGeom prst="straightConnector1">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1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8788"/>
            <a:ext cx="8229600" cy="1262062"/>
          </a:xfrm>
        </p:spPr>
        <p:txBody>
          <a:bodyPr/>
          <a:lstStyle/>
          <a:p>
            <a:r>
              <a:rPr lang="en-US" dirty="0" smtClean="0"/>
              <a:t>Economy of Modeling</a:t>
            </a:r>
            <a:endParaRPr lang="sv-SE" dirty="0"/>
          </a:p>
        </p:txBody>
      </p:sp>
      <p:pic>
        <p:nvPicPr>
          <p:cNvPr id="4" name="Picture 3"/>
          <p:cNvPicPr>
            <a:picLocks noChangeAspect="1"/>
          </p:cNvPicPr>
          <p:nvPr/>
        </p:nvPicPr>
        <p:blipFill>
          <a:blip r:embed="rId2"/>
          <a:stretch>
            <a:fillRect/>
          </a:stretch>
        </p:blipFill>
        <p:spPr>
          <a:xfrm>
            <a:off x="1541856" y="1558445"/>
            <a:ext cx="7409950" cy="383332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237298" y="5426060"/>
            <a:ext cx="2846870" cy="523220"/>
          </a:xfrm>
          <a:prstGeom prst="rect">
            <a:avLst/>
          </a:prstGeom>
          <a:solidFill>
            <a:schemeClr val="bg1"/>
          </a:solidFill>
        </p:spPr>
        <p:txBody>
          <a:bodyPr wrap="none" rtlCol="0">
            <a:spAutoFit/>
          </a:bodyPr>
          <a:lstStyle/>
          <a:p>
            <a:pPr algn="r"/>
            <a:r>
              <a:rPr lang="en-US" sz="2800" b="1" dirty="0" smtClean="0">
                <a:solidFill>
                  <a:srgbClr val="000000"/>
                </a:solidFill>
                <a:latin typeface="Calibri"/>
              </a:rPr>
              <a:t>Size of the system</a:t>
            </a:r>
            <a:endParaRPr lang="sv-SE" sz="2800" b="1" dirty="0">
              <a:solidFill>
                <a:srgbClr val="000000"/>
              </a:solidFill>
              <a:latin typeface="Calibri"/>
            </a:endParaRPr>
          </a:p>
        </p:txBody>
      </p:sp>
      <p:sp>
        <p:nvSpPr>
          <p:cNvPr id="6" name="TextBox 5"/>
          <p:cNvSpPr txBox="1"/>
          <p:nvPr/>
        </p:nvSpPr>
        <p:spPr>
          <a:xfrm rot="16200000">
            <a:off x="-1101203" y="3342797"/>
            <a:ext cx="4689745" cy="523220"/>
          </a:xfrm>
          <a:prstGeom prst="rect">
            <a:avLst/>
          </a:prstGeom>
          <a:solidFill>
            <a:schemeClr val="bg1"/>
          </a:solidFill>
        </p:spPr>
        <p:txBody>
          <a:bodyPr wrap="none" rtlCol="0">
            <a:spAutoFit/>
          </a:bodyPr>
          <a:lstStyle/>
          <a:p>
            <a:pPr algn="r"/>
            <a:r>
              <a:rPr lang="en-US" sz="2800" b="1" dirty="0" smtClean="0">
                <a:solidFill>
                  <a:srgbClr val="000000"/>
                </a:solidFill>
                <a:latin typeface="Calibri"/>
              </a:rPr>
              <a:t>% of system covered by model</a:t>
            </a:r>
            <a:endParaRPr lang="sv-SE" sz="2800" b="1" dirty="0">
              <a:solidFill>
                <a:srgbClr val="000000"/>
              </a:solidFill>
              <a:latin typeface="Calibri"/>
            </a:endParaRPr>
          </a:p>
        </p:txBody>
      </p:sp>
    </p:spTree>
    <p:extLst>
      <p:ext uri="{BB962C8B-B14F-4D97-AF65-F5344CB8AC3E}">
        <p14:creationId xmlns:p14="http://schemas.microsoft.com/office/powerpoint/2010/main" val="11248226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4608" y="2348880"/>
            <a:ext cx="3427822"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2808" y="1825352"/>
            <a:ext cx="359744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1340768"/>
            <a:ext cx="3241020" cy="243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91880" y="1321604"/>
            <a:ext cx="954708" cy="523220"/>
          </a:xfrm>
          <a:prstGeom prst="rect">
            <a:avLst/>
          </a:prstGeom>
          <a:noFill/>
        </p:spPr>
        <p:txBody>
          <a:bodyPr wrap="square" rtlCol="0">
            <a:spAutoFit/>
          </a:bodyPr>
          <a:lstStyle/>
          <a:p>
            <a:pPr defTabSz="457200" fontAlgn="auto">
              <a:spcBef>
                <a:spcPts val="0"/>
              </a:spcBef>
              <a:spcAft>
                <a:spcPts val="0"/>
              </a:spcAft>
            </a:pPr>
            <a:r>
              <a:rPr lang="en-US" sz="2800" dirty="0" smtClean="0">
                <a:ln w="0"/>
                <a:solidFill>
                  <a:prstClr val="black"/>
                </a:solidFill>
                <a:effectLst>
                  <a:outerShdw blurRad="38100" dist="25400" dir="5400000" algn="ctr" rotWithShape="0">
                    <a:srgbClr val="6E747A">
                      <a:alpha val="43000"/>
                    </a:srgbClr>
                  </a:outerShdw>
                </a:effectLst>
                <a:latin typeface="Calibri"/>
              </a:rPr>
              <a:t>20%</a:t>
            </a:r>
            <a:endParaRPr lang="en-US" sz="2800" dirty="0">
              <a:ln w="0"/>
              <a:solidFill>
                <a:prstClr val="black"/>
              </a:solidFill>
              <a:effectLst>
                <a:outerShdw blurRad="38100" dist="25400" dir="5400000" algn="ctr" rotWithShape="0">
                  <a:srgbClr val="6E747A">
                    <a:alpha val="43000"/>
                  </a:srgbClr>
                </a:outerShdw>
              </a:effectLst>
              <a:latin typeface="Calibri"/>
            </a:endParaRPr>
          </a:p>
        </p:txBody>
      </p:sp>
      <p:sp>
        <p:nvSpPr>
          <p:cNvPr id="6" name="TextBox 5"/>
          <p:cNvSpPr txBox="1"/>
          <p:nvPr/>
        </p:nvSpPr>
        <p:spPr>
          <a:xfrm>
            <a:off x="6255546" y="1676272"/>
            <a:ext cx="954708" cy="523220"/>
          </a:xfrm>
          <a:prstGeom prst="rect">
            <a:avLst/>
          </a:prstGeom>
          <a:noFill/>
        </p:spPr>
        <p:txBody>
          <a:bodyPr wrap="square" rtlCol="0">
            <a:spAutoFit/>
          </a:bodyPr>
          <a:lstStyle/>
          <a:p>
            <a:pPr defTabSz="457200" fontAlgn="auto">
              <a:spcBef>
                <a:spcPts val="0"/>
              </a:spcBef>
              <a:spcAft>
                <a:spcPts val="0"/>
              </a:spcAft>
            </a:pPr>
            <a:r>
              <a:rPr lang="en-US" sz="2800" dirty="0" smtClean="0">
                <a:ln w="0"/>
                <a:solidFill>
                  <a:prstClr val="black"/>
                </a:solidFill>
                <a:effectLst>
                  <a:outerShdw blurRad="38100" dist="25400" dir="5400000" algn="ctr" rotWithShape="0">
                    <a:srgbClr val="6E747A">
                      <a:alpha val="43000"/>
                    </a:srgbClr>
                  </a:outerShdw>
                </a:effectLst>
                <a:latin typeface="Calibri"/>
              </a:rPr>
              <a:t>30%</a:t>
            </a:r>
            <a:endParaRPr lang="en-US" sz="2800" dirty="0">
              <a:ln w="0"/>
              <a:solidFill>
                <a:prstClr val="black"/>
              </a:solidFill>
              <a:effectLst>
                <a:outerShdw blurRad="38100" dist="25400" dir="5400000" algn="ctr" rotWithShape="0">
                  <a:srgbClr val="6E747A">
                    <a:alpha val="43000"/>
                  </a:srgbClr>
                </a:outerShdw>
              </a:effectLst>
              <a:latin typeface="Calibri"/>
            </a:endParaRPr>
          </a:p>
        </p:txBody>
      </p:sp>
      <p:sp>
        <p:nvSpPr>
          <p:cNvPr id="7" name="TextBox 6"/>
          <p:cNvSpPr txBox="1"/>
          <p:nvPr/>
        </p:nvSpPr>
        <p:spPr>
          <a:xfrm>
            <a:off x="8297812" y="1772816"/>
            <a:ext cx="954708" cy="523220"/>
          </a:xfrm>
          <a:prstGeom prst="rect">
            <a:avLst/>
          </a:prstGeom>
          <a:noFill/>
        </p:spPr>
        <p:txBody>
          <a:bodyPr wrap="square" rtlCol="0">
            <a:spAutoFit/>
          </a:bodyPr>
          <a:lstStyle/>
          <a:p>
            <a:pPr defTabSz="457200" fontAlgn="auto">
              <a:spcBef>
                <a:spcPts val="0"/>
              </a:spcBef>
              <a:spcAft>
                <a:spcPts val="0"/>
              </a:spcAft>
            </a:pPr>
            <a:r>
              <a:rPr lang="en-US" sz="2800" dirty="0">
                <a:ln w="0"/>
                <a:solidFill>
                  <a:prstClr val="black"/>
                </a:solidFill>
                <a:effectLst>
                  <a:outerShdw blurRad="38100" dist="25400" dir="5400000" algn="ctr" rotWithShape="0">
                    <a:srgbClr val="6E747A">
                      <a:alpha val="43000"/>
                    </a:srgbClr>
                  </a:outerShdw>
                </a:effectLst>
                <a:latin typeface="Calibri"/>
              </a:rPr>
              <a:t>5</a:t>
            </a:r>
            <a:r>
              <a:rPr lang="en-US" sz="2800" dirty="0" smtClean="0">
                <a:ln w="0"/>
                <a:solidFill>
                  <a:prstClr val="black"/>
                </a:solidFill>
                <a:effectLst>
                  <a:outerShdw blurRad="38100" dist="25400" dir="5400000" algn="ctr" rotWithShape="0">
                    <a:srgbClr val="6E747A">
                      <a:alpha val="43000"/>
                    </a:srgbClr>
                  </a:outerShdw>
                </a:effectLst>
                <a:latin typeface="Calibri"/>
              </a:rPr>
              <a:t>0%</a:t>
            </a:r>
            <a:endParaRPr lang="en-US" sz="2800" dirty="0">
              <a:ln w="0"/>
              <a:solidFill>
                <a:prstClr val="black"/>
              </a:solidFill>
              <a:effectLst>
                <a:outerShdw blurRad="38100" dist="25400" dir="5400000" algn="ctr" rotWithShape="0">
                  <a:srgbClr val="6E747A">
                    <a:alpha val="43000"/>
                  </a:srgbClr>
                </a:outerShdw>
              </a:effectLst>
              <a:latin typeface="Calibri"/>
            </a:endParaRPr>
          </a:p>
        </p:txBody>
      </p:sp>
      <p:sp>
        <p:nvSpPr>
          <p:cNvPr id="2" name="Title 1"/>
          <p:cNvSpPr>
            <a:spLocks noGrp="1"/>
          </p:cNvSpPr>
          <p:nvPr>
            <p:ph type="title" idx="4294967295"/>
          </p:nvPr>
        </p:nvSpPr>
        <p:spPr>
          <a:xfrm>
            <a:off x="0" y="458788"/>
            <a:ext cx="8229600" cy="774700"/>
          </a:xfrm>
        </p:spPr>
        <p:txBody>
          <a:bodyPr/>
          <a:lstStyle/>
          <a:p>
            <a:r>
              <a:rPr lang="en-US" dirty="0" smtClean="0"/>
              <a:t>Scaling Abstraction</a:t>
            </a:r>
            <a:endParaRPr lang="en-GB" dirty="0"/>
          </a:p>
        </p:txBody>
      </p:sp>
      <p:sp>
        <p:nvSpPr>
          <p:cNvPr id="3" name="Content Placeholder 2"/>
          <p:cNvSpPr>
            <a:spLocks noGrp="1"/>
          </p:cNvSpPr>
          <p:nvPr>
            <p:ph idx="4294967295"/>
          </p:nvPr>
        </p:nvSpPr>
        <p:spPr>
          <a:xfrm>
            <a:off x="708025" y="5314950"/>
            <a:ext cx="8435975" cy="1570038"/>
          </a:xfrm>
        </p:spPr>
        <p:txBody>
          <a:bodyPr>
            <a:normAutofit fontScale="92500" lnSpcReduction="10000"/>
          </a:bodyPr>
          <a:lstStyle/>
          <a:p>
            <a:r>
              <a:rPr lang="en-US" dirty="0" smtClean="0"/>
              <a:t>Which criteria to use for abstraction?</a:t>
            </a:r>
          </a:p>
          <a:p>
            <a:r>
              <a:rPr lang="en-US" dirty="0" smtClean="0"/>
              <a:t>What is the relation between design and code?</a:t>
            </a:r>
          </a:p>
          <a:p>
            <a:r>
              <a:rPr lang="en-US" dirty="0" smtClean="0"/>
              <a:t>Different tasks require different parts/slices/views</a:t>
            </a:r>
            <a:endParaRPr lang="en-GB" dirty="0"/>
          </a:p>
        </p:txBody>
      </p:sp>
    </p:spTree>
    <p:extLst>
      <p:ext uri="{BB962C8B-B14F-4D97-AF65-F5344CB8AC3E}">
        <p14:creationId xmlns:p14="http://schemas.microsoft.com/office/powerpoint/2010/main" val="127246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8" name="Rectangle 2"/>
          <p:cNvSpPr>
            <a:spLocks noGrp="1" noChangeArrowheads="1"/>
          </p:cNvSpPr>
          <p:nvPr>
            <p:ph type="title" idx="4294967295"/>
          </p:nvPr>
        </p:nvSpPr>
        <p:spPr>
          <a:xfrm>
            <a:off x="0" y="549275"/>
            <a:ext cx="8135938" cy="633413"/>
          </a:xfrm>
        </p:spPr>
        <p:txBody>
          <a:bodyPr>
            <a:normAutofit fontScale="90000"/>
          </a:bodyPr>
          <a:lstStyle/>
          <a:p>
            <a:r>
              <a:rPr lang="en-GB" sz="4000" dirty="0"/>
              <a:t>Economic Model for Cost of Quality</a:t>
            </a:r>
          </a:p>
        </p:txBody>
      </p:sp>
      <p:pic>
        <p:nvPicPr>
          <p:cNvPr id="342020" name="Picture 4"/>
          <p:cNvPicPr>
            <a:picLocks noGrp="1" noChangeAspect="1" noChangeArrowheads="1"/>
          </p:cNvPicPr>
          <p:nvPr>
            <p:ph idx="4294967295"/>
          </p:nvPr>
        </p:nvPicPr>
        <p:blipFill>
          <a:blip r:embed="rId3"/>
          <a:stretch>
            <a:fillRect/>
          </a:stretch>
        </p:blipFill>
        <p:spPr>
          <a:xfrm>
            <a:off x="800601" y="2117361"/>
            <a:ext cx="7143750" cy="4176713"/>
          </a:xfrm>
          <a:noFill/>
          <a:ln/>
        </p:spPr>
      </p:pic>
      <p:sp>
        <p:nvSpPr>
          <p:cNvPr id="342021" name="Text Box 5"/>
          <p:cNvSpPr txBox="1">
            <a:spLocks noChangeArrowheads="1"/>
          </p:cNvSpPr>
          <p:nvPr/>
        </p:nvSpPr>
        <p:spPr bwMode="auto">
          <a:xfrm rot="5400000">
            <a:off x="7943278" y="4067219"/>
            <a:ext cx="1981633" cy="276999"/>
          </a:xfrm>
          <a:prstGeom prst="rect">
            <a:avLst/>
          </a:prstGeom>
          <a:noFill/>
          <a:ln w="9525" algn="ctr">
            <a:noFill/>
            <a:miter lim="800000"/>
            <a:headEnd/>
            <a:tailEnd/>
          </a:ln>
          <a:effectLst/>
        </p:spPr>
        <p:txBody>
          <a:bodyPr wrap="none">
            <a:spAutoFit/>
          </a:bodyPr>
          <a:lstStyle/>
          <a:p>
            <a:r>
              <a:rPr lang="en-GB" sz="1200" dirty="0">
                <a:solidFill>
                  <a:srgbClr val="000000"/>
                </a:solidFill>
                <a:latin typeface="Minion" pitchFamily="2" charset="0"/>
              </a:rPr>
              <a:t>From: H. Krasner, Cost of Quality, 1998</a:t>
            </a:r>
          </a:p>
        </p:txBody>
      </p:sp>
      <p:sp>
        <p:nvSpPr>
          <p:cNvPr id="6" name="TextBox 5"/>
          <p:cNvSpPr txBox="1"/>
          <p:nvPr/>
        </p:nvSpPr>
        <p:spPr>
          <a:xfrm>
            <a:off x="285720" y="6290156"/>
            <a:ext cx="8369920" cy="523220"/>
          </a:xfrm>
          <a:prstGeom prst="rect">
            <a:avLst/>
          </a:prstGeom>
          <a:noFill/>
        </p:spPr>
        <p:txBody>
          <a:bodyPr wrap="none" rtlCol="0">
            <a:spAutoFit/>
          </a:bodyPr>
          <a:lstStyle/>
          <a:p>
            <a:r>
              <a:rPr lang="en-US" sz="2800" dirty="0" smtClean="0">
                <a:solidFill>
                  <a:srgbClr val="000000"/>
                </a:solidFill>
                <a:latin typeface="Calibri" pitchFamily="34" charset="0"/>
              </a:rPr>
              <a:t>Cost of SQ = Achievement Cost + Non-conformance Cost</a:t>
            </a:r>
          </a:p>
        </p:txBody>
      </p:sp>
      <p:sp>
        <p:nvSpPr>
          <p:cNvPr id="7" name="Freeform 6"/>
          <p:cNvSpPr/>
          <p:nvPr/>
        </p:nvSpPr>
        <p:spPr bwMode="auto">
          <a:xfrm>
            <a:off x="4536281" y="1905316"/>
            <a:ext cx="1979857" cy="2171756"/>
          </a:xfrm>
          <a:custGeom>
            <a:avLst/>
            <a:gdLst>
              <a:gd name="connsiteX0" fmla="*/ 0 w 2170323"/>
              <a:gd name="connsiteY0" fmla="*/ 11017 h 1911427"/>
              <a:gd name="connsiteX1" fmla="*/ 176270 w 2170323"/>
              <a:gd name="connsiteY1" fmla="*/ 991518 h 1911427"/>
              <a:gd name="connsiteX2" fmla="*/ 705080 w 2170323"/>
              <a:gd name="connsiteY2" fmla="*/ 1762699 h 1911427"/>
              <a:gd name="connsiteX3" fmla="*/ 1112704 w 2170323"/>
              <a:gd name="connsiteY3" fmla="*/ 1883884 h 1911427"/>
              <a:gd name="connsiteX4" fmla="*/ 1542362 w 2170323"/>
              <a:gd name="connsiteY4" fmla="*/ 1740665 h 1911427"/>
              <a:gd name="connsiteX5" fmla="*/ 1916935 w 2170323"/>
              <a:gd name="connsiteY5" fmla="*/ 1255923 h 1911427"/>
              <a:gd name="connsiteX6" fmla="*/ 2126256 w 2170323"/>
              <a:gd name="connsiteY6" fmla="*/ 616945 h 1911427"/>
              <a:gd name="connsiteX7" fmla="*/ 2170323 w 2170323"/>
              <a:gd name="connsiteY7" fmla="*/ 0 h 191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0323" h="1911427">
                <a:moveTo>
                  <a:pt x="0" y="11017"/>
                </a:moveTo>
                <a:cubicBezTo>
                  <a:pt x="29378" y="355294"/>
                  <a:pt x="58757" y="699571"/>
                  <a:pt x="176270" y="991518"/>
                </a:cubicBezTo>
                <a:cubicBezTo>
                  <a:pt x="293783" y="1283465"/>
                  <a:pt x="549008" y="1613971"/>
                  <a:pt x="705080" y="1762699"/>
                </a:cubicBezTo>
                <a:cubicBezTo>
                  <a:pt x="861152" y="1911427"/>
                  <a:pt x="973157" y="1887556"/>
                  <a:pt x="1112704" y="1883884"/>
                </a:cubicBezTo>
                <a:cubicBezTo>
                  <a:pt x="1252251" y="1880212"/>
                  <a:pt x="1408324" y="1845325"/>
                  <a:pt x="1542362" y="1740665"/>
                </a:cubicBezTo>
                <a:cubicBezTo>
                  <a:pt x="1676400" y="1636005"/>
                  <a:pt x="1819619" y="1443210"/>
                  <a:pt x="1916935" y="1255923"/>
                </a:cubicBezTo>
                <a:cubicBezTo>
                  <a:pt x="2014251" y="1068636"/>
                  <a:pt x="2084025" y="826265"/>
                  <a:pt x="2126256" y="616945"/>
                </a:cubicBezTo>
                <a:cubicBezTo>
                  <a:pt x="2168487" y="407625"/>
                  <a:pt x="2169405" y="203812"/>
                  <a:pt x="2170323" y="0"/>
                </a:cubicBezTo>
              </a:path>
            </a:pathLst>
          </a:custGeom>
          <a:noFill/>
          <a:ln w="38100" cap="flat" cmpd="sng" algn="ctr">
            <a:solidFill>
              <a:srgbClr val="FF0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GB" sz="2000" smtClean="0">
              <a:solidFill>
                <a:srgbClr val="FFFFFF"/>
              </a:solidFill>
              <a:latin typeface="Minion" pitchFamily="2" charset="0"/>
            </a:endParaRPr>
          </a:p>
        </p:txBody>
      </p:sp>
      <p:sp>
        <p:nvSpPr>
          <p:cNvPr id="8" name="TextBox 7"/>
          <p:cNvSpPr txBox="1"/>
          <p:nvPr/>
        </p:nvSpPr>
        <p:spPr>
          <a:xfrm>
            <a:off x="800601" y="1268760"/>
            <a:ext cx="4923527" cy="523220"/>
          </a:xfrm>
          <a:prstGeom prst="rect">
            <a:avLst/>
          </a:prstGeom>
          <a:noFill/>
        </p:spPr>
        <p:txBody>
          <a:bodyPr wrap="none" rtlCol="0">
            <a:spAutoFit/>
          </a:bodyPr>
          <a:lstStyle/>
          <a:p>
            <a:r>
              <a:rPr lang="en-US" sz="2800" dirty="0" smtClean="0">
                <a:solidFill>
                  <a:srgbClr val="000000"/>
                </a:solidFill>
                <a:latin typeface="Calibri" pitchFamily="34" charset="0"/>
              </a:rPr>
              <a:t>Imagine this is ‘cost of modeling’</a:t>
            </a:r>
          </a:p>
        </p:txBody>
      </p:sp>
    </p:spTree>
    <p:extLst>
      <p:ext uri="{BB962C8B-B14F-4D97-AF65-F5344CB8AC3E}">
        <p14:creationId xmlns:p14="http://schemas.microsoft.com/office/powerpoint/2010/main" val="401911377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4494" y="333375"/>
            <a:ext cx="8135938" cy="633413"/>
          </a:xfrm>
          <a:prstGeom prst="rect">
            <a:avLst/>
          </a:prstGeom>
          <a:noFill/>
          <a:ln w="9525">
            <a:noFill/>
            <a:miter lim="800000"/>
            <a:headEnd/>
            <a:tailEnd/>
          </a:ln>
        </p:spPr>
        <p:txBody>
          <a:bodyPr lIns="91402" tIns="45702" rIns="91402" bIns="45702" anchor="ctr"/>
          <a:lstStyle/>
          <a:p>
            <a:pPr>
              <a:defRPr/>
            </a:pPr>
            <a:r>
              <a:rPr lang="en-US" sz="4000" b="1" kern="0" dirty="0" smtClean="0">
                <a:solidFill>
                  <a:srgbClr val="0C2577"/>
                </a:solidFill>
                <a:latin typeface="Calibri" pitchFamily="34" charset="0"/>
                <a:ea typeface="+mj-ea"/>
                <a:cs typeface="+mj-cs"/>
              </a:rPr>
              <a:t>Class Diagram Simplification</a:t>
            </a:r>
            <a:endParaRPr lang="en-US" sz="4000" b="1" kern="0" dirty="0">
              <a:solidFill>
                <a:srgbClr val="0C2577"/>
              </a:solidFill>
              <a:latin typeface="Calibri" pitchFamily="34" charset="0"/>
              <a:ea typeface="+mj-ea"/>
              <a:cs typeface="+mj-cs"/>
            </a:endParaRPr>
          </a:p>
        </p:txBody>
      </p:sp>
      <p:sp>
        <p:nvSpPr>
          <p:cNvPr id="11267" name="Rectangle 2"/>
          <p:cNvSpPr>
            <a:spLocks noChangeArrowheads="1"/>
          </p:cNvSpPr>
          <p:nvPr/>
        </p:nvSpPr>
        <p:spPr bwMode="auto">
          <a:xfrm>
            <a:off x="609600" y="980728"/>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0" hangingPunct="0"/>
            <a:r>
              <a:rPr lang="en-US" sz="2800" dirty="0">
                <a:latin typeface="+mj-lt"/>
                <a:ea typeface="Calibri" pitchFamily="34" charset="0"/>
                <a:cs typeface="Calibri" pitchFamily="34" charset="0"/>
              </a:rPr>
              <a:t>This </a:t>
            </a:r>
            <a:r>
              <a:rPr lang="en-US" sz="2800" dirty="0" smtClean="0">
                <a:latin typeface="+mj-lt"/>
                <a:ea typeface="Calibri" pitchFamily="34" charset="0"/>
                <a:cs typeface="Calibri" pitchFamily="34" charset="0"/>
              </a:rPr>
              <a:t>research </a:t>
            </a:r>
            <a:r>
              <a:rPr lang="en-US" sz="2800" dirty="0">
                <a:latin typeface="+mj-lt"/>
                <a:ea typeface="Calibri" pitchFamily="34" charset="0"/>
                <a:cs typeface="Calibri" pitchFamily="34" charset="0"/>
              </a:rPr>
              <a:t>aims at </a:t>
            </a:r>
            <a:r>
              <a:rPr lang="en-US" sz="2800" b="1" dirty="0">
                <a:latin typeface="+mj-lt"/>
                <a:ea typeface="Calibri" pitchFamily="34" charset="0"/>
                <a:cs typeface="Calibri" pitchFamily="34" charset="0"/>
              </a:rPr>
              <a:t>simplifying </a:t>
            </a:r>
            <a:r>
              <a:rPr lang="en-US" sz="2800" dirty="0">
                <a:latin typeface="+mj-lt"/>
                <a:ea typeface="Calibri" pitchFamily="34" charset="0"/>
                <a:cs typeface="Calibri" pitchFamily="34" charset="0"/>
              </a:rPr>
              <a:t>class </a:t>
            </a:r>
            <a:r>
              <a:rPr lang="en-US" sz="2800" dirty="0" smtClean="0">
                <a:latin typeface="+mj-lt"/>
                <a:ea typeface="Calibri" pitchFamily="34" charset="0"/>
                <a:cs typeface="Calibri" pitchFamily="34" charset="0"/>
              </a:rPr>
              <a:t>diagrams</a:t>
            </a:r>
            <a:endParaRPr lang="en-US" sz="2800" dirty="0">
              <a:latin typeface="+mj-lt"/>
            </a:endParaRPr>
          </a:p>
        </p:txBody>
      </p:sp>
      <p:pic>
        <p:nvPicPr>
          <p:cNvPr id="11268" name="Picture 4" descr="overviewPi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17186"/>
            <a:ext cx="7696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36916" y="404664"/>
            <a:ext cx="1983556" cy="461665"/>
          </a:xfrm>
          <a:prstGeom prst="rect">
            <a:avLst/>
          </a:prstGeom>
        </p:spPr>
        <p:txBody>
          <a:bodyPr wrap="none">
            <a:spAutoFit/>
          </a:bodyPr>
          <a:lstStyle/>
          <a:p>
            <a:r>
              <a:rPr lang="en-US" dirty="0" err="1" smtClean="0">
                <a:solidFill>
                  <a:prstClr val="black"/>
                </a:solidFill>
                <a:latin typeface="Calibri"/>
                <a:ea typeface="Calibri" pitchFamily="34" charset="0"/>
                <a:cs typeface="Calibri" pitchFamily="34" charset="0"/>
              </a:rPr>
              <a:t>Hafeez</a:t>
            </a:r>
            <a:r>
              <a:rPr lang="en-US" dirty="0" smtClean="0">
                <a:solidFill>
                  <a:prstClr val="black"/>
                </a:solidFill>
                <a:latin typeface="Calibri"/>
                <a:ea typeface="Calibri" pitchFamily="34" charset="0"/>
                <a:cs typeface="Calibri" pitchFamily="34" charset="0"/>
              </a:rPr>
              <a:t> Osman</a:t>
            </a:r>
            <a:endParaRPr lang="sv-SE" sz="2000" dirty="0"/>
          </a:p>
        </p:txBody>
      </p:sp>
      <p:sp>
        <p:nvSpPr>
          <p:cNvPr id="7" name="Rectangle 2"/>
          <p:cNvSpPr>
            <a:spLocks noChangeArrowheads="1"/>
          </p:cNvSpPr>
          <p:nvPr/>
        </p:nvSpPr>
        <p:spPr bwMode="auto">
          <a:xfrm>
            <a:off x="518864" y="4497506"/>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p>
            <a:pPr algn="just" eaLnBrk="0" hangingPunct="0"/>
            <a:r>
              <a:rPr lang="en-US" sz="2800" dirty="0" smtClean="0">
                <a:latin typeface="+mj-lt"/>
                <a:ea typeface="Calibri" pitchFamily="34" charset="0"/>
                <a:cs typeface="Calibri" pitchFamily="34" charset="0"/>
              </a:rPr>
              <a:t>Considering:	- structural properties (coupling, size)</a:t>
            </a:r>
          </a:p>
          <a:p>
            <a:pPr algn="just" eaLnBrk="0" hangingPunct="0"/>
            <a:r>
              <a:rPr lang="en-US" sz="2800" dirty="0">
                <a:latin typeface="+mj-lt"/>
              </a:rPr>
              <a:t>	</a:t>
            </a:r>
            <a:r>
              <a:rPr lang="en-US" sz="2800" dirty="0" smtClean="0">
                <a:latin typeface="+mj-lt"/>
              </a:rPr>
              <a:t>	- semantic properties: </a:t>
            </a:r>
          </a:p>
          <a:p>
            <a:pPr algn="just" eaLnBrk="0" hangingPunct="0"/>
            <a:r>
              <a:rPr lang="en-US" sz="2800" dirty="0" smtClean="0">
                <a:latin typeface="+mj-lt"/>
              </a:rPr>
              <a:t>		</a:t>
            </a:r>
            <a:r>
              <a:rPr lang="en-US" sz="2800" dirty="0">
                <a:latin typeface="+mj-lt"/>
              </a:rPr>
              <a:t> </a:t>
            </a:r>
            <a:r>
              <a:rPr lang="en-US" sz="2800" dirty="0" smtClean="0">
                <a:latin typeface="+mj-lt"/>
              </a:rPr>
              <a:t> ‘support’  </a:t>
            </a:r>
            <a:r>
              <a:rPr lang="en-US" sz="2800" dirty="0" err="1" smtClean="0">
                <a:latin typeface="+mj-lt"/>
              </a:rPr>
              <a:t>vs</a:t>
            </a:r>
            <a:r>
              <a:rPr lang="en-US" sz="2800" dirty="0" smtClean="0">
                <a:latin typeface="+mj-lt"/>
              </a:rPr>
              <a:t>  ‘core functionality’</a:t>
            </a:r>
          </a:p>
          <a:p>
            <a:pPr algn="just" eaLnBrk="0" hangingPunct="0"/>
            <a:r>
              <a:rPr lang="en-US" sz="2800" dirty="0" smtClean="0">
                <a:latin typeface="+mj-lt"/>
              </a:rPr>
              <a:t> GUI / frameworks / </a:t>
            </a:r>
            <a:r>
              <a:rPr lang="en-US" sz="2800" dirty="0" err="1" smtClean="0">
                <a:latin typeface="+mj-lt"/>
              </a:rPr>
              <a:t>gets&amp;sets</a:t>
            </a:r>
            <a:r>
              <a:rPr lang="en-US" sz="2800" dirty="0" smtClean="0">
                <a:latin typeface="+mj-lt"/>
              </a:rPr>
              <a:t>   </a:t>
            </a:r>
            <a:r>
              <a:rPr lang="en-US" sz="2800" dirty="0" err="1" smtClean="0">
                <a:latin typeface="+mj-lt"/>
              </a:rPr>
              <a:t>vs</a:t>
            </a:r>
            <a:r>
              <a:rPr lang="en-US" sz="2800" dirty="0" smtClean="0">
                <a:latin typeface="+mj-lt"/>
              </a:rPr>
              <a:t>  cruise control</a:t>
            </a:r>
          </a:p>
          <a:p>
            <a:pPr algn="just" eaLnBrk="0" hangingPunct="0"/>
            <a:r>
              <a:rPr lang="en-US" sz="2800" dirty="0">
                <a:latin typeface="+mj-lt"/>
              </a:rPr>
              <a:t>	</a:t>
            </a:r>
            <a:r>
              <a:rPr lang="en-US" sz="2800" dirty="0" smtClean="0">
                <a:latin typeface="+mj-lt"/>
              </a:rPr>
              <a:t>	- feature based</a:t>
            </a:r>
          </a:p>
        </p:txBody>
      </p:sp>
    </p:spTree>
    <p:extLst>
      <p:ext uri="{BB962C8B-B14F-4D97-AF65-F5344CB8AC3E}">
        <p14:creationId xmlns:p14="http://schemas.microsoft.com/office/powerpoint/2010/main" val="32456671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246063"/>
            <a:ext cx="5846674" cy="66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118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bwMode="auto">
          <a:xfrm>
            <a:off x="2044963" y="5178678"/>
            <a:ext cx="5041637" cy="338554"/>
          </a:xfrm>
          <a:prstGeom prst="rect">
            <a:avLst/>
          </a:prstGeom>
          <a:noFill/>
        </p:spPr>
        <p:txBody>
          <a:bodyPr wrap="none">
            <a:spAutoFit/>
          </a:bodyPr>
          <a:lstStyle/>
          <a:p>
            <a:pPr>
              <a:defRPr/>
            </a:pPr>
            <a:r>
              <a:rPr lang="en-US" sz="1600" dirty="0">
                <a:solidFill>
                  <a:schemeClr val="tx1"/>
                </a:solidFill>
                <a:latin typeface="+mn-lt"/>
              </a:rPr>
              <a:t>A change </a:t>
            </a:r>
            <a:r>
              <a:rPr lang="en-US" sz="1600" b="1" dirty="0">
                <a:solidFill>
                  <a:schemeClr val="tx1"/>
                </a:solidFill>
                <a:latin typeface="+mn-lt"/>
                <a:sym typeface="Symbol"/>
              </a:rPr>
              <a:t></a:t>
            </a:r>
            <a:r>
              <a:rPr lang="en-US" sz="1600" dirty="0">
                <a:solidFill>
                  <a:schemeClr val="tx1"/>
                </a:solidFill>
                <a:latin typeface="+mn-lt"/>
              </a:rPr>
              <a:t> can be an addition, modification, removal.</a:t>
            </a:r>
            <a:endParaRPr lang="en-GB" sz="1600" dirty="0">
              <a:solidFill>
                <a:schemeClr val="tx1"/>
              </a:solidFill>
              <a:latin typeface="+mn-lt"/>
            </a:endParaRPr>
          </a:p>
        </p:txBody>
      </p:sp>
      <p:pic>
        <p:nvPicPr>
          <p:cNvPr id="3088" name="Picture 16"/>
          <p:cNvPicPr>
            <a:picLocks noChangeAspect="1" noChangeArrowheads="1"/>
          </p:cNvPicPr>
          <p:nvPr/>
        </p:nvPicPr>
        <p:blipFill>
          <a:blip r:embed="rId3"/>
          <a:srcRect/>
          <a:stretch>
            <a:fillRect/>
          </a:stretch>
        </p:blipFill>
        <p:spPr bwMode="auto">
          <a:xfrm flipV="1">
            <a:off x="609600" y="1273131"/>
            <a:ext cx="1143000" cy="10795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7" name="Picture 16"/>
          <p:cNvPicPr>
            <a:picLocks noChangeAspect="1" noChangeArrowheads="1"/>
          </p:cNvPicPr>
          <p:nvPr/>
        </p:nvPicPr>
        <p:blipFill>
          <a:blip r:embed="rId3"/>
          <a:srcRect/>
          <a:stretch>
            <a:fillRect/>
          </a:stretch>
        </p:blipFill>
        <p:spPr bwMode="auto">
          <a:xfrm flipV="1">
            <a:off x="2514600" y="1273131"/>
            <a:ext cx="1143000" cy="10795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8" name="Picture 17"/>
          <p:cNvPicPr>
            <a:picLocks noChangeAspect="1" noChangeArrowheads="1"/>
          </p:cNvPicPr>
          <p:nvPr/>
        </p:nvPicPr>
        <p:blipFill>
          <a:blip r:embed="rId3"/>
          <a:srcRect/>
          <a:stretch>
            <a:fillRect/>
          </a:stretch>
        </p:blipFill>
        <p:spPr bwMode="auto">
          <a:xfrm flipV="1">
            <a:off x="4502150" y="1260431"/>
            <a:ext cx="1143000" cy="10795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9" name="Picture 18"/>
          <p:cNvPicPr>
            <a:picLocks noChangeAspect="1" noChangeArrowheads="1"/>
          </p:cNvPicPr>
          <p:nvPr/>
        </p:nvPicPr>
        <p:blipFill>
          <a:blip r:embed="rId3"/>
          <a:srcRect/>
          <a:stretch>
            <a:fillRect/>
          </a:stretch>
        </p:blipFill>
        <p:spPr bwMode="auto">
          <a:xfrm flipV="1">
            <a:off x="6858000" y="1273131"/>
            <a:ext cx="1143000" cy="107950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083"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l="4668" t="25999" r="2000" b="34000"/>
          <a:stretch>
            <a:fillRect/>
          </a:stretch>
        </p:blipFill>
        <p:spPr bwMode="auto">
          <a:xfrm flipV="1">
            <a:off x="1800226" y="1747793"/>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l="4668" t="25999" r="2000" b="34000"/>
          <a:stretch>
            <a:fillRect/>
          </a:stretch>
        </p:blipFill>
        <p:spPr bwMode="auto">
          <a:xfrm flipV="1">
            <a:off x="3808415" y="1785893"/>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l="4668" t="25999" r="2000" b="34000"/>
          <a:stretch>
            <a:fillRect/>
          </a:stretch>
        </p:blipFill>
        <p:spPr bwMode="auto">
          <a:xfrm flipV="1">
            <a:off x="5943601" y="1785893"/>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Up-Down Arrow 31"/>
          <p:cNvSpPr/>
          <p:nvPr/>
        </p:nvSpPr>
        <p:spPr bwMode="auto">
          <a:xfrm flipV="1">
            <a:off x="1066800" y="2424068"/>
            <a:ext cx="228600" cy="685800"/>
          </a:xfrm>
          <a:prstGeom prst="upDownArrow">
            <a:avLst>
              <a:gd name="adj1" fmla="val 40000"/>
              <a:gd name="adj2" fmla="val 50000"/>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3" name="TextBox 32"/>
          <p:cNvSpPr txBox="1"/>
          <p:nvPr/>
        </p:nvSpPr>
        <p:spPr bwMode="auto">
          <a:xfrm>
            <a:off x="427073" y="2470106"/>
            <a:ext cx="1604927" cy="584775"/>
          </a:xfrm>
          <a:prstGeom prst="rect">
            <a:avLst/>
          </a:prstGeom>
          <a:noFill/>
        </p:spPr>
        <p:txBody>
          <a:bodyPr wrap="none">
            <a:spAutoFit/>
          </a:bodyPr>
          <a:lstStyle/>
          <a:p>
            <a:pPr>
              <a:defRPr/>
            </a:pPr>
            <a:r>
              <a:rPr lang="en-US" sz="1600" b="1" dirty="0">
                <a:solidFill>
                  <a:schemeClr val="tx1"/>
                </a:solidFill>
                <a:latin typeface="+mn-lt"/>
              </a:rPr>
              <a:t>learn design</a:t>
            </a:r>
            <a:br>
              <a:rPr lang="en-US" sz="1600" b="1" dirty="0">
                <a:solidFill>
                  <a:schemeClr val="tx1"/>
                </a:solidFill>
                <a:latin typeface="+mn-lt"/>
              </a:rPr>
            </a:br>
            <a:r>
              <a:rPr lang="en-US" sz="1600" b="1" dirty="0">
                <a:solidFill>
                  <a:schemeClr val="tx1"/>
                </a:solidFill>
                <a:latin typeface="+mn-lt"/>
              </a:rPr>
              <a:t>abstraction: </a:t>
            </a:r>
            <a:r>
              <a:rPr lang="en-US" sz="1600" b="1" dirty="0">
                <a:solidFill>
                  <a:schemeClr val="tx1"/>
                </a:solidFill>
                <a:latin typeface="+mn-lt"/>
                <a:sym typeface="Symbol"/>
              </a:rPr>
              <a:t></a:t>
            </a:r>
            <a:r>
              <a:rPr lang="en-US" sz="1600" b="1" dirty="0">
                <a:solidFill>
                  <a:schemeClr val="tx1"/>
                </a:solidFill>
                <a:latin typeface="+mn-lt"/>
              </a:rPr>
              <a:t> </a:t>
            </a:r>
            <a:endParaRPr lang="en-GB" sz="1600" b="1" dirty="0">
              <a:solidFill>
                <a:schemeClr val="tx1"/>
              </a:solidFill>
              <a:latin typeface="+mn-lt"/>
            </a:endParaRPr>
          </a:p>
        </p:txBody>
      </p:sp>
      <p:sp>
        <p:nvSpPr>
          <p:cNvPr id="35" name="Rectangle 34"/>
          <p:cNvSpPr/>
          <p:nvPr/>
        </p:nvSpPr>
        <p:spPr bwMode="auto">
          <a:xfrm>
            <a:off x="1631883" y="1422356"/>
            <a:ext cx="958917" cy="307777"/>
          </a:xfrm>
          <a:prstGeom prst="rect">
            <a:avLst/>
          </a:prstGeom>
        </p:spPr>
        <p:txBody>
          <a:bodyPr wrap="none">
            <a:spAutoFit/>
          </a:bodyPr>
          <a:lstStyle/>
          <a:p>
            <a:pPr>
              <a:defRPr/>
            </a:pPr>
            <a:r>
              <a:rPr lang="en-US" sz="1400" dirty="0">
                <a:solidFill>
                  <a:schemeClr val="tx1"/>
                </a:solidFill>
                <a:latin typeface="+mn-lt"/>
              </a:rPr>
              <a:t>change</a:t>
            </a:r>
            <a:r>
              <a:rPr lang="en-US" sz="1400" dirty="0">
                <a:solidFill>
                  <a:schemeClr val="tx1"/>
                </a:solidFill>
              </a:rPr>
              <a:t> </a:t>
            </a:r>
            <a:r>
              <a:rPr lang="en-US" sz="1400" b="1" dirty="0">
                <a:solidFill>
                  <a:schemeClr val="tx1"/>
                </a:solidFill>
                <a:sym typeface="Symbol"/>
              </a:rPr>
              <a:t></a:t>
            </a:r>
            <a:r>
              <a:rPr lang="en-US" sz="1400" dirty="0">
                <a:solidFill>
                  <a:schemeClr val="tx1"/>
                </a:solidFill>
              </a:rPr>
              <a:t> </a:t>
            </a:r>
            <a:endParaRPr lang="en-GB" sz="1400" dirty="0">
              <a:solidFill>
                <a:schemeClr val="tx1"/>
              </a:solidFill>
            </a:endParaRPr>
          </a:p>
        </p:txBody>
      </p:sp>
      <p:sp>
        <p:nvSpPr>
          <p:cNvPr id="36" name="Rectangle 35"/>
          <p:cNvSpPr/>
          <p:nvPr/>
        </p:nvSpPr>
        <p:spPr bwMode="auto">
          <a:xfrm>
            <a:off x="3563391" y="1422356"/>
            <a:ext cx="1008609" cy="307777"/>
          </a:xfrm>
          <a:prstGeom prst="rect">
            <a:avLst/>
          </a:prstGeom>
        </p:spPr>
        <p:txBody>
          <a:bodyPr wrap="none">
            <a:spAutoFit/>
          </a:bodyPr>
          <a:lstStyle/>
          <a:p>
            <a:pPr>
              <a:defRPr/>
            </a:pPr>
            <a:r>
              <a:rPr lang="en-US" sz="1400" dirty="0">
                <a:solidFill>
                  <a:schemeClr val="tx1"/>
                </a:solidFill>
                <a:latin typeface="+mn-lt"/>
              </a:rPr>
              <a:t>change</a:t>
            </a:r>
            <a:r>
              <a:rPr lang="en-US" sz="1400" dirty="0">
                <a:solidFill>
                  <a:schemeClr val="tx1"/>
                </a:solidFill>
              </a:rPr>
              <a:t> </a:t>
            </a:r>
            <a:r>
              <a:rPr lang="en-US" sz="1400" b="1" dirty="0">
                <a:solidFill>
                  <a:schemeClr val="tx1"/>
                </a:solidFill>
                <a:sym typeface="Symbol"/>
              </a:rPr>
              <a:t>’</a:t>
            </a:r>
            <a:r>
              <a:rPr lang="en-US" sz="1400" dirty="0">
                <a:solidFill>
                  <a:schemeClr val="tx1"/>
                </a:solidFill>
              </a:rPr>
              <a:t> </a:t>
            </a:r>
            <a:endParaRPr lang="en-GB" sz="1400" dirty="0">
              <a:solidFill>
                <a:schemeClr val="tx1"/>
              </a:solidFill>
            </a:endParaRPr>
          </a:p>
        </p:txBody>
      </p:sp>
      <p:sp>
        <p:nvSpPr>
          <p:cNvPr id="42" name="Rectangle 41"/>
          <p:cNvSpPr/>
          <p:nvPr/>
        </p:nvSpPr>
        <p:spPr bwMode="auto">
          <a:xfrm>
            <a:off x="5728578" y="1422356"/>
            <a:ext cx="1051635" cy="307777"/>
          </a:xfrm>
          <a:prstGeom prst="rect">
            <a:avLst/>
          </a:prstGeom>
        </p:spPr>
        <p:txBody>
          <a:bodyPr wrap="none">
            <a:spAutoFit/>
          </a:bodyPr>
          <a:lstStyle/>
          <a:p>
            <a:pPr>
              <a:defRPr/>
            </a:pPr>
            <a:r>
              <a:rPr lang="en-US" sz="1400" dirty="0">
                <a:solidFill>
                  <a:schemeClr val="tx1"/>
                </a:solidFill>
                <a:latin typeface="+mn-lt"/>
              </a:rPr>
              <a:t>change</a:t>
            </a:r>
            <a:r>
              <a:rPr lang="en-US" sz="1400" dirty="0">
                <a:solidFill>
                  <a:schemeClr val="tx1"/>
                </a:solidFill>
              </a:rPr>
              <a:t> </a:t>
            </a:r>
            <a:r>
              <a:rPr lang="en-US" sz="1400" b="1" dirty="0">
                <a:solidFill>
                  <a:schemeClr val="tx1"/>
                </a:solidFill>
                <a:sym typeface="Symbol"/>
              </a:rPr>
              <a:t>’’</a:t>
            </a:r>
            <a:r>
              <a:rPr lang="en-US" sz="1400" dirty="0">
                <a:solidFill>
                  <a:schemeClr val="tx1"/>
                </a:solidFill>
              </a:rPr>
              <a:t> </a:t>
            </a:r>
            <a:endParaRPr lang="en-GB" sz="1400" dirty="0">
              <a:solidFill>
                <a:schemeClr val="tx1"/>
              </a:solidFill>
            </a:endParaRPr>
          </a:p>
        </p:txBody>
      </p:sp>
      <p:sp>
        <p:nvSpPr>
          <p:cNvPr id="3099" name="Rectangle 51"/>
          <p:cNvSpPr>
            <a:spLocks noChangeArrowheads="1"/>
          </p:cNvSpPr>
          <p:nvPr/>
        </p:nvSpPr>
        <p:spPr bwMode="auto">
          <a:xfrm rot="5400000" flipV="1">
            <a:off x="-230187" y="1649368"/>
            <a:ext cx="1189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tx1"/>
                </a:solidFill>
                <a:latin typeface="Calibri" pitchFamily="34" charset="0"/>
              </a:rPr>
              <a:t>source code</a:t>
            </a:r>
            <a:endParaRPr lang="en-GB">
              <a:solidFill>
                <a:schemeClr val="tx1"/>
              </a:solidFill>
            </a:endParaRPr>
          </a:p>
        </p:txBody>
      </p:sp>
      <p:sp>
        <p:nvSpPr>
          <p:cNvPr id="3103" name="Rectangle 52"/>
          <p:cNvSpPr>
            <a:spLocks noChangeArrowheads="1"/>
          </p:cNvSpPr>
          <p:nvPr/>
        </p:nvSpPr>
        <p:spPr bwMode="auto">
          <a:xfrm rot="5400000" flipV="1">
            <a:off x="-472280" y="3879012"/>
            <a:ext cx="173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tx1"/>
                </a:solidFill>
                <a:latin typeface="Calibri" pitchFamily="34" charset="0"/>
              </a:rPr>
              <a:t>UML design model</a:t>
            </a:r>
            <a:endParaRPr lang="en-GB">
              <a:solidFill>
                <a:schemeClr val="tx1"/>
              </a:solidFill>
            </a:endParaRPr>
          </a:p>
        </p:txBody>
      </p:sp>
      <p:grpSp>
        <p:nvGrpSpPr>
          <p:cNvPr id="3104" name="Group 51"/>
          <p:cNvGrpSpPr>
            <a:grpSpLocks/>
          </p:cNvGrpSpPr>
          <p:nvPr/>
        </p:nvGrpSpPr>
        <p:grpSpPr bwMode="auto">
          <a:xfrm>
            <a:off x="630239" y="3178131"/>
            <a:ext cx="1905000" cy="1752600"/>
            <a:chOff x="630238" y="2868613"/>
            <a:chExt cx="1905000" cy="1752600"/>
          </a:xfrm>
        </p:grpSpPr>
        <p:sp>
          <p:nvSpPr>
            <p:cNvPr id="3116" name="Text Box 4"/>
            <p:cNvSpPr txBox="1">
              <a:spLocks noChangeArrowheads="1"/>
            </p:cNvSpPr>
            <p:nvPr/>
          </p:nvSpPr>
          <p:spPr bwMode="auto">
            <a:xfrm>
              <a:off x="630238" y="2868613"/>
              <a:ext cx="1905000" cy="1752600"/>
            </a:xfrm>
            <a:prstGeom prst="rect">
              <a:avLst/>
            </a:prstGeom>
            <a:solidFill>
              <a:srgbClr val="FFFFFF"/>
            </a:solidFill>
            <a:ln w="28575" algn="ctr">
              <a:solidFill>
                <a:srgbClr val="95B3D7"/>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3117" name="Picture 0" descr="Origina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8" y="2970213"/>
              <a:ext cx="17335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2347650" y="1350918"/>
            <a:ext cx="6643950" cy="3579813"/>
            <a:chOff x="2347650" y="1350918"/>
            <a:chExt cx="6643950" cy="3579813"/>
          </a:xfrm>
        </p:grpSpPr>
        <p:sp>
          <p:nvSpPr>
            <p:cNvPr id="34" name="TextBox 33"/>
            <p:cNvSpPr txBox="1"/>
            <p:nvPr/>
          </p:nvSpPr>
          <p:spPr bwMode="auto">
            <a:xfrm>
              <a:off x="2347650" y="2511381"/>
              <a:ext cx="2811988" cy="584775"/>
            </a:xfrm>
            <a:prstGeom prst="rect">
              <a:avLst/>
            </a:prstGeom>
            <a:noFill/>
          </p:spPr>
          <p:txBody>
            <a:bodyPr wrap="none">
              <a:spAutoFit/>
            </a:bodyPr>
            <a:lstStyle/>
            <a:p>
              <a:pPr algn="ctr">
                <a:defRPr/>
              </a:pPr>
              <a:r>
                <a:rPr lang="en-US" sz="1600" b="1" dirty="0">
                  <a:solidFill>
                    <a:schemeClr val="tx1"/>
                  </a:solidFill>
                  <a:latin typeface="+mn-lt"/>
                </a:rPr>
                <a:t>update with </a:t>
              </a:r>
              <a:br>
                <a:rPr lang="en-US" sz="1600" b="1" dirty="0">
                  <a:solidFill>
                    <a:schemeClr val="tx1"/>
                  </a:solidFill>
                  <a:latin typeface="+mn-lt"/>
                </a:rPr>
              </a:br>
              <a:r>
                <a:rPr lang="en-US" sz="1600" b="1" dirty="0">
                  <a:solidFill>
                    <a:schemeClr val="tx1"/>
                  </a:solidFill>
                  <a:latin typeface="+mn-lt"/>
                </a:rPr>
                <a:t>abstraction of change: </a:t>
              </a:r>
              <a:r>
                <a:rPr lang="en-US" sz="1600" b="1" dirty="0">
                  <a:solidFill>
                    <a:schemeClr val="tx1"/>
                  </a:solidFill>
                  <a:sym typeface="Symbol"/>
                </a:rPr>
                <a:t>()</a:t>
              </a:r>
              <a:endParaRPr lang="en-GB" sz="1600" b="1" dirty="0">
                <a:solidFill>
                  <a:schemeClr val="tx1"/>
                </a:solidFill>
                <a:latin typeface="+mn-lt"/>
              </a:endParaRPr>
            </a:p>
          </p:txBody>
        </p:sp>
        <p:grpSp>
          <p:nvGrpSpPr>
            <p:cNvPr id="3" name="Group 2"/>
            <p:cNvGrpSpPr/>
            <p:nvPr/>
          </p:nvGrpSpPr>
          <p:grpSpPr>
            <a:xfrm>
              <a:off x="2643188" y="1350918"/>
              <a:ext cx="6348412" cy="3579813"/>
              <a:chOff x="2643188" y="1350918"/>
              <a:chExt cx="6348412" cy="3579813"/>
            </a:xfrm>
          </p:grpSpPr>
          <p:sp>
            <p:nvSpPr>
              <p:cNvPr id="48" name="Text Box 8"/>
              <p:cNvSpPr txBox="1">
                <a:spLocks noChangeArrowheads="1"/>
              </p:cNvSpPr>
              <p:nvPr/>
            </p:nvSpPr>
            <p:spPr bwMode="auto">
              <a:xfrm>
                <a:off x="4871350" y="3197312"/>
                <a:ext cx="1986650" cy="1676400"/>
              </a:xfrm>
              <a:prstGeom prst="rect">
                <a:avLst/>
              </a:prstGeom>
              <a:solidFill>
                <a:srgbClr val="FFFFFF"/>
              </a:solidFill>
              <a:ln w="28575" algn="ctr">
                <a:solidFill>
                  <a:srgbClr val="95B3D7"/>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49" name="Down Arrow 48"/>
              <p:cNvSpPr/>
              <p:nvPr/>
            </p:nvSpPr>
            <p:spPr bwMode="auto">
              <a:xfrm rot="20408213">
                <a:off x="3600450" y="2481218"/>
                <a:ext cx="304800" cy="609600"/>
              </a:xfrm>
              <a:prstGeom prst="downArrow">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47" name="Down Arrow 46"/>
              <p:cNvSpPr/>
              <p:nvPr/>
            </p:nvSpPr>
            <p:spPr bwMode="auto">
              <a:xfrm rot="20408213">
                <a:off x="5581650" y="2481218"/>
                <a:ext cx="304800" cy="609600"/>
              </a:xfrm>
              <a:prstGeom prst="downArrow">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46" name="Down Arrow 45"/>
              <p:cNvSpPr/>
              <p:nvPr/>
            </p:nvSpPr>
            <p:spPr bwMode="auto">
              <a:xfrm rot="20408213">
                <a:off x="7700963" y="2492331"/>
                <a:ext cx="304800" cy="609600"/>
              </a:xfrm>
              <a:prstGeom prst="downArrow">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091" name="Rectangle 39"/>
              <p:cNvSpPr>
                <a:spLocks noChangeArrowheads="1"/>
              </p:cNvSpPr>
              <p:nvPr/>
            </p:nvSpPr>
            <p:spPr bwMode="auto">
              <a:xfrm>
                <a:off x="5384365" y="2619331"/>
                <a:ext cx="713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chemeClr val="tx1"/>
                    </a:solidFill>
                    <a:sym typeface="Symbol" pitchFamily="18" charset="2"/>
                  </a:rPr>
                  <a:t>(’)</a:t>
                </a:r>
                <a:endParaRPr lang="en-GB">
                  <a:solidFill>
                    <a:schemeClr val="tx1"/>
                  </a:solidFill>
                </a:endParaRPr>
              </a:p>
            </p:txBody>
          </p:sp>
          <p:sp>
            <p:nvSpPr>
              <p:cNvPr id="3092" name="Rectangle 40"/>
              <p:cNvSpPr>
                <a:spLocks noChangeArrowheads="1"/>
              </p:cNvSpPr>
              <p:nvPr/>
            </p:nvSpPr>
            <p:spPr bwMode="auto">
              <a:xfrm>
                <a:off x="7443788" y="2619331"/>
                <a:ext cx="774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chemeClr val="tx1"/>
                    </a:solidFill>
                    <a:sym typeface="Symbol" pitchFamily="18" charset="2"/>
                  </a:rPr>
                  <a:t>(’’)</a:t>
                </a:r>
                <a:endParaRPr lang="en-GB">
                  <a:solidFill>
                    <a:schemeClr val="tx1"/>
                  </a:solidFill>
                </a:endParaRPr>
              </a:p>
            </p:txBody>
          </p:sp>
          <p:sp>
            <p:nvSpPr>
              <p:cNvPr id="3094" name="Oval 5"/>
              <p:cNvSpPr>
                <a:spLocks noChangeArrowheads="1"/>
              </p:cNvSpPr>
              <p:nvPr/>
            </p:nvSpPr>
            <p:spPr bwMode="auto">
              <a:xfrm>
                <a:off x="2643188" y="1381081"/>
                <a:ext cx="990600" cy="425450"/>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095" name="Oval 10"/>
              <p:cNvSpPr>
                <a:spLocks noChangeArrowheads="1"/>
              </p:cNvSpPr>
              <p:nvPr/>
            </p:nvSpPr>
            <p:spPr bwMode="auto">
              <a:xfrm>
                <a:off x="4754564" y="1350918"/>
                <a:ext cx="457200" cy="303213"/>
              </a:xfrm>
              <a:prstGeom prst="ellipse">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096" name="Oval 9"/>
              <p:cNvSpPr>
                <a:spLocks noChangeArrowheads="1"/>
              </p:cNvSpPr>
              <p:nvPr/>
            </p:nvSpPr>
            <p:spPr bwMode="auto">
              <a:xfrm flipV="1">
                <a:off x="7467601" y="1985918"/>
                <a:ext cx="304800" cy="228600"/>
              </a:xfrm>
              <a:prstGeom prst="ellipse">
                <a:avLst/>
              </a:prstGeom>
              <a:noFill/>
              <a:ln w="12700">
                <a:solidFill>
                  <a:srgbClr val="17365D"/>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097" name="Oval 11"/>
              <p:cNvSpPr>
                <a:spLocks noChangeArrowheads="1"/>
              </p:cNvSpPr>
              <p:nvPr/>
            </p:nvSpPr>
            <p:spPr bwMode="auto">
              <a:xfrm flipV="1">
                <a:off x="4657726" y="2035131"/>
                <a:ext cx="477838" cy="228600"/>
              </a:xfrm>
              <a:prstGeom prst="ellipse">
                <a:avLst/>
              </a:prstGeom>
              <a:noFill/>
              <a:ln w="12700">
                <a:solidFill>
                  <a:srgbClr val="76923C"/>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098" name="Oval 9"/>
              <p:cNvSpPr>
                <a:spLocks noChangeArrowheads="1"/>
              </p:cNvSpPr>
              <p:nvPr/>
            </p:nvSpPr>
            <p:spPr bwMode="auto">
              <a:xfrm>
                <a:off x="5287964" y="1577931"/>
                <a:ext cx="304800" cy="174625"/>
              </a:xfrm>
              <a:prstGeom prst="ellipse">
                <a:avLst/>
              </a:prstGeom>
              <a:noFill/>
              <a:ln w="12700">
                <a:solidFill>
                  <a:srgbClr val="17365D"/>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105" name="Text Box 4"/>
              <p:cNvSpPr txBox="1">
                <a:spLocks noChangeArrowheads="1"/>
              </p:cNvSpPr>
              <p:nvPr/>
            </p:nvSpPr>
            <p:spPr bwMode="auto">
              <a:xfrm>
                <a:off x="2767014" y="3178131"/>
                <a:ext cx="1808162" cy="1752600"/>
              </a:xfrm>
              <a:prstGeom prst="rect">
                <a:avLst/>
              </a:prstGeom>
              <a:solidFill>
                <a:srgbClr val="FFFFFF"/>
              </a:solidFill>
              <a:ln w="28575" algn="ctr">
                <a:solidFill>
                  <a:srgbClr val="95B3D7"/>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106" name="Oval 5"/>
              <p:cNvSpPr>
                <a:spLocks noChangeArrowheads="1"/>
              </p:cNvSpPr>
              <p:nvPr/>
            </p:nvSpPr>
            <p:spPr bwMode="auto">
              <a:xfrm>
                <a:off x="3153797" y="4437450"/>
                <a:ext cx="1343896" cy="426129"/>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pic>
            <p:nvPicPr>
              <p:cNvPr id="3107" name="Picture 1" descr="Version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801" y="3254331"/>
                <a:ext cx="1574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Text Box 8"/>
              <p:cNvSpPr txBox="1">
                <a:spLocks noChangeArrowheads="1"/>
              </p:cNvSpPr>
              <p:nvPr/>
            </p:nvSpPr>
            <p:spPr bwMode="auto">
              <a:xfrm>
                <a:off x="7167563" y="3216231"/>
                <a:ext cx="1824037" cy="1676400"/>
              </a:xfrm>
              <a:prstGeom prst="rect">
                <a:avLst/>
              </a:prstGeom>
              <a:solidFill>
                <a:srgbClr val="FFFFFF"/>
              </a:solidFill>
              <a:ln w="28575" algn="ctr">
                <a:solidFill>
                  <a:srgbClr val="95B3D7"/>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3109" name="Picture 12" descr="Version3.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8051" y="3344819"/>
                <a:ext cx="1638299"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0" name="Oval 9"/>
              <p:cNvSpPr>
                <a:spLocks noChangeArrowheads="1"/>
              </p:cNvSpPr>
              <p:nvPr/>
            </p:nvSpPr>
            <p:spPr bwMode="auto">
              <a:xfrm>
                <a:off x="8502409" y="3301442"/>
                <a:ext cx="440613" cy="326269"/>
              </a:xfrm>
              <a:prstGeom prst="ellipse">
                <a:avLst/>
              </a:prstGeom>
              <a:noFill/>
              <a:ln w="12700">
                <a:solidFill>
                  <a:srgbClr val="17365D"/>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112" name="Oval 9"/>
              <p:cNvSpPr>
                <a:spLocks noChangeArrowheads="1"/>
              </p:cNvSpPr>
              <p:nvPr/>
            </p:nvSpPr>
            <p:spPr bwMode="auto">
              <a:xfrm>
                <a:off x="6375167" y="3233364"/>
                <a:ext cx="516813" cy="326269"/>
              </a:xfrm>
              <a:prstGeom prst="ellipse">
                <a:avLst/>
              </a:prstGeom>
              <a:noFill/>
              <a:ln w="12700">
                <a:solidFill>
                  <a:srgbClr val="17365D"/>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sp>
            <p:nvSpPr>
              <p:cNvPr id="3113" name="Oval 11"/>
              <p:cNvSpPr>
                <a:spLocks noChangeArrowheads="1"/>
              </p:cNvSpPr>
              <p:nvPr/>
            </p:nvSpPr>
            <p:spPr bwMode="auto">
              <a:xfrm>
                <a:off x="4865361" y="3604066"/>
                <a:ext cx="478084" cy="305956"/>
              </a:xfrm>
              <a:prstGeom prst="ellipse">
                <a:avLst/>
              </a:prstGeom>
              <a:noFill/>
              <a:ln w="12700">
                <a:solidFill>
                  <a:srgbClr val="76923C"/>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pic>
            <p:nvPicPr>
              <p:cNvPr id="3114" name="Picture 8" descr="Version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6012" y="3276556"/>
                <a:ext cx="1884364"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5" name="Oval 10"/>
              <p:cNvSpPr>
                <a:spLocks noChangeArrowheads="1"/>
              </p:cNvSpPr>
              <p:nvPr/>
            </p:nvSpPr>
            <p:spPr bwMode="auto">
              <a:xfrm>
                <a:off x="4865361" y="4092530"/>
                <a:ext cx="666650" cy="737899"/>
              </a:xfrm>
              <a:prstGeom prst="ellipse">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chemeClr val="tx1"/>
                  </a:solidFill>
                </a:endParaRPr>
              </a:p>
            </p:txBody>
          </p:sp>
        </p:grpSp>
      </p:grpSp>
      <p:cxnSp>
        <p:nvCxnSpPr>
          <p:cNvPr id="61" name="Straight Arrow Connector 60"/>
          <p:cNvCxnSpPr/>
          <p:nvPr/>
        </p:nvCxnSpPr>
        <p:spPr bwMode="auto">
          <a:xfrm flipV="1">
            <a:off x="304800" y="1042943"/>
            <a:ext cx="8153400" cy="1588"/>
          </a:xfrm>
          <a:prstGeom prst="straightConnector1">
            <a:avLst/>
          </a:prstGeom>
          <a:ln w="444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bwMode="auto">
          <a:xfrm>
            <a:off x="8463158" y="965156"/>
            <a:ext cx="519113" cy="307975"/>
          </a:xfrm>
          <a:prstGeom prst="rect">
            <a:avLst/>
          </a:prstGeom>
        </p:spPr>
        <p:txBody>
          <a:bodyPr wrap="none">
            <a:spAutoFit/>
          </a:bodyPr>
          <a:lstStyle/>
          <a:p>
            <a:pPr>
              <a:defRPr/>
            </a:pPr>
            <a:r>
              <a:rPr lang="en-US" sz="1400" dirty="0">
                <a:solidFill>
                  <a:schemeClr val="tx1"/>
                </a:solidFill>
                <a:latin typeface="+mn-lt"/>
              </a:rPr>
              <a:t>time</a:t>
            </a:r>
            <a:endParaRPr lang="en-GB" sz="1400" dirty="0">
              <a:solidFill>
                <a:schemeClr val="tx1"/>
              </a:solidFill>
            </a:endParaRPr>
          </a:p>
        </p:txBody>
      </p:sp>
      <p:sp>
        <p:nvSpPr>
          <p:cNvPr id="2" name="Title 1"/>
          <p:cNvSpPr>
            <a:spLocks noGrp="1"/>
          </p:cNvSpPr>
          <p:nvPr>
            <p:ph type="title" idx="4294967295"/>
          </p:nvPr>
        </p:nvSpPr>
        <p:spPr>
          <a:xfrm>
            <a:off x="468313" y="188640"/>
            <a:ext cx="8135937" cy="633413"/>
          </a:xfrm>
        </p:spPr>
        <p:txBody>
          <a:bodyPr>
            <a:normAutofit fontScale="90000"/>
          </a:bodyPr>
          <a:lstStyle/>
          <a:p>
            <a:r>
              <a:rPr lang="en-US" sz="4000" dirty="0" smtClean="0"/>
              <a:t>Automated Updating of</a:t>
            </a:r>
            <a:r>
              <a:rPr lang="en-US" sz="4000" baseline="0" dirty="0" smtClean="0"/>
              <a:t> Class Models</a:t>
            </a:r>
            <a:endParaRPr lang="en-US" sz="4000" dirty="0"/>
          </a:p>
        </p:txBody>
      </p:sp>
    </p:spTree>
    <p:extLst>
      <p:ext uri="{BB962C8B-B14F-4D97-AF65-F5344CB8AC3E}">
        <p14:creationId xmlns:p14="http://schemas.microsoft.com/office/powerpoint/2010/main" val="32107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628651"/>
            <a:ext cx="9144000" cy="5372100"/>
          </a:xfrm>
          <a:prstGeom prst="rect">
            <a:avLst/>
          </a:prstGeom>
        </p:spPr>
      </p:pic>
    </p:spTree>
    <p:extLst>
      <p:ext uri="{BB962C8B-B14F-4D97-AF65-F5344CB8AC3E}">
        <p14:creationId xmlns:p14="http://schemas.microsoft.com/office/powerpoint/2010/main" val="42135305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311700" y="1073675"/>
            <a:ext cx="8520600" cy="572700"/>
          </a:xfrm>
          <a:prstGeom prst="rect">
            <a:avLst/>
          </a:prstGeom>
        </p:spPr>
        <p:txBody>
          <a:bodyPr spcFirstLastPara="1" wrap="square" lIns="91425" tIns="91425" rIns="91425" bIns="91425" anchor="t" anchorCtr="0">
            <a:noAutofit/>
          </a:bodyPr>
          <a:lstStyle/>
          <a:p>
            <a:r>
              <a:rPr lang="en"/>
              <a:t>Collaboration Pattern between Stereotypes</a:t>
            </a:r>
            <a:endParaRPr/>
          </a:p>
        </p:txBody>
      </p:sp>
      <p:pic>
        <p:nvPicPr>
          <p:cNvPr id="292" name="Google Shape;292;p31"/>
          <p:cNvPicPr preferRelativeResize="0"/>
          <p:nvPr/>
        </p:nvPicPr>
        <p:blipFill>
          <a:blip r:embed="rId3">
            <a:alphaModFix/>
          </a:blip>
          <a:stretch>
            <a:fillRect/>
          </a:stretch>
        </p:blipFill>
        <p:spPr>
          <a:xfrm>
            <a:off x="8114934" y="1007764"/>
            <a:ext cx="812800" cy="812800"/>
          </a:xfrm>
          <a:prstGeom prst="rect">
            <a:avLst/>
          </a:prstGeom>
          <a:noFill/>
          <a:ln>
            <a:noFill/>
          </a:ln>
        </p:spPr>
      </p:pic>
      <p:sp>
        <p:nvSpPr>
          <p:cNvPr id="293" name="Google Shape;293;p31"/>
          <p:cNvSpPr txBox="1"/>
          <p:nvPr/>
        </p:nvSpPr>
        <p:spPr>
          <a:xfrm>
            <a:off x="5328100" y="4630975"/>
            <a:ext cx="3657900" cy="898500"/>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pPr>
            <a:r>
              <a:rPr lang="en" sz="2000">
                <a:solidFill>
                  <a:schemeClr val="dk1"/>
                </a:solidFill>
                <a:latin typeface="Calibri"/>
                <a:ea typeface="Calibri"/>
                <a:cs typeface="Calibri"/>
                <a:sym typeface="Calibri"/>
              </a:rPr>
              <a:t>These patterns represent typical collaborations between responsibility-stereotypes</a:t>
            </a:r>
            <a:endParaRPr sz="2000">
              <a:latin typeface="Calibri"/>
              <a:ea typeface="Calibri"/>
              <a:cs typeface="Calibri"/>
              <a:sym typeface="Calibri"/>
            </a:endParaRPr>
          </a:p>
        </p:txBody>
      </p:sp>
      <p:sp>
        <p:nvSpPr>
          <p:cNvPr id="294" name="Google Shape;294;p31"/>
          <p:cNvSpPr txBox="1"/>
          <p:nvPr/>
        </p:nvSpPr>
        <p:spPr>
          <a:xfrm>
            <a:off x="383711" y="4303850"/>
            <a:ext cx="5040600" cy="10386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endParaRPr sz="2800">
              <a:solidFill>
                <a:srgbClr val="000000"/>
              </a:solidFill>
              <a:latin typeface="Calibri"/>
              <a:ea typeface="Calibri"/>
              <a:cs typeface="Calibri"/>
              <a:sym typeface="Calibri"/>
            </a:endParaRPr>
          </a:p>
        </p:txBody>
      </p:sp>
      <p:pic>
        <p:nvPicPr>
          <p:cNvPr id="295" name="Google Shape;295;p31"/>
          <p:cNvPicPr preferRelativeResize="0"/>
          <p:nvPr/>
        </p:nvPicPr>
        <p:blipFill>
          <a:blip r:embed="rId4">
            <a:alphaModFix/>
          </a:blip>
          <a:stretch>
            <a:fillRect/>
          </a:stretch>
        </p:blipFill>
        <p:spPr>
          <a:xfrm>
            <a:off x="102851" y="2057699"/>
            <a:ext cx="5225251" cy="3284749"/>
          </a:xfrm>
          <a:prstGeom prst="rect">
            <a:avLst/>
          </a:prstGeom>
          <a:noFill/>
          <a:ln>
            <a:noFill/>
          </a:ln>
        </p:spPr>
      </p:pic>
      <p:sp>
        <p:nvSpPr>
          <p:cNvPr id="296" name="Google Shape;296;p31"/>
          <p:cNvSpPr txBox="1"/>
          <p:nvPr/>
        </p:nvSpPr>
        <p:spPr>
          <a:xfrm>
            <a:off x="5328100" y="1945825"/>
            <a:ext cx="3918900" cy="8127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2000">
                <a:solidFill>
                  <a:schemeClr val="dk1"/>
                </a:solidFill>
                <a:latin typeface="Calibri"/>
                <a:ea typeface="Calibri"/>
                <a:cs typeface="Calibri"/>
                <a:sym typeface="Calibri"/>
              </a:rPr>
              <a:t>Through labelling of roles, we find recurring patterns in the design</a:t>
            </a:r>
            <a:endParaRPr/>
          </a:p>
        </p:txBody>
      </p:sp>
      <p:pic>
        <p:nvPicPr>
          <p:cNvPr id="297" name="Google Shape;297;p31"/>
          <p:cNvPicPr preferRelativeResize="0"/>
          <p:nvPr/>
        </p:nvPicPr>
        <p:blipFill>
          <a:blip r:embed="rId5">
            <a:alphaModFix/>
          </a:blip>
          <a:stretch>
            <a:fillRect/>
          </a:stretch>
        </p:blipFill>
        <p:spPr>
          <a:xfrm>
            <a:off x="5618627" y="2730349"/>
            <a:ext cx="2900075" cy="1828050"/>
          </a:xfrm>
          <a:prstGeom prst="rect">
            <a:avLst/>
          </a:prstGeom>
          <a:noFill/>
          <a:ln>
            <a:noFill/>
          </a:ln>
        </p:spPr>
      </p:pic>
    </p:spTree>
    <p:extLst>
      <p:ext uri="{BB962C8B-B14F-4D97-AF65-F5344CB8AC3E}">
        <p14:creationId xmlns:p14="http://schemas.microsoft.com/office/powerpoint/2010/main" val="476717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smtClean="0"/>
              <a:t>Reverse Architecting: Motivation</a:t>
            </a:r>
          </a:p>
        </p:txBody>
      </p:sp>
      <p:sp>
        <p:nvSpPr>
          <p:cNvPr id="526339" name="Rectangle 3"/>
          <p:cNvSpPr>
            <a:spLocks noGrp="1" noChangeArrowheads="1"/>
          </p:cNvSpPr>
          <p:nvPr>
            <p:ph idx="1"/>
          </p:nvPr>
        </p:nvSpPr>
        <p:spPr>
          <a:xfrm>
            <a:off x="899592" y="1600200"/>
            <a:ext cx="7787208" cy="4525963"/>
          </a:xfrm>
        </p:spPr>
        <p:txBody>
          <a:bodyPr/>
          <a:lstStyle/>
          <a:p>
            <a:r>
              <a:rPr lang="en-US" dirty="0" smtClean="0"/>
              <a:t>Architecture description lost or outdated</a:t>
            </a:r>
          </a:p>
          <a:p>
            <a:r>
              <a:rPr lang="en-US" dirty="0" smtClean="0"/>
              <a:t>Obtain advantages of explicit architecture:</a:t>
            </a:r>
          </a:p>
          <a:p>
            <a:pPr lvl="1"/>
            <a:r>
              <a:rPr lang="en-US" dirty="0" smtClean="0"/>
              <a:t>Shared representation of system</a:t>
            </a:r>
          </a:p>
          <a:p>
            <a:pPr lvl="1"/>
            <a:r>
              <a:rPr lang="en-US" dirty="0" smtClean="0"/>
              <a:t>Stakeholder communication</a:t>
            </a:r>
          </a:p>
          <a:p>
            <a:pPr lvl="1"/>
            <a:r>
              <a:rPr lang="en-US" dirty="0" smtClean="0"/>
              <a:t>Explicit design decisions</a:t>
            </a:r>
          </a:p>
          <a:p>
            <a:r>
              <a:rPr lang="en-US" dirty="0" smtClean="0"/>
              <a:t>Architecture conformance checking</a:t>
            </a:r>
          </a:p>
          <a:p>
            <a:r>
              <a:rPr lang="en-US" dirty="0" smtClean="0"/>
              <a:t>Quality attribute analysis</a:t>
            </a:r>
          </a:p>
        </p:txBody>
      </p:sp>
      <p:sp>
        <p:nvSpPr>
          <p:cNvPr id="9218" name="Slide Number Placeholder 5"/>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D2A42F1C-4236-4856-AE52-A5EC5F722089}" type="slidenum">
              <a:rPr lang="en-US" sz="1400">
                <a:solidFill>
                  <a:srgbClr val="FFFFFF"/>
                </a:solidFill>
                <a:latin typeface="Arial" pitchFamily="34" charset="0"/>
              </a:rPr>
              <a:pPr/>
              <a:t>7</a:t>
            </a:fld>
            <a:endParaRPr lang="en-US" sz="1400">
              <a:solidFill>
                <a:srgbClr val="FFFFFF"/>
              </a:solidFill>
              <a:latin typeface="Arial" pitchFamily="34" charset="0"/>
            </a:endParaRPr>
          </a:p>
        </p:txBody>
      </p:sp>
    </p:spTree>
    <p:extLst>
      <p:ext uri="{BB962C8B-B14F-4D97-AF65-F5344CB8AC3E}">
        <p14:creationId xmlns:p14="http://schemas.microsoft.com/office/powerpoint/2010/main" val="40013746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33152"/>
            <a:ext cx="9144000" cy="763600"/>
          </a:xfrm>
        </p:spPr>
        <p:txBody>
          <a:bodyPr>
            <a:normAutofit fontScale="90000"/>
          </a:bodyPr>
          <a:lstStyle/>
          <a:p>
            <a:pPr algn="ctr"/>
            <a:r>
              <a:rPr lang="en-US" b="1" dirty="0" smtClean="0">
                <a:latin typeface="Calibri" panose="020F0502020204030204" pitchFamily="34" charset="0"/>
                <a:cs typeface="Calibri" panose="020F0502020204030204" pitchFamily="34" charset="0"/>
              </a:rPr>
              <a:t>Common graph-patterns in Software Designs</a:t>
            </a:r>
            <a:endParaRPr lang="en-GB" b="1" dirty="0">
              <a:latin typeface="Calibri" panose="020F0502020204030204" pitchFamily="34" charset="0"/>
              <a:cs typeface="Calibri" panose="020F0502020204030204" pitchFamily="34" charset="0"/>
            </a:endParaRPr>
          </a:p>
        </p:txBody>
      </p:sp>
      <p:sp>
        <p:nvSpPr>
          <p:cNvPr id="21" name="TextBox 20"/>
          <p:cNvSpPr txBox="1"/>
          <p:nvPr/>
        </p:nvSpPr>
        <p:spPr>
          <a:xfrm>
            <a:off x="323528" y="1167135"/>
            <a:ext cx="8532440" cy="461665"/>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Through labelling of roles, we find recurring patterns in the design</a:t>
            </a:r>
            <a:endParaRPr lang="en-GB" dirty="0">
              <a:solidFill>
                <a:srgbClr val="000000"/>
              </a:solidFill>
              <a:latin typeface="Calibri" panose="020F0502020204030204" pitchFamily="34" charset="0"/>
              <a:cs typeface="Calibri" panose="020F0502020204030204" pitchFamily="34" charset="0"/>
            </a:endParaRPr>
          </a:p>
        </p:txBody>
      </p:sp>
      <p:sp>
        <p:nvSpPr>
          <p:cNvPr id="26" name="TextBox 25"/>
          <p:cNvSpPr txBox="1"/>
          <p:nvPr/>
        </p:nvSpPr>
        <p:spPr>
          <a:xfrm>
            <a:off x="505776" y="3991704"/>
            <a:ext cx="8674736" cy="2677656"/>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These patterns represent typical collaborations between role-stereotypes.</a:t>
            </a:r>
          </a:p>
          <a:p>
            <a:pPr fontAlgn="auto">
              <a:spcBef>
                <a:spcPts val="0"/>
              </a:spcBef>
              <a:spcAft>
                <a:spcPts val="0"/>
              </a:spcAft>
            </a:pPr>
            <a:r>
              <a:rPr lang="en-US" dirty="0" smtClean="0">
                <a:solidFill>
                  <a:srgbClr val="000000"/>
                </a:solidFill>
                <a:latin typeface="Calibri" panose="020F0502020204030204" pitchFamily="34" charset="0"/>
                <a:cs typeface="Calibri" panose="020F0502020204030204" pitchFamily="34" charset="0"/>
              </a:rPr>
              <a:t>These patterns can be used for e.g.</a:t>
            </a:r>
          </a:p>
          <a:p>
            <a:pPr marL="457200" indent="-457200" fontAlgn="auto">
              <a:spcBef>
                <a:spcPts val="0"/>
              </a:spcBef>
              <a:spcAft>
                <a:spcPts val="0"/>
              </a:spcAft>
              <a:buFontTx/>
              <a:buChar char="-"/>
            </a:pPr>
            <a:r>
              <a:rPr lang="en-US" dirty="0" smtClean="0">
                <a:solidFill>
                  <a:srgbClr val="000000"/>
                </a:solidFill>
                <a:latin typeface="Calibri" panose="020F0502020204030204" pitchFamily="34" charset="0"/>
                <a:cs typeface="Calibri" panose="020F0502020204030204" pitchFamily="34" charset="0"/>
              </a:rPr>
              <a:t>checking designs (allowed dependencies; metric thresholds)</a:t>
            </a:r>
            <a:endParaRPr lang="en-US" dirty="0">
              <a:solidFill>
                <a:srgbClr val="000000"/>
              </a:solidFill>
              <a:latin typeface="Calibri" panose="020F0502020204030204" pitchFamily="34" charset="0"/>
              <a:cs typeface="Calibri" panose="020F0502020204030204" pitchFamily="34" charset="0"/>
            </a:endParaRPr>
          </a:p>
          <a:p>
            <a:pPr marL="457200" indent="-457200" fontAlgn="auto">
              <a:spcBef>
                <a:spcPts val="0"/>
              </a:spcBef>
              <a:spcAft>
                <a:spcPts val="0"/>
              </a:spcAft>
              <a:buFontTx/>
              <a:buChar char="-"/>
            </a:pPr>
            <a:r>
              <a:rPr lang="en-US" dirty="0" smtClean="0">
                <a:solidFill>
                  <a:srgbClr val="000000"/>
                </a:solidFill>
                <a:latin typeface="Calibri" panose="020F0502020204030204" pitchFamily="34" charset="0"/>
                <a:cs typeface="Calibri" panose="020F0502020204030204" pitchFamily="34" charset="0"/>
              </a:rPr>
              <a:t>synthesizing a design</a:t>
            </a:r>
          </a:p>
          <a:p>
            <a:pPr marL="457200" indent="-457200" fontAlgn="auto">
              <a:spcBef>
                <a:spcPts val="0"/>
              </a:spcBef>
              <a:spcAft>
                <a:spcPts val="0"/>
              </a:spcAft>
              <a:buFontTx/>
              <a:buChar char="-"/>
            </a:pPr>
            <a:r>
              <a:rPr lang="en-US" dirty="0">
                <a:solidFill>
                  <a:srgbClr val="000000"/>
                </a:solidFill>
                <a:latin typeface="Calibri" panose="020F0502020204030204" pitchFamily="34" charset="0"/>
                <a:cs typeface="Calibri" panose="020F0502020204030204" pitchFamily="34" charset="0"/>
              </a:rPr>
              <a:t>g</a:t>
            </a:r>
            <a:r>
              <a:rPr lang="en-US" dirty="0" smtClean="0">
                <a:solidFill>
                  <a:srgbClr val="000000"/>
                </a:solidFill>
                <a:latin typeface="Calibri" panose="020F0502020204030204" pitchFamily="34" charset="0"/>
                <a:cs typeface="Calibri" panose="020F0502020204030204" pitchFamily="34" charset="0"/>
              </a:rPr>
              <a:t>enerating visualizations</a:t>
            </a:r>
          </a:p>
          <a:p>
            <a:pPr marL="457200" indent="-457200" fontAlgn="auto">
              <a:spcBef>
                <a:spcPts val="0"/>
              </a:spcBef>
              <a:spcAft>
                <a:spcPts val="0"/>
              </a:spcAft>
              <a:buFontTx/>
              <a:buChar char="-"/>
            </a:pPr>
            <a:r>
              <a:rPr lang="en-US" dirty="0" smtClean="0">
                <a:solidFill>
                  <a:srgbClr val="000000"/>
                </a:solidFill>
                <a:latin typeface="Calibri" panose="020F0502020204030204" pitchFamily="34" charset="0"/>
                <a:cs typeface="Calibri" panose="020F0502020204030204" pitchFamily="34" charset="0"/>
              </a:rPr>
              <a:t>design summarization</a:t>
            </a:r>
            <a:endParaRPr lang="en-GB" dirty="0">
              <a:solidFill>
                <a:srgbClr val="000000"/>
              </a:solidFill>
              <a:latin typeface="Calibri" panose="020F0502020204030204" pitchFamily="34" charset="0"/>
              <a:cs typeface="Calibri" panose="020F0502020204030204" pitchFamily="34" charset="0"/>
            </a:endParaRPr>
          </a:p>
        </p:txBody>
      </p:sp>
      <p:grpSp>
        <p:nvGrpSpPr>
          <p:cNvPr id="10" name="Group 9"/>
          <p:cNvGrpSpPr/>
          <p:nvPr/>
        </p:nvGrpSpPr>
        <p:grpSpPr>
          <a:xfrm>
            <a:off x="5148064" y="1856431"/>
            <a:ext cx="3528392" cy="1874802"/>
            <a:chOff x="4854624" y="1856431"/>
            <a:chExt cx="3821832" cy="2220640"/>
          </a:xfrm>
        </p:grpSpPr>
        <p:sp>
          <p:nvSpPr>
            <p:cNvPr id="6" name="Rectangle 5"/>
            <p:cNvSpPr/>
            <p:nvPr/>
          </p:nvSpPr>
          <p:spPr>
            <a:xfrm>
              <a:off x="6012835" y="1856431"/>
              <a:ext cx="1505410" cy="554342"/>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600">
                <a:solidFill>
                  <a:srgbClr val="FFFFFF"/>
                </a:solidFill>
              </a:endParaRPr>
            </a:p>
          </p:txBody>
        </p:sp>
        <p:sp>
          <p:nvSpPr>
            <p:cNvPr id="17" name="Rectangle 16"/>
            <p:cNvSpPr/>
            <p:nvPr/>
          </p:nvSpPr>
          <p:spPr bwMode="auto">
            <a:xfrm>
              <a:off x="6171114" y="3428999"/>
              <a:ext cx="1198822" cy="648072"/>
            </a:xfrm>
            <a:prstGeom prst="rect">
              <a:avLst/>
            </a:prstGeom>
            <a:solidFill>
              <a:srgbClr val="B3EDFF"/>
            </a:solidFill>
            <a:ln w="38100">
              <a:solidFill>
                <a:srgbClr val="00C0FF"/>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1800" dirty="0">
                  <a:solidFill>
                    <a:srgbClr val="000000"/>
                  </a:solidFill>
                  <a:latin typeface="Calibri" panose="020F0502020204030204" pitchFamily="34" charset="0"/>
                  <a:cs typeface="Calibri" panose="020F0502020204030204" pitchFamily="34" charset="0"/>
                </a:rPr>
                <a:t>Service Provider</a:t>
              </a:r>
              <a:endParaRPr lang="en-GB" sz="1800" dirty="0">
                <a:solidFill>
                  <a:srgbClr val="000000"/>
                </a:solidFill>
                <a:latin typeface="Calibri" panose="020F0502020204030204" pitchFamily="34" charset="0"/>
                <a:cs typeface="Calibri" panose="020F0502020204030204" pitchFamily="34" charset="0"/>
              </a:endParaRPr>
            </a:p>
          </p:txBody>
        </p:sp>
        <p:sp>
          <p:nvSpPr>
            <p:cNvPr id="18" name="Rectangle 17"/>
            <p:cNvSpPr/>
            <p:nvPr/>
          </p:nvSpPr>
          <p:spPr bwMode="auto">
            <a:xfrm>
              <a:off x="6047596" y="2648722"/>
              <a:ext cx="1445859" cy="410123"/>
            </a:xfrm>
            <a:prstGeom prst="rect">
              <a:avLst/>
            </a:prstGeom>
            <a:solidFill>
              <a:srgbClr val="CCFFCC">
                <a:alpha val="30196"/>
              </a:srgbClr>
            </a:solidFill>
            <a:ln w="3810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GB" sz="1800" dirty="0" smtClean="0">
                  <a:solidFill>
                    <a:srgbClr val="000000">
                      <a:lumMod val="95000"/>
                      <a:lumOff val="5000"/>
                    </a:srgbClr>
                  </a:solidFill>
                  <a:latin typeface="Calibri" panose="020F0502020204030204" pitchFamily="34" charset="0"/>
                  <a:cs typeface="Calibri" panose="020F0502020204030204" pitchFamily="34" charset="0"/>
                </a:rPr>
                <a:t>Coordinator</a:t>
              </a:r>
              <a:endParaRPr lang="en-GB" sz="1800" dirty="0">
                <a:solidFill>
                  <a:srgbClr val="000000">
                    <a:lumMod val="95000"/>
                    <a:lumOff val="5000"/>
                  </a:srgbClr>
                </a:solidFill>
                <a:latin typeface="Calibri" panose="020F0502020204030204" pitchFamily="34" charset="0"/>
                <a:cs typeface="Calibri" panose="020F0502020204030204" pitchFamily="34" charset="0"/>
              </a:endParaRPr>
            </a:p>
          </p:txBody>
        </p:sp>
        <p:sp>
          <p:nvSpPr>
            <p:cNvPr id="19" name="Rectangle 18"/>
            <p:cNvSpPr/>
            <p:nvPr/>
          </p:nvSpPr>
          <p:spPr bwMode="auto">
            <a:xfrm>
              <a:off x="4854624" y="3428999"/>
              <a:ext cx="1158211" cy="648072"/>
            </a:xfrm>
            <a:prstGeom prst="rect">
              <a:avLst/>
            </a:prstGeom>
            <a:solidFill>
              <a:srgbClr val="B3EDFF"/>
            </a:solidFill>
            <a:ln w="38100">
              <a:solidFill>
                <a:srgbClr val="00C0FF"/>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1800" dirty="0">
                  <a:solidFill>
                    <a:srgbClr val="000000"/>
                  </a:solidFill>
                  <a:latin typeface="Calibri" panose="020F0502020204030204" pitchFamily="34" charset="0"/>
                  <a:cs typeface="Calibri" panose="020F0502020204030204" pitchFamily="34" charset="0"/>
                </a:rPr>
                <a:t>Service Provider</a:t>
              </a:r>
              <a:endParaRPr lang="en-GB" sz="1800" dirty="0">
                <a:solidFill>
                  <a:srgbClr val="000000"/>
                </a:solidFill>
                <a:latin typeface="Calibri" panose="020F0502020204030204" pitchFamily="34" charset="0"/>
                <a:cs typeface="Calibri" panose="020F0502020204030204" pitchFamily="34" charset="0"/>
              </a:endParaRPr>
            </a:p>
          </p:txBody>
        </p:sp>
        <p:sp>
          <p:nvSpPr>
            <p:cNvPr id="20" name="Rectangle 19"/>
            <p:cNvSpPr/>
            <p:nvPr/>
          </p:nvSpPr>
          <p:spPr bwMode="auto">
            <a:xfrm>
              <a:off x="7518245" y="3428999"/>
              <a:ext cx="1158211" cy="648072"/>
            </a:xfrm>
            <a:prstGeom prst="rect">
              <a:avLst/>
            </a:prstGeom>
            <a:solidFill>
              <a:srgbClr val="B3EDFF"/>
            </a:solidFill>
            <a:ln w="38100">
              <a:solidFill>
                <a:srgbClr val="00C0FF"/>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1800" dirty="0">
                  <a:solidFill>
                    <a:srgbClr val="000000"/>
                  </a:solidFill>
                  <a:latin typeface="Calibri" panose="020F0502020204030204" pitchFamily="34" charset="0"/>
                  <a:cs typeface="Calibri" panose="020F0502020204030204" pitchFamily="34" charset="0"/>
                </a:rPr>
                <a:t>Service Provider</a:t>
              </a:r>
              <a:endParaRPr lang="en-GB" sz="1800" dirty="0">
                <a:solidFill>
                  <a:srgbClr val="000000"/>
                </a:solidFill>
                <a:latin typeface="Calibri" panose="020F0502020204030204" pitchFamily="34" charset="0"/>
                <a:cs typeface="Calibri" panose="020F0502020204030204" pitchFamily="34" charset="0"/>
              </a:endParaRPr>
            </a:p>
          </p:txBody>
        </p:sp>
        <p:cxnSp>
          <p:nvCxnSpPr>
            <p:cNvPr id="23" name="Straight Connector 22"/>
            <p:cNvCxnSpPr/>
            <p:nvPr/>
          </p:nvCxnSpPr>
          <p:spPr bwMode="auto">
            <a:xfrm flipH="1">
              <a:off x="6770525" y="3058845"/>
              <a:ext cx="1" cy="37015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 name="Straight Connector 24"/>
            <p:cNvCxnSpPr>
              <a:stCxn id="18" idx="2"/>
              <a:endCxn id="19" idx="0"/>
            </p:cNvCxnSpPr>
            <p:nvPr/>
          </p:nvCxnSpPr>
          <p:spPr bwMode="auto">
            <a:xfrm flipH="1">
              <a:off x="5433730" y="3058845"/>
              <a:ext cx="1336796" cy="37015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 name="Straight Connector 26"/>
            <p:cNvCxnSpPr>
              <a:stCxn id="18" idx="2"/>
              <a:endCxn id="20" idx="0"/>
            </p:cNvCxnSpPr>
            <p:nvPr/>
          </p:nvCxnSpPr>
          <p:spPr bwMode="auto">
            <a:xfrm>
              <a:off x="6770526" y="3058845"/>
              <a:ext cx="1326825" cy="37015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 name="Rectangle 23"/>
            <p:cNvSpPr/>
            <p:nvPr/>
          </p:nvSpPr>
          <p:spPr bwMode="auto">
            <a:xfrm>
              <a:off x="6051315" y="1941805"/>
              <a:ext cx="1438421" cy="410123"/>
            </a:xfrm>
            <a:prstGeom prst="rect">
              <a:avLst/>
            </a:prstGeom>
            <a:solidFill>
              <a:srgbClr val="FFFF99">
                <a:alpha val="30196"/>
              </a:srgbClr>
            </a:solidFill>
            <a:ln w="381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GB" sz="1800" dirty="0" smtClean="0">
                  <a:solidFill>
                    <a:srgbClr val="000000">
                      <a:lumMod val="95000"/>
                      <a:lumOff val="5000"/>
                    </a:srgbClr>
                  </a:solidFill>
                  <a:latin typeface="Calibri" panose="020F0502020204030204" pitchFamily="34" charset="0"/>
                  <a:cs typeface="Calibri" panose="020F0502020204030204" pitchFamily="34" charset="0"/>
                </a:rPr>
                <a:t>Interfacer</a:t>
              </a:r>
              <a:endParaRPr lang="en-GB" sz="1800" dirty="0">
                <a:solidFill>
                  <a:srgbClr val="000000">
                    <a:lumMod val="95000"/>
                    <a:lumOff val="5000"/>
                  </a:srgbClr>
                </a:solidFill>
                <a:latin typeface="Calibri" panose="020F0502020204030204" pitchFamily="34" charset="0"/>
                <a:cs typeface="Calibri" panose="020F0502020204030204" pitchFamily="34" charset="0"/>
              </a:endParaRPr>
            </a:p>
          </p:txBody>
        </p:sp>
        <p:cxnSp>
          <p:nvCxnSpPr>
            <p:cNvPr id="8" name="Straight Connector 7"/>
            <p:cNvCxnSpPr>
              <a:endCxn id="18" idx="0"/>
            </p:cNvCxnSpPr>
            <p:nvPr/>
          </p:nvCxnSpPr>
          <p:spPr bwMode="auto">
            <a:xfrm>
              <a:off x="6770525" y="2351928"/>
              <a:ext cx="1" cy="29679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9" name="Group 8"/>
          <p:cNvGrpSpPr/>
          <p:nvPr/>
        </p:nvGrpSpPr>
        <p:grpSpPr>
          <a:xfrm>
            <a:off x="2035133" y="1772816"/>
            <a:ext cx="2376264" cy="2088232"/>
            <a:chOff x="528290" y="2060847"/>
            <a:chExt cx="3251622" cy="3522429"/>
          </a:xfrm>
        </p:grpSpPr>
        <p:pic>
          <p:nvPicPr>
            <p:cNvPr id="15"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b="23587"/>
            <a:stretch/>
          </p:blipFill>
          <p:spPr bwMode="auto">
            <a:xfrm>
              <a:off x="528290" y="2060847"/>
              <a:ext cx="3251622" cy="352242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6" name="Rectangle 15"/>
            <p:cNvSpPr/>
            <p:nvPr/>
          </p:nvSpPr>
          <p:spPr bwMode="auto">
            <a:xfrm>
              <a:off x="983140" y="2727493"/>
              <a:ext cx="648073" cy="378043"/>
            </a:xfrm>
            <a:prstGeom prst="rect">
              <a:avLst/>
            </a:prstGeom>
            <a:solidFill>
              <a:srgbClr val="FFFFCC">
                <a:alpha val="30588"/>
              </a:srgbClr>
            </a:solidFill>
            <a:ln w="381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GB" sz="2000" dirty="0">
                <a:solidFill>
                  <a:srgbClr val="000000"/>
                </a:solidFill>
                <a:latin typeface="Calibri" panose="020F0502020204030204" pitchFamily="34" charset="0"/>
                <a:cs typeface="Calibri" panose="020F0502020204030204" pitchFamily="34" charset="0"/>
              </a:endParaRPr>
            </a:p>
          </p:txBody>
        </p:sp>
        <p:sp>
          <p:nvSpPr>
            <p:cNvPr id="22" name="Rectangle 21"/>
            <p:cNvSpPr/>
            <p:nvPr/>
          </p:nvSpPr>
          <p:spPr bwMode="auto">
            <a:xfrm>
              <a:off x="1290358" y="4640862"/>
              <a:ext cx="581350" cy="379499"/>
            </a:xfrm>
            <a:prstGeom prst="rect">
              <a:avLst/>
            </a:prstGeom>
            <a:solidFill>
              <a:srgbClr val="BDEEFF">
                <a:alpha val="49804"/>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dirty="0">
                <a:solidFill>
                  <a:srgbClr val="000000"/>
                </a:solidFill>
                <a:latin typeface="Times" pitchFamily="68" charset="0"/>
              </a:endParaRPr>
            </a:p>
          </p:txBody>
        </p:sp>
        <p:sp>
          <p:nvSpPr>
            <p:cNvPr id="28" name="Rectangle 27"/>
            <p:cNvSpPr/>
            <p:nvPr/>
          </p:nvSpPr>
          <p:spPr bwMode="auto">
            <a:xfrm>
              <a:off x="1179231" y="3587061"/>
              <a:ext cx="679813" cy="795786"/>
            </a:xfrm>
            <a:prstGeom prst="rect">
              <a:avLst/>
            </a:prstGeom>
            <a:solidFill>
              <a:srgbClr val="CCFFCC">
                <a:alpha val="30196"/>
              </a:srgbClr>
            </a:solidFill>
            <a:ln w="3810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GB" sz="2000" dirty="0">
                <a:solidFill>
                  <a:srgbClr val="000000"/>
                </a:solidFill>
                <a:latin typeface="Calibri" panose="020F0502020204030204" pitchFamily="34" charset="0"/>
                <a:cs typeface="Calibri" panose="020F0502020204030204" pitchFamily="34" charset="0"/>
              </a:endParaRPr>
            </a:p>
          </p:txBody>
        </p:sp>
        <p:sp>
          <p:nvSpPr>
            <p:cNvPr id="29" name="Rectangle 28"/>
            <p:cNvSpPr/>
            <p:nvPr/>
          </p:nvSpPr>
          <p:spPr bwMode="auto">
            <a:xfrm>
              <a:off x="2264290" y="3504622"/>
              <a:ext cx="547205" cy="634878"/>
            </a:xfrm>
            <a:prstGeom prst="rect">
              <a:avLst/>
            </a:prstGeom>
            <a:solidFill>
              <a:srgbClr val="BDEEFF">
                <a:alpha val="49804"/>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dirty="0">
                <a:solidFill>
                  <a:srgbClr val="000000"/>
                </a:solidFill>
                <a:latin typeface="Times" pitchFamily="68" charset="0"/>
              </a:endParaRPr>
            </a:p>
          </p:txBody>
        </p:sp>
        <p:sp>
          <p:nvSpPr>
            <p:cNvPr id="30" name="Rectangle 29"/>
            <p:cNvSpPr/>
            <p:nvPr/>
          </p:nvSpPr>
          <p:spPr bwMode="auto">
            <a:xfrm>
              <a:off x="2264289" y="4356437"/>
              <a:ext cx="547205" cy="634878"/>
            </a:xfrm>
            <a:prstGeom prst="rect">
              <a:avLst/>
            </a:prstGeom>
            <a:solidFill>
              <a:srgbClr val="BDEEFF">
                <a:alpha val="49804"/>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dirty="0">
                <a:solidFill>
                  <a:srgbClr val="000000"/>
                </a:solidFill>
                <a:latin typeface="Times" pitchFamily="68" charset="0"/>
              </a:endParaRPr>
            </a:p>
          </p:txBody>
        </p:sp>
        <p:cxnSp>
          <p:nvCxnSpPr>
            <p:cNvPr id="31" name="Straight Connector 30"/>
            <p:cNvCxnSpPr/>
            <p:nvPr/>
          </p:nvCxnSpPr>
          <p:spPr bwMode="auto">
            <a:xfrm flipH="1">
              <a:off x="1376680" y="3105536"/>
              <a:ext cx="6733" cy="48152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1825318" y="3658047"/>
              <a:ext cx="440253"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1871708" y="4371677"/>
              <a:ext cx="440253"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1391920" y="4382847"/>
              <a:ext cx="6733" cy="258015"/>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6668863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Role-stereotypes in software design</a:t>
            </a:r>
            <a:endParaRPr lang="en-GB" b="1" dirty="0"/>
          </a:p>
        </p:txBody>
      </p:sp>
      <p:pic>
        <p:nvPicPr>
          <p:cNvPr id="5" name="Content Placeholder 4"/>
          <p:cNvPicPr>
            <a:picLocks noGrp="1" noChangeAspect="1"/>
          </p:cNvPicPr>
          <p:nvPr>
            <p:ph idx="1"/>
          </p:nvPr>
        </p:nvPicPr>
        <p:blipFill rotWithShape="1">
          <a:blip r:embed="rId2"/>
          <a:srcRect t="13045" r="54531" b="33664"/>
          <a:stretch/>
        </p:blipFill>
        <p:spPr>
          <a:xfrm>
            <a:off x="251520" y="1916832"/>
            <a:ext cx="6830670" cy="5099311"/>
          </a:xfrm>
          <a:prstGeom prst="rect">
            <a:avLst/>
          </a:prstGeom>
          <a:effectLst>
            <a:outerShdw blurRad="63500" sx="102000" sy="102000" algn="ctr" rotWithShape="0">
              <a:prstClr val="black">
                <a:alpha val="40000"/>
              </a:prstClr>
            </a:outerShdw>
          </a:effectLst>
        </p:spPr>
      </p:pic>
      <p:sp>
        <p:nvSpPr>
          <p:cNvPr id="6" name="Rounded Rectangle 5">
            <a:extLst>
              <a:ext uri="{FF2B5EF4-FFF2-40B4-BE49-F238E27FC236}">
                <a16:creationId xmlns:a16="http://schemas.microsoft.com/office/drawing/2014/main" xmlns="" id="{376C14E6-A2CE-194F-B156-47AE0027BE01}"/>
              </a:ext>
            </a:extLst>
          </p:cNvPr>
          <p:cNvSpPr/>
          <p:nvPr/>
        </p:nvSpPr>
        <p:spPr>
          <a:xfrm>
            <a:off x="7421363" y="5667634"/>
            <a:ext cx="1447123" cy="524893"/>
          </a:xfrm>
          <a:prstGeom prst="roundRect">
            <a:avLst/>
          </a:prstGeom>
          <a:solidFill>
            <a:srgbClr val="FFCCCC"/>
          </a:solidFill>
          <a:ln w="38100" cap="flat" cmpd="sng" algn="ctr">
            <a:solidFill>
              <a:srgbClr val="FF0000"/>
            </a:solidFill>
            <a:prstDash val="solid"/>
            <a:miter lim="800000"/>
          </a:ln>
          <a:effectLst/>
        </p:spPr>
        <p:txBody>
          <a:bodyPr rtlCol="0" anchor="ctr"/>
          <a:lstStyle/>
          <a:p>
            <a:pPr algn="ctr" fontAlgn="auto">
              <a:spcBef>
                <a:spcPts val="0"/>
              </a:spcBef>
              <a:spcAft>
                <a:spcPts val="0"/>
              </a:spcAft>
              <a:defRPr/>
            </a:pPr>
            <a:r>
              <a:rPr lang="en-US" sz="1800" b="1" kern="0" dirty="0" smtClean="0">
                <a:solidFill>
                  <a:prstClr val="black"/>
                </a:solidFill>
                <a:latin typeface="Calibri" panose="020F0502020204030204"/>
              </a:rPr>
              <a:t>Information Holder</a:t>
            </a:r>
            <a:endParaRPr lang="en-US" sz="1600" b="1" kern="0" dirty="0" smtClean="0">
              <a:solidFill>
                <a:prstClr val="black"/>
              </a:solidFill>
              <a:latin typeface="Calibri" panose="020F0502020204030204"/>
            </a:endParaRPr>
          </a:p>
        </p:txBody>
      </p:sp>
      <p:sp>
        <p:nvSpPr>
          <p:cNvPr id="7" name="Rounded Rectangle 6">
            <a:extLst>
              <a:ext uri="{FF2B5EF4-FFF2-40B4-BE49-F238E27FC236}">
                <a16:creationId xmlns:a16="http://schemas.microsoft.com/office/drawing/2014/main" xmlns="" id="{BD0FEFEE-CF0B-3949-A311-38500F7703BC}"/>
              </a:ext>
            </a:extLst>
          </p:cNvPr>
          <p:cNvSpPr/>
          <p:nvPr/>
        </p:nvSpPr>
        <p:spPr>
          <a:xfrm>
            <a:off x="7421363" y="4962778"/>
            <a:ext cx="1478079" cy="545153"/>
          </a:xfrm>
          <a:prstGeom prst="roundRect">
            <a:avLst/>
          </a:prstGeom>
          <a:solidFill>
            <a:srgbClr val="B3EDFF"/>
          </a:solidFill>
          <a:ln w="38100" cap="flat" cmpd="sng" algn="ctr">
            <a:solidFill>
              <a:srgbClr val="00C0FF"/>
            </a:solidFill>
            <a:prstDash val="solid"/>
            <a:miter lim="800000"/>
          </a:ln>
          <a:effectLst/>
        </p:spPr>
        <p:txBody>
          <a:bodyPr rtlCol="0" anchor="ctr"/>
          <a:lstStyle/>
          <a:p>
            <a:pPr algn="ctr" fontAlgn="auto">
              <a:spcBef>
                <a:spcPts val="0"/>
              </a:spcBef>
              <a:spcAft>
                <a:spcPts val="0"/>
              </a:spcAft>
              <a:defRPr/>
            </a:pPr>
            <a:r>
              <a:rPr lang="en-US" sz="1800" b="1" kern="0" dirty="0" smtClean="0">
                <a:solidFill>
                  <a:prstClr val="black"/>
                </a:solidFill>
                <a:latin typeface="Calibri" panose="020F0502020204030204"/>
              </a:rPr>
              <a:t>Service Provider</a:t>
            </a:r>
            <a:endParaRPr lang="en-US" sz="1600" b="1" kern="0" dirty="0" smtClean="0">
              <a:solidFill>
                <a:prstClr val="black"/>
              </a:solidFill>
              <a:latin typeface="Calibri" panose="020F0502020204030204"/>
            </a:endParaRPr>
          </a:p>
        </p:txBody>
      </p:sp>
      <p:sp>
        <p:nvSpPr>
          <p:cNvPr id="8" name="Rounded Rectangle 7">
            <a:extLst>
              <a:ext uri="{FF2B5EF4-FFF2-40B4-BE49-F238E27FC236}">
                <a16:creationId xmlns:a16="http://schemas.microsoft.com/office/drawing/2014/main" xmlns="" id="{03ADE849-D33C-BF4D-BF10-BF1D99DD33F4}"/>
              </a:ext>
            </a:extLst>
          </p:cNvPr>
          <p:cNvSpPr/>
          <p:nvPr/>
        </p:nvSpPr>
        <p:spPr>
          <a:xfrm>
            <a:off x="7430307" y="4426365"/>
            <a:ext cx="1438179" cy="376710"/>
          </a:xfrm>
          <a:prstGeom prst="roundRect">
            <a:avLst/>
          </a:prstGeom>
          <a:solidFill>
            <a:srgbClr val="C9FFC9">
              <a:alpha val="74902"/>
            </a:srgbClr>
          </a:solidFill>
          <a:ln w="38100" cap="flat" cmpd="sng" algn="ctr">
            <a:solidFill>
              <a:srgbClr val="00E200"/>
            </a:solidFill>
            <a:prstDash val="solid"/>
            <a:miter lim="800000"/>
          </a:ln>
          <a:effectLst/>
        </p:spPr>
        <p:txBody>
          <a:bodyPr rtlCol="0" anchor="ctr"/>
          <a:lstStyle/>
          <a:p>
            <a:pPr algn="ctr" fontAlgn="auto">
              <a:spcBef>
                <a:spcPts val="0"/>
              </a:spcBef>
              <a:spcAft>
                <a:spcPts val="0"/>
              </a:spcAft>
              <a:defRPr/>
            </a:pPr>
            <a:r>
              <a:rPr lang="en-US" sz="1800" b="1" kern="0" smtClean="0">
                <a:solidFill>
                  <a:prstClr val="black"/>
                </a:solidFill>
                <a:latin typeface="Calibri" panose="020F0502020204030204"/>
              </a:rPr>
              <a:t>Coordinator</a:t>
            </a:r>
          </a:p>
        </p:txBody>
      </p:sp>
      <p:sp>
        <p:nvSpPr>
          <p:cNvPr id="9" name="Rounded Rectangle 8">
            <a:extLst>
              <a:ext uri="{FF2B5EF4-FFF2-40B4-BE49-F238E27FC236}">
                <a16:creationId xmlns:a16="http://schemas.microsoft.com/office/drawing/2014/main" xmlns="" id="{84A2A42D-C63A-F44C-A8D8-B8882F2036E4}"/>
              </a:ext>
            </a:extLst>
          </p:cNvPr>
          <p:cNvSpPr/>
          <p:nvPr/>
        </p:nvSpPr>
        <p:spPr>
          <a:xfrm>
            <a:off x="7469692" y="3889269"/>
            <a:ext cx="1398794" cy="377393"/>
          </a:xfrm>
          <a:prstGeom prst="roundRect">
            <a:avLst/>
          </a:prstGeom>
          <a:solidFill>
            <a:srgbClr val="E6CDFF"/>
          </a:solidFill>
          <a:ln w="38100" cap="flat" cmpd="sng" algn="ctr">
            <a:solidFill>
              <a:srgbClr val="9900FF"/>
            </a:solidFill>
            <a:prstDash val="solid"/>
            <a:miter lim="800000"/>
          </a:ln>
          <a:effectLst/>
        </p:spPr>
        <p:txBody>
          <a:bodyPr rtlCol="0" anchor="ctr"/>
          <a:lstStyle/>
          <a:p>
            <a:pPr algn="ctr" fontAlgn="auto">
              <a:spcBef>
                <a:spcPts val="0"/>
              </a:spcBef>
              <a:spcAft>
                <a:spcPts val="0"/>
              </a:spcAft>
              <a:defRPr/>
            </a:pPr>
            <a:r>
              <a:rPr lang="en-US" sz="1800" b="1" kern="0" smtClean="0">
                <a:solidFill>
                  <a:prstClr val="black"/>
                </a:solidFill>
                <a:latin typeface="Calibri" panose="020F0502020204030204"/>
              </a:rPr>
              <a:t>Controller</a:t>
            </a:r>
          </a:p>
        </p:txBody>
      </p:sp>
      <p:sp>
        <p:nvSpPr>
          <p:cNvPr id="10" name="Rounded Rectangle 9">
            <a:extLst>
              <a:ext uri="{FF2B5EF4-FFF2-40B4-BE49-F238E27FC236}">
                <a16:creationId xmlns:a16="http://schemas.microsoft.com/office/drawing/2014/main" xmlns="" id="{4D7BAD04-01EA-1048-8E8C-BEB74AB3AAE7}"/>
              </a:ext>
            </a:extLst>
          </p:cNvPr>
          <p:cNvSpPr/>
          <p:nvPr/>
        </p:nvSpPr>
        <p:spPr>
          <a:xfrm>
            <a:off x="7452320" y="3356992"/>
            <a:ext cx="1416166" cy="372574"/>
          </a:xfrm>
          <a:prstGeom prst="roundRect">
            <a:avLst/>
          </a:prstGeom>
          <a:solidFill>
            <a:srgbClr val="FFFFCC">
              <a:alpha val="30588"/>
            </a:srgbClr>
          </a:solidFill>
          <a:ln w="38100" cap="flat" cmpd="sng" algn="ctr">
            <a:solidFill>
              <a:srgbClr val="FFFF00"/>
            </a:solidFill>
            <a:prstDash val="solid"/>
            <a:miter lim="800000"/>
          </a:ln>
          <a:effectLst/>
        </p:spPr>
        <p:txBody>
          <a:bodyPr rtlCol="0" anchor="ctr"/>
          <a:lstStyle/>
          <a:p>
            <a:pPr algn="ctr" fontAlgn="auto">
              <a:spcBef>
                <a:spcPts val="0"/>
              </a:spcBef>
              <a:spcAft>
                <a:spcPts val="0"/>
              </a:spcAft>
              <a:defRPr/>
            </a:pPr>
            <a:r>
              <a:rPr lang="en-US" sz="1800" b="1" kern="0" dirty="0" err="1" smtClean="0">
                <a:solidFill>
                  <a:prstClr val="black"/>
                </a:solidFill>
                <a:latin typeface="Calibri" panose="020F0502020204030204"/>
              </a:rPr>
              <a:t>Interfacer</a:t>
            </a:r>
            <a:endParaRPr lang="en-US" sz="1800" b="1" kern="0" dirty="0" smtClean="0">
              <a:solidFill>
                <a:prstClr val="black"/>
              </a:solidFill>
              <a:latin typeface="Calibri" panose="020F0502020204030204"/>
            </a:endParaRPr>
          </a:p>
        </p:txBody>
      </p:sp>
      <p:sp>
        <p:nvSpPr>
          <p:cNvPr id="11" name="Rounded Rectangle 10">
            <a:extLst>
              <a:ext uri="{FF2B5EF4-FFF2-40B4-BE49-F238E27FC236}">
                <a16:creationId xmlns:a16="http://schemas.microsoft.com/office/drawing/2014/main" xmlns="" id="{E2AA30B5-43AB-5C43-8E9F-468C3950C91B}"/>
              </a:ext>
            </a:extLst>
          </p:cNvPr>
          <p:cNvSpPr/>
          <p:nvPr/>
        </p:nvSpPr>
        <p:spPr>
          <a:xfrm>
            <a:off x="7421363" y="6352231"/>
            <a:ext cx="1478079" cy="304387"/>
          </a:xfrm>
          <a:prstGeom prst="roundRect">
            <a:avLst/>
          </a:prstGeom>
          <a:solidFill>
            <a:srgbClr val="FFCCFF">
              <a:alpha val="38824"/>
            </a:srgbClr>
          </a:solidFill>
          <a:ln w="38100" cap="flat" cmpd="sng" algn="ctr">
            <a:solidFill>
              <a:srgbClr val="FF85FF"/>
            </a:solidFill>
            <a:prstDash val="solid"/>
            <a:miter lim="800000"/>
          </a:ln>
          <a:effectLst/>
        </p:spPr>
        <p:txBody>
          <a:bodyPr rtlCol="0" anchor="ctr"/>
          <a:lstStyle/>
          <a:p>
            <a:pPr algn="ctr" fontAlgn="auto">
              <a:spcBef>
                <a:spcPts val="0"/>
              </a:spcBef>
              <a:spcAft>
                <a:spcPts val="0"/>
              </a:spcAft>
              <a:defRPr/>
            </a:pPr>
            <a:r>
              <a:rPr lang="en-US" sz="1800" b="1" kern="0" dirty="0" smtClean="0">
                <a:solidFill>
                  <a:prstClr val="black"/>
                </a:solidFill>
                <a:latin typeface="Calibri" panose="020F0502020204030204"/>
              </a:rPr>
              <a:t>Structurer</a:t>
            </a:r>
          </a:p>
        </p:txBody>
      </p:sp>
    </p:spTree>
    <p:extLst>
      <p:ext uri="{BB962C8B-B14F-4D97-AF65-F5344CB8AC3E}">
        <p14:creationId xmlns:p14="http://schemas.microsoft.com/office/powerpoint/2010/main" val="29618031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a:spLocks noGrp="1"/>
          </p:cNvSpPr>
          <p:nvPr>
            <p:ph type="title"/>
          </p:nvPr>
        </p:nvSpPr>
        <p:spPr>
          <a:xfrm>
            <a:off x="311700" y="1073675"/>
            <a:ext cx="8520600" cy="572700"/>
          </a:xfrm>
          <a:prstGeom prst="rect">
            <a:avLst/>
          </a:prstGeom>
        </p:spPr>
        <p:txBody>
          <a:bodyPr spcFirstLastPara="1" wrap="square" lIns="91425" tIns="91425" rIns="91425" bIns="91425" anchor="t" anchorCtr="0">
            <a:noAutofit/>
          </a:bodyPr>
          <a:lstStyle/>
          <a:p>
            <a:r>
              <a:rPr lang="en"/>
              <a:t>Collaboration Patterns between Stereotypes</a:t>
            </a:r>
            <a:endParaRPr/>
          </a:p>
        </p:txBody>
      </p:sp>
      <p:pic>
        <p:nvPicPr>
          <p:cNvPr id="303" name="Google Shape;303;p32"/>
          <p:cNvPicPr preferRelativeResize="0"/>
          <p:nvPr/>
        </p:nvPicPr>
        <p:blipFill>
          <a:blip r:embed="rId3">
            <a:alphaModFix/>
          </a:blip>
          <a:stretch>
            <a:fillRect/>
          </a:stretch>
        </p:blipFill>
        <p:spPr>
          <a:xfrm>
            <a:off x="8173125" y="982825"/>
            <a:ext cx="659174" cy="659174"/>
          </a:xfrm>
          <a:prstGeom prst="rect">
            <a:avLst/>
          </a:prstGeom>
          <a:noFill/>
          <a:ln>
            <a:noFill/>
          </a:ln>
        </p:spPr>
      </p:pic>
      <p:sp>
        <p:nvSpPr>
          <p:cNvPr id="304" name="Google Shape;304;p32"/>
          <p:cNvSpPr txBox="1"/>
          <p:nvPr/>
        </p:nvSpPr>
        <p:spPr>
          <a:xfrm>
            <a:off x="383711" y="4303850"/>
            <a:ext cx="5040600" cy="10386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endParaRPr sz="2800">
              <a:solidFill>
                <a:srgbClr val="000000"/>
              </a:solidFill>
              <a:latin typeface="Calibri"/>
              <a:ea typeface="Calibri"/>
              <a:cs typeface="Calibri"/>
              <a:sym typeface="Calibri"/>
            </a:endParaRPr>
          </a:p>
        </p:txBody>
      </p:sp>
      <p:pic>
        <p:nvPicPr>
          <p:cNvPr id="305" name="Google Shape;305;p32"/>
          <p:cNvPicPr preferRelativeResize="0"/>
          <p:nvPr/>
        </p:nvPicPr>
        <p:blipFill>
          <a:blip r:embed="rId4">
            <a:alphaModFix/>
          </a:blip>
          <a:stretch>
            <a:fillRect/>
          </a:stretch>
        </p:blipFill>
        <p:spPr>
          <a:xfrm>
            <a:off x="231300" y="1729064"/>
            <a:ext cx="7005576" cy="1265475"/>
          </a:xfrm>
          <a:prstGeom prst="rect">
            <a:avLst/>
          </a:prstGeom>
          <a:noFill/>
          <a:ln>
            <a:noFill/>
          </a:ln>
        </p:spPr>
      </p:pic>
      <p:grpSp>
        <p:nvGrpSpPr>
          <p:cNvPr id="2" name="Group 1"/>
          <p:cNvGrpSpPr/>
          <p:nvPr/>
        </p:nvGrpSpPr>
        <p:grpSpPr>
          <a:xfrm>
            <a:off x="7227926" y="3319151"/>
            <a:ext cx="1478100" cy="2474729"/>
            <a:chOff x="7227926" y="2461900"/>
            <a:chExt cx="1478100" cy="2474729"/>
          </a:xfrm>
        </p:grpSpPr>
        <p:sp>
          <p:nvSpPr>
            <p:cNvPr id="306" name="Google Shape;306;p32"/>
            <p:cNvSpPr/>
            <p:nvPr/>
          </p:nvSpPr>
          <p:spPr>
            <a:xfrm>
              <a:off x="7227926" y="4194882"/>
              <a:ext cx="1447200" cy="393600"/>
            </a:xfrm>
            <a:prstGeom prst="roundRect">
              <a:avLst>
                <a:gd name="adj" fmla="val 16667"/>
              </a:avLst>
            </a:prstGeom>
            <a:solidFill>
              <a:srgbClr val="FFCCCC"/>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 sz="1800" b="1">
                  <a:solidFill>
                    <a:srgbClr val="000000"/>
                  </a:solidFill>
                  <a:latin typeface="Calibri"/>
                  <a:ea typeface="Calibri"/>
                  <a:cs typeface="Calibri"/>
                  <a:sym typeface="Calibri"/>
                </a:rPr>
                <a:t>Information Holder</a:t>
              </a:r>
              <a:endParaRPr sz="1600" b="1">
                <a:solidFill>
                  <a:srgbClr val="000000"/>
                </a:solidFill>
                <a:latin typeface="Calibri"/>
                <a:ea typeface="Calibri"/>
                <a:cs typeface="Calibri"/>
                <a:sym typeface="Calibri"/>
              </a:endParaRPr>
            </a:p>
          </p:txBody>
        </p:sp>
        <p:sp>
          <p:nvSpPr>
            <p:cNvPr id="307" name="Google Shape;307;p32"/>
            <p:cNvSpPr/>
            <p:nvPr/>
          </p:nvSpPr>
          <p:spPr>
            <a:xfrm>
              <a:off x="7227926" y="3666239"/>
              <a:ext cx="1478100" cy="408900"/>
            </a:xfrm>
            <a:prstGeom prst="roundRect">
              <a:avLst>
                <a:gd name="adj" fmla="val 16667"/>
              </a:avLst>
            </a:prstGeom>
            <a:solidFill>
              <a:srgbClr val="B3EDFF"/>
            </a:solidFill>
            <a:ln w="38100" cap="flat" cmpd="sng">
              <a:solidFill>
                <a:srgbClr val="00C0FF"/>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 sz="1800" b="1" dirty="0">
                  <a:solidFill>
                    <a:srgbClr val="000000"/>
                  </a:solidFill>
                  <a:latin typeface="Calibri"/>
                  <a:ea typeface="Calibri"/>
                  <a:cs typeface="Calibri"/>
                  <a:sym typeface="Calibri"/>
                </a:rPr>
                <a:t>Service Provider</a:t>
              </a:r>
              <a:endParaRPr sz="1600" b="1" dirty="0">
                <a:solidFill>
                  <a:srgbClr val="000000"/>
                </a:solidFill>
                <a:latin typeface="Calibri"/>
                <a:ea typeface="Calibri"/>
                <a:cs typeface="Calibri"/>
                <a:sym typeface="Calibri"/>
              </a:endParaRPr>
            </a:p>
          </p:txBody>
        </p:sp>
        <p:sp>
          <p:nvSpPr>
            <p:cNvPr id="308" name="Google Shape;308;p32"/>
            <p:cNvSpPr/>
            <p:nvPr/>
          </p:nvSpPr>
          <p:spPr>
            <a:xfrm>
              <a:off x="7236870" y="3263930"/>
              <a:ext cx="1438200" cy="282600"/>
            </a:xfrm>
            <a:prstGeom prst="roundRect">
              <a:avLst>
                <a:gd name="adj" fmla="val 16667"/>
              </a:avLst>
            </a:prstGeom>
            <a:solidFill>
              <a:srgbClr val="C9FFC9">
                <a:alpha val="74900"/>
              </a:srgbClr>
            </a:solidFill>
            <a:ln w="38100" cap="flat" cmpd="sng">
              <a:solidFill>
                <a:srgbClr val="00E200"/>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 sz="1800" b="1">
                  <a:solidFill>
                    <a:srgbClr val="000000"/>
                  </a:solidFill>
                  <a:latin typeface="Calibri"/>
                  <a:ea typeface="Calibri"/>
                  <a:cs typeface="Calibri"/>
                  <a:sym typeface="Calibri"/>
                </a:rPr>
                <a:t>Coordinator</a:t>
              </a:r>
              <a:endParaRPr/>
            </a:p>
          </p:txBody>
        </p:sp>
        <p:sp>
          <p:nvSpPr>
            <p:cNvPr id="309" name="Google Shape;309;p32"/>
            <p:cNvSpPr/>
            <p:nvPr/>
          </p:nvSpPr>
          <p:spPr>
            <a:xfrm>
              <a:off x="7276255" y="2861108"/>
              <a:ext cx="1398900" cy="282900"/>
            </a:xfrm>
            <a:prstGeom prst="roundRect">
              <a:avLst>
                <a:gd name="adj" fmla="val 16667"/>
              </a:avLst>
            </a:prstGeom>
            <a:solidFill>
              <a:srgbClr val="E6CDFF"/>
            </a:solidFill>
            <a:ln w="38100" cap="flat" cmpd="sng">
              <a:solidFill>
                <a:srgbClr val="9900FF"/>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 sz="1800" b="1">
                  <a:solidFill>
                    <a:srgbClr val="000000"/>
                  </a:solidFill>
                  <a:latin typeface="Calibri"/>
                  <a:ea typeface="Calibri"/>
                  <a:cs typeface="Calibri"/>
                  <a:sym typeface="Calibri"/>
                </a:rPr>
                <a:t>Controller</a:t>
              </a:r>
              <a:endParaRPr/>
            </a:p>
          </p:txBody>
        </p:sp>
        <p:sp>
          <p:nvSpPr>
            <p:cNvPr id="310" name="Google Shape;310;p32"/>
            <p:cNvSpPr/>
            <p:nvPr/>
          </p:nvSpPr>
          <p:spPr>
            <a:xfrm>
              <a:off x="7258883" y="2461900"/>
              <a:ext cx="1416300" cy="279300"/>
            </a:xfrm>
            <a:prstGeom prst="roundRect">
              <a:avLst>
                <a:gd name="adj" fmla="val 16667"/>
              </a:avLst>
            </a:prstGeom>
            <a:solidFill>
              <a:srgbClr val="FFFFCC">
                <a:alpha val="30199"/>
              </a:srgbClr>
            </a:solid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 sz="1800" b="1">
                  <a:solidFill>
                    <a:srgbClr val="000000"/>
                  </a:solidFill>
                  <a:latin typeface="Calibri"/>
                  <a:ea typeface="Calibri"/>
                  <a:cs typeface="Calibri"/>
                  <a:sym typeface="Calibri"/>
                </a:rPr>
                <a:t>Interfacer</a:t>
              </a:r>
              <a:endParaRPr sz="1800" b="1">
                <a:solidFill>
                  <a:srgbClr val="000000"/>
                </a:solidFill>
                <a:latin typeface="Calibri"/>
                <a:ea typeface="Calibri"/>
                <a:cs typeface="Calibri"/>
                <a:sym typeface="Calibri"/>
              </a:endParaRPr>
            </a:p>
          </p:txBody>
        </p:sp>
        <p:sp>
          <p:nvSpPr>
            <p:cNvPr id="311" name="Google Shape;311;p32"/>
            <p:cNvSpPr/>
            <p:nvPr/>
          </p:nvSpPr>
          <p:spPr>
            <a:xfrm>
              <a:off x="7227926" y="4708329"/>
              <a:ext cx="1478100" cy="228300"/>
            </a:xfrm>
            <a:prstGeom prst="roundRect">
              <a:avLst>
                <a:gd name="adj" fmla="val 16667"/>
              </a:avLst>
            </a:prstGeom>
            <a:solidFill>
              <a:srgbClr val="FFCCFF">
                <a:alpha val="38820"/>
              </a:srgbClr>
            </a:solidFill>
            <a:ln w="38100" cap="flat" cmpd="sng">
              <a:solidFill>
                <a:srgbClr val="FF85FF"/>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 sz="1800" b="1">
                  <a:solidFill>
                    <a:srgbClr val="000000"/>
                  </a:solidFill>
                  <a:latin typeface="Calibri"/>
                  <a:ea typeface="Calibri"/>
                  <a:cs typeface="Calibri"/>
                  <a:sym typeface="Calibri"/>
                </a:rPr>
                <a:t>Structurer</a:t>
              </a:r>
              <a:endParaRPr/>
            </a:p>
          </p:txBody>
        </p:sp>
      </p:grpSp>
      <p:pic>
        <p:nvPicPr>
          <p:cNvPr id="312" name="Google Shape;312;p32"/>
          <p:cNvPicPr preferRelativeResize="0"/>
          <p:nvPr/>
        </p:nvPicPr>
        <p:blipFill rotWithShape="1">
          <a:blip r:embed="rId5">
            <a:alphaModFix/>
          </a:blip>
          <a:srcRect t="24799" r="50000" b="13601"/>
          <a:stretch/>
        </p:blipFill>
        <p:spPr>
          <a:xfrm>
            <a:off x="235500" y="3229624"/>
            <a:ext cx="5363776" cy="2653776"/>
          </a:xfrm>
          <a:prstGeom prst="rect">
            <a:avLst/>
          </a:prstGeom>
          <a:noFill/>
          <a:ln>
            <a:noFill/>
          </a:ln>
          <a:effectLst>
            <a:outerShdw blurRad="63500" sx="102000" sy="102000" algn="ctr" rotWithShape="0">
              <a:srgbClr val="000000">
                <a:alpha val="40000"/>
              </a:srgbClr>
            </a:outerShdw>
          </a:effectLst>
        </p:spPr>
      </p:pic>
      <p:sp>
        <p:nvSpPr>
          <p:cNvPr id="313" name="Google Shape;313;p32"/>
          <p:cNvSpPr txBox="1"/>
          <p:nvPr/>
        </p:nvSpPr>
        <p:spPr>
          <a:xfrm>
            <a:off x="7422325" y="1987300"/>
            <a:ext cx="1562100" cy="10386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 sz="2000">
                <a:solidFill>
                  <a:schemeClr val="dk1"/>
                </a:solidFill>
                <a:latin typeface="Calibri"/>
                <a:ea typeface="Calibri"/>
                <a:cs typeface="Calibri"/>
                <a:sym typeface="Calibri"/>
              </a:rPr>
              <a:t>This shows expansion of roles</a:t>
            </a:r>
            <a:endParaRPr sz="2000">
              <a:latin typeface="Calibri"/>
              <a:ea typeface="Calibri"/>
              <a:cs typeface="Calibri"/>
              <a:sym typeface="Calibri"/>
            </a:endParaRPr>
          </a:p>
        </p:txBody>
      </p:sp>
    </p:spTree>
    <p:extLst>
      <p:ext uri="{BB962C8B-B14F-4D97-AF65-F5344CB8AC3E}">
        <p14:creationId xmlns:p14="http://schemas.microsoft.com/office/powerpoint/2010/main" val="5468012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Checking Design-Code Correspondence using Relational Algebra</a:t>
            </a:r>
            <a:endParaRPr lang="en-GB" sz="3600" dirty="0"/>
          </a:p>
        </p:txBody>
      </p:sp>
      <p:sp>
        <p:nvSpPr>
          <p:cNvPr id="3" name="Content Placeholder 2"/>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97" y="333375"/>
            <a:ext cx="8358183" cy="633413"/>
          </a:xfrm>
        </p:spPr>
        <p:txBody>
          <a:bodyPr/>
          <a:lstStyle/>
          <a:p>
            <a:r>
              <a:rPr lang="en-US" sz="3600" dirty="0" smtClean="0"/>
              <a:t>Managing Design – Code Correspondence</a:t>
            </a:r>
            <a:endParaRPr lang="en-GB" sz="3600" dirty="0"/>
          </a:p>
        </p:txBody>
      </p:sp>
      <p:sp>
        <p:nvSpPr>
          <p:cNvPr id="3" name="Content Placeholder 2"/>
          <p:cNvSpPr>
            <a:spLocks noGrp="1"/>
          </p:cNvSpPr>
          <p:nvPr>
            <p:ph idx="1"/>
          </p:nvPr>
        </p:nvSpPr>
        <p:spPr/>
        <p:txBody>
          <a:bodyPr/>
          <a:lstStyle/>
          <a:p>
            <a:endParaRPr lang="en-GB" dirty="0"/>
          </a:p>
        </p:txBody>
      </p:sp>
      <p:pic>
        <p:nvPicPr>
          <p:cNvPr id="4" name="Picture 6" descr="metrics2"/>
          <p:cNvPicPr>
            <a:picLocks noChangeAspect="1" noChangeArrowheads="1"/>
          </p:cNvPicPr>
          <p:nvPr/>
        </p:nvPicPr>
        <p:blipFill>
          <a:blip r:embed="rId3"/>
          <a:srcRect/>
          <a:stretch>
            <a:fillRect/>
          </a:stretch>
        </p:blipFill>
        <p:spPr bwMode="auto">
          <a:xfrm>
            <a:off x="1071538" y="1552589"/>
            <a:ext cx="6913563" cy="3876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ooter Placeholder 3"/>
          <p:cNvSpPr>
            <a:spLocks noGrp="1"/>
          </p:cNvSpPr>
          <p:nvPr>
            <p:ph type="ftr" sz="quarter" idx="4294967295"/>
          </p:nvPr>
        </p:nvSpPr>
        <p:spPr>
          <a:xfrm>
            <a:off x="4857752" y="0"/>
            <a:ext cx="4286248" cy="381000"/>
          </a:xfrm>
          <a:prstGeom prst="rect">
            <a:avLst/>
          </a:prstGeom>
        </p:spPr>
        <p:txBody>
          <a:bodyPr/>
          <a:lstStyle/>
          <a:p>
            <a:r>
              <a:rPr lang="en-US" sz="1200" dirty="0" err="1"/>
              <a:t>Reinder</a:t>
            </a:r>
            <a:r>
              <a:rPr lang="en-US" sz="1200" dirty="0"/>
              <a:t> J. </a:t>
            </a:r>
            <a:r>
              <a:rPr lang="en-US" sz="1200" dirty="0" err="1"/>
              <a:t>Bril</a:t>
            </a:r>
            <a:r>
              <a:rPr lang="en-US" sz="1200" dirty="0"/>
              <a:t>, r.j.bril@tue.nl</a:t>
            </a:r>
          </a:p>
          <a:p>
            <a:r>
              <a:rPr lang="en-GB" sz="1200" dirty="0"/>
              <a:t>TU/e </a:t>
            </a:r>
            <a:r>
              <a:rPr lang="en-GB" sz="1200" dirty="0" err="1"/>
              <a:t>Informatica</a:t>
            </a:r>
            <a:r>
              <a:rPr lang="en-GB" sz="1200" dirty="0"/>
              <a:t>, System Architecture and Networking</a:t>
            </a:r>
            <a:endParaRPr lang="en-US" sz="1200" dirty="0"/>
          </a:p>
        </p:txBody>
      </p:sp>
      <p:sp>
        <p:nvSpPr>
          <p:cNvPr id="475177" name="Rectangle 41"/>
          <p:cNvSpPr>
            <a:spLocks noGrp="1" noChangeArrowheads="1"/>
          </p:cNvSpPr>
          <p:nvPr>
            <p:ph type="title"/>
          </p:nvPr>
        </p:nvSpPr>
        <p:spPr>
          <a:noFill/>
          <a:ln/>
        </p:spPr>
        <p:txBody>
          <a:bodyPr/>
          <a:lstStyle/>
          <a:p>
            <a:r>
              <a:rPr lang="en-GB" dirty="0"/>
              <a:t>Application domain</a:t>
            </a:r>
          </a:p>
        </p:txBody>
      </p:sp>
      <p:grpSp>
        <p:nvGrpSpPr>
          <p:cNvPr id="2" name="Group 63"/>
          <p:cNvGrpSpPr>
            <a:grpSpLocks/>
          </p:cNvGrpSpPr>
          <p:nvPr/>
        </p:nvGrpSpPr>
        <p:grpSpPr bwMode="auto">
          <a:xfrm>
            <a:off x="1143000" y="1371600"/>
            <a:ext cx="6858000" cy="4267200"/>
            <a:chOff x="720" y="864"/>
            <a:chExt cx="4320" cy="3312"/>
          </a:xfrm>
        </p:grpSpPr>
        <p:sp>
          <p:nvSpPr>
            <p:cNvPr id="475139" name="Rectangle 3"/>
            <p:cNvSpPr>
              <a:spLocks noChangeArrowheads="1"/>
            </p:cNvSpPr>
            <p:nvPr/>
          </p:nvSpPr>
          <p:spPr bwMode="auto">
            <a:xfrm>
              <a:off x="1248" y="1478"/>
              <a:ext cx="519" cy="1267"/>
            </a:xfrm>
            <a:prstGeom prst="rect">
              <a:avLst/>
            </a:prstGeom>
            <a:solidFill>
              <a:srgbClr val="00FFFF"/>
            </a:solidFill>
            <a:ln w="12700">
              <a:solidFill>
                <a:srgbClr val="00FFFF"/>
              </a:solid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SAS</a:t>
              </a:r>
              <a:endParaRPr lang="en-US" sz="1000" b="0">
                <a:solidFill>
                  <a:schemeClr val="tx1"/>
                </a:solidFill>
                <a:latin typeface="Times New Roman" pitchFamily="18" charset="0"/>
              </a:endParaRPr>
            </a:p>
          </p:txBody>
        </p:sp>
        <p:sp>
          <p:nvSpPr>
            <p:cNvPr id="475140" name="Rectangle 4"/>
            <p:cNvSpPr>
              <a:spLocks noChangeArrowheads="1"/>
            </p:cNvSpPr>
            <p:nvPr/>
          </p:nvSpPr>
          <p:spPr bwMode="auto">
            <a:xfrm>
              <a:off x="1095" y="3801"/>
              <a:ext cx="3571" cy="231"/>
            </a:xfrm>
            <a:prstGeom prst="rect">
              <a:avLst/>
            </a:prstGeom>
            <a:solidFill>
              <a:schemeClr val="accent1"/>
            </a:solidFill>
            <a:ln w="12700">
              <a:noFill/>
              <a:miter lim="800000"/>
              <a:headEnd/>
              <a:tailEnd/>
            </a:ln>
            <a:effectLst/>
          </p:spPr>
          <p:txBody>
            <a:bodyPr lIns="12700" tIns="12700" rIns="12700" bIns="12700"/>
            <a:lstStyle/>
            <a:p>
              <a:pPr algn="ctr">
                <a:spcBef>
                  <a:spcPts val="600"/>
                </a:spcBef>
                <a:buClrTx/>
              </a:pPr>
              <a:r>
                <a:rPr lang="en-US" sz="1600">
                  <a:solidFill>
                    <a:schemeClr val="tx1"/>
                  </a:solidFill>
                  <a:latin typeface="Helvetica" pitchFamily="34" charset="0"/>
                </a:rPr>
                <a:t>SD</a:t>
              </a:r>
              <a:endParaRPr lang="en-US" sz="1000" b="0">
                <a:solidFill>
                  <a:schemeClr val="tx1"/>
                </a:solidFill>
                <a:latin typeface="Times New Roman" pitchFamily="18" charset="0"/>
              </a:endParaRPr>
            </a:p>
          </p:txBody>
        </p:sp>
        <p:sp>
          <p:nvSpPr>
            <p:cNvPr id="475141" name="Line 5"/>
            <p:cNvSpPr>
              <a:spLocks noChangeShapeType="1"/>
            </p:cNvSpPr>
            <p:nvPr/>
          </p:nvSpPr>
          <p:spPr bwMode="auto">
            <a:xfrm>
              <a:off x="3926" y="2082"/>
              <a:ext cx="10" cy="1719"/>
            </a:xfrm>
            <a:prstGeom prst="line">
              <a:avLst/>
            </a:prstGeom>
            <a:noFill/>
            <a:ln w="25400">
              <a:solidFill>
                <a:srgbClr val="808000"/>
              </a:solidFill>
              <a:round/>
              <a:headEnd type="none" w="lg" len="sm"/>
              <a:tailEnd type="triangle" w="lg" len="sm"/>
            </a:ln>
            <a:effectLst/>
          </p:spPr>
          <p:txBody>
            <a:bodyPr/>
            <a:lstStyle/>
            <a:p>
              <a:endParaRPr lang="en-GB"/>
            </a:p>
          </p:txBody>
        </p:sp>
        <p:sp>
          <p:nvSpPr>
            <p:cNvPr id="475148" name="Line 12"/>
            <p:cNvSpPr>
              <a:spLocks noChangeShapeType="1"/>
            </p:cNvSpPr>
            <p:nvPr/>
          </p:nvSpPr>
          <p:spPr bwMode="auto">
            <a:xfrm flipH="1">
              <a:off x="1776" y="2592"/>
              <a:ext cx="2112" cy="0"/>
            </a:xfrm>
            <a:prstGeom prst="line">
              <a:avLst/>
            </a:prstGeom>
            <a:noFill/>
            <a:ln w="25400">
              <a:solidFill>
                <a:srgbClr val="FF00FF"/>
              </a:solidFill>
              <a:round/>
              <a:headEnd type="none" w="lg" len="sm"/>
              <a:tailEnd type="triangle" w="lg" len="sm"/>
            </a:ln>
            <a:effectLst/>
          </p:spPr>
          <p:txBody>
            <a:bodyPr/>
            <a:lstStyle/>
            <a:p>
              <a:endParaRPr lang="en-GB"/>
            </a:p>
          </p:txBody>
        </p:sp>
        <p:sp>
          <p:nvSpPr>
            <p:cNvPr id="475149" name="Line 13"/>
            <p:cNvSpPr>
              <a:spLocks noChangeShapeType="1"/>
            </p:cNvSpPr>
            <p:nvPr/>
          </p:nvSpPr>
          <p:spPr bwMode="auto">
            <a:xfrm>
              <a:off x="1392" y="2716"/>
              <a:ext cx="0" cy="1085"/>
            </a:xfrm>
            <a:prstGeom prst="line">
              <a:avLst/>
            </a:prstGeom>
            <a:noFill/>
            <a:ln w="25400">
              <a:solidFill>
                <a:srgbClr val="00FFFF"/>
              </a:solidFill>
              <a:round/>
              <a:headEnd type="none" w="lg" len="sm"/>
              <a:tailEnd type="triangle" w="lg" len="sm"/>
            </a:ln>
            <a:effectLst/>
          </p:spPr>
          <p:txBody>
            <a:bodyPr/>
            <a:lstStyle/>
            <a:p>
              <a:endParaRPr lang="en-GB"/>
            </a:p>
          </p:txBody>
        </p:sp>
        <p:sp>
          <p:nvSpPr>
            <p:cNvPr id="475150" name="Line 14"/>
            <p:cNvSpPr>
              <a:spLocks noChangeShapeType="1"/>
            </p:cNvSpPr>
            <p:nvPr/>
          </p:nvSpPr>
          <p:spPr bwMode="auto">
            <a:xfrm flipH="1">
              <a:off x="2400" y="2716"/>
              <a:ext cx="9" cy="1085"/>
            </a:xfrm>
            <a:prstGeom prst="line">
              <a:avLst/>
            </a:prstGeom>
            <a:noFill/>
            <a:ln w="25400">
              <a:solidFill>
                <a:srgbClr val="00FF00"/>
              </a:solidFill>
              <a:round/>
              <a:headEnd type="none" w="lg" len="sm"/>
              <a:tailEnd type="triangle" w="lg" len="sm"/>
            </a:ln>
            <a:effectLst/>
          </p:spPr>
          <p:txBody>
            <a:bodyPr/>
            <a:lstStyle/>
            <a:p>
              <a:endParaRPr lang="en-GB"/>
            </a:p>
          </p:txBody>
        </p:sp>
        <p:sp>
          <p:nvSpPr>
            <p:cNvPr id="475151" name="Line 15"/>
            <p:cNvSpPr>
              <a:spLocks noChangeShapeType="1"/>
            </p:cNvSpPr>
            <p:nvPr/>
          </p:nvSpPr>
          <p:spPr bwMode="auto">
            <a:xfrm flipH="1">
              <a:off x="3312" y="1737"/>
              <a:ext cx="0" cy="2064"/>
            </a:xfrm>
            <a:prstGeom prst="line">
              <a:avLst/>
            </a:prstGeom>
            <a:noFill/>
            <a:ln w="25400">
              <a:solidFill>
                <a:schemeClr val="accent2"/>
              </a:solidFill>
              <a:round/>
              <a:headEnd type="none" w="lg" len="sm"/>
              <a:tailEnd type="triangle" w="lg" len="sm"/>
            </a:ln>
            <a:effectLst/>
          </p:spPr>
          <p:txBody>
            <a:bodyPr/>
            <a:lstStyle/>
            <a:p>
              <a:endParaRPr lang="en-GB"/>
            </a:p>
          </p:txBody>
        </p:sp>
        <p:sp>
          <p:nvSpPr>
            <p:cNvPr id="475152" name="Line 16"/>
            <p:cNvSpPr>
              <a:spLocks noChangeShapeType="1"/>
            </p:cNvSpPr>
            <p:nvPr/>
          </p:nvSpPr>
          <p:spPr bwMode="auto">
            <a:xfrm flipH="1">
              <a:off x="3024" y="1737"/>
              <a:ext cx="0" cy="528"/>
            </a:xfrm>
            <a:prstGeom prst="line">
              <a:avLst/>
            </a:prstGeom>
            <a:noFill/>
            <a:ln w="25400">
              <a:solidFill>
                <a:srgbClr val="0000FF"/>
              </a:solidFill>
              <a:round/>
              <a:headEnd type="none" w="lg" len="sm"/>
              <a:tailEnd type="triangle" w="lg" len="sm"/>
            </a:ln>
            <a:effectLst/>
          </p:spPr>
          <p:txBody>
            <a:bodyPr/>
            <a:lstStyle/>
            <a:p>
              <a:endParaRPr lang="en-GB"/>
            </a:p>
          </p:txBody>
        </p:sp>
        <p:sp>
          <p:nvSpPr>
            <p:cNvPr id="475153" name="Line 17"/>
            <p:cNvSpPr>
              <a:spLocks noChangeShapeType="1"/>
            </p:cNvSpPr>
            <p:nvPr/>
          </p:nvSpPr>
          <p:spPr bwMode="auto">
            <a:xfrm>
              <a:off x="3120" y="1737"/>
              <a:ext cx="10" cy="1277"/>
            </a:xfrm>
            <a:prstGeom prst="line">
              <a:avLst/>
            </a:prstGeom>
            <a:noFill/>
            <a:ln w="25400">
              <a:solidFill>
                <a:srgbClr val="0000FF"/>
              </a:solidFill>
              <a:round/>
              <a:headEnd type="none" w="lg" len="sm"/>
              <a:tailEnd type="triangle" w="lg" len="sm"/>
            </a:ln>
            <a:effectLst/>
          </p:spPr>
          <p:txBody>
            <a:bodyPr/>
            <a:lstStyle/>
            <a:p>
              <a:endParaRPr lang="en-GB"/>
            </a:p>
          </p:txBody>
        </p:sp>
        <p:sp>
          <p:nvSpPr>
            <p:cNvPr id="475155" name="Line 19"/>
            <p:cNvSpPr>
              <a:spLocks noChangeShapeType="1"/>
            </p:cNvSpPr>
            <p:nvPr/>
          </p:nvSpPr>
          <p:spPr bwMode="auto">
            <a:xfrm flipH="1" flipV="1">
              <a:off x="1766" y="1632"/>
              <a:ext cx="874" cy="0"/>
            </a:xfrm>
            <a:prstGeom prst="line">
              <a:avLst/>
            </a:prstGeom>
            <a:noFill/>
            <a:ln w="25400">
              <a:solidFill>
                <a:srgbClr val="0000FF"/>
              </a:solidFill>
              <a:round/>
              <a:headEnd type="none" w="lg" len="sm"/>
              <a:tailEnd type="triangle" w="lg" len="sm"/>
            </a:ln>
            <a:effectLst/>
          </p:spPr>
          <p:txBody>
            <a:bodyPr/>
            <a:lstStyle/>
            <a:p>
              <a:endParaRPr lang="en-GB"/>
            </a:p>
          </p:txBody>
        </p:sp>
        <p:sp>
          <p:nvSpPr>
            <p:cNvPr id="475173" name="Rectangle 37"/>
            <p:cNvSpPr>
              <a:spLocks noChangeArrowheads="1"/>
            </p:cNvSpPr>
            <p:nvPr/>
          </p:nvSpPr>
          <p:spPr bwMode="auto">
            <a:xfrm>
              <a:off x="2064" y="2264"/>
              <a:ext cx="979" cy="577"/>
            </a:xfrm>
            <a:prstGeom prst="rect">
              <a:avLst/>
            </a:prstGeom>
            <a:solidFill>
              <a:srgbClr val="00FF00"/>
            </a:solidFill>
            <a:ln w="12700">
              <a:solidFill>
                <a:srgbClr val="00FF00"/>
              </a:solid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CPS</a:t>
              </a:r>
              <a:endParaRPr lang="en-US" sz="1000" b="0">
                <a:solidFill>
                  <a:schemeClr val="tx1"/>
                </a:solidFill>
                <a:latin typeface="Times New Roman" pitchFamily="18" charset="0"/>
              </a:endParaRPr>
            </a:p>
          </p:txBody>
        </p:sp>
        <p:sp>
          <p:nvSpPr>
            <p:cNvPr id="475175" name="Rectangle 39"/>
            <p:cNvSpPr>
              <a:spLocks noChangeArrowheads="1"/>
            </p:cNvSpPr>
            <p:nvPr/>
          </p:nvSpPr>
          <p:spPr bwMode="auto">
            <a:xfrm>
              <a:off x="720" y="864"/>
              <a:ext cx="4320" cy="3312"/>
            </a:xfrm>
            <a:prstGeom prst="rect">
              <a:avLst/>
            </a:prstGeom>
            <a:noFill/>
            <a:ln w="38100">
              <a:solidFill>
                <a:schemeClr val="tx1"/>
              </a:solidFill>
              <a:miter lim="800000"/>
              <a:headEnd/>
              <a:tailEnd/>
            </a:ln>
            <a:effectLst/>
          </p:spPr>
          <p:txBody>
            <a:bodyPr wrap="none" anchor="ctr"/>
            <a:lstStyle/>
            <a:p>
              <a:endParaRPr lang="en-GB"/>
            </a:p>
          </p:txBody>
        </p:sp>
        <p:sp>
          <p:nvSpPr>
            <p:cNvPr id="475176" name="Text Box 40"/>
            <p:cNvSpPr txBox="1">
              <a:spLocks noChangeArrowheads="1"/>
            </p:cNvSpPr>
            <p:nvPr/>
          </p:nvSpPr>
          <p:spPr bwMode="auto">
            <a:xfrm>
              <a:off x="4224" y="912"/>
              <a:ext cx="768" cy="285"/>
            </a:xfrm>
            <a:prstGeom prst="rect">
              <a:avLst/>
            </a:prstGeom>
            <a:noFill/>
            <a:ln w="9525">
              <a:noFill/>
              <a:miter lim="800000"/>
              <a:headEnd/>
              <a:tailEnd/>
            </a:ln>
            <a:effectLst/>
          </p:spPr>
          <p:txBody>
            <a:bodyPr>
              <a:spAutoFit/>
            </a:bodyPr>
            <a:lstStyle/>
            <a:p>
              <a:pPr algn="ctr">
                <a:spcBef>
                  <a:spcPct val="50000"/>
                </a:spcBef>
              </a:pPr>
              <a:r>
                <a:rPr lang="en-US" dirty="0">
                  <a:solidFill>
                    <a:schemeClr val="tx1"/>
                  </a:solidFill>
                </a:rPr>
                <a:t>SOPHO</a:t>
              </a:r>
            </a:p>
          </p:txBody>
        </p:sp>
        <p:sp>
          <p:nvSpPr>
            <p:cNvPr id="475178" name="Line 42"/>
            <p:cNvSpPr>
              <a:spLocks noChangeShapeType="1"/>
            </p:cNvSpPr>
            <p:nvPr/>
          </p:nvSpPr>
          <p:spPr bwMode="auto">
            <a:xfrm>
              <a:off x="3216" y="1728"/>
              <a:ext cx="0" cy="1680"/>
            </a:xfrm>
            <a:prstGeom prst="line">
              <a:avLst/>
            </a:prstGeom>
            <a:noFill/>
            <a:ln w="25400">
              <a:solidFill>
                <a:srgbClr val="0000FF"/>
              </a:solidFill>
              <a:round/>
              <a:headEnd type="none" w="lg" len="sm"/>
              <a:tailEnd type="triangle" w="lg" len="sm"/>
            </a:ln>
            <a:effectLst/>
          </p:spPr>
          <p:txBody>
            <a:bodyPr/>
            <a:lstStyle/>
            <a:p>
              <a:endParaRPr lang="en-GB"/>
            </a:p>
          </p:txBody>
        </p:sp>
        <p:sp>
          <p:nvSpPr>
            <p:cNvPr id="475170" name="Rectangle 34"/>
            <p:cNvSpPr>
              <a:spLocks noChangeArrowheads="1"/>
            </p:cNvSpPr>
            <p:nvPr/>
          </p:nvSpPr>
          <p:spPr bwMode="auto">
            <a:xfrm>
              <a:off x="2592" y="1113"/>
              <a:ext cx="980" cy="634"/>
            </a:xfrm>
            <a:prstGeom prst="rect">
              <a:avLst/>
            </a:prstGeom>
            <a:solidFill>
              <a:srgbClr val="FAFA00"/>
            </a:solidFill>
            <a:ln w="25400">
              <a:no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CPC</a:t>
              </a:r>
              <a:endParaRPr lang="en-US" sz="1000" b="0">
                <a:solidFill>
                  <a:schemeClr val="tx1"/>
                </a:solidFill>
                <a:latin typeface="Times New Roman" pitchFamily="18" charset="0"/>
              </a:endParaRPr>
            </a:p>
          </p:txBody>
        </p:sp>
        <p:sp>
          <p:nvSpPr>
            <p:cNvPr id="475179" name="Line 43"/>
            <p:cNvSpPr>
              <a:spLocks noChangeShapeType="1"/>
            </p:cNvSpPr>
            <p:nvPr/>
          </p:nvSpPr>
          <p:spPr bwMode="auto">
            <a:xfrm>
              <a:off x="1488" y="2304"/>
              <a:ext cx="0" cy="1085"/>
            </a:xfrm>
            <a:prstGeom prst="line">
              <a:avLst/>
            </a:prstGeom>
            <a:noFill/>
            <a:ln w="25400">
              <a:solidFill>
                <a:srgbClr val="00FFFF"/>
              </a:solidFill>
              <a:round/>
              <a:headEnd type="none" w="lg" len="sm"/>
              <a:tailEnd type="triangle" w="lg" len="sm"/>
            </a:ln>
            <a:effectLst/>
          </p:spPr>
          <p:txBody>
            <a:bodyPr/>
            <a:lstStyle/>
            <a:p>
              <a:endParaRPr lang="en-GB"/>
            </a:p>
          </p:txBody>
        </p:sp>
        <p:sp>
          <p:nvSpPr>
            <p:cNvPr id="475180" name="Line 44"/>
            <p:cNvSpPr>
              <a:spLocks noChangeShapeType="1"/>
            </p:cNvSpPr>
            <p:nvPr/>
          </p:nvSpPr>
          <p:spPr bwMode="auto">
            <a:xfrm>
              <a:off x="1584" y="1920"/>
              <a:ext cx="0" cy="1085"/>
            </a:xfrm>
            <a:prstGeom prst="line">
              <a:avLst/>
            </a:prstGeom>
            <a:noFill/>
            <a:ln w="25400">
              <a:solidFill>
                <a:srgbClr val="00FFFF"/>
              </a:solidFill>
              <a:round/>
              <a:headEnd type="none" w="lg" len="sm"/>
              <a:tailEnd type="triangle" w="lg" len="sm"/>
            </a:ln>
            <a:effectLst/>
          </p:spPr>
          <p:txBody>
            <a:bodyPr/>
            <a:lstStyle/>
            <a:p>
              <a:endParaRPr lang="en-GB"/>
            </a:p>
          </p:txBody>
        </p:sp>
        <p:sp>
          <p:nvSpPr>
            <p:cNvPr id="475181" name="Line 45"/>
            <p:cNvSpPr>
              <a:spLocks noChangeShapeType="1"/>
            </p:cNvSpPr>
            <p:nvPr/>
          </p:nvSpPr>
          <p:spPr bwMode="auto">
            <a:xfrm flipH="1">
              <a:off x="2496" y="2688"/>
              <a:ext cx="0" cy="720"/>
            </a:xfrm>
            <a:prstGeom prst="line">
              <a:avLst/>
            </a:prstGeom>
            <a:noFill/>
            <a:ln w="25400">
              <a:solidFill>
                <a:srgbClr val="00FF00"/>
              </a:solidFill>
              <a:round/>
              <a:headEnd type="none" w="lg" len="sm"/>
              <a:tailEnd type="triangle" w="lg" len="sm"/>
            </a:ln>
            <a:effectLst/>
          </p:spPr>
          <p:txBody>
            <a:bodyPr/>
            <a:lstStyle/>
            <a:p>
              <a:endParaRPr lang="en-GB"/>
            </a:p>
          </p:txBody>
        </p:sp>
        <p:sp>
          <p:nvSpPr>
            <p:cNvPr id="475182" name="Line 46"/>
            <p:cNvSpPr>
              <a:spLocks noChangeShapeType="1"/>
            </p:cNvSpPr>
            <p:nvPr/>
          </p:nvSpPr>
          <p:spPr bwMode="auto">
            <a:xfrm flipH="1">
              <a:off x="2592" y="2832"/>
              <a:ext cx="0" cy="173"/>
            </a:xfrm>
            <a:prstGeom prst="line">
              <a:avLst/>
            </a:prstGeom>
            <a:noFill/>
            <a:ln w="25400">
              <a:solidFill>
                <a:srgbClr val="00FF00"/>
              </a:solidFill>
              <a:round/>
              <a:headEnd type="none" w="lg" len="sm"/>
              <a:tailEnd type="triangle" w="lg" len="sm"/>
            </a:ln>
            <a:effectLst/>
          </p:spPr>
          <p:txBody>
            <a:bodyPr/>
            <a:lstStyle/>
            <a:p>
              <a:endParaRPr lang="en-GB"/>
            </a:p>
          </p:txBody>
        </p:sp>
        <p:sp>
          <p:nvSpPr>
            <p:cNvPr id="475183" name="Line 47"/>
            <p:cNvSpPr>
              <a:spLocks noChangeShapeType="1"/>
            </p:cNvSpPr>
            <p:nvPr/>
          </p:nvSpPr>
          <p:spPr bwMode="auto">
            <a:xfrm flipH="1">
              <a:off x="3504" y="3235"/>
              <a:ext cx="0" cy="557"/>
            </a:xfrm>
            <a:prstGeom prst="line">
              <a:avLst/>
            </a:prstGeom>
            <a:noFill/>
            <a:ln w="25400">
              <a:solidFill>
                <a:schemeClr val="hlink"/>
              </a:solidFill>
              <a:round/>
              <a:headEnd type="none" w="lg" len="sm"/>
              <a:tailEnd type="triangle" w="lg" len="sm"/>
            </a:ln>
            <a:effectLst/>
          </p:spPr>
          <p:txBody>
            <a:bodyPr/>
            <a:lstStyle/>
            <a:p>
              <a:endParaRPr lang="en-GB"/>
            </a:p>
          </p:txBody>
        </p:sp>
        <p:sp>
          <p:nvSpPr>
            <p:cNvPr id="475184" name="Line 48"/>
            <p:cNvSpPr>
              <a:spLocks noChangeShapeType="1"/>
            </p:cNvSpPr>
            <p:nvPr/>
          </p:nvSpPr>
          <p:spPr bwMode="auto">
            <a:xfrm flipH="1">
              <a:off x="3600" y="3235"/>
              <a:ext cx="0" cy="173"/>
            </a:xfrm>
            <a:prstGeom prst="line">
              <a:avLst/>
            </a:prstGeom>
            <a:noFill/>
            <a:ln w="25400">
              <a:solidFill>
                <a:schemeClr val="hlink"/>
              </a:solidFill>
              <a:round/>
              <a:headEnd type="none" w="lg" len="sm"/>
              <a:tailEnd type="triangle" w="lg" len="sm"/>
            </a:ln>
            <a:effectLst/>
          </p:spPr>
          <p:txBody>
            <a:bodyPr/>
            <a:lstStyle/>
            <a:p>
              <a:endParaRPr lang="en-GB"/>
            </a:p>
          </p:txBody>
        </p:sp>
        <p:sp>
          <p:nvSpPr>
            <p:cNvPr id="475185" name="Line 49"/>
            <p:cNvSpPr>
              <a:spLocks noChangeShapeType="1"/>
            </p:cNvSpPr>
            <p:nvPr/>
          </p:nvSpPr>
          <p:spPr bwMode="auto">
            <a:xfrm flipH="1">
              <a:off x="3744" y="3619"/>
              <a:ext cx="0" cy="173"/>
            </a:xfrm>
            <a:prstGeom prst="line">
              <a:avLst/>
            </a:prstGeom>
            <a:noFill/>
            <a:ln w="25400">
              <a:solidFill>
                <a:srgbClr val="000066"/>
              </a:solidFill>
              <a:round/>
              <a:headEnd type="none" w="lg" len="sm"/>
              <a:tailEnd type="triangle" w="lg" len="sm"/>
            </a:ln>
            <a:effectLst/>
          </p:spPr>
          <p:txBody>
            <a:bodyPr/>
            <a:lstStyle/>
            <a:p>
              <a:endParaRPr lang="en-GB"/>
            </a:p>
          </p:txBody>
        </p:sp>
        <p:sp>
          <p:nvSpPr>
            <p:cNvPr id="475186" name="Line 50"/>
            <p:cNvSpPr>
              <a:spLocks noChangeShapeType="1"/>
            </p:cNvSpPr>
            <p:nvPr/>
          </p:nvSpPr>
          <p:spPr bwMode="auto">
            <a:xfrm flipH="1">
              <a:off x="4272" y="2784"/>
              <a:ext cx="0" cy="624"/>
            </a:xfrm>
            <a:prstGeom prst="line">
              <a:avLst/>
            </a:prstGeom>
            <a:noFill/>
            <a:ln w="25400">
              <a:solidFill>
                <a:srgbClr val="FF00FF"/>
              </a:solidFill>
              <a:round/>
              <a:headEnd type="none" w="lg" len="sm"/>
              <a:tailEnd type="triangle" w="lg" len="sm"/>
            </a:ln>
            <a:effectLst/>
          </p:spPr>
          <p:txBody>
            <a:bodyPr/>
            <a:lstStyle/>
            <a:p>
              <a:endParaRPr lang="en-GB"/>
            </a:p>
          </p:txBody>
        </p:sp>
        <p:sp>
          <p:nvSpPr>
            <p:cNvPr id="475187" name="Line 51"/>
            <p:cNvSpPr>
              <a:spLocks noChangeShapeType="1"/>
            </p:cNvSpPr>
            <p:nvPr/>
          </p:nvSpPr>
          <p:spPr bwMode="auto">
            <a:xfrm>
              <a:off x="3984" y="2064"/>
              <a:ext cx="10" cy="1335"/>
            </a:xfrm>
            <a:prstGeom prst="line">
              <a:avLst/>
            </a:prstGeom>
            <a:noFill/>
            <a:ln w="25400">
              <a:solidFill>
                <a:srgbClr val="808000"/>
              </a:solidFill>
              <a:round/>
              <a:headEnd type="none" w="lg" len="sm"/>
              <a:tailEnd type="triangle" w="lg" len="sm"/>
            </a:ln>
            <a:effectLst/>
          </p:spPr>
          <p:txBody>
            <a:bodyPr/>
            <a:lstStyle/>
            <a:p>
              <a:endParaRPr lang="en-GB"/>
            </a:p>
          </p:txBody>
        </p:sp>
        <p:sp>
          <p:nvSpPr>
            <p:cNvPr id="475188" name="Line 52"/>
            <p:cNvSpPr>
              <a:spLocks noChangeShapeType="1"/>
            </p:cNvSpPr>
            <p:nvPr/>
          </p:nvSpPr>
          <p:spPr bwMode="auto">
            <a:xfrm>
              <a:off x="4032" y="2064"/>
              <a:ext cx="10" cy="951"/>
            </a:xfrm>
            <a:prstGeom prst="line">
              <a:avLst/>
            </a:prstGeom>
            <a:noFill/>
            <a:ln w="25400">
              <a:solidFill>
                <a:srgbClr val="808000"/>
              </a:solidFill>
              <a:round/>
              <a:headEnd type="none" w="lg" len="sm"/>
              <a:tailEnd type="triangle" w="lg" len="sm"/>
            </a:ln>
            <a:effectLst/>
          </p:spPr>
          <p:txBody>
            <a:bodyPr/>
            <a:lstStyle/>
            <a:p>
              <a:endParaRPr lang="en-GB"/>
            </a:p>
          </p:txBody>
        </p:sp>
        <p:sp>
          <p:nvSpPr>
            <p:cNvPr id="475171" name="Rectangle 35"/>
            <p:cNvSpPr>
              <a:spLocks noChangeArrowheads="1"/>
            </p:cNvSpPr>
            <p:nvPr/>
          </p:nvSpPr>
          <p:spPr bwMode="auto">
            <a:xfrm>
              <a:off x="3859" y="2216"/>
              <a:ext cx="519" cy="577"/>
            </a:xfrm>
            <a:prstGeom prst="rect">
              <a:avLst/>
            </a:prstGeom>
            <a:solidFill>
              <a:srgbClr val="FF00FF"/>
            </a:solidFill>
            <a:ln w="12700">
              <a:solidFill>
                <a:srgbClr val="FF00FF"/>
              </a:solid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POM</a:t>
              </a:r>
              <a:endParaRPr lang="en-US" sz="1000" b="0">
                <a:solidFill>
                  <a:schemeClr val="tx1"/>
                </a:solidFill>
                <a:latin typeface="Times New Roman" pitchFamily="18" charset="0"/>
              </a:endParaRPr>
            </a:p>
          </p:txBody>
        </p:sp>
        <p:sp>
          <p:nvSpPr>
            <p:cNvPr id="475189" name="Line 53"/>
            <p:cNvSpPr>
              <a:spLocks noChangeShapeType="1"/>
            </p:cNvSpPr>
            <p:nvPr/>
          </p:nvSpPr>
          <p:spPr bwMode="auto">
            <a:xfrm flipH="1">
              <a:off x="1776" y="1968"/>
              <a:ext cx="2112" cy="0"/>
            </a:xfrm>
            <a:prstGeom prst="line">
              <a:avLst/>
            </a:prstGeom>
            <a:noFill/>
            <a:ln w="25400">
              <a:solidFill>
                <a:srgbClr val="808000"/>
              </a:solidFill>
              <a:round/>
              <a:headEnd type="none" w="lg" len="sm"/>
              <a:tailEnd type="triangle" w="lg" len="sm"/>
            </a:ln>
            <a:effectLst/>
          </p:spPr>
          <p:txBody>
            <a:bodyPr/>
            <a:lstStyle/>
            <a:p>
              <a:endParaRPr lang="en-GB"/>
            </a:p>
          </p:txBody>
        </p:sp>
        <p:sp>
          <p:nvSpPr>
            <p:cNvPr id="475190" name="Line 54"/>
            <p:cNvSpPr>
              <a:spLocks noChangeShapeType="1"/>
            </p:cNvSpPr>
            <p:nvPr/>
          </p:nvSpPr>
          <p:spPr bwMode="auto">
            <a:xfrm flipH="1">
              <a:off x="1776" y="2400"/>
              <a:ext cx="288" cy="0"/>
            </a:xfrm>
            <a:prstGeom prst="line">
              <a:avLst/>
            </a:prstGeom>
            <a:noFill/>
            <a:ln w="25400">
              <a:solidFill>
                <a:srgbClr val="00FF00"/>
              </a:solidFill>
              <a:round/>
              <a:headEnd type="none" w="lg" len="sm"/>
              <a:tailEnd type="triangle" w="lg" len="sm"/>
            </a:ln>
            <a:effectLst/>
          </p:spPr>
          <p:txBody>
            <a:bodyPr/>
            <a:lstStyle/>
            <a:p>
              <a:endParaRPr lang="en-GB"/>
            </a:p>
          </p:txBody>
        </p:sp>
        <p:sp>
          <p:nvSpPr>
            <p:cNvPr id="475192" name="Line 56"/>
            <p:cNvSpPr>
              <a:spLocks noChangeShapeType="1"/>
            </p:cNvSpPr>
            <p:nvPr/>
          </p:nvSpPr>
          <p:spPr bwMode="auto">
            <a:xfrm flipH="1">
              <a:off x="4320" y="2793"/>
              <a:ext cx="0" cy="1008"/>
            </a:xfrm>
            <a:prstGeom prst="line">
              <a:avLst/>
            </a:prstGeom>
            <a:noFill/>
            <a:ln w="25400">
              <a:solidFill>
                <a:srgbClr val="FF00FF"/>
              </a:solidFill>
              <a:round/>
              <a:headEnd type="none" w="lg" len="sm"/>
              <a:tailEnd type="triangle" w="lg" len="sm"/>
            </a:ln>
            <a:effectLst/>
          </p:spPr>
          <p:txBody>
            <a:bodyPr/>
            <a:lstStyle/>
            <a:p>
              <a:endParaRPr lang="en-GB"/>
            </a:p>
          </p:txBody>
        </p:sp>
        <p:sp>
          <p:nvSpPr>
            <p:cNvPr id="475193" name="Line 57"/>
            <p:cNvSpPr>
              <a:spLocks noChangeShapeType="1"/>
            </p:cNvSpPr>
            <p:nvPr/>
          </p:nvSpPr>
          <p:spPr bwMode="auto">
            <a:xfrm flipH="1">
              <a:off x="4176" y="2400"/>
              <a:ext cx="0" cy="624"/>
            </a:xfrm>
            <a:prstGeom prst="line">
              <a:avLst/>
            </a:prstGeom>
            <a:noFill/>
            <a:ln w="25400">
              <a:solidFill>
                <a:srgbClr val="FF00FF"/>
              </a:solidFill>
              <a:round/>
              <a:headEnd type="none" w="lg" len="sm"/>
              <a:tailEnd type="triangle" w="lg" len="sm"/>
            </a:ln>
            <a:effectLst/>
          </p:spPr>
          <p:txBody>
            <a:bodyPr/>
            <a:lstStyle/>
            <a:p>
              <a:endParaRPr lang="en-GB"/>
            </a:p>
          </p:txBody>
        </p:sp>
        <p:sp>
          <p:nvSpPr>
            <p:cNvPr id="475194" name="Rectangle 58"/>
            <p:cNvSpPr>
              <a:spLocks noChangeArrowheads="1"/>
            </p:cNvSpPr>
            <p:nvPr/>
          </p:nvSpPr>
          <p:spPr bwMode="auto">
            <a:xfrm>
              <a:off x="1536" y="3014"/>
              <a:ext cx="2688" cy="230"/>
            </a:xfrm>
            <a:prstGeom prst="rect">
              <a:avLst/>
            </a:prstGeom>
            <a:solidFill>
              <a:srgbClr val="FF0000"/>
            </a:solidFill>
            <a:ln w="12700">
              <a:solidFill>
                <a:srgbClr val="FF0000"/>
              </a:solidFill>
              <a:miter lim="800000"/>
              <a:headEnd/>
              <a:tailEnd/>
            </a:ln>
            <a:effectLst/>
          </p:spPr>
          <p:txBody>
            <a:bodyPr lIns="12700" tIns="12700" rIns="12700" bIns="12700"/>
            <a:lstStyle/>
            <a:p>
              <a:pPr algn="ctr">
                <a:spcBef>
                  <a:spcPts val="600"/>
                </a:spcBef>
                <a:buClrTx/>
              </a:pPr>
              <a:r>
                <a:rPr lang="en-US" sz="1600">
                  <a:solidFill>
                    <a:schemeClr val="bg1"/>
                  </a:solidFill>
                  <a:latin typeface="Helvetica" pitchFamily="34" charset="0"/>
                </a:rPr>
                <a:t>GOS</a:t>
              </a:r>
              <a:endParaRPr lang="en-US" sz="1000" b="0">
                <a:solidFill>
                  <a:schemeClr val="tx1"/>
                </a:solidFill>
                <a:latin typeface="Times New Roman" pitchFamily="18" charset="0"/>
              </a:endParaRPr>
            </a:p>
          </p:txBody>
        </p:sp>
        <p:sp>
          <p:nvSpPr>
            <p:cNvPr id="475195" name="Line 59"/>
            <p:cNvSpPr>
              <a:spLocks noChangeShapeType="1"/>
            </p:cNvSpPr>
            <p:nvPr/>
          </p:nvSpPr>
          <p:spPr bwMode="auto">
            <a:xfrm flipH="1">
              <a:off x="3072" y="2544"/>
              <a:ext cx="816" cy="0"/>
            </a:xfrm>
            <a:prstGeom prst="line">
              <a:avLst/>
            </a:prstGeom>
            <a:noFill/>
            <a:ln w="25400">
              <a:solidFill>
                <a:srgbClr val="FF00FF"/>
              </a:solidFill>
              <a:round/>
              <a:headEnd type="none" w="lg" len="sm"/>
              <a:tailEnd type="triangle" w="lg" len="sm"/>
            </a:ln>
            <a:effectLst/>
          </p:spPr>
          <p:txBody>
            <a:bodyPr/>
            <a:lstStyle/>
            <a:p>
              <a:endParaRPr lang="en-GB"/>
            </a:p>
          </p:txBody>
        </p:sp>
        <p:sp>
          <p:nvSpPr>
            <p:cNvPr id="475196" name="Line 60"/>
            <p:cNvSpPr>
              <a:spLocks noChangeShapeType="1"/>
            </p:cNvSpPr>
            <p:nvPr/>
          </p:nvSpPr>
          <p:spPr bwMode="auto">
            <a:xfrm flipH="1">
              <a:off x="3082" y="2016"/>
              <a:ext cx="854" cy="288"/>
            </a:xfrm>
            <a:prstGeom prst="line">
              <a:avLst/>
            </a:prstGeom>
            <a:noFill/>
            <a:ln w="25400">
              <a:solidFill>
                <a:srgbClr val="808000"/>
              </a:solidFill>
              <a:round/>
              <a:headEnd type="none" w="lg" len="sm"/>
              <a:tailEnd type="triangle" w="lg" len="sm"/>
            </a:ln>
            <a:effectLst/>
          </p:spPr>
          <p:txBody>
            <a:bodyPr/>
            <a:lstStyle/>
            <a:p>
              <a:endParaRPr lang="en-GB"/>
            </a:p>
          </p:txBody>
        </p:sp>
        <p:sp>
          <p:nvSpPr>
            <p:cNvPr id="475197" name="Rectangle 61"/>
            <p:cNvSpPr>
              <a:spLocks noChangeArrowheads="1"/>
            </p:cNvSpPr>
            <p:nvPr/>
          </p:nvSpPr>
          <p:spPr bwMode="auto">
            <a:xfrm>
              <a:off x="1325" y="3417"/>
              <a:ext cx="3091" cy="231"/>
            </a:xfrm>
            <a:prstGeom prst="rect">
              <a:avLst/>
            </a:prstGeom>
            <a:solidFill>
              <a:srgbClr val="000080"/>
            </a:solidFill>
            <a:ln w="12700">
              <a:solidFill>
                <a:srgbClr val="000080"/>
              </a:solidFill>
              <a:miter lim="800000"/>
              <a:headEnd/>
              <a:tailEnd/>
            </a:ln>
            <a:effectLst/>
          </p:spPr>
          <p:txBody>
            <a:bodyPr lIns="12700" tIns="12700" rIns="12700" bIns="12700"/>
            <a:lstStyle/>
            <a:p>
              <a:pPr algn="ctr">
                <a:spcBef>
                  <a:spcPts val="600"/>
                </a:spcBef>
                <a:buClrTx/>
              </a:pPr>
              <a:r>
                <a:rPr lang="en-US" sz="1600">
                  <a:solidFill>
                    <a:schemeClr val="tx1"/>
                  </a:solidFill>
                  <a:latin typeface="Helvetica" pitchFamily="34" charset="0"/>
                </a:rPr>
                <a:t>LOS</a:t>
              </a:r>
              <a:endParaRPr lang="en-US" sz="1000" b="0">
                <a:solidFill>
                  <a:schemeClr val="tx1"/>
                </a:solidFill>
                <a:latin typeface="Times New Roman" pitchFamily="18" charset="0"/>
              </a:endParaRPr>
            </a:p>
          </p:txBody>
        </p:sp>
        <p:sp>
          <p:nvSpPr>
            <p:cNvPr id="475198" name="Line 62"/>
            <p:cNvSpPr>
              <a:spLocks noChangeShapeType="1"/>
            </p:cNvSpPr>
            <p:nvPr/>
          </p:nvSpPr>
          <p:spPr bwMode="auto">
            <a:xfrm>
              <a:off x="4080" y="2064"/>
              <a:ext cx="0" cy="144"/>
            </a:xfrm>
            <a:prstGeom prst="line">
              <a:avLst/>
            </a:prstGeom>
            <a:noFill/>
            <a:ln w="25400">
              <a:solidFill>
                <a:srgbClr val="808000"/>
              </a:solidFill>
              <a:round/>
              <a:headEnd type="none" w="lg" len="sm"/>
              <a:tailEnd type="triangle" w="lg" len="sm"/>
            </a:ln>
            <a:effectLst/>
          </p:spPr>
          <p:txBody>
            <a:bodyPr/>
            <a:lstStyle/>
            <a:p>
              <a:endParaRPr lang="en-GB"/>
            </a:p>
          </p:txBody>
        </p:sp>
        <p:sp>
          <p:nvSpPr>
            <p:cNvPr id="475138" name="Rectangle 2"/>
            <p:cNvSpPr>
              <a:spLocks noChangeArrowheads="1"/>
            </p:cNvSpPr>
            <p:nvPr/>
          </p:nvSpPr>
          <p:spPr bwMode="auto">
            <a:xfrm>
              <a:off x="3859" y="1439"/>
              <a:ext cx="519" cy="634"/>
            </a:xfrm>
            <a:prstGeom prst="rect">
              <a:avLst/>
            </a:prstGeom>
            <a:solidFill>
              <a:srgbClr val="FF99CC"/>
            </a:solidFill>
            <a:ln w="12700">
              <a:no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POMCL</a:t>
              </a:r>
              <a:endParaRPr lang="en-US" sz="1000" b="0">
                <a:solidFill>
                  <a:schemeClr val="tx1"/>
                </a:solidFill>
                <a:latin typeface="Times New Roman" pitchFamily="18" charset="0"/>
              </a:endParaRPr>
            </a:p>
          </p:txBody>
        </p:sp>
      </p:grpSp>
      <p:sp>
        <p:nvSpPr>
          <p:cNvPr id="475200" name="Rectangle 64"/>
          <p:cNvSpPr>
            <a:spLocks noChangeArrowheads="1"/>
          </p:cNvSpPr>
          <p:nvPr/>
        </p:nvSpPr>
        <p:spPr bwMode="auto">
          <a:xfrm>
            <a:off x="838200" y="5643578"/>
            <a:ext cx="7772400" cy="838200"/>
          </a:xfrm>
          <a:prstGeom prst="rect">
            <a:avLst/>
          </a:prstGeom>
          <a:noFill/>
          <a:ln w="9525">
            <a:noFill/>
            <a:miter lim="800000"/>
            <a:headEnd/>
            <a:tailEnd/>
          </a:ln>
          <a:effectLst/>
        </p:spPr>
        <p:txBody>
          <a:bodyPr anchor="ctr"/>
          <a:lstStyle/>
          <a:p>
            <a:pPr algn="ctr">
              <a:spcBef>
                <a:spcPct val="0"/>
              </a:spcBef>
              <a:buClrTx/>
            </a:pPr>
            <a:r>
              <a:rPr lang="en-GB" sz="2400" dirty="0">
                <a:solidFill>
                  <a:schemeClr val="tx2"/>
                </a:solidFill>
              </a:rPr>
              <a:t>“Intended” module architecture</a:t>
            </a:r>
            <a:br>
              <a:rPr lang="en-GB" sz="2400" dirty="0">
                <a:solidFill>
                  <a:schemeClr val="tx2"/>
                </a:solidFill>
              </a:rPr>
            </a:br>
            <a:r>
              <a:rPr lang="en-GB" sz="2400" dirty="0">
                <a:solidFill>
                  <a:schemeClr val="tx2"/>
                </a:solidFill>
              </a:rPr>
              <a:t>(documentation + software architects)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3"/>
          <p:cNvSpPr>
            <a:spLocks noGrp="1"/>
          </p:cNvSpPr>
          <p:nvPr>
            <p:ph type="ftr" sz="quarter" idx="4294967295"/>
          </p:nvPr>
        </p:nvSpPr>
        <p:spPr>
          <a:xfrm>
            <a:off x="5105400" y="0"/>
            <a:ext cx="3733800" cy="381000"/>
          </a:xfrm>
          <a:prstGeom prst="rect">
            <a:avLst/>
          </a:prstGeom>
        </p:spPr>
        <p:txBody>
          <a:bodyPr/>
          <a:lstStyle/>
          <a:p>
            <a:r>
              <a:rPr lang="en-US" sz="1200" dirty="0" err="1"/>
              <a:t>Reinder</a:t>
            </a:r>
            <a:r>
              <a:rPr lang="en-US" sz="1200" dirty="0"/>
              <a:t> J. </a:t>
            </a:r>
            <a:r>
              <a:rPr lang="en-US" sz="1200" dirty="0" err="1"/>
              <a:t>Bril</a:t>
            </a:r>
            <a:r>
              <a:rPr lang="en-US" sz="1200" dirty="0"/>
              <a:t>, r.j.bril@tue.nl</a:t>
            </a:r>
          </a:p>
          <a:p>
            <a:r>
              <a:rPr lang="en-GB" sz="1200" dirty="0"/>
              <a:t>TU/e </a:t>
            </a:r>
            <a:r>
              <a:rPr lang="en-GB" sz="1200" dirty="0" err="1"/>
              <a:t>Informatica</a:t>
            </a:r>
            <a:r>
              <a:rPr lang="en-GB" sz="1200" dirty="0"/>
              <a:t>, System Architecture and Networking</a:t>
            </a:r>
            <a:endParaRPr lang="en-US" sz="1200" dirty="0"/>
          </a:p>
        </p:txBody>
      </p:sp>
      <p:sp>
        <p:nvSpPr>
          <p:cNvPr id="473131" name="Rectangle 43"/>
          <p:cNvSpPr>
            <a:spLocks noGrp="1" noChangeArrowheads="1"/>
          </p:cNvSpPr>
          <p:nvPr>
            <p:ph type="title"/>
          </p:nvPr>
        </p:nvSpPr>
        <p:spPr>
          <a:noFill/>
          <a:ln/>
        </p:spPr>
        <p:txBody>
          <a:bodyPr/>
          <a:lstStyle/>
          <a:p>
            <a:r>
              <a:rPr lang="en-GB"/>
              <a:t>Application domain</a:t>
            </a:r>
          </a:p>
        </p:txBody>
      </p:sp>
      <p:grpSp>
        <p:nvGrpSpPr>
          <p:cNvPr id="2" name="Group 50"/>
          <p:cNvGrpSpPr>
            <a:grpSpLocks/>
          </p:cNvGrpSpPr>
          <p:nvPr/>
        </p:nvGrpSpPr>
        <p:grpSpPr bwMode="auto">
          <a:xfrm>
            <a:off x="1143000" y="1371600"/>
            <a:ext cx="6858000" cy="4267200"/>
            <a:chOff x="720" y="864"/>
            <a:chExt cx="4320" cy="3312"/>
          </a:xfrm>
        </p:grpSpPr>
        <p:sp>
          <p:nvSpPr>
            <p:cNvPr id="473134" name="Line 46"/>
            <p:cNvSpPr>
              <a:spLocks noChangeShapeType="1"/>
            </p:cNvSpPr>
            <p:nvPr/>
          </p:nvSpPr>
          <p:spPr bwMode="auto">
            <a:xfrm flipH="1">
              <a:off x="3312" y="1737"/>
              <a:ext cx="0" cy="2064"/>
            </a:xfrm>
            <a:prstGeom prst="line">
              <a:avLst/>
            </a:prstGeom>
            <a:noFill/>
            <a:ln w="25400">
              <a:solidFill>
                <a:schemeClr val="accent2"/>
              </a:solidFill>
              <a:round/>
              <a:headEnd type="none" w="lg" len="sm"/>
              <a:tailEnd type="triangle" w="lg" len="sm"/>
            </a:ln>
            <a:effectLst/>
          </p:spPr>
          <p:txBody>
            <a:bodyPr/>
            <a:lstStyle/>
            <a:p>
              <a:endParaRPr lang="en-GB"/>
            </a:p>
          </p:txBody>
        </p:sp>
        <p:sp>
          <p:nvSpPr>
            <p:cNvPr id="473136" name="Line 48"/>
            <p:cNvSpPr>
              <a:spLocks noChangeShapeType="1"/>
            </p:cNvSpPr>
            <p:nvPr/>
          </p:nvSpPr>
          <p:spPr bwMode="auto">
            <a:xfrm>
              <a:off x="3120" y="1737"/>
              <a:ext cx="10" cy="1277"/>
            </a:xfrm>
            <a:prstGeom prst="line">
              <a:avLst/>
            </a:prstGeom>
            <a:noFill/>
            <a:ln w="25400">
              <a:solidFill>
                <a:srgbClr val="0000FF"/>
              </a:solidFill>
              <a:round/>
              <a:headEnd type="none" w="lg" len="sm"/>
              <a:tailEnd type="triangle" w="lg" len="sm"/>
            </a:ln>
            <a:effectLst/>
          </p:spPr>
          <p:txBody>
            <a:bodyPr/>
            <a:lstStyle/>
            <a:p>
              <a:endParaRPr lang="en-GB"/>
            </a:p>
          </p:txBody>
        </p:sp>
        <p:sp>
          <p:nvSpPr>
            <p:cNvPr id="473090" name="Rectangle 2"/>
            <p:cNvSpPr>
              <a:spLocks noChangeArrowheads="1"/>
            </p:cNvSpPr>
            <p:nvPr/>
          </p:nvSpPr>
          <p:spPr bwMode="auto">
            <a:xfrm>
              <a:off x="3859" y="1439"/>
              <a:ext cx="519" cy="634"/>
            </a:xfrm>
            <a:prstGeom prst="rect">
              <a:avLst/>
            </a:prstGeom>
            <a:solidFill>
              <a:srgbClr val="FF99CC"/>
            </a:solidFill>
            <a:ln w="12700">
              <a:no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POMCL</a:t>
              </a:r>
              <a:endParaRPr lang="en-US" sz="1000" b="0">
                <a:solidFill>
                  <a:schemeClr val="tx1"/>
                </a:solidFill>
                <a:latin typeface="Times New Roman" pitchFamily="18" charset="0"/>
              </a:endParaRPr>
            </a:p>
          </p:txBody>
        </p:sp>
        <p:sp>
          <p:nvSpPr>
            <p:cNvPr id="473091" name="Rectangle 3"/>
            <p:cNvSpPr>
              <a:spLocks noChangeArrowheads="1"/>
            </p:cNvSpPr>
            <p:nvPr/>
          </p:nvSpPr>
          <p:spPr bwMode="auto">
            <a:xfrm>
              <a:off x="1248" y="1478"/>
              <a:ext cx="519" cy="1267"/>
            </a:xfrm>
            <a:prstGeom prst="rect">
              <a:avLst/>
            </a:prstGeom>
            <a:solidFill>
              <a:srgbClr val="00FFFF"/>
            </a:solidFill>
            <a:ln w="12700">
              <a:solidFill>
                <a:srgbClr val="00FFFF"/>
              </a:solid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SAS</a:t>
              </a:r>
              <a:endParaRPr lang="en-US" sz="1000" b="0">
                <a:solidFill>
                  <a:schemeClr val="tx1"/>
                </a:solidFill>
                <a:latin typeface="Times New Roman" pitchFamily="18" charset="0"/>
              </a:endParaRPr>
            </a:p>
          </p:txBody>
        </p:sp>
        <p:sp>
          <p:nvSpPr>
            <p:cNvPr id="473092" name="Rectangle 4"/>
            <p:cNvSpPr>
              <a:spLocks noChangeArrowheads="1"/>
            </p:cNvSpPr>
            <p:nvPr/>
          </p:nvSpPr>
          <p:spPr bwMode="auto">
            <a:xfrm>
              <a:off x="1095" y="3801"/>
              <a:ext cx="3571" cy="231"/>
            </a:xfrm>
            <a:prstGeom prst="rect">
              <a:avLst/>
            </a:prstGeom>
            <a:solidFill>
              <a:schemeClr val="accent1"/>
            </a:solidFill>
            <a:ln w="12700">
              <a:noFill/>
              <a:miter lim="800000"/>
              <a:headEnd/>
              <a:tailEnd/>
            </a:ln>
            <a:effectLst/>
          </p:spPr>
          <p:txBody>
            <a:bodyPr lIns="12700" tIns="12700" rIns="12700" bIns="12700"/>
            <a:lstStyle/>
            <a:p>
              <a:pPr algn="ctr">
                <a:spcBef>
                  <a:spcPts val="600"/>
                </a:spcBef>
                <a:buClrTx/>
              </a:pPr>
              <a:r>
                <a:rPr lang="en-US" sz="1600">
                  <a:solidFill>
                    <a:schemeClr val="tx1"/>
                  </a:solidFill>
                  <a:latin typeface="Helvetica" pitchFamily="34" charset="0"/>
                </a:rPr>
                <a:t>SD</a:t>
              </a:r>
              <a:endParaRPr lang="en-US" sz="1000" b="0">
                <a:solidFill>
                  <a:schemeClr val="tx1"/>
                </a:solidFill>
                <a:latin typeface="Times New Roman" pitchFamily="18" charset="0"/>
              </a:endParaRPr>
            </a:p>
          </p:txBody>
        </p:sp>
        <p:sp>
          <p:nvSpPr>
            <p:cNvPr id="473093" name="Line 5"/>
            <p:cNvSpPr>
              <a:spLocks noChangeShapeType="1"/>
            </p:cNvSpPr>
            <p:nvPr/>
          </p:nvSpPr>
          <p:spPr bwMode="auto">
            <a:xfrm>
              <a:off x="3926" y="2082"/>
              <a:ext cx="10" cy="1719"/>
            </a:xfrm>
            <a:prstGeom prst="line">
              <a:avLst/>
            </a:prstGeom>
            <a:noFill/>
            <a:ln w="25400">
              <a:solidFill>
                <a:srgbClr val="808000"/>
              </a:solidFill>
              <a:round/>
              <a:headEnd type="none" w="lg" len="sm"/>
              <a:tailEnd type="triangle" w="lg" len="sm"/>
            </a:ln>
            <a:effectLst/>
          </p:spPr>
          <p:txBody>
            <a:bodyPr/>
            <a:lstStyle/>
            <a:p>
              <a:endParaRPr lang="en-GB"/>
            </a:p>
          </p:txBody>
        </p:sp>
        <p:sp>
          <p:nvSpPr>
            <p:cNvPr id="473094" name="Line 6"/>
            <p:cNvSpPr>
              <a:spLocks noChangeShapeType="1"/>
            </p:cNvSpPr>
            <p:nvPr/>
          </p:nvSpPr>
          <p:spPr bwMode="auto">
            <a:xfrm flipH="1">
              <a:off x="1776" y="1968"/>
              <a:ext cx="2093" cy="0"/>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095" name="Line 7"/>
            <p:cNvSpPr>
              <a:spLocks noChangeShapeType="1"/>
            </p:cNvSpPr>
            <p:nvPr/>
          </p:nvSpPr>
          <p:spPr bwMode="auto">
            <a:xfrm flipV="1">
              <a:off x="4080" y="2073"/>
              <a:ext cx="0" cy="951"/>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096" name="Line 8"/>
            <p:cNvSpPr>
              <a:spLocks noChangeShapeType="1"/>
            </p:cNvSpPr>
            <p:nvPr/>
          </p:nvSpPr>
          <p:spPr bwMode="auto">
            <a:xfrm flipV="1">
              <a:off x="3504" y="3225"/>
              <a:ext cx="0" cy="576"/>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097" name="Line 9"/>
            <p:cNvSpPr>
              <a:spLocks noChangeShapeType="1"/>
            </p:cNvSpPr>
            <p:nvPr/>
          </p:nvSpPr>
          <p:spPr bwMode="auto">
            <a:xfrm flipH="1" flipV="1">
              <a:off x="2544" y="2832"/>
              <a:ext cx="0" cy="576"/>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098" name="Line 10"/>
            <p:cNvSpPr>
              <a:spLocks noChangeShapeType="1"/>
            </p:cNvSpPr>
            <p:nvPr/>
          </p:nvSpPr>
          <p:spPr bwMode="auto">
            <a:xfrm flipV="1">
              <a:off x="3216" y="1737"/>
              <a:ext cx="10" cy="1680"/>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099" name="Line 11"/>
            <p:cNvSpPr>
              <a:spLocks noChangeShapeType="1"/>
            </p:cNvSpPr>
            <p:nvPr/>
          </p:nvSpPr>
          <p:spPr bwMode="auto">
            <a:xfrm flipH="1">
              <a:off x="1776" y="2601"/>
              <a:ext cx="2074" cy="0"/>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00" name="Line 12"/>
            <p:cNvSpPr>
              <a:spLocks noChangeShapeType="1"/>
            </p:cNvSpPr>
            <p:nvPr/>
          </p:nvSpPr>
          <p:spPr bwMode="auto">
            <a:xfrm flipH="1">
              <a:off x="4320" y="2793"/>
              <a:ext cx="0" cy="1008"/>
            </a:xfrm>
            <a:prstGeom prst="line">
              <a:avLst/>
            </a:prstGeom>
            <a:noFill/>
            <a:ln w="25400">
              <a:solidFill>
                <a:srgbClr val="FF00FF"/>
              </a:solidFill>
              <a:round/>
              <a:headEnd type="none" w="lg" len="sm"/>
              <a:tailEnd type="triangle" w="lg" len="sm"/>
            </a:ln>
            <a:effectLst/>
          </p:spPr>
          <p:txBody>
            <a:bodyPr/>
            <a:lstStyle/>
            <a:p>
              <a:endParaRPr lang="en-GB"/>
            </a:p>
          </p:txBody>
        </p:sp>
        <p:sp>
          <p:nvSpPr>
            <p:cNvPr id="473101" name="Line 13"/>
            <p:cNvSpPr>
              <a:spLocks noChangeShapeType="1"/>
            </p:cNvSpPr>
            <p:nvPr/>
          </p:nvSpPr>
          <p:spPr bwMode="auto">
            <a:xfrm>
              <a:off x="1392" y="2716"/>
              <a:ext cx="0" cy="1085"/>
            </a:xfrm>
            <a:prstGeom prst="line">
              <a:avLst/>
            </a:prstGeom>
            <a:noFill/>
            <a:ln w="25400">
              <a:solidFill>
                <a:srgbClr val="00FFFF"/>
              </a:solidFill>
              <a:round/>
              <a:headEnd type="none" w="lg" len="sm"/>
              <a:tailEnd type="triangle" w="lg" len="sm"/>
            </a:ln>
            <a:effectLst/>
          </p:spPr>
          <p:txBody>
            <a:bodyPr/>
            <a:lstStyle/>
            <a:p>
              <a:endParaRPr lang="en-GB"/>
            </a:p>
          </p:txBody>
        </p:sp>
        <p:sp>
          <p:nvSpPr>
            <p:cNvPr id="473102" name="Line 14"/>
            <p:cNvSpPr>
              <a:spLocks noChangeShapeType="1"/>
            </p:cNvSpPr>
            <p:nvPr/>
          </p:nvSpPr>
          <p:spPr bwMode="auto">
            <a:xfrm flipH="1">
              <a:off x="2400" y="2716"/>
              <a:ext cx="9" cy="1085"/>
            </a:xfrm>
            <a:prstGeom prst="line">
              <a:avLst/>
            </a:prstGeom>
            <a:noFill/>
            <a:ln w="25400">
              <a:solidFill>
                <a:srgbClr val="00FF00"/>
              </a:solidFill>
              <a:round/>
              <a:headEnd type="none" w="lg" len="sm"/>
              <a:tailEnd type="triangle" w="lg" len="sm"/>
            </a:ln>
            <a:effectLst/>
          </p:spPr>
          <p:txBody>
            <a:bodyPr/>
            <a:lstStyle/>
            <a:p>
              <a:endParaRPr lang="en-GB"/>
            </a:p>
          </p:txBody>
        </p:sp>
        <p:sp>
          <p:nvSpPr>
            <p:cNvPr id="473106" name="Line 18"/>
            <p:cNvSpPr>
              <a:spLocks noChangeShapeType="1"/>
            </p:cNvSpPr>
            <p:nvPr/>
          </p:nvSpPr>
          <p:spPr bwMode="auto">
            <a:xfrm>
              <a:off x="3580" y="1641"/>
              <a:ext cx="289" cy="0"/>
            </a:xfrm>
            <a:prstGeom prst="line">
              <a:avLst/>
            </a:prstGeom>
            <a:noFill/>
            <a:ln w="25400">
              <a:solidFill>
                <a:srgbClr val="0000FF"/>
              </a:solidFill>
              <a:round/>
              <a:headEnd type="none" w="lg" len="sm"/>
              <a:tailEnd type="triangle" w="lg" len="sm"/>
            </a:ln>
            <a:effectLst/>
          </p:spPr>
          <p:txBody>
            <a:bodyPr/>
            <a:lstStyle/>
            <a:p>
              <a:endParaRPr lang="en-GB"/>
            </a:p>
          </p:txBody>
        </p:sp>
        <p:sp>
          <p:nvSpPr>
            <p:cNvPr id="473107" name="Line 19"/>
            <p:cNvSpPr>
              <a:spLocks noChangeShapeType="1"/>
            </p:cNvSpPr>
            <p:nvPr/>
          </p:nvSpPr>
          <p:spPr bwMode="auto">
            <a:xfrm flipH="1" flipV="1">
              <a:off x="1776" y="1632"/>
              <a:ext cx="816" cy="0"/>
            </a:xfrm>
            <a:prstGeom prst="line">
              <a:avLst/>
            </a:prstGeom>
            <a:noFill/>
            <a:ln w="25400">
              <a:solidFill>
                <a:srgbClr val="0000FF"/>
              </a:solidFill>
              <a:round/>
              <a:headEnd type="none" w="lg" len="sm"/>
              <a:tailEnd type="triangle" w="lg" len="sm"/>
            </a:ln>
            <a:effectLst/>
          </p:spPr>
          <p:txBody>
            <a:bodyPr/>
            <a:lstStyle/>
            <a:p>
              <a:endParaRPr lang="en-GB"/>
            </a:p>
          </p:txBody>
        </p:sp>
        <p:sp>
          <p:nvSpPr>
            <p:cNvPr id="473108" name="Line 20"/>
            <p:cNvSpPr>
              <a:spLocks noChangeShapeType="1"/>
            </p:cNvSpPr>
            <p:nvPr/>
          </p:nvSpPr>
          <p:spPr bwMode="auto">
            <a:xfrm flipH="1">
              <a:off x="1776" y="2400"/>
              <a:ext cx="288" cy="0"/>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09" name="Line 21"/>
            <p:cNvSpPr>
              <a:spLocks noChangeShapeType="1"/>
            </p:cNvSpPr>
            <p:nvPr/>
          </p:nvSpPr>
          <p:spPr bwMode="auto">
            <a:xfrm>
              <a:off x="3072" y="2457"/>
              <a:ext cx="768" cy="0"/>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0" name="Line 22"/>
            <p:cNvSpPr>
              <a:spLocks noChangeShapeType="1"/>
            </p:cNvSpPr>
            <p:nvPr/>
          </p:nvSpPr>
          <p:spPr bwMode="auto">
            <a:xfrm flipV="1">
              <a:off x="4176" y="2793"/>
              <a:ext cx="0" cy="231"/>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1" name="Line 23"/>
            <p:cNvSpPr>
              <a:spLocks noChangeShapeType="1"/>
            </p:cNvSpPr>
            <p:nvPr/>
          </p:nvSpPr>
          <p:spPr bwMode="auto">
            <a:xfrm flipV="1">
              <a:off x="2688" y="2841"/>
              <a:ext cx="0" cy="144"/>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2" name="Line 24"/>
            <p:cNvSpPr>
              <a:spLocks noChangeShapeType="1"/>
            </p:cNvSpPr>
            <p:nvPr/>
          </p:nvSpPr>
          <p:spPr bwMode="auto">
            <a:xfrm flipV="1">
              <a:off x="1632" y="2745"/>
              <a:ext cx="0" cy="269"/>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3" name="Line 25"/>
            <p:cNvSpPr>
              <a:spLocks noChangeShapeType="1"/>
            </p:cNvSpPr>
            <p:nvPr/>
          </p:nvSpPr>
          <p:spPr bwMode="auto">
            <a:xfrm flipV="1">
              <a:off x="3648" y="3225"/>
              <a:ext cx="0" cy="192"/>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4" name="Line 26"/>
            <p:cNvSpPr>
              <a:spLocks noChangeShapeType="1"/>
            </p:cNvSpPr>
            <p:nvPr/>
          </p:nvSpPr>
          <p:spPr bwMode="auto">
            <a:xfrm flipV="1">
              <a:off x="4272" y="2793"/>
              <a:ext cx="0" cy="624"/>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5" name="Line 27"/>
            <p:cNvSpPr>
              <a:spLocks noChangeShapeType="1"/>
            </p:cNvSpPr>
            <p:nvPr/>
          </p:nvSpPr>
          <p:spPr bwMode="auto">
            <a:xfrm flipH="1" flipV="1">
              <a:off x="1488" y="2745"/>
              <a:ext cx="0" cy="672"/>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6" name="Line 28"/>
            <p:cNvSpPr>
              <a:spLocks noChangeShapeType="1"/>
            </p:cNvSpPr>
            <p:nvPr/>
          </p:nvSpPr>
          <p:spPr bwMode="auto">
            <a:xfrm flipV="1">
              <a:off x="3744" y="3657"/>
              <a:ext cx="0" cy="144"/>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17" name="Line 29"/>
            <p:cNvSpPr>
              <a:spLocks noChangeShapeType="1"/>
            </p:cNvSpPr>
            <p:nvPr/>
          </p:nvSpPr>
          <p:spPr bwMode="auto">
            <a:xfrm>
              <a:off x="3456" y="1737"/>
              <a:ext cx="384" cy="528"/>
            </a:xfrm>
            <a:prstGeom prst="line">
              <a:avLst/>
            </a:prstGeom>
            <a:noFill/>
            <a:ln w="25400">
              <a:solidFill>
                <a:srgbClr val="0000FF"/>
              </a:solidFill>
              <a:round/>
              <a:headEnd type="none" w="lg" len="sm"/>
              <a:tailEnd type="triangle" w="lg" len="sm"/>
            </a:ln>
            <a:effectLst/>
          </p:spPr>
          <p:txBody>
            <a:bodyPr/>
            <a:lstStyle/>
            <a:p>
              <a:endParaRPr lang="en-GB"/>
            </a:p>
          </p:txBody>
        </p:sp>
        <p:sp>
          <p:nvSpPr>
            <p:cNvPr id="473118" name="Line 30"/>
            <p:cNvSpPr>
              <a:spLocks noChangeShapeType="1"/>
            </p:cNvSpPr>
            <p:nvPr/>
          </p:nvSpPr>
          <p:spPr bwMode="auto">
            <a:xfrm>
              <a:off x="3062" y="2313"/>
              <a:ext cx="634" cy="0"/>
            </a:xfrm>
            <a:prstGeom prst="line">
              <a:avLst/>
            </a:prstGeom>
            <a:noFill/>
            <a:ln w="50800">
              <a:solidFill>
                <a:srgbClr val="000000"/>
              </a:solidFill>
              <a:round/>
              <a:headEnd type="triangle" w="lg" len="sm"/>
              <a:tailEnd type="none" w="lg" len="sm"/>
            </a:ln>
            <a:effectLst/>
          </p:spPr>
          <p:txBody>
            <a:bodyPr/>
            <a:lstStyle/>
            <a:p>
              <a:endParaRPr lang="en-GB"/>
            </a:p>
          </p:txBody>
        </p:sp>
        <p:sp>
          <p:nvSpPr>
            <p:cNvPr id="473119" name="Line 31"/>
            <p:cNvSpPr>
              <a:spLocks noChangeShapeType="1"/>
            </p:cNvSpPr>
            <p:nvPr/>
          </p:nvSpPr>
          <p:spPr bwMode="auto">
            <a:xfrm>
              <a:off x="3696" y="1794"/>
              <a:ext cx="173" cy="1"/>
            </a:xfrm>
            <a:prstGeom prst="line">
              <a:avLst/>
            </a:prstGeom>
            <a:noFill/>
            <a:ln w="50800">
              <a:solidFill>
                <a:srgbClr val="000000"/>
              </a:solidFill>
              <a:round/>
              <a:headEnd type="none" w="lg" len="sm"/>
              <a:tailEnd type="triangle" w="lg" len="sm"/>
            </a:ln>
            <a:effectLst/>
          </p:spPr>
          <p:txBody>
            <a:bodyPr/>
            <a:lstStyle/>
            <a:p>
              <a:endParaRPr lang="en-GB"/>
            </a:p>
          </p:txBody>
        </p:sp>
        <p:sp>
          <p:nvSpPr>
            <p:cNvPr id="473120" name="Line 32"/>
            <p:cNvSpPr>
              <a:spLocks noChangeShapeType="1"/>
            </p:cNvSpPr>
            <p:nvPr/>
          </p:nvSpPr>
          <p:spPr bwMode="auto">
            <a:xfrm>
              <a:off x="3696" y="1794"/>
              <a:ext cx="0" cy="519"/>
            </a:xfrm>
            <a:prstGeom prst="line">
              <a:avLst/>
            </a:prstGeom>
            <a:noFill/>
            <a:ln w="50800">
              <a:solidFill>
                <a:srgbClr val="000000"/>
              </a:solidFill>
              <a:round/>
              <a:headEnd type="none" w="lg" len="sm"/>
              <a:tailEnd type="none" w="lg" len="sm"/>
            </a:ln>
            <a:effectLst/>
          </p:spPr>
          <p:txBody>
            <a:bodyPr/>
            <a:lstStyle/>
            <a:p>
              <a:endParaRPr lang="en-GB"/>
            </a:p>
          </p:txBody>
        </p:sp>
        <p:sp>
          <p:nvSpPr>
            <p:cNvPr id="473121" name="Line 33"/>
            <p:cNvSpPr>
              <a:spLocks noChangeShapeType="1"/>
            </p:cNvSpPr>
            <p:nvPr/>
          </p:nvSpPr>
          <p:spPr bwMode="auto">
            <a:xfrm flipV="1">
              <a:off x="3984" y="2082"/>
              <a:ext cx="0" cy="1335"/>
            </a:xfrm>
            <a:prstGeom prst="line">
              <a:avLst/>
            </a:prstGeom>
            <a:noFill/>
            <a:ln w="50800">
              <a:solidFill>
                <a:srgbClr val="000000"/>
              </a:solidFill>
              <a:round/>
              <a:headEnd type="triangle" w="lg" len="sm"/>
              <a:tailEnd type="triangle" w="lg" len="sm"/>
            </a:ln>
            <a:effectLst/>
          </p:spPr>
          <p:txBody>
            <a:bodyPr/>
            <a:lstStyle/>
            <a:p>
              <a:endParaRPr lang="en-GB"/>
            </a:p>
          </p:txBody>
        </p:sp>
        <p:sp>
          <p:nvSpPr>
            <p:cNvPr id="473122" name="Rectangle 34"/>
            <p:cNvSpPr>
              <a:spLocks noChangeArrowheads="1"/>
            </p:cNvSpPr>
            <p:nvPr/>
          </p:nvSpPr>
          <p:spPr bwMode="auto">
            <a:xfrm>
              <a:off x="2592" y="1113"/>
              <a:ext cx="980" cy="634"/>
            </a:xfrm>
            <a:prstGeom prst="rect">
              <a:avLst/>
            </a:prstGeom>
            <a:solidFill>
              <a:srgbClr val="FAFA00"/>
            </a:solidFill>
            <a:ln w="25400">
              <a:no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CPC</a:t>
              </a:r>
              <a:endParaRPr lang="en-US" sz="1000" b="0">
                <a:solidFill>
                  <a:schemeClr val="tx1"/>
                </a:solidFill>
                <a:latin typeface="Times New Roman" pitchFamily="18" charset="0"/>
              </a:endParaRPr>
            </a:p>
          </p:txBody>
        </p:sp>
        <p:sp>
          <p:nvSpPr>
            <p:cNvPr id="473123" name="Rectangle 35"/>
            <p:cNvSpPr>
              <a:spLocks noChangeArrowheads="1"/>
            </p:cNvSpPr>
            <p:nvPr/>
          </p:nvSpPr>
          <p:spPr bwMode="auto">
            <a:xfrm>
              <a:off x="3859" y="2216"/>
              <a:ext cx="519" cy="577"/>
            </a:xfrm>
            <a:prstGeom prst="rect">
              <a:avLst/>
            </a:prstGeom>
            <a:solidFill>
              <a:srgbClr val="FF00FF"/>
            </a:solidFill>
            <a:ln w="12700">
              <a:solidFill>
                <a:srgbClr val="FF00FF"/>
              </a:solid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POM</a:t>
              </a:r>
              <a:endParaRPr lang="en-US" sz="1000" b="0">
                <a:solidFill>
                  <a:schemeClr val="tx1"/>
                </a:solidFill>
                <a:latin typeface="Times New Roman" pitchFamily="18" charset="0"/>
              </a:endParaRPr>
            </a:p>
          </p:txBody>
        </p:sp>
        <p:sp>
          <p:nvSpPr>
            <p:cNvPr id="473125" name="Rectangle 37"/>
            <p:cNvSpPr>
              <a:spLocks noChangeArrowheads="1"/>
            </p:cNvSpPr>
            <p:nvPr/>
          </p:nvSpPr>
          <p:spPr bwMode="auto">
            <a:xfrm>
              <a:off x="2064" y="2264"/>
              <a:ext cx="979" cy="577"/>
            </a:xfrm>
            <a:prstGeom prst="rect">
              <a:avLst/>
            </a:prstGeom>
            <a:solidFill>
              <a:srgbClr val="00FF00"/>
            </a:solidFill>
            <a:ln w="12700">
              <a:solidFill>
                <a:srgbClr val="00FF00"/>
              </a:solidFill>
              <a:miter lim="800000"/>
              <a:headEnd/>
              <a:tailEnd/>
            </a:ln>
            <a:effectLst/>
          </p:spPr>
          <p:txBody>
            <a:bodyPr lIns="12700" tIns="12700" rIns="12700" bIns="12700"/>
            <a:lstStyle/>
            <a:p>
              <a:pPr algn="ctr">
                <a:spcBef>
                  <a:spcPts val="1200"/>
                </a:spcBef>
                <a:buClrTx/>
              </a:pPr>
              <a:r>
                <a:rPr lang="en-US" sz="1600">
                  <a:solidFill>
                    <a:schemeClr val="bg1"/>
                  </a:solidFill>
                  <a:latin typeface="Helvetica" pitchFamily="34" charset="0"/>
                </a:rPr>
                <a:t>CPS</a:t>
              </a:r>
              <a:endParaRPr lang="en-US" sz="1000" b="0">
                <a:solidFill>
                  <a:schemeClr val="tx1"/>
                </a:solidFill>
                <a:latin typeface="Times New Roman" pitchFamily="18" charset="0"/>
              </a:endParaRPr>
            </a:p>
          </p:txBody>
        </p:sp>
        <p:sp>
          <p:nvSpPr>
            <p:cNvPr id="473126" name="Rectangle 38"/>
            <p:cNvSpPr>
              <a:spLocks noChangeArrowheads="1"/>
            </p:cNvSpPr>
            <p:nvPr/>
          </p:nvSpPr>
          <p:spPr bwMode="auto">
            <a:xfrm>
              <a:off x="1536" y="3014"/>
              <a:ext cx="2688" cy="230"/>
            </a:xfrm>
            <a:prstGeom prst="rect">
              <a:avLst/>
            </a:prstGeom>
            <a:solidFill>
              <a:srgbClr val="FF0000"/>
            </a:solidFill>
            <a:ln w="12700">
              <a:solidFill>
                <a:srgbClr val="FF0000"/>
              </a:solidFill>
              <a:miter lim="800000"/>
              <a:headEnd/>
              <a:tailEnd/>
            </a:ln>
            <a:effectLst/>
          </p:spPr>
          <p:txBody>
            <a:bodyPr lIns="12700" tIns="12700" rIns="12700" bIns="12700"/>
            <a:lstStyle/>
            <a:p>
              <a:pPr algn="ctr">
                <a:spcBef>
                  <a:spcPts val="600"/>
                </a:spcBef>
                <a:buClrTx/>
              </a:pPr>
              <a:r>
                <a:rPr lang="en-US" sz="1600">
                  <a:solidFill>
                    <a:schemeClr val="bg1"/>
                  </a:solidFill>
                  <a:latin typeface="Helvetica" pitchFamily="34" charset="0"/>
                </a:rPr>
                <a:t>GOS</a:t>
              </a:r>
              <a:endParaRPr lang="en-US" sz="1000" b="0">
                <a:solidFill>
                  <a:schemeClr val="tx1"/>
                </a:solidFill>
                <a:latin typeface="Times New Roman" pitchFamily="18" charset="0"/>
              </a:endParaRPr>
            </a:p>
          </p:txBody>
        </p:sp>
        <p:sp>
          <p:nvSpPr>
            <p:cNvPr id="473128" name="Rectangle 40"/>
            <p:cNvSpPr>
              <a:spLocks noChangeArrowheads="1"/>
            </p:cNvSpPr>
            <p:nvPr/>
          </p:nvSpPr>
          <p:spPr bwMode="auto">
            <a:xfrm>
              <a:off x="720" y="864"/>
              <a:ext cx="4320" cy="3312"/>
            </a:xfrm>
            <a:prstGeom prst="rect">
              <a:avLst/>
            </a:prstGeom>
            <a:noFill/>
            <a:ln w="38100">
              <a:solidFill>
                <a:schemeClr val="tx1"/>
              </a:solidFill>
              <a:miter lim="800000"/>
              <a:headEnd/>
              <a:tailEnd/>
            </a:ln>
            <a:effectLst/>
          </p:spPr>
          <p:txBody>
            <a:bodyPr wrap="none" anchor="ctr"/>
            <a:lstStyle/>
            <a:p>
              <a:endParaRPr lang="en-GB"/>
            </a:p>
          </p:txBody>
        </p:sp>
        <p:sp>
          <p:nvSpPr>
            <p:cNvPr id="473129" name="Text Box 41"/>
            <p:cNvSpPr txBox="1">
              <a:spLocks noChangeArrowheads="1"/>
            </p:cNvSpPr>
            <p:nvPr/>
          </p:nvSpPr>
          <p:spPr bwMode="auto">
            <a:xfrm>
              <a:off x="4224" y="912"/>
              <a:ext cx="768" cy="285"/>
            </a:xfrm>
            <a:prstGeom prst="rect">
              <a:avLst/>
            </a:prstGeom>
            <a:noFill/>
            <a:ln w="9525">
              <a:noFill/>
              <a:miter lim="800000"/>
              <a:headEnd/>
              <a:tailEnd/>
            </a:ln>
            <a:effectLst/>
          </p:spPr>
          <p:txBody>
            <a:bodyPr>
              <a:spAutoFit/>
            </a:bodyPr>
            <a:lstStyle/>
            <a:p>
              <a:pPr algn="ctr">
                <a:spcBef>
                  <a:spcPct val="50000"/>
                </a:spcBef>
              </a:pPr>
              <a:r>
                <a:rPr lang="en-US">
                  <a:solidFill>
                    <a:schemeClr val="tx1"/>
                  </a:solidFill>
                </a:rPr>
                <a:t>SOPHO</a:t>
              </a:r>
            </a:p>
          </p:txBody>
        </p:sp>
        <p:sp>
          <p:nvSpPr>
            <p:cNvPr id="473133" name="Rectangle 45"/>
            <p:cNvSpPr>
              <a:spLocks noChangeArrowheads="1"/>
            </p:cNvSpPr>
            <p:nvPr/>
          </p:nvSpPr>
          <p:spPr bwMode="auto">
            <a:xfrm>
              <a:off x="1325" y="3417"/>
              <a:ext cx="3091" cy="231"/>
            </a:xfrm>
            <a:prstGeom prst="rect">
              <a:avLst/>
            </a:prstGeom>
            <a:solidFill>
              <a:srgbClr val="000080"/>
            </a:solidFill>
            <a:ln w="12700">
              <a:solidFill>
                <a:srgbClr val="000080"/>
              </a:solidFill>
              <a:miter lim="800000"/>
              <a:headEnd/>
              <a:tailEnd/>
            </a:ln>
            <a:effectLst/>
          </p:spPr>
          <p:txBody>
            <a:bodyPr lIns="12700" tIns="12700" rIns="12700" bIns="12700"/>
            <a:lstStyle/>
            <a:p>
              <a:pPr algn="ctr">
                <a:spcBef>
                  <a:spcPts val="600"/>
                </a:spcBef>
                <a:buClrTx/>
              </a:pPr>
              <a:r>
                <a:rPr lang="en-US" sz="1600">
                  <a:solidFill>
                    <a:schemeClr val="tx1"/>
                  </a:solidFill>
                  <a:latin typeface="Helvetica" pitchFamily="34" charset="0"/>
                </a:rPr>
                <a:t>LOS</a:t>
              </a:r>
              <a:endParaRPr lang="en-US" sz="1000" b="0">
                <a:solidFill>
                  <a:schemeClr val="tx1"/>
                </a:solidFill>
                <a:latin typeface="Times New Roman" pitchFamily="18" charset="0"/>
              </a:endParaRPr>
            </a:p>
          </p:txBody>
        </p:sp>
        <p:sp>
          <p:nvSpPr>
            <p:cNvPr id="473135" name="Line 47"/>
            <p:cNvSpPr>
              <a:spLocks noChangeShapeType="1"/>
            </p:cNvSpPr>
            <p:nvPr/>
          </p:nvSpPr>
          <p:spPr bwMode="auto">
            <a:xfrm flipH="1">
              <a:off x="3024" y="1737"/>
              <a:ext cx="0" cy="528"/>
            </a:xfrm>
            <a:prstGeom prst="line">
              <a:avLst/>
            </a:prstGeom>
            <a:noFill/>
            <a:ln w="25400">
              <a:solidFill>
                <a:srgbClr val="0000FF"/>
              </a:solidFill>
              <a:round/>
              <a:headEnd type="none" w="lg" len="sm"/>
              <a:tailEnd type="triangle" w="lg" len="sm"/>
            </a:ln>
            <a:effectLst/>
          </p:spPr>
          <p:txBody>
            <a:bodyPr/>
            <a:lstStyle/>
            <a:p>
              <a:endParaRPr lang="en-GB"/>
            </a:p>
          </p:txBody>
        </p:sp>
        <p:sp>
          <p:nvSpPr>
            <p:cNvPr id="473137" name="Line 49"/>
            <p:cNvSpPr>
              <a:spLocks noChangeShapeType="1"/>
            </p:cNvSpPr>
            <p:nvPr/>
          </p:nvSpPr>
          <p:spPr bwMode="auto">
            <a:xfrm flipV="1">
              <a:off x="4176" y="2064"/>
              <a:ext cx="0" cy="144"/>
            </a:xfrm>
            <a:prstGeom prst="line">
              <a:avLst/>
            </a:prstGeom>
            <a:noFill/>
            <a:ln w="50800">
              <a:solidFill>
                <a:srgbClr val="000000"/>
              </a:solidFill>
              <a:round/>
              <a:headEnd type="triangle" w="lg" len="sm"/>
              <a:tailEnd type="triangle" w="lg" len="sm"/>
            </a:ln>
            <a:effectLst/>
          </p:spPr>
          <p:txBody>
            <a:bodyPr/>
            <a:lstStyle/>
            <a:p>
              <a:endParaRPr lang="en-GB"/>
            </a:p>
          </p:txBody>
        </p:sp>
      </p:grpSp>
      <p:sp>
        <p:nvSpPr>
          <p:cNvPr id="473139" name="Rectangle 51"/>
          <p:cNvSpPr>
            <a:spLocks noChangeArrowheads="1"/>
          </p:cNvSpPr>
          <p:nvPr/>
        </p:nvSpPr>
        <p:spPr bwMode="auto">
          <a:xfrm>
            <a:off x="838200" y="5643578"/>
            <a:ext cx="7772400" cy="838200"/>
          </a:xfrm>
          <a:prstGeom prst="rect">
            <a:avLst/>
          </a:prstGeom>
          <a:noFill/>
          <a:ln w="9525">
            <a:noFill/>
            <a:miter lim="800000"/>
            <a:headEnd/>
            <a:tailEnd/>
          </a:ln>
          <a:effectLst/>
        </p:spPr>
        <p:txBody>
          <a:bodyPr anchor="ctr"/>
          <a:lstStyle/>
          <a:p>
            <a:pPr algn="ctr">
              <a:spcBef>
                <a:spcPct val="0"/>
              </a:spcBef>
              <a:buClrTx/>
            </a:pPr>
            <a:r>
              <a:rPr lang="en-GB" sz="2400" dirty="0" smtClean="0">
                <a:solidFill>
                  <a:schemeClr val="tx2"/>
                </a:solidFill>
              </a:rPr>
              <a:t>“Actual” </a:t>
            </a:r>
            <a:r>
              <a:rPr lang="en-GB" sz="2400" dirty="0">
                <a:solidFill>
                  <a:schemeClr val="tx2"/>
                </a:solidFill>
              </a:rPr>
              <a:t>module architecture</a:t>
            </a:r>
            <a:br>
              <a:rPr lang="en-GB" sz="2400" dirty="0">
                <a:solidFill>
                  <a:schemeClr val="tx2"/>
                </a:solidFill>
              </a:rPr>
            </a:br>
            <a:r>
              <a:rPr lang="en-GB" sz="2400" dirty="0">
                <a:solidFill>
                  <a:schemeClr val="tx2"/>
                </a:solidFill>
              </a:rPr>
              <a:t>(extracted from the implementation)</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Integrity</a:t>
            </a:r>
            <a:endParaRPr lang="en-GB" dirty="0"/>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1362075" y="1038225"/>
            <a:ext cx="6419850" cy="4781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2"/>
          <p:cNvSpPr>
            <a:spLocks noGrp="1"/>
          </p:cNvSpPr>
          <p:nvPr>
            <p:ph type="ftr" sz="quarter" idx="4294967295"/>
          </p:nvPr>
        </p:nvSpPr>
        <p:spPr>
          <a:xfrm>
            <a:off x="4786314" y="0"/>
            <a:ext cx="4357686" cy="381000"/>
          </a:xfrm>
          <a:prstGeom prst="rect">
            <a:avLst/>
          </a:prstGeom>
        </p:spPr>
        <p:txBody>
          <a:bodyPr/>
          <a:lstStyle/>
          <a:p>
            <a:r>
              <a:rPr lang="en-US" sz="1400" dirty="0" err="1"/>
              <a:t>Reinder</a:t>
            </a:r>
            <a:r>
              <a:rPr lang="en-US" sz="1400" dirty="0"/>
              <a:t> J. </a:t>
            </a:r>
            <a:r>
              <a:rPr lang="en-US" sz="1400" dirty="0" err="1"/>
              <a:t>Bril</a:t>
            </a:r>
            <a:r>
              <a:rPr lang="en-US" sz="1400" dirty="0"/>
              <a:t>, r.j.bril@tue.nl</a:t>
            </a:r>
          </a:p>
          <a:p>
            <a:r>
              <a:rPr lang="en-GB" sz="1400" dirty="0"/>
              <a:t>TU/e </a:t>
            </a:r>
            <a:r>
              <a:rPr lang="en-GB" sz="1400" dirty="0" err="1"/>
              <a:t>Informatica</a:t>
            </a:r>
            <a:r>
              <a:rPr lang="en-GB" sz="1400" dirty="0"/>
              <a:t>, System Architecture and Networking</a:t>
            </a:r>
            <a:endParaRPr lang="en-US" sz="1400" dirty="0"/>
          </a:p>
        </p:txBody>
      </p:sp>
      <p:sp>
        <p:nvSpPr>
          <p:cNvPr id="37" name="Slide Number Placeholder 3"/>
          <p:cNvSpPr>
            <a:spLocks noGrp="1"/>
          </p:cNvSpPr>
          <p:nvPr>
            <p:ph type="sldNum" sz="quarter" idx="4294967295"/>
          </p:nvPr>
        </p:nvSpPr>
        <p:spPr>
          <a:xfrm>
            <a:off x="7239000" y="6400800"/>
            <a:ext cx="1905000" cy="457200"/>
          </a:xfrm>
          <a:prstGeom prst="rect">
            <a:avLst/>
          </a:prstGeom>
        </p:spPr>
        <p:txBody>
          <a:bodyPr/>
          <a:lstStyle/>
          <a:p>
            <a:fld id="{66BB2CDA-670A-4053-8977-3DAD40EAB550}" type="slidenum">
              <a:rPr lang="en-US"/>
              <a:pPr/>
              <a:t>78</a:t>
            </a:fld>
            <a:endParaRPr lang="en-US"/>
          </a:p>
        </p:txBody>
      </p:sp>
      <p:sp>
        <p:nvSpPr>
          <p:cNvPr id="519170" name="Rectangle 2"/>
          <p:cNvSpPr>
            <a:spLocks noGrp="1" noChangeArrowheads="1"/>
          </p:cNvSpPr>
          <p:nvPr>
            <p:ph type="title"/>
          </p:nvPr>
        </p:nvSpPr>
        <p:spPr/>
        <p:txBody>
          <a:bodyPr/>
          <a:lstStyle/>
          <a:p>
            <a:r>
              <a:rPr lang="en-GB"/>
              <a:t>Conformance</a:t>
            </a:r>
          </a:p>
        </p:txBody>
      </p:sp>
      <p:sp>
        <p:nvSpPr>
          <p:cNvPr id="519196" name="Text Box 28"/>
          <p:cNvSpPr txBox="1">
            <a:spLocks noChangeArrowheads="1"/>
          </p:cNvSpPr>
          <p:nvPr/>
        </p:nvSpPr>
        <p:spPr bwMode="auto">
          <a:xfrm>
            <a:off x="914400" y="4368800"/>
            <a:ext cx="7391400" cy="1828800"/>
          </a:xfrm>
          <a:prstGeom prst="rect">
            <a:avLst/>
          </a:prstGeom>
          <a:noFill/>
          <a:ln w="12700">
            <a:noFill/>
            <a:miter lim="800000"/>
            <a:headEnd/>
            <a:tailEnd/>
          </a:ln>
          <a:effectLst/>
        </p:spPr>
        <p:txBody>
          <a:bodyPr>
            <a:spAutoFit/>
          </a:bodyPr>
          <a:lstStyle/>
          <a:p>
            <a:pPr marL="457200" indent="-457200" defTabSz="762000">
              <a:spcBef>
                <a:spcPct val="50000"/>
              </a:spcBef>
              <a:buClrTx/>
            </a:pPr>
            <a:r>
              <a:rPr lang="en-GB" sz="2400" b="0">
                <a:solidFill>
                  <a:schemeClr val="tx1"/>
                </a:solidFill>
              </a:rPr>
              <a:t>Causes when “intended” and “extracted” differ:</a:t>
            </a:r>
          </a:p>
          <a:p>
            <a:pPr marL="457200" indent="-457200" defTabSz="762000">
              <a:spcBef>
                <a:spcPct val="50000"/>
              </a:spcBef>
              <a:buClrTx/>
              <a:buFontTx/>
              <a:buAutoNum type="arabicPeriod"/>
            </a:pPr>
            <a:r>
              <a:rPr lang="en-GB" sz="2000" b="0">
                <a:solidFill>
                  <a:schemeClr val="tx1"/>
                </a:solidFill>
              </a:rPr>
              <a:t>“intended” is wrong (e.g. out-of-date): improve;</a:t>
            </a:r>
          </a:p>
          <a:p>
            <a:pPr marL="457200" indent="-457200" defTabSz="762000">
              <a:spcBef>
                <a:spcPct val="50000"/>
              </a:spcBef>
              <a:buClrTx/>
              <a:buFontTx/>
              <a:buAutoNum type="arabicPeriod"/>
            </a:pPr>
            <a:r>
              <a:rPr lang="en-GB" sz="2000" b="0">
                <a:solidFill>
                  <a:schemeClr val="tx1"/>
                </a:solidFill>
              </a:rPr>
              <a:t>“extracted” is wrong: improve;</a:t>
            </a:r>
          </a:p>
          <a:p>
            <a:pPr marL="457200" indent="-457200" defTabSz="762000">
              <a:spcBef>
                <a:spcPct val="50000"/>
              </a:spcBef>
              <a:buClrTx/>
              <a:buFontTx/>
              <a:buAutoNum type="arabicPeriod"/>
            </a:pPr>
            <a:r>
              <a:rPr lang="en-GB" sz="2000" b="0">
                <a:solidFill>
                  <a:schemeClr val="tx1"/>
                </a:solidFill>
              </a:rPr>
              <a:t>implementation is optimized for, e.g., speed </a:t>
            </a:r>
            <a:r>
              <a:rPr lang="en-GB" sz="2000" b="0">
                <a:solidFill>
                  <a:schemeClr val="tx1"/>
                </a:solidFill>
                <a:sym typeface="Symbol" pitchFamily="18" charset="2"/>
              </a:rPr>
              <a:t></a:t>
            </a:r>
            <a:r>
              <a:rPr lang="en-GB" sz="2000" b="0">
                <a:solidFill>
                  <a:schemeClr val="tx1"/>
                </a:solidFill>
              </a:rPr>
              <a:t> refinement.</a:t>
            </a:r>
          </a:p>
        </p:txBody>
      </p:sp>
      <p:sp>
        <p:nvSpPr>
          <p:cNvPr id="519231" name="Text Box 63"/>
          <p:cNvSpPr txBox="1">
            <a:spLocks noChangeArrowheads="1"/>
          </p:cNvSpPr>
          <p:nvPr/>
        </p:nvSpPr>
        <p:spPr bwMode="auto">
          <a:xfrm>
            <a:off x="1143000" y="3657600"/>
            <a:ext cx="2514600" cy="366713"/>
          </a:xfrm>
          <a:prstGeom prst="rect">
            <a:avLst/>
          </a:prstGeom>
          <a:noFill/>
          <a:ln w="9525">
            <a:noFill/>
            <a:miter lim="800000"/>
            <a:headEnd/>
            <a:tailEnd/>
          </a:ln>
          <a:effectLst/>
        </p:spPr>
        <p:txBody>
          <a:bodyPr>
            <a:spAutoFit/>
          </a:bodyPr>
          <a:lstStyle/>
          <a:p>
            <a:pPr algn="ctr">
              <a:spcBef>
                <a:spcPct val="50000"/>
              </a:spcBef>
            </a:pPr>
            <a:r>
              <a:rPr lang="en-US">
                <a:solidFill>
                  <a:schemeClr val="tx1"/>
                </a:solidFill>
              </a:rPr>
              <a:t>Intended</a:t>
            </a:r>
          </a:p>
        </p:txBody>
      </p:sp>
      <p:sp>
        <p:nvSpPr>
          <p:cNvPr id="519232" name="Text Box 64"/>
          <p:cNvSpPr txBox="1">
            <a:spLocks noChangeArrowheads="1"/>
          </p:cNvSpPr>
          <p:nvPr/>
        </p:nvSpPr>
        <p:spPr bwMode="auto">
          <a:xfrm>
            <a:off x="4876800" y="3733800"/>
            <a:ext cx="2514600" cy="366713"/>
          </a:xfrm>
          <a:prstGeom prst="rect">
            <a:avLst/>
          </a:prstGeom>
          <a:noFill/>
          <a:ln w="9525">
            <a:noFill/>
            <a:miter lim="800000"/>
            <a:headEnd/>
            <a:tailEnd/>
          </a:ln>
          <a:effectLst/>
        </p:spPr>
        <p:txBody>
          <a:bodyPr>
            <a:spAutoFit/>
          </a:bodyPr>
          <a:lstStyle/>
          <a:p>
            <a:pPr algn="ctr">
              <a:spcBef>
                <a:spcPct val="50000"/>
              </a:spcBef>
            </a:pPr>
            <a:r>
              <a:rPr lang="en-US">
                <a:solidFill>
                  <a:schemeClr val="tx1"/>
                </a:solidFill>
              </a:rPr>
              <a:t>Extracted</a:t>
            </a:r>
          </a:p>
        </p:txBody>
      </p:sp>
      <p:grpSp>
        <p:nvGrpSpPr>
          <p:cNvPr id="2" name="Group 83"/>
          <p:cNvGrpSpPr>
            <a:grpSpLocks/>
          </p:cNvGrpSpPr>
          <p:nvPr/>
        </p:nvGrpSpPr>
        <p:grpSpPr bwMode="auto">
          <a:xfrm>
            <a:off x="1295400" y="1524000"/>
            <a:ext cx="2076450" cy="2051050"/>
            <a:chOff x="816" y="960"/>
            <a:chExt cx="1308" cy="1292"/>
          </a:xfrm>
        </p:grpSpPr>
        <p:sp>
          <p:nvSpPr>
            <p:cNvPr id="519202" name="Text Box 34"/>
            <p:cNvSpPr txBox="1">
              <a:spLocks noChangeArrowheads="1"/>
            </p:cNvSpPr>
            <p:nvPr/>
          </p:nvSpPr>
          <p:spPr bwMode="auto">
            <a:xfrm>
              <a:off x="1296" y="960"/>
              <a:ext cx="828" cy="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S</a:t>
              </a:r>
            </a:p>
          </p:txBody>
        </p:sp>
        <p:sp>
          <p:nvSpPr>
            <p:cNvPr id="519203" name="Text Box 35"/>
            <p:cNvSpPr txBox="1">
              <a:spLocks noChangeArrowheads="1"/>
            </p:cNvSpPr>
            <p:nvPr/>
          </p:nvSpPr>
          <p:spPr bwMode="auto">
            <a:xfrm>
              <a:off x="1296" y="1313"/>
              <a:ext cx="828" cy="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H</a:t>
              </a:r>
            </a:p>
          </p:txBody>
        </p:sp>
        <p:sp>
          <p:nvSpPr>
            <p:cNvPr id="519204" name="Line 36"/>
            <p:cNvSpPr>
              <a:spLocks noChangeShapeType="1"/>
            </p:cNvSpPr>
            <p:nvPr/>
          </p:nvSpPr>
          <p:spPr bwMode="auto">
            <a:xfrm flipH="1">
              <a:off x="1713" y="1200"/>
              <a:ext cx="0" cy="114"/>
            </a:xfrm>
            <a:prstGeom prst="line">
              <a:avLst/>
            </a:prstGeom>
            <a:noFill/>
            <a:ln w="9525">
              <a:solidFill>
                <a:schemeClr val="tx1"/>
              </a:solidFill>
              <a:round/>
              <a:headEnd/>
              <a:tailEnd type="triangle" w="med" len="med"/>
            </a:ln>
            <a:effectLst/>
          </p:spPr>
          <p:txBody>
            <a:bodyPr/>
            <a:lstStyle/>
            <a:p>
              <a:endParaRPr lang="en-GB"/>
            </a:p>
          </p:txBody>
        </p:sp>
        <p:sp>
          <p:nvSpPr>
            <p:cNvPr id="519205" name="Text Box 37"/>
            <p:cNvSpPr txBox="1">
              <a:spLocks noChangeArrowheads="1"/>
            </p:cNvSpPr>
            <p:nvPr/>
          </p:nvSpPr>
          <p:spPr bwMode="auto">
            <a:xfrm>
              <a:off x="1296" y="1665"/>
              <a:ext cx="828" cy="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A</a:t>
              </a:r>
            </a:p>
          </p:txBody>
        </p:sp>
        <p:sp>
          <p:nvSpPr>
            <p:cNvPr id="519207" name="Text Box 39"/>
            <p:cNvSpPr txBox="1">
              <a:spLocks noChangeArrowheads="1"/>
            </p:cNvSpPr>
            <p:nvPr/>
          </p:nvSpPr>
          <p:spPr bwMode="auto">
            <a:xfrm>
              <a:off x="1296" y="2015"/>
              <a:ext cx="828" cy="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D</a:t>
              </a:r>
            </a:p>
          </p:txBody>
        </p:sp>
        <p:sp>
          <p:nvSpPr>
            <p:cNvPr id="519210" name="Text Box 42"/>
            <p:cNvSpPr txBox="1">
              <a:spLocks noChangeArrowheads="1"/>
            </p:cNvSpPr>
            <p:nvPr/>
          </p:nvSpPr>
          <p:spPr bwMode="auto">
            <a:xfrm>
              <a:off x="816" y="1488"/>
              <a:ext cx="262" cy="231"/>
            </a:xfrm>
            <a:prstGeom prst="rect">
              <a:avLst/>
            </a:prstGeom>
            <a:noFill/>
            <a:ln w="9525">
              <a:noFill/>
              <a:miter lim="800000"/>
              <a:headEnd/>
              <a:tailEnd/>
            </a:ln>
            <a:effectLst/>
          </p:spPr>
          <p:txBody>
            <a:bodyPr>
              <a:spAutoFit/>
            </a:bodyPr>
            <a:lstStyle/>
            <a:p>
              <a:pPr algn="ctr">
                <a:spcBef>
                  <a:spcPct val="50000"/>
                </a:spcBef>
              </a:pPr>
              <a:r>
                <a:rPr lang="en-US">
                  <a:solidFill>
                    <a:schemeClr val="tx1"/>
                  </a:solidFill>
                </a:rPr>
                <a:t>I</a:t>
              </a:r>
            </a:p>
          </p:txBody>
        </p:sp>
        <p:sp>
          <p:nvSpPr>
            <p:cNvPr id="519211" name="Rectangle 43"/>
            <p:cNvSpPr>
              <a:spLocks noChangeArrowheads="1"/>
            </p:cNvSpPr>
            <p:nvPr/>
          </p:nvSpPr>
          <p:spPr bwMode="auto">
            <a:xfrm>
              <a:off x="816" y="960"/>
              <a:ext cx="262" cy="1290"/>
            </a:xfrm>
            <a:prstGeom prst="rect">
              <a:avLst/>
            </a:prstGeom>
            <a:noFill/>
            <a:ln w="9525">
              <a:solidFill>
                <a:schemeClr val="tx1"/>
              </a:solidFill>
              <a:miter lim="800000"/>
              <a:headEnd/>
              <a:tailEnd/>
            </a:ln>
            <a:effectLst/>
          </p:spPr>
          <p:txBody>
            <a:bodyPr wrap="none" anchor="ctr"/>
            <a:lstStyle/>
            <a:p>
              <a:endParaRPr lang="en-GB"/>
            </a:p>
          </p:txBody>
        </p:sp>
        <p:sp>
          <p:nvSpPr>
            <p:cNvPr id="519212" name="Line 44"/>
            <p:cNvSpPr>
              <a:spLocks noChangeShapeType="1"/>
            </p:cNvSpPr>
            <p:nvPr/>
          </p:nvSpPr>
          <p:spPr bwMode="auto">
            <a:xfrm flipH="1">
              <a:off x="1078" y="1074"/>
              <a:ext cx="218" cy="0"/>
            </a:xfrm>
            <a:prstGeom prst="line">
              <a:avLst/>
            </a:prstGeom>
            <a:noFill/>
            <a:ln w="9525">
              <a:solidFill>
                <a:schemeClr val="tx1"/>
              </a:solidFill>
              <a:round/>
              <a:headEnd/>
              <a:tailEnd type="triangle" w="med" len="med"/>
            </a:ln>
            <a:effectLst/>
          </p:spPr>
          <p:txBody>
            <a:bodyPr/>
            <a:lstStyle/>
            <a:p>
              <a:endParaRPr lang="en-GB"/>
            </a:p>
          </p:txBody>
        </p:sp>
        <p:sp>
          <p:nvSpPr>
            <p:cNvPr id="519213" name="Line 45"/>
            <p:cNvSpPr>
              <a:spLocks noChangeShapeType="1"/>
            </p:cNvSpPr>
            <p:nvPr/>
          </p:nvSpPr>
          <p:spPr bwMode="auto">
            <a:xfrm flipH="1">
              <a:off x="1078" y="1437"/>
              <a:ext cx="218" cy="0"/>
            </a:xfrm>
            <a:prstGeom prst="line">
              <a:avLst/>
            </a:prstGeom>
            <a:noFill/>
            <a:ln w="9525">
              <a:solidFill>
                <a:schemeClr val="tx1"/>
              </a:solidFill>
              <a:round/>
              <a:headEnd/>
              <a:tailEnd type="triangle" w="med" len="med"/>
            </a:ln>
            <a:effectLst/>
          </p:spPr>
          <p:txBody>
            <a:bodyPr/>
            <a:lstStyle/>
            <a:p>
              <a:endParaRPr lang="en-GB"/>
            </a:p>
          </p:txBody>
        </p:sp>
        <p:sp>
          <p:nvSpPr>
            <p:cNvPr id="519214" name="Line 46"/>
            <p:cNvSpPr>
              <a:spLocks noChangeShapeType="1"/>
            </p:cNvSpPr>
            <p:nvPr/>
          </p:nvSpPr>
          <p:spPr bwMode="auto">
            <a:xfrm flipH="1">
              <a:off x="1078" y="1785"/>
              <a:ext cx="218" cy="0"/>
            </a:xfrm>
            <a:prstGeom prst="line">
              <a:avLst/>
            </a:prstGeom>
            <a:noFill/>
            <a:ln w="9525">
              <a:solidFill>
                <a:schemeClr val="tx1"/>
              </a:solidFill>
              <a:round/>
              <a:headEnd/>
              <a:tailEnd type="triangle" w="med" len="med"/>
            </a:ln>
            <a:effectLst/>
          </p:spPr>
          <p:txBody>
            <a:bodyPr/>
            <a:lstStyle/>
            <a:p>
              <a:endParaRPr lang="en-GB"/>
            </a:p>
          </p:txBody>
        </p:sp>
        <p:sp>
          <p:nvSpPr>
            <p:cNvPr id="519215" name="Line 47"/>
            <p:cNvSpPr>
              <a:spLocks noChangeShapeType="1"/>
            </p:cNvSpPr>
            <p:nvPr/>
          </p:nvSpPr>
          <p:spPr bwMode="auto">
            <a:xfrm flipH="1">
              <a:off x="1078" y="2133"/>
              <a:ext cx="218" cy="0"/>
            </a:xfrm>
            <a:prstGeom prst="line">
              <a:avLst/>
            </a:prstGeom>
            <a:noFill/>
            <a:ln w="9525">
              <a:solidFill>
                <a:schemeClr val="tx1"/>
              </a:solidFill>
              <a:round/>
              <a:headEnd/>
              <a:tailEnd type="triangle" w="med" len="med"/>
            </a:ln>
            <a:effectLst/>
          </p:spPr>
          <p:txBody>
            <a:bodyPr/>
            <a:lstStyle/>
            <a:p>
              <a:endParaRPr lang="en-GB"/>
            </a:p>
          </p:txBody>
        </p:sp>
        <p:sp>
          <p:nvSpPr>
            <p:cNvPr id="519239" name="Line 71"/>
            <p:cNvSpPr>
              <a:spLocks noChangeShapeType="1"/>
            </p:cNvSpPr>
            <p:nvPr/>
          </p:nvSpPr>
          <p:spPr bwMode="auto">
            <a:xfrm flipH="1">
              <a:off x="1713" y="1551"/>
              <a:ext cx="0" cy="114"/>
            </a:xfrm>
            <a:prstGeom prst="line">
              <a:avLst/>
            </a:prstGeom>
            <a:noFill/>
            <a:ln w="9525">
              <a:solidFill>
                <a:schemeClr val="tx1"/>
              </a:solidFill>
              <a:round/>
              <a:headEnd/>
              <a:tailEnd type="triangle" w="med" len="med"/>
            </a:ln>
            <a:effectLst/>
          </p:spPr>
          <p:txBody>
            <a:bodyPr/>
            <a:lstStyle/>
            <a:p>
              <a:endParaRPr lang="en-GB"/>
            </a:p>
          </p:txBody>
        </p:sp>
        <p:sp>
          <p:nvSpPr>
            <p:cNvPr id="519240" name="Line 72"/>
            <p:cNvSpPr>
              <a:spLocks noChangeShapeType="1"/>
            </p:cNvSpPr>
            <p:nvPr/>
          </p:nvSpPr>
          <p:spPr bwMode="auto">
            <a:xfrm flipH="1">
              <a:off x="1713" y="1899"/>
              <a:ext cx="0" cy="114"/>
            </a:xfrm>
            <a:prstGeom prst="line">
              <a:avLst/>
            </a:prstGeom>
            <a:noFill/>
            <a:ln w="9525">
              <a:solidFill>
                <a:schemeClr val="tx1"/>
              </a:solidFill>
              <a:round/>
              <a:headEnd/>
              <a:tailEnd type="triangle" w="med" len="med"/>
            </a:ln>
            <a:effectLst/>
          </p:spPr>
          <p:txBody>
            <a:bodyPr/>
            <a:lstStyle/>
            <a:p>
              <a:endParaRPr lang="en-GB"/>
            </a:p>
          </p:txBody>
        </p:sp>
      </p:grpSp>
      <p:sp>
        <p:nvSpPr>
          <p:cNvPr id="519218" name="Text Box 50"/>
          <p:cNvSpPr txBox="1">
            <a:spLocks noChangeArrowheads="1"/>
          </p:cNvSpPr>
          <p:nvPr/>
        </p:nvSpPr>
        <p:spPr bwMode="auto">
          <a:xfrm>
            <a:off x="5722938" y="1524000"/>
            <a:ext cx="1316037" cy="376238"/>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S</a:t>
            </a:r>
          </a:p>
        </p:txBody>
      </p:sp>
      <p:sp>
        <p:nvSpPr>
          <p:cNvPr id="519219" name="Text Box 51"/>
          <p:cNvSpPr txBox="1">
            <a:spLocks noChangeArrowheads="1"/>
          </p:cNvSpPr>
          <p:nvPr/>
        </p:nvSpPr>
        <p:spPr bwMode="auto">
          <a:xfrm>
            <a:off x="5722938" y="2084388"/>
            <a:ext cx="1316037" cy="376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H</a:t>
            </a:r>
          </a:p>
        </p:txBody>
      </p:sp>
      <p:sp>
        <p:nvSpPr>
          <p:cNvPr id="519221" name="Text Box 53"/>
          <p:cNvSpPr txBox="1">
            <a:spLocks noChangeArrowheads="1"/>
          </p:cNvSpPr>
          <p:nvPr/>
        </p:nvSpPr>
        <p:spPr bwMode="auto">
          <a:xfrm>
            <a:off x="5722938" y="2643188"/>
            <a:ext cx="1316037" cy="376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A</a:t>
            </a:r>
          </a:p>
        </p:txBody>
      </p:sp>
      <p:sp>
        <p:nvSpPr>
          <p:cNvPr id="519223" name="Text Box 55"/>
          <p:cNvSpPr txBox="1">
            <a:spLocks noChangeArrowheads="1"/>
          </p:cNvSpPr>
          <p:nvPr/>
        </p:nvSpPr>
        <p:spPr bwMode="auto">
          <a:xfrm>
            <a:off x="5722938" y="3198813"/>
            <a:ext cx="1316037" cy="376237"/>
          </a:xfrm>
          <a:prstGeom prst="rect">
            <a:avLst/>
          </a:prstGeom>
          <a:noFill/>
          <a:ln w="9525">
            <a:solidFill>
              <a:schemeClr val="tx1"/>
            </a:solidFill>
            <a:miter lim="800000"/>
            <a:headEnd/>
            <a:tailEnd/>
          </a:ln>
          <a:effectLst/>
        </p:spPr>
        <p:txBody>
          <a:bodyPr>
            <a:spAutoFit/>
          </a:bodyPr>
          <a:lstStyle/>
          <a:p>
            <a:pPr algn="ctr">
              <a:spcBef>
                <a:spcPct val="50000"/>
              </a:spcBef>
            </a:pPr>
            <a:r>
              <a:rPr lang="en-US">
                <a:solidFill>
                  <a:schemeClr val="tx1"/>
                </a:solidFill>
              </a:rPr>
              <a:t>D</a:t>
            </a:r>
          </a:p>
        </p:txBody>
      </p:sp>
      <p:sp>
        <p:nvSpPr>
          <p:cNvPr id="519234" name="Line 66"/>
          <p:cNvSpPr>
            <a:spLocks noChangeShapeType="1"/>
          </p:cNvSpPr>
          <p:nvPr/>
        </p:nvSpPr>
        <p:spPr bwMode="auto">
          <a:xfrm>
            <a:off x="7038975" y="1647825"/>
            <a:ext cx="276225" cy="0"/>
          </a:xfrm>
          <a:prstGeom prst="line">
            <a:avLst/>
          </a:prstGeom>
          <a:noFill/>
          <a:ln w="9525">
            <a:solidFill>
              <a:schemeClr val="hlink"/>
            </a:solidFill>
            <a:round/>
            <a:headEnd/>
            <a:tailEnd/>
          </a:ln>
          <a:effectLst/>
        </p:spPr>
        <p:txBody>
          <a:bodyPr/>
          <a:lstStyle/>
          <a:p>
            <a:endParaRPr lang="en-GB"/>
          </a:p>
        </p:txBody>
      </p:sp>
      <p:sp>
        <p:nvSpPr>
          <p:cNvPr id="519235" name="Line 67"/>
          <p:cNvSpPr>
            <a:spLocks noChangeShapeType="1"/>
          </p:cNvSpPr>
          <p:nvPr/>
        </p:nvSpPr>
        <p:spPr bwMode="auto">
          <a:xfrm>
            <a:off x="7315200" y="1647825"/>
            <a:ext cx="0" cy="1671638"/>
          </a:xfrm>
          <a:prstGeom prst="line">
            <a:avLst/>
          </a:prstGeom>
          <a:noFill/>
          <a:ln w="9525">
            <a:solidFill>
              <a:schemeClr val="hlink"/>
            </a:solidFill>
            <a:round/>
            <a:headEnd/>
            <a:tailEnd/>
          </a:ln>
          <a:effectLst/>
        </p:spPr>
        <p:txBody>
          <a:bodyPr/>
          <a:lstStyle/>
          <a:p>
            <a:endParaRPr lang="en-GB"/>
          </a:p>
        </p:txBody>
      </p:sp>
      <p:sp>
        <p:nvSpPr>
          <p:cNvPr id="519236" name="Line 68"/>
          <p:cNvSpPr>
            <a:spLocks noChangeShapeType="1"/>
          </p:cNvSpPr>
          <p:nvPr/>
        </p:nvSpPr>
        <p:spPr bwMode="auto">
          <a:xfrm flipH="1">
            <a:off x="7038975" y="3319463"/>
            <a:ext cx="276225" cy="0"/>
          </a:xfrm>
          <a:prstGeom prst="line">
            <a:avLst/>
          </a:prstGeom>
          <a:noFill/>
          <a:ln w="9525">
            <a:solidFill>
              <a:schemeClr val="hlink"/>
            </a:solidFill>
            <a:round/>
            <a:headEnd/>
            <a:tailEnd type="triangle" w="med" len="med"/>
          </a:ln>
          <a:effectLst/>
        </p:spPr>
        <p:txBody>
          <a:bodyPr/>
          <a:lstStyle/>
          <a:p>
            <a:endParaRPr lang="en-GB"/>
          </a:p>
        </p:txBody>
      </p:sp>
      <p:sp>
        <p:nvSpPr>
          <p:cNvPr id="519241" name="Line 73"/>
          <p:cNvSpPr>
            <a:spLocks noChangeShapeType="1"/>
          </p:cNvSpPr>
          <p:nvPr/>
        </p:nvSpPr>
        <p:spPr bwMode="auto">
          <a:xfrm flipH="1">
            <a:off x="6376988" y="1905000"/>
            <a:ext cx="0" cy="180975"/>
          </a:xfrm>
          <a:prstGeom prst="line">
            <a:avLst/>
          </a:prstGeom>
          <a:noFill/>
          <a:ln w="9525">
            <a:solidFill>
              <a:schemeClr val="tx1"/>
            </a:solidFill>
            <a:round/>
            <a:headEnd/>
            <a:tailEnd type="triangle" w="med" len="med"/>
          </a:ln>
          <a:effectLst/>
        </p:spPr>
        <p:txBody>
          <a:bodyPr/>
          <a:lstStyle/>
          <a:p>
            <a:endParaRPr lang="en-GB"/>
          </a:p>
        </p:txBody>
      </p:sp>
      <p:sp>
        <p:nvSpPr>
          <p:cNvPr id="519242" name="Text Box 74"/>
          <p:cNvSpPr txBox="1">
            <a:spLocks noChangeArrowheads="1"/>
          </p:cNvSpPr>
          <p:nvPr/>
        </p:nvSpPr>
        <p:spPr bwMode="auto">
          <a:xfrm>
            <a:off x="4953000" y="2362200"/>
            <a:ext cx="415925" cy="366713"/>
          </a:xfrm>
          <a:prstGeom prst="rect">
            <a:avLst/>
          </a:prstGeom>
          <a:noFill/>
          <a:ln w="9525">
            <a:noFill/>
            <a:miter lim="800000"/>
            <a:headEnd/>
            <a:tailEnd/>
          </a:ln>
          <a:effectLst/>
        </p:spPr>
        <p:txBody>
          <a:bodyPr>
            <a:spAutoFit/>
          </a:bodyPr>
          <a:lstStyle/>
          <a:p>
            <a:pPr algn="ctr">
              <a:spcBef>
                <a:spcPct val="50000"/>
              </a:spcBef>
            </a:pPr>
            <a:r>
              <a:rPr lang="en-US">
                <a:solidFill>
                  <a:schemeClr val="tx1"/>
                </a:solidFill>
              </a:rPr>
              <a:t>I</a:t>
            </a:r>
          </a:p>
        </p:txBody>
      </p:sp>
      <p:sp>
        <p:nvSpPr>
          <p:cNvPr id="519243" name="Rectangle 75"/>
          <p:cNvSpPr>
            <a:spLocks noChangeArrowheads="1"/>
          </p:cNvSpPr>
          <p:nvPr/>
        </p:nvSpPr>
        <p:spPr bwMode="auto">
          <a:xfrm>
            <a:off x="4953000" y="1524000"/>
            <a:ext cx="415925" cy="2047875"/>
          </a:xfrm>
          <a:prstGeom prst="rect">
            <a:avLst/>
          </a:prstGeom>
          <a:noFill/>
          <a:ln w="9525">
            <a:solidFill>
              <a:schemeClr val="tx1"/>
            </a:solidFill>
            <a:miter lim="800000"/>
            <a:headEnd/>
            <a:tailEnd/>
          </a:ln>
          <a:effectLst/>
        </p:spPr>
        <p:txBody>
          <a:bodyPr wrap="none" anchor="ctr"/>
          <a:lstStyle/>
          <a:p>
            <a:endParaRPr lang="en-GB"/>
          </a:p>
        </p:txBody>
      </p:sp>
      <p:sp>
        <p:nvSpPr>
          <p:cNvPr id="519244" name="Line 76"/>
          <p:cNvSpPr>
            <a:spLocks noChangeShapeType="1"/>
          </p:cNvSpPr>
          <p:nvPr/>
        </p:nvSpPr>
        <p:spPr bwMode="auto">
          <a:xfrm flipH="1">
            <a:off x="5368925" y="1704975"/>
            <a:ext cx="346075" cy="0"/>
          </a:xfrm>
          <a:prstGeom prst="line">
            <a:avLst/>
          </a:prstGeom>
          <a:noFill/>
          <a:ln w="9525">
            <a:solidFill>
              <a:schemeClr val="tx1"/>
            </a:solidFill>
            <a:round/>
            <a:headEnd/>
            <a:tailEnd type="triangle" w="med" len="med"/>
          </a:ln>
          <a:effectLst/>
        </p:spPr>
        <p:txBody>
          <a:bodyPr/>
          <a:lstStyle/>
          <a:p>
            <a:endParaRPr lang="en-GB"/>
          </a:p>
        </p:txBody>
      </p:sp>
      <p:sp>
        <p:nvSpPr>
          <p:cNvPr id="519245" name="Line 77"/>
          <p:cNvSpPr>
            <a:spLocks noChangeShapeType="1"/>
          </p:cNvSpPr>
          <p:nvPr/>
        </p:nvSpPr>
        <p:spPr bwMode="auto">
          <a:xfrm flipH="1">
            <a:off x="5368925" y="2281238"/>
            <a:ext cx="346075" cy="0"/>
          </a:xfrm>
          <a:prstGeom prst="line">
            <a:avLst/>
          </a:prstGeom>
          <a:noFill/>
          <a:ln w="9525">
            <a:solidFill>
              <a:schemeClr val="tx1"/>
            </a:solidFill>
            <a:round/>
            <a:headEnd/>
            <a:tailEnd type="triangle" w="med" len="med"/>
          </a:ln>
          <a:effectLst/>
        </p:spPr>
        <p:txBody>
          <a:bodyPr/>
          <a:lstStyle/>
          <a:p>
            <a:endParaRPr lang="en-GB"/>
          </a:p>
        </p:txBody>
      </p:sp>
      <p:sp>
        <p:nvSpPr>
          <p:cNvPr id="519246" name="Line 78"/>
          <p:cNvSpPr>
            <a:spLocks noChangeShapeType="1"/>
          </p:cNvSpPr>
          <p:nvPr/>
        </p:nvSpPr>
        <p:spPr bwMode="auto">
          <a:xfrm flipH="1">
            <a:off x="5368925" y="2833688"/>
            <a:ext cx="346075" cy="0"/>
          </a:xfrm>
          <a:prstGeom prst="line">
            <a:avLst/>
          </a:prstGeom>
          <a:noFill/>
          <a:ln w="9525">
            <a:solidFill>
              <a:schemeClr val="tx1"/>
            </a:solidFill>
            <a:round/>
            <a:headEnd/>
            <a:tailEnd type="triangle" w="med" len="med"/>
          </a:ln>
          <a:effectLst/>
        </p:spPr>
        <p:txBody>
          <a:bodyPr/>
          <a:lstStyle/>
          <a:p>
            <a:endParaRPr lang="en-GB"/>
          </a:p>
        </p:txBody>
      </p:sp>
      <p:sp>
        <p:nvSpPr>
          <p:cNvPr id="519247" name="Line 79"/>
          <p:cNvSpPr>
            <a:spLocks noChangeShapeType="1"/>
          </p:cNvSpPr>
          <p:nvPr/>
        </p:nvSpPr>
        <p:spPr bwMode="auto">
          <a:xfrm flipH="1">
            <a:off x="5368925" y="3386138"/>
            <a:ext cx="346075" cy="0"/>
          </a:xfrm>
          <a:prstGeom prst="line">
            <a:avLst/>
          </a:prstGeom>
          <a:noFill/>
          <a:ln w="9525">
            <a:solidFill>
              <a:schemeClr val="tx1"/>
            </a:solidFill>
            <a:round/>
            <a:headEnd/>
            <a:tailEnd type="triangle" w="med" len="med"/>
          </a:ln>
          <a:effectLst/>
        </p:spPr>
        <p:txBody>
          <a:bodyPr/>
          <a:lstStyle/>
          <a:p>
            <a:endParaRPr lang="en-GB"/>
          </a:p>
        </p:txBody>
      </p:sp>
      <p:sp>
        <p:nvSpPr>
          <p:cNvPr id="519248" name="Line 80"/>
          <p:cNvSpPr>
            <a:spLocks noChangeShapeType="1"/>
          </p:cNvSpPr>
          <p:nvPr/>
        </p:nvSpPr>
        <p:spPr bwMode="auto">
          <a:xfrm flipH="1">
            <a:off x="6376988" y="2462213"/>
            <a:ext cx="0" cy="180975"/>
          </a:xfrm>
          <a:prstGeom prst="line">
            <a:avLst/>
          </a:prstGeom>
          <a:noFill/>
          <a:ln w="9525">
            <a:solidFill>
              <a:schemeClr val="tx1"/>
            </a:solidFill>
            <a:round/>
            <a:headEnd/>
            <a:tailEnd type="triangle" w="med" len="med"/>
          </a:ln>
          <a:effectLst/>
        </p:spPr>
        <p:txBody>
          <a:bodyPr/>
          <a:lstStyle/>
          <a:p>
            <a:endParaRPr lang="en-GB"/>
          </a:p>
        </p:txBody>
      </p:sp>
      <p:sp>
        <p:nvSpPr>
          <p:cNvPr id="519249" name="Line 81"/>
          <p:cNvSpPr>
            <a:spLocks noChangeShapeType="1"/>
          </p:cNvSpPr>
          <p:nvPr/>
        </p:nvSpPr>
        <p:spPr bwMode="auto">
          <a:xfrm flipH="1">
            <a:off x="6376988" y="3014663"/>
            <a:ext cx="0" cy="180975"/>
          </a:xfrm>
          <a:prstGeom prst="line">
            <a:avLst/>
          </a:prstGeom>
          <a:noFill/>
          <a:ln w="9525">
            <a:solidFill>
              <a:schemeClr val="tx1"/>
            </a:solidFill>
            <a:round/>
            <a:headEnd/>
            <a:tailEnd type="triangle" w="med" len="med"/>
          </a:ln>
          <a:effec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9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5105400" y="0"/>
            <a:ext cx="3733800" cy="381000"/>
          </a:xfrm>
          <a:prstGeom prst="rect">
            <a:avLst/>
          </a:prstGeom>
        </p:spPr>
        <p:txBody>
          <a:bodyPr/>
          <a:lstStyle/>
          <a:p>
            <a:r>
              <a:rPr lang="en-US" sz="1200" dirty="0" err="1"/>
              <a:t>Reinder</a:t>
            </a:r>
            <a:r>
              <a:rPr lang="en-US" sz="1200" dirty="0"/>
              <a:t> J. </a:t>
            </a:r>
            <a:r>
              <a:rPr lang="en-US" sz="1200" dirty="0" err="1"/>
              <a:t>Bril</a:t>
            </a:r>
            <a:r>
              <a:rPr lang="en-US" sz="1200" dirty="0"/>
              <a:t>, r.j.bril@tue.nl</a:t>
            </a:r>
          </a:p>
          <a:p>
            <a:r>
              <a:rPr lang="en-GB" sz="1200" dirty="0"/>
              <a:t>TU/e </a:t>
            </a:r>
            <a:r>
              <a:rPr lang="en-GB" sz="1200" dirty="0" err="1"/>
              <a:t>Informatica</a:t>
            </a:r>
            <a:r>
              <a:rPr lang="en-GB" sz="1200" dirty="0"/>
              <a:t>, System Architecture and Networking</a:t>
            </a:r>
            <a:endParaRPr lang="en-US" sz="1200" dirty="0"/>
          </a:p>
        </p:txBody>
      </p:sp>
      <p:sp>
        <p:nvSpPr>
          <p:cNvPr id="5" name="Slide Number Placeholder 4"/>
          <p:cNvSpPr>
            <a:spLocks noGrp="1"/>
          </p:cNvSpPr>
          <p:nvPr>
            <p:ph type="sldNum" sz="quarter" idx="4294967295"/>
          </p:nvPr>
        </p:nvSpPr>
        <p:spPr>
          <a:xfrm>
            <a:off x="7239000" y="6400800"/>
            <a:ext cx="1905000" cy="457200"/>
          </a:xfrm>
          <a:prstGeom prst="rect">
            <a:avLst/>
          </a:prstGeom>
        </p:spPr>
        <p:txBody>
          <a:bodyPr/>
          <a:lstStyle/>
          <a:p>
            <a:fld id="{BA0B7266-B4A6-453C-ABAD-28C54653B44E}" type="slidenum">
              <a:rPr lang="en-US"/>
              <a:pPr/>
              <a:t>79</a:t>
            </a:fld>
            <a:endParaRPr lang="en-US"/>
          </a:p>
        </p:txBody>
      </p:sp>
      <p:sp>
        <p:nvSpPr>
          <p:cNvPr id="486402" name="Rectangle 2"/>
          <p:cNvSpPr>
            <a:spLocks noGrp="1" noChangeArrowheads="1"/>
          </p:cNvSpPr>
          <p:nvPr>
            <p:ph type="title"/>
          </p:nvPr>
        </p:nvSpPr>
        <p:spPr/>
        <p:txBody>
          <a:bodyPr/>
          <a:lstStyle/>
          <a:p>
            <a:r>
              <a:rPr lang="en-GB" dirty="0"/>
              <a:t>Application domain</a:t>
            </a:r>
          </a:p>
        </p:txBody>
      </p:sp>
      <p:sp>
        <p:nvSpPr>
          <p:cNvPr id="486403" name="Rectangle 3"/>
          <p:cNvSpPr>
            <a:spLocks noGrp="1" noChangeArrowheads="1"/>
          </p:cNvSpPr>
          <p:nvPr>
            <p:ph type="body" idx="1"/>
          </p:nvPr>
        </p:nvSpPr>
        <p:spPr>
          <a:xfrm>
            <a:off x="428596" y="1177942"/>
            <a:ext cx="8135937" cy="4608512"/>
          </a:xfrm>
        </p:spPr>
        <p:txBody>
          <a:bodyPr/>
          <a:lstStyle/>
          <a:p>
            <a:r>
              <a:rPr lang="en-GB" sz="2800" dirty="0"/>
              <a:t>Ensure conformance to an architecture !</a:t>
            </a:r>
          </a:p>
          <a:p>
            <a:pPr lvl="1"/>
            <a:r>
              <a:rPr lang="en-GB" sz="2800" dirty="0"/>
              <a:t>Keep the architecture up-to-date</a:t>
            </a:r>
          </a:p>
          <a:p>
            <a:r>
              <a:rPr lang="en-GB" sz="2800" dirty="0"/>
              <a:t>Approach using relation algebra (RPA):</a:t>
            </a:r>
          </a:p>
          <a:p>
            <a:pPr lvl="1"/>
            <a:r>
              <a:rPr lang="en-GB" sz="2800" dirty="0"/>
              <a:t>Represent the “intended” architecture in RPA.</a:t>
            </a:r>
          </a:p>
          <a:p>
            <a:pPr lvl="1"/>
            <a:r>
              <a:rPr lang="en-GB" sz="2800" dirty="0"/>
              <a:t>Extract the “derived” architecture from the implementation, and represent in RPA.</a:t>
            </a:r>
          </a:p>
          <a:p>
            <a:pPr lvl="1"/>
            <a:r>
              <a:rPr lang="en-GB" sz="2800" dirty="0"/>
              <a:t>Express “conformance” in RPA.</a:t>
            </a:r>
          </a:p>
          <a:p>
            <a:pPr lvl="1"/>
            <a:r>
              <a:rPr lang="en-GB" sz="2800" dirty="0"/>
              <a:t>Ensure conformance by means of verification (using RPA) and improvements (i.e. control).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fld id="{5EFD5C86-A389-46A9-A932-B3DFECB56BE2}" type="slidenum">
              <a:rPr lang="en-US" sz="1400">
                <a:latin typeface="Arial" charset="0"/>
              </a:rPr>
              <a:pPr/>
              <a:t>8</a:t>
            </a:fld>
            <a:endParaRPr lang="en-US" sz="1400">
              <a:latin typeface="Arial" charset="0"/>
            </a:endParaRPr>
          </a:p>
        </p:txBody>
      </p:sp>
      <p:sp>
        <p:nvSpPr>
          <p:cNvPr id="16387" name="Rectangle 2"/>
          <p:cNvSpPr>
            <a:spLocks noGrp="1" noChangeArrowheads="1"/>
          </p:cNvSpPr>
          <p:nvPr>
            <p:ph type="title" idx="4294967295"/>
          </p:nvPr>
        </p:nvSpPr>
        <p:spPr>
          <a:xfrm>
            <a:off x="0" y="274638"/>
            <a:ext cx="8229600" cy="1143000"/>
          </a:xfrm>
        </p:spPr>
        <p:txBody>
          <a:bodyPr/>
          <a:lstStyle/>
          <a:p>
            <a:r>
              <a:rPr lang="en-US" smtClean="0"/>
              <a:t>Program Understanding</a:t>
            </a:r>
          </a:p>
        </p:txBody>
      </p:sp>
      <p:sp>
        <p:nvSpPr>
          <p:cNvPr id="16388" name="Rectangle 3"/>
          <p:cNvSpPr>
            <a:spLocks noGrp="1" noChangeArrowheads="1"/>
          </p:cNvSpPr>
          <p:nvPr>
            <p:ph idx="4294967295"/>
          </p:nvPr>
        </p:nvSpPr>
        <p:spPr>
          <a:xfrm>
            <a:off x="683568" y="1484784"/>
            <a:ext cx="8229600" cy="4525963"/>
          </a:xfrm>
        </p:spPr>
        <p:txBody>
          <a:bodyPr/>
          <a:lstStyle/>
          <a:p>
            <a:r>
              <a:rPr lang="en-US" dirty="0" smtClean="0"/>
              <a:t>the task of building </a:t>
            </a:r>
            <a:r>
              <a:rPr lang="en-US" dirty="0" smtClean="0">
                <a:solidFill>
                  <a:schemeClr val="hlink"/>
                </a:solidFill>
              </a:rPr>
              <a:t>mental models</a:t>
            </a:r>
            <a:r>
              <a:rPr lang="en-US" dirty="0" smtClean="0"/>
              <a:t> of an underlying software system </a:t>
            </a:r>
          </a:p>
          <a:p>
            <a:r>
              <a:rPr lang="en-US" dirty="0" smtClean="0"/>
              <a:t>at various </a:t>
            </a:r>
            <a:r>
              <a:rPr lang="en-US" dirty="0" smtClean="0">
                <a:solidFill>
                  <a:schemeClr val="hlink"/>
                </a:solidFill>
              </a:rPr>
              <a:t>abstraction levels</a:t>
            </a:r>
            <a:r>
              <a:rPr lang="en-US" dirty="0" smtClean="0"/>
              <a:t>, ranging from </a:t>
            </a:r>
          </a:p>
          <a:p>
            <a:pPr lvl="1"/>
            <a:r>
              <a:rPr lang="en-US" dirty="0" smtClean="0"/>
              <a:t>models of the </a:t>
            </a:r>
            <a:r>
              <a:rPr lang="en-US" dirty="0" smtClean="0">
                <a:solidFill>
                  <a:schemeClr val="hlink"/>
                </a:solidFill>
              </a:rPr>
              <a:t>code</a:t>
            </a:r>
            <a:r>
              <a:rPr lang="en-US" dirty="0" smtClean="0"/>
              <a:t> itself to </a:t>
            </a:r>
          </a:p>
          <a:p>
            <a:pPr lvl="1"/>
            <a:r>
              <a:rPr lang="en-US" dirty="0" smtClean="0"/>
              <a:t>ones of the underlying  </a:t>
            </a:r>
            <a:r>
              <a:rPr lang="en-US" dirty="0" smtClean="0">
                <a:solidFill>
                  <a:schemeClr val="hlink"/>
                </a:solidFill>
              </a:rPr>
              <a:t>application</a:t>
            </a:r>
            <a:r>
              <a:rPr lang="en-US" dirty="0" smtClean="0"/>
              <a:t> domain, </a:t>
            </a:r>
          </a:p>
          <a:p>
            <a:r>
              <a:rPr lang="en-US" dirty="0" smtClean="0"/>
              <a:t>for software maintenance, evolution, and reengineering </a:t>
            </a:r>
            <a:r>
              <a:rPr lang="en-US" dirty="0" smtClean="0">
                <a:solidFill>
                  <a:schemeClr val="hlink"/>
                </a:solidFill>
              </a:rPr>
              <a:t>purposes</a:t>
            </a:r>
            <a:endParaRPr lang="en-US" dirty="0" smtClean="0"/>
          </a:p>
        </p:txBody>
      </p:sp>
      <p:sp>
        <p:nvSpPr>
          <p:cNvPr id="498692" name="Oval 4"/>
          <p:cNvSpPr>
            <a:spLocks noChangeArrowheads="1"/>
          </p:cNvSpPr>
          <p:nvPr/>
        </p:nvSpPr>
        <p:spPr bwMode="auto">
          <a:xfrm>
            <a:off x="6084168" y="5229200"/>
            <a:ext cx="2677045" cy="1190625"/>
          </a:xfrm>
          <a:prstGeom prst="ellipse">
            <a:avLst/>
          </a:prstGeom>
          <a:solidFill>
            <a:schemeClr val="accent6">
              <a:lumMod val="40000"/>
              <a:lumOff val="60000"/>
            </a:schemeClr>
          </a:solidFill>
          <a:ln w="28575">
            <a:solidFill>
              <a:srgbClr val="F61E3D"/>
            </a:solidFill>
            <a:round/>
            <a:headEnd/>
            <a:tailEnd type="none" w="lg" len="lg"/>
          </a:ln>
          <a:effectLst/>
          <a:extLst/>
        </p:spPr>
        <p:txBody>
          <a:bodyPr wrap="none" anchor="ctr"/>
          <a:lstStyle/>
          <a:p>
            <a:pPr algn="ctr">
              <a:defRPr/>
            </a:pPr>
            <a:r>
              <a:rPr lang="en-US" dirty="0" smtClean="0">
                <a:latin typeface="+mj-lt"/>
              </a:rPr>
              <a:t>~50</a:t>
            </a:r>
            <a:r>
              <a:rPr lang="en-US" dirty="0">
                <a:latin typeface="+mj-lt"/>
              </a:rPr>
              <a:t>% of </a:t>
            </a:r>
          </a:p>
          <a:p>
            <a:pPr algn="ctr">
              <a:defRPr/>
            </a:pPr>
            <a:r>
              <a:rPr lang="en-US" dirty="0">
                <a:latin typeface="+mj-lt"/>
              </a:rPr>
              <a:t>maintenance</a:t>
            </a:r>
          </a:p>
          <a:p>
            <a:pPr algn="ctr">
              <a:defRPr/>
            </a:pPr>
            <a:r>
              <a:rPr lang="en-US" dirty="0">
                <a:latin typeface="+mj-lt"/>
              </a:rPr>
              <a:t>effort!!</a:t>
            </a:r>
          </a:p>
        </p:txBody>
      </p:sp>
    </p:spTree>
    <p:extLst>
      <p:ext uri="{BB962C8B-B14F-4D97-AF65-F5344CB8AC3E}">
        <p14:creationId xmlns:p14="http://schemas.microsoft.com/office/powerpoint/2010/main" val="26743932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7239000" y="6400800"/>
            <a:ext cx="1905000" cy="457200"/>
          </a:xfrm>
          <a:prstGeom prst="rect">
            <a:avLst/>
          </a:prstGeom>
        </p:spPr>
        <p:txBody>
          <a:bodyPr/>
          <a:lstStyle/>
          <a:p>
            <a:fld id="{4D04390B-A2CA-4EC1-9CF6-4564A977B563}" type="slidenum">
              <a:rPr lang="en-US"/>
              <a:pPr/>
              <a:t>80</a:t>
            </a:fld>
            <a:endParaRPr lang="en-US"/>
          </a:p>
        </p:txBody>
      </p:sp>
      <p:graphicFrame>
        <p:nvGraphicFramePr>
          <p:cNvPr id="420866" name="Object 2"/>
          <p:cNvGraphicFramePr>
            <a:graphicFrameLocks noChangeAspect="1"/>
          </p:cNvGraphicFramePr>
          <p:nvPr/>
        </p:nvGraphicFramePr>
        <p:xfrm>
          <a:off x="914400" y="1524000"/>
          <a:ext cx="3305175" cy="3021013"/>
        </p:xfrm>
        <a:graphic>
          <a:graphicData uri="http://schemas.openxmlformats.org/presentationml/2006/ole">
            <mc:AlternateContent xmlns:mc="http://schemas.openxmlformats.org/markup-compatibility/2006">
              <mc:Choice xmlns:v="urn:schemas-microsoft-com:vml" Requires="v">
                <p:oleObj spid="_x0000_s691324" name="Picture" r:id="rId4" imgW="2924280" imgH="2467080" progId="Word.Picture.8">
                  <p:embed/>
                </p:oleObj>
              </mc:Choice>
              <mc:Fallback>
                <p:oleObj name="Picture" r:id="rId4" imgW="2924280" imgH="246708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3305175"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0867" name="Rectangle 3"/>
          <p:cNvSpPr>
            <a:spLocks noChangeArrowheads="1"/>
          </p:cNvSpPr>
          <p:nvPr/>
        </p:nvSpPr>
        <p:spPr bwMode="auto">
          <a:xfrm>
            <a:off x="4584700" y="1905000"/>
            <a:ext cx="3714750" cy="2286000"/>
          </a:xfrm>
          <a:prstGeom prst="rect">
            <a:avLst/>
          </a:prstGeom>
          <a:noFill/>
          <a:ln w="9525">
            <a:noFill/>
            <a:miter lim="800000"/>
            <a:headEnd/>
            <a:tailEnd/>
          </a:ln>
        </p:spPr>
        <p:txBody>
          <a:bodyPr/>
          <a:lstStyle/>
          <a:p>
            <a:endParaRPr lang="en-GB"/>
          </a:p>
        </p:txBody>
      </p:sp>
      <p:graphicFrame>
        <p:nvGraphicFramePr>
          <p:cNvPr id="420868" name="Object 4"/>
          <p:cNvGraphicFramePr>
            <a:graphicFrameLocks noChangeAspect="1"/>
          </p:cNvGraphicFramePr>
          <p:nvPr/>
        </p:nvGraphicFramePr>
        <p:xfrm>
          <a:off x="4783138" y="2032000"/>
          <a:ext cx="3522662" cy="2235200"/>
        </p:xfrm>
        <a:graphic>
          <a:graphicData uri="http://schemas.openxmlformats.org/presentationml/2006/ole">
            <mc:AlternateContent xmlns:mc="http://schemas.openxmlformats.org/markup-compatibility/2006">
              <mc:Choice xmlns:v="urn:schemas-microsoft-com:vml" Requires="v">
                <p:oleObj spid="_x0000_s691325" name="Picture" r:id="rId6" imgW="2714760" imgH="1590840" progId="Word.Picture.8">
                  <p:embed/>
                </p:oleObj>
              </mc:Choice>
              <mc:Fallback>
                <p:oleObj name="Picture" r:id="rId6" imgW="2714760" imgH="1590840" progId="Word.Picture.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3138" y="2032000"/>
                        <a:ext cx="3522662"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0869" name="Rectangle 5"/>
          <p:cNvSpPr>
            <a:spLocks noGrp="1" noChangeArrowheads="1"/>
          </p:cNvSpPr>
          <p:nvPr>
            <p:ph type="title"/>
          </p:nvPr>
        </p:nvSpPr>
        <p:spPr/>
        <p:txBody>
          <a:bodyPr/>
          <a:lstStyle/>
          <a:p>
            <a:r>
              <a:rPr lang="en-GB" dirty="0" smtClean="0"/>
              <a:t>System Representation</a:t>
            </a:r>
            <a:endParaRPr lang="en-GB" dirty="0"/>
          </a:p>
        </p:txBody>
      </p:sp>
      <p:sp>
        <p:nvSpPr>
          <p:cNvPr id="420870" name="Text Box 6"/>
          <p:cNvSpPr txBox="1">
            <a:spLocks noChangeArrowheads="1"/>
          </p:cNvSpPr>
          <p:nvPr/>
        </p:nvSpPr>
        <p:spPr bwMode="auto">
          <a:xfrm>
            <a:off x="1958975" y="4967288"/>
            <a:ext cx="5672138" cy="822325"/>
          </a:xfrm>
          <a:prstGeom prst="rect">
            <a:avLst/>
          </a:prstGeom>
          <a:noFill/>
          <a:ln w="12700">
            <a:noFill/>
            <a:miter lim="800000"/>
            <a:headEnd/>
            <a:tailEnd/>
          </a:ln>
          <a:effectLst/>
        </p:spPr>
        <p:txBody>
          <a:bodyPr>
            <a:spAutoFit/>
          </a:bodyPr>
          <a:lstStyle/>
          <a:p>
            <a:pPr algn="ctr" defTabSz="762000">
              <a:spcBef>
                <a:spcPct val="50000"/>
              </a:spcBef>
              <a:buClrTx/>
            </a:pPr>
            <a:r>
              <a:rPr lang="en-GB" sz="2400" b="0">
                <a:solidFill>
                  <a:schemeClr val="tx1"/>
                </a:solidFill>
              </a:rPr>
              <a:t>System S is </a:t>
            </a:r>
            <a:r>
              <a:rPr lang="en-GB" sz="2400" b="0" i="1">
                <a:solidFill>
                  <a:schemeClr val="tx1"/>
                </a:solidFill>
              </a:rPr>
              <a:t>balanced, and</a:t>
            </a:r>
            <a:br>
              <a:rPr lang="en-GB" sz="2400" b="0" i="1">
                <a:solidFill>
                  <a:schemeClr val="tx1"/>
                </a:solidFill>
              </a:rPr>
            </a:br>
            <a:r>
              <a:rPr lang="en-GB" sz="2400" b="0">
                <a:solidFill>
                  <a:schemeClr val="tx1"/>
                </a:solidFill>
              </a:rPr>
              <a:t>the decomposition tree has </a:t>
            </a:r>
            <a:r>
              <a:rPr lang="en-GB" sz="2400" b="0" i="1">
                <a:solidFill>
                  <a:schemeClr val="tx1"/>
                </a:solidFill>
              </a:rPr>
              <a:t>3 levels</a:t>
            </a:r>
            <a:endParaRPr lang="en-GB" sz="2400" b="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7239000" y="6400800"/>
            <a:ext cx="1905000" cy="457200"/>
          </a:xfrm>
          <a:prstGeom prst="rect">
            <a:avLst/>
          </a:prstGeom>
        </p:spPr>
        <p:txBody>
          <a:bodyPr/>
          <a:lstStyle/>
          <a:p>
            <a:fld id="{5626CBA3-DB49-4D71-99B4-CFF9C6944943}" type="slidenum">
              <a:rPr lang="en-US"/>
              <a:pPr/>
              <a:t>81</a:t>
            </a:fld>
            <a:endParaRPr lang="en-US"/>
          </a:p>
        </p:txBody>
      </p:sp>
      <p:graphicFrame>
        <p:nvGraphicFramePr>
          <p:cNvPr id="445442" name="Object 2"/>
          <p:cNvGraphicFramePr>
            <a:graphicFrameLocks noChangeAspect="1"/>
          </p:cNvGraphicFramePr>
          <p:nvPr/>
        </p:nvGraphicFramePr>
        <p:xfrm>
          <a:off x="914400" y="1524000"/>
          <a:ext cx="3305175" cy="3021013"/>
        </p:xfrm>
        <a:graphic>
          <a:graphicData uri="http://schemas.openxmlformats.org/presentationml/2006/ole">
            <mc:AlternateContent xmlns:mc="http://schemas.openxmlformats.org/markup-compatibility/2006">
              <mc:Choice xmlns:v="urn:schemas-microsoft-com:vml" Requires="v">
                <p:oleObj spid="_x0000_s726079" name="Picture" r:id="rId4" imgW="2924280" imgH="2467080" progId="Word.Picture.8">
                  <p:embed/>
                </p:oleObj>
              </mc:Choice>
              <mc:Fallback>
                <p:oleObj name="Picture" r:id="rId4" imgW="2924280" imgH="246708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3305175"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5443" name="Text Box 3"/>
          <p:cNvSpPr txBox="1">
            <a:spLocks noChangeArrowheads="1"/>
          </p:cNvSpPr>
          <p:nvPr/>
        </p:nvSpPr>
        <p:spPr bwMode="auto">
          <a:xfrm>
            <a:off x="4572000" y="1676400"/>
            <a:ext cx="4267200" cy="1015663"/>
          </a:xfrm>
          <a:prstGeom prst="rect">
            <a:avLst/>
          </a:prstGeom>
          <a:noFill/>
          <a:ln w="12700">
            <a:noFill/>
            <a:miter lim="800000"/>
            <a:headEnd/>
            <a:tailEnd/>
          </a:ln>
          <a:effectLst/>
        </p:spPr>
        <p:txBody>
          <a:bodyPr wrap="square">
            <a:spAutoFit/>
          </a:bodyPr>
          <a:lstStyle/>
          <a:p>
            <a:pPr defTabSz="762000">
              <a:spcBef>
                <a:spcPct val="50000"/>
              </a:spcBef>
              <a:buClrTx/>
            </a:pPr>
            <a:r>
              <a:rPr lang="en-GB" sz="2400" b="0" dirty="0">
                <a:solidFill>
                  <a:schemeClr val="tx1"/>
                </a:solidFill>
              </a:rPr>
              <a:t>Set of </a:t>
            </a:r>
            <a:r>
              <a:rPr lang="en-GB" sz="2400" b="0" i="1" dirty="0">
                <a:solidFill>
                  <a:schemeClr val="hlink"/>
                </a:solidFill>
              </a:rPr>
              <a:t>Entities</a:t>
            </a:r>
            <a:r>
              <a:rPr lang="en-GB" sz="2400" b="0" i="1" dirty="0">
                <a:solidFill>
                  <a:schemeClr val="tx1"/>
                </a:solidFill>
              </a:rPr>
              <a:t> </a:t>
            </a:r>
            <a:r>
              <a:rPr lang="en-GB" sz="2400" b="0" dirty="0">
                <a:solidFill>
                  <a:schemeClr val="tx1"/>
                </a:solidFill>
              </a:rPr>
              <a:t>E:</a:t>
            </a:r>
            <a:endParaRPr lang="en-GB" b="0" dirty="0">
              <a:solidFill>
                <a:schemeClr val="tx1"/>
              </a:solidFill>
            </a:endParaRPr>
          </a:p>
          <a:p>
            <a:pPr defTabSz="762000">
              <a:spcBef>
                <a:spcPct val="50000"/>
              </a:spcBef>
              <a:buClrTx/>
            </a:pPr>
            <a:r>
              <a:rPr lang="en-GB" b="0" dirty="0" smtClean="0">
                <a:solidFill>
                  <a:schemeClr val="tx1"/>
                </a:solidFill>
              </a:rPr>
              <a:t>E </a:t>
            </a:r>
            <a:r>
              <a:rPr lang="en-GB" b="0" dirty="0">
                <a:solidFill>
                  <a:schemeClr val="tx1"/>
                </a:solidFill>
              </a:rPr>
              <a:t>= { </a:t>
            </a:r>
            <a:r>
              <a:rPr lang="en-GB" b="0" dirty="0">
                <a:solidFill>
                  <a:schemeClr val="hlink"/>
                </a:solidFill>
                <a:latin typeface="Times New Roman" pitchFamily="18" charset="0"/>
              </a:rPr>
              <a:t>S</a:t>
            </a:r>
            <a:r>
              <a:rPr lang="en-GB" b="0" dirty="0">
                <a:solidFill>
                  <a:schemeClr val="tx1"/>
                </a:solidFill>
              </a:rPr>
              <a:t>, </a:t>
            </a:r>
            <a:r>
              <a:rPr lang="en-GB" b="0" dirty="0">
                <a:solidFill>
                  <a:schemeClr val="hlink"/>
                </a:solidFill>
                <a:latin typeface="Times New Roman" pitchFamily="18" charset="0"/>
              </a:rPr>
              <a:t>A</a:t>
            </a:r>
            <a:r>
              <a:rPr lang="en-GB" b="0" dirty="0">
                <a:solidFill>
                  <a:schemeClr val="tx1"/>
                </a:solidFill>
              </a:rPr>
              <a:t>, </a:t>
            </a:r>
            <a:r>
              <a:rPr lang="en-GB" b="0" dirty="0">
                <a:solidFill>
                  <a:schemeClr val="hlink"/>
                </a:solidFill>
                <a:latin typeface="Times New Roman" pitchFamily="18" charset="0"/>
              </a:rPr>
              <a:t>A</a:t>
            </a:r>
            <a:r>
              <a:rPr lang="en-GB" b="0" baseline="-25000" dirty="0">
                <a:solidFill>
                  <a:schemeClr val="hlink"/>
                </a:solidFill>
                <a:latin typeface="Times New Roman" pitchFamily="18" charset="0"/>
              </a:rPr>
              <a:t>1</a:t>
            </a:r>
            <a:r>
              <a:rPr lang="en-GB" b="0" dirty="0">
                <a:solidFill>
                  <a:schemeClr val="tx1"/>
                </a:solidFill>
              </a:rPr>
              <a:t>, </a:t>
            </a:r>
            <a:r>
              <a:rPr lang="en-GB" b="0" dirty="0">
                <a:solidFill>
                  <a:schemeClr val="hlink"/>
                </a:solidFill>
                <a:latin typeface="Times New Roman" pitchFamily="18" charset="0"/>
              </a:rPr>
              <a:t>A</a:t>
            </a:r>
            <a:r>
              <a:rPr lang="en-GB" b="0" baseline="-25000" dirty="0">
                <a:solidFill>
                  <a:schemeClr val="hlink"/>
                </a:solidFill>
                <a:latin typeface="Times New Roman" pitchFamily="18" charset="0"/>
              </a:rPr>
              <a:t>2</a:t>
            </a:r>
            <a:r>
              <a:rPr lang="en-GB" b="0" dirty="0">
                <a:solidFill>
                  <a:schemeClr val="tx1"/>
                </a:solidFill>
              </a:rPr>
              <a:t>, </a:t>
            </a:r>
            <a:r>
              <a:rPr lang="en-GB" b="0" dirty="0">
                <a:solidFill>
                  <a:schemeClr val="hlink"/>
                </a:solidFill>
                <a:latin typeface="Times New Roman" pitchFamily="18" charset="0"/>
              </a:rPr>
              <a:t>A</a:t>
            </a:r>
            <a:r>
              <a:rPr lang="en-GB" b="0" baseline="-25000" dirty="0">
                <a:solidFill>
                  <a:schemeClr val="hlink"/>
                </a:solidFill>
                <a:latin typeface="Times New Roman" pitchFamily="18" charset="0"/>
              </a:rPr>
              <a:t>3</a:t>
            </a:r>
            <a:r>
              <a:rPr lang="en-GB" b="0" dirty="0">
                <a:solidFill>
                  <a:schemeClr val="tx1"/>
                </a:solidFill>
              </a:rPr>
              <a:t>, </a:t>
            </a:r>
            <a:r>
              <a:rPr lang="en-GB" b="0" dirty="0">
                <a:solidFill>
                  <a:schemeClr val="hlink"/>
                </a:solidFill>
                <a:latin typeface="Times New Roman" pitchFamily="18" charset="0"/>
              </a:rPr>
              <a:t>B</a:t>
            </a:r>
            <a:r>
              <a:rPr lang="en-GB" b="0" dirty="0">
                <a:solidFill>
                  <a:schemeClr val="tx1"/>
                </a:solidFill>
              </a:rPr>
              <a:t>, </a:t>
            </a:r>
            <a:r>
              <a:rPr lang="en-GB" b="0" dirty="0">
                <a:solidFill>
                  <a:schemeClr val="hlink"/>
                </a:solidFill>
                <a:latin typeface="Times New Roman" pitchFamily="18" charset="0"/>
              </a:rPr>
              <a:t>B</a:t>
            </a:r>
            <a:r>
              <a:rPr lang="en-GB" b="0" baseline="-25000" dirty="0">
                <a:solidFill>
                  <a:schemeClr val="hlink"/>
                </a:solidFill>
                <a:latin typeface="Times New Roman" pitchFamily="18" charset="0"/>
              </a:rPr>
              <a:t>1</a:t>
            </a:r>
            <a:r>
              <a:rPr lang="en-GB" b="0" dirty="0">
                <a:solidFill>
                  <a:schemeClr val="tx1"/>
                </a:solidFill>
              </a:rPr>
              <a:t>, </a:t>
            </a:r>
            <a:r>
              <a:rPr lang="en-GB" b="0" dirty="0">
                <a:solidFill>
                  <a:schemeClr val="hlink"/>
                </a:solidFill>
                <a:latin typeface="Times New Roman" pitchFamily="18" charset="0"/>
              </a:rPr>
              <a:t>B</a:t>
            </a:r>
            <a:r>
              <a:rPr lang="en-GB" b="0" baseline="-25000" dirty="0">
                <a:solidFill>
                  <a:schemeClr val="hlink"/>
                </a:solidFill>
                <a:latin typeface="Times New Roman" pitchFamily="18" charset="0"/>
              </a:rPr>
              <a:t>2</a:t>
            </a:r>
            <a:r>
              <a:rPr lang="en-GB" b="0" dirty="0">
                <a:solidFill>
                  <a:schemeClr val="tx1"/>
                </a:solidFill>
              </a:rPr>
              <a:t>}</a:t>
            </a:r>
          </a:p>
        </p:txBody>
      </p:sp>
      <p:sp>
        <p:nvSpPr>
          <p:cNvPr id="445444" name="Rectangle 4"/>
          <p:cNvSpPr>
            <a:spLocks noGrp="1" noChangeArrowheads="1"/>
          </p:cNvSpPr>
          <p:nvPr>
            <p:ph type="title"/>
          </p:nvPr>
        </p:nvSpPr>
        <p:spPr/>
        <p:txBody>
          <a:bodyPr/>
          <a:lstStyle/>
          <a:p>
            <a:r>
              <a:rPr lang="en-GB" dirty="0"/>
              <a:t>Relation Algebra: Example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294967295"/>
          </p:nvPr>
        </p:nvSpPr>
        <p:spPr>
          <a:xfrm>
            <a:off x="7239000" y="6400800"/>
            <a:ext cx="1905000" cy="457200"/>
          </a:xfrm>
          <a:prstGeom prst="rect">
            <a:avLst/>
          </a:prstGeom>
        </p:spPr>
        <p:txBody>
          <a:bodyPr/>
          <a:lstStyle/>
          <a:p>
            <a:fld id="{9909A10C-8751-45D6-8063-42CAED3124A2}" type="slidenum">
              <a:rPr lang="en-US"/>
              <a:pPr/>
              <a:t>82</a:t>
            </a:fld>
            <a:endParaRPr lang="en-US"/>
          </a:p>
        </p:txBody>
      </p:sp>
      <p:sp>
        <p:nvSpPr>
          <p:cNvPr id="446466" name="Text Box 2"/>
          <p:cNvSpPr txBox="1">
            <a:spLocks noChangeArrowheads="1"/>
          </p:cNvSpPr>
          <p:nvPr/>
        </p:nvSpPr>
        <p:spPr bwMode="auto">
          <a:xfrm>
            <a:off x="4286248" y="1676400"/>
            <a:ext cx="4629152" cy="2677656"/>
          </a:xfrm>
          <a:prstGeom prst="rect">
            <a:avLst/>
          </a:prstGeom>
          <a:noFill/>
          <a:ln w="12700">
            <a:noFill/>
            <a:miter lim="800000"/>
            <a:headEnd/>
            <a:tailEnd/>
          </a:ln>
          <a:effectLst/>
        </p:spPr>
        <p:txBody>
          <a:bodyPr wrap="square">
            <a:spAutoFit/>
          </a:bodyPr>
          <a:lstStyle/>
          <a:p>
            <a:pPr defTabSz="762000">
              <a:spcBef>
                <a:spcPct val="50000"/>
              </a:spcBef>
              <a:buClrTx/>
            </a:pPr>
            <a:r>
              <a:rPr lang="en-GB" sz="2400" b="0" i="1" dirty="0">
                <a:solidFill>
                  <a:schemeClr val="hlink"/>
                </a:solidFill>
              </a:rPr>
              <a:t>Part-of</a:t>
            </a:r>
            <a:r>
              <a:rPr lang="en-GB" sz="2400" b="0" dirty="0">
                <a:solidFill>
                  <a:schemeClr val="tx1"/>
                </a:solidFill>
              </a:rPr>
              <a:t> relation P:</a:t>
            </a:r>
            <a:endParaRPr lang="en-GB" b="0" dirty="0">
              <a:solidFill>
                <a:schemeClr val="tx1"/>
              </a:solidFill>
            </a:endParaRPr>
          </a:p>
          <a:p>
            <a:pPr defTabSz="762000">
              <a:spcBef>
                <a:spcPct val="50000"/>
              </a:spcBef>
              <a:buClrTx/>
            </a:pPr>
            <a:r>
              <a:rPr lang="en-GB" b="0" dirty="0">
                <a:solidFill>
                  <a:schemeClr val="tx1"/>
                </a:solidFill>
              </a:rPr>
              <a:t>	P = { </a:t>
            </a:r>
            <a:r>
              <a:rPr lang="en-GB" b="0" dirty="0">
                <a:solidFill>
                  <a:schemeClr val="hlink"/>
                </a:solidFill>
              </a:rPr>
              <a:t>&lt;</a:t>
            </a:r>
            <a:r>
              <a:rPr lang="en-GB" b="0" dirty="0">
                <a:solidFill>
                  <a:schemeClr val="hlink"/>
                </a:solidFill>
                <a:latin typeface="Times New Roman" pitchFamily="18" charset="0"/>
              </a:rPr>
              <a:t>B</a:t>
            </a:r>
            <a:r>
              <a:rPr lang="en-GB" b="0" dirty="0">
                <a:solidFill>
                  <a:schemeClr val="hlink"/>
                </a:solidFill>
              </a:rPr>
              <a:t>, </a:t>
            </a:r>
            <a:r>
              <a:rPr lang="en-GB" b="0" dirty="0">
                <a:solidFill>
                  <a:schemeClr val="hlink"/>
                </a:solidFill>
                <a:latin typeface="Times New Roman" pitchFamily="18" charset="0"/>
              </a:rPr>
              <a:t>S&gt;</a:t>
            </a:r>
            <a:r>
              <a:rPr lang="en-GB" b="0" dirty="0">
                <a:solidFill>
                  <a:schemeClr val="tx1"/>
                </a:solidFill>
              </a:rPr>
              <a:t>, </a:t>
            </a:r>
            <a:r>
              <a:rPr lang="en-GB" b="0" dirty="0">
                <a:solidFill>
                  <a:schemeClr val="hlink"/>
                </a:solidFill>
              </a:rPr>
              <a:t>&lt;</a:t>
            </a:r>
            <a:r>
              <a:rPr lang="en-GB" b="0" dirty="0">
                <a:solidFill>
                  <a:schemeClr val="hlink"/>
                </a:solidFill>
                <a:latin typeface="Times New Roman" pitchFamily="18" charset="0"/>
              </a:rPr>
              <a:t>A</a:t>
            </a:r>
            <a:r>
              <a:rPr lang="en-GB" b="0" dirty="0">
                <a:solidFill>
                  <a:schemeClr val="hlink"/>
                </a:solidFill>
              </a:rPr>
              <a:t>, </a:t>
            </a:r>
            <a:r>
              <a:rPr lang="en-GB" b="0" dirty="0">
                <a:solidFill>
                  <a:schemeClr val="hlink"/>
                </a:solidFill>
                <a:latin typeface="Times New Roman" pitchFamily="18" charset="0"/>
              </a:rPr>
              <a:t>S</a:t>
            </a:r>
            <a:r>
              <a:rPr lang="en-GB" b="0" dirty="0">
                <a:solidFill>
                  <a:schemeClr val="hlink"/>
                </a:solidFill>
              </a:rPr>
              <a:t>&gt;</a:t>
            </a:r>
            <a:r>
              <a:rPr lang="en-GB" b="0" dirty="0">
                <a:solidFill>
                  <a:schemeClr val="tx1"/>
                </a:solidFill>
              </a:rPr>
              <a:t>,</a:t>
            </a:r>
          </a:p>
          <a:p>
            <a:pPr defTabSz="762000">
              <a:spcBef>
                <a:spcPct val="50000"/>
              </a:spcBef>
              <a:buClrTx/>
            </a:pPr>
            <a:r>
              <a:rPr lang="en-GB" b="0" dirty="0">
                <a:solidFill>
                  <a:schemeClr val="tx1"/>
                </a:solidFill>
              </a:rPr>
              <a:t>	       , </a:t>
            </a:r>
            <a:r>
              <a:rPr lang="en-GB" b="0" dirty="0">
                <a:solidFill>
                  <a:schemeClr val="hlink"/>
                </a:solidFill>
              </a:rPr>
              <a:t>&lt;</a:t>
            </a:r>
            <a:r>
              <a:rPr lang="en-GB" b="0" dirty="0">
                <a:solidFill>
                  <a:schemeClr val="hlink"/>
                </a:solidFill>
                <a:latin typeface="Times New Roman" pitchFamily="18" charset="0"/>
              </a:rPr>
              <a:t>B</a:t>
            </a:r>
            <a:r>
              <a:rPr lang="en-GB" b="0" baseline="-25000" dirty="0">
                <a:solidFill>
                  <a:schemeClr val="hlink"/>
                </a:solidFill>
                <a:latin typeface="Times New Roman" pitchFamily="18" charset="0"/>
              </a:rPr>
              <a:t>1</a:t>
            </a:r>
            <a:r>
              <a:rPr lang="en-GB" b="0" dirty="0">
                <a:solidFill>
                  <a:schemeClr val="hlink"/>
                </a:solidFill>
              </a:rPr>
              <a:t>, </a:t>
            </a:r>
            <a:r>
              <a:rPr lang="en-GB" b="0" dirty="0">
                <a:solidFill>
                  <a:schemeClr val="hlink"/>
                </a:solidFill>
                <a:latin typeface="Times New Roman" pitchFamily="18" charset="0"/>
              </a:rPr>
              <a:t>B</a:t>
            </a:r>
            <a:r>
              <a:rPr lang="en-GB" b="0" dirty="0">
                <a:solidFill>
                  <a:schemeClr val="hlink"/>
                </a:solidFill>
              </a:rPr>
              <a:t>&gt;</a:t>
            </a:r>
            <a:r>
              <a:rPr lang="en-GB" b="0" dirty="0">
                <a:solidFill>
                  <a:schemeClr val="tx1"/>
                </a:solidFill>
              </a:rPr>
              <a:t>, </a:t>
            </a:r>
            <a:r>
              <a:rPr lang="en-GB" b="0" dirty="0">
                <a:solidFill>
                  <a:schemeClr val="hlink"/>
                </a:solidFill>
              </a:rPr>
              <a:t>&lt;</a:t>
            </a:r>
            <a:r>
              <a:rPr lang="en-GB" b="0" dirty="0">
                <a:solidFill>
                  <a:schemeClr val="hlink"/>
                </a:solidFill>
                <a:latin typeface="Times New Roman" pitchFamily="18" charset="0"/>
              </a:rPr>
              <a:t>B</a:t>
            </a:r>
            <a:r>
              <a:rPr lang="en-GB" b="0" baseline="-25000" dirty="0">
                <a:solidFill>
                  <a:schemeClr val="hlink"/>
                </a:solidFill>
                <a:latin typeface="Times New Roman" pitchFamily="18" charset="0"/>
              </a:rPr>
              <a:t>2</a:t>
            </a:r>
            <a:r>
              <a:rPr lang="en-GB" b="0" dirty="0">
                <a:solidFill>
                  <a:schemeClr val="hlink"/>
                </a:solidFill>
              </a:rPr>
              <a:t>, </a:t>
            </a:r>
            <a:r>
              <a:rPr lang="en-GB" b="0" dirty="0">
                <a:solidFill>
                  <a:schemeClr val="hlink"/>
                </a:solidFill>
                <a:latin typeface="Times New Roman" pitchFamily="18" charset="0"/>
              </a:rPr>
              <a:t>B</a:t>
            </a:r>
            <a:r>
              <a:rPr lang="en-GB" b="0" dirty="0">
                <a:solidFill>
                  <a:schemeClr val="hlink"/>
                </a:solidFill>
              </a:rPr>
              <a:t>&gt;</a:t>
            </a:r>
            <a:endParaRPr lang="en-GB" b="0" dirty="0">
              <a:solidFill>
                <a:schemeClr val="tx1"/>
              </a:solidFill>
            </a:endParaRPr>
          </a:p>
          <a:p>
            <a:pPr defTabSz="762000">
              <a:spcBef>
                <a:spcPct val="50000"/>
              </a:spcBef>
              <a:buClrTx/>
            </a:pPr>
            <a:r>
              <a:rPr lang="en-GB" b="0" dirty="0">
                <a:solidFill>
                  <a:schemeClr val="tx1"/>
                </a:solidFill>
              </a:rPr>
              <a:t>	       , </a:t>
            </a:r>
            <a:r>
              <a:rPr lang="en-GB" b="0" dirty="0">
                <a:solidFill>
                  <a:schemeClr val="hlink"/>
                </a:solidFill>
              </a:rPr>
              <a:t>&lt;</a:t>
            </a:r>
            <a:r>
              <a:rPr lang="en-GB" b="0" dirty="0">
                <a:solidFill>
                  <a:schemeClr val="hlink"/>
                </a:solidFill>
                <a:latin typeface="Times New Roman" pitchFamily="18" charset="0"/>
              </a:rPr>
              <a:t>A</a:t>
            </a:r>
            <a:r>
              <a:rPr lang="en-GB" b="0" baseline="-25000" dirty="0">
                <a:solidFill>
                  <a:schemeClr val="hlink"/>
                </a:solidFill>
                <a:latin typeface="Times New Roman" pitchFamily="18" charset="0"/>
              </a:rPr>
              <a:t>1</a:t>
            </a:r>
            <a:r>
              <a:rPr lang="en-GB" b="0" dirty="0">
                <a:solidFill>
                  <a:schemeClr val="hlink"/>
                </a:solidFill>
              </a:rPr>
              <a:t>, </a:t>
            </a:r>
            <a:r>
              <a:rPr lang="en-GB" b="0" dirty="0">
                <a:solidFill>
                  <a:schemeClr val="hlink"/>
                </a:solidFill>
                <a:latin typeface="Times New Roman" pitchFamily="18" charset="0"/>
              </a:rPr>
              <a:t>A</a:t>
            </a:r>
            <a:r>
              <a:rPr lang="en-GB" b="0" dirty="0">
                <a:solidFill>
                  <a:schemeClr val="hlink"/>
                </a:solidFill>
              </a:rPr>
              <a:t>&gt;</a:t>
            </a:r>
            <a:r>
              <a:rPr lang="en-GB" b="0" dirty="0">
                <a:solidFill>
                  <a:schemeClr val="tx1"/>
                </a:solidFill>
              </a:rPr>
              <a:t>, </a:t>
            </a:r>
            <a:r>
              <a:rPr lang="en-GB" b="0" dirty="0">
                <a:solidFill>
                  <a:schemeClr val="hlink"/>
                </a:solidFill>
              </a:rPr>
              <a:t>&lt;</a:t>
            </a:r>
            <a:r>
              <a:rPr lang="en-GB" b="0" dirty="0">
                <a:solidFill>
                  <a:schemeClr val="hlink"/>
                </a:solidFill>
                <a:latin typeface="Times New Roman" pitchFamily="18" charset="0"/>
              </a:rPr>
              <a:t>A</a:t>
            </a:r>
            <a:r>
              <a:rPr lang="en-GB" b="0" baseline="-25000" dirty="0">
                <a:solidFill>
                  <a:schemeClr val="hlink"/>
                </a:solidFill>
                <a:latin typeface="Times New Roman" pitchFamily="18" charset="0"/>
              </a:rPr>
              <a:t>2</a:t>
            </a:r>
            <a:r>
              <a:rPr lang="en-GB" b="0" dirty="0">
                <a:solidFill>
                  <a:schemeClr val="hlink"/>
                </a:solidFill>
              </a:rPr>
              <a:t>, </a:t>
            </a:r>
            <a:r>
              <a:rPr lang="en-GB" b="0" dirty="0">
                <a:solidFill>
                  <a:schemeClr val="hlink"/>
                </a:solidFill>
                <a:latin typeface="Times New Roman" pitchFamily="18" charset="0"/>
              </a:rPr>
              <a:t>A</a:t>
            </a:r>
            <a:r>
              <a:rPr lang="en-GB" b="0" dirty="0">
                <a:solidFill>
                  <a:schemeClr val="hlink"/>
                </a:solidFill>
              </a:rPr>
              <a:t>&gt;</a:t>
            </a:r>
            <a:r>
              <a:rPr lang="en-GB" b="0" dirty="0">
                <a:solidFill>
                  <a:schemeClr val="tx1"/>
                </a:solidFill>
              </a:rPr>
              <a:t>, </a:t>
            </a:r>
            <a:endParaRPr lang="en-GB" dirty="0" smtClean="0"/>
          </a:p>
          <a:p>
            <a:pPr defTabSz="762000">
              <a:spcBef>
                <a:spcPct val="50000"/>
              </a:spcBef>
              <a:buClrTx/>
            </a:pPr>
            <a:r>
              <a:rPr lang="en-GB" b="0" dirty="0" smtClean="0">
                <a:solidFill>
                  <a:schemeClr val="hlink"/>
                </a:solidFill>
              </a:rPr>
              <a:t>		&lt;</a:t>
            </a:r>
            <a:r>
              <a:rPr lang="en-GB" b="0" dirty="0">
                <a:solidFill>
                  <a:schemeClr val="hlink"/>
                </a:solidFill>
                <a:latin typeface="Times New Roman" pitchFamily="18" charset="0"/>
              </a:rPr>
              <a:t>A</a:t>
            </a:r>
            <a:r>
              <a:rPr lang="en-GB" b="0" baseline="-25000" dirty="0">
                <a:solidFill>
                  <a:schemeClr val="hlink"/>
                </a:solidFill>
                <a:latin typeface="Times New Roman" pitchFamily="18" charset="0"/>
              </a:rPr>
              <a:t>3</a:t>
            </a:r>
            <a:r>
              <a:rPr lang="en-GB" b="0" dirty="0">
                <a:solidFill>
                  <a:schemeClr val="hlink"/>
                </a:solidFill>
              </a:rPr>
              <a:t>, </a:t>
            </a:r>
            <a:r>
              <a:rPr lang="en-GB" b="0" dirty="0">
                <a:solidFill>
                  <a:schemeClr val="hlink"/>
                </a:solidFill>
                <a:latin typeface="Times New Roman" pitchFamily="18" charset="0"/>
              </a:rPr>
              <a:t>A</a:t>
            </a:r>
            <a:r>
              <a:rPr lang="en-GB" b="0" dirty="0" smtClean="0">
                <a:solidFill>
                  <a:schemeClr val="hlink"/>
                </a:solidFill>
              </a:rPr>
              <a:t>&gt; 	     </a:t>
            </a:r>
            <a:r>
              <a:rPr lang="en-GB" b="0" dirty="0" smtClean="0">
                <a:solidFill>
                  <a:schemeClr val="tx1"/>
                </a:solidFill>
              </a:rPr>
              <a:t>       </a:t>
            </a:r>
            <a:r>
              <a:rPr lang="en-GB" b="0" dirty="0">
                <a:solidFill>
                  <a:schemeClr val="tx1"/>
                </a:solidFill>
              </a:rPr>
              <a:t>}</a:t>
            </a:r>
          </a:p>
        </p:txBody>
      </p:sp>
      <p:graphicFrame>
        <p:nvGraphicFramePr>
          <p:cNvPr id="446467" name="Object 3"/>
          <p:cNvGraphicFramePr>
            <a:graphicFrameLocks noChangeAspect="1"/>
          </p:cNvGraphicFramePr>
          <p:nvPr/>
        </p:nvGraphicFramePr>
        <p:xfrm>
          <a:off x="773113" y="1809750"/>
          <a:ext cx="3522662" cy="2235200"/>
        </p:xfrm>
        <a:graphic>
          <a:graphicData uri="http://schemas.openxmlformats.org/presentationml/2006/ole">
            <mc:AlternateContent xmlns:mc="http://schemas.openxmlformats.org/markup-compatibility/2006">
              <mc:Choice xmlns:v="urn:schemas-microsoft-com:vml" Requires="v">
                <p:oleObj spid="_x0000_s727103" name="Picture" r:id="rId4" imgW="2714760" imgH="1590840" progId="Word.Picture.8">
                  <p:embed/>
                </p:oleObj>
              </mc:Choice>
              <mc:Fallback>
                <p:oleObj name="Picture" r:id="rId4" imgW="2714760" imgH="159084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3" y="1809750"/>
                        <a:ext cx="3522662"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6469" name="Text Box 5"/>
          <p:cNvSpPr txBox="1">
            <a:spLocks noChangeArrowheads="1"/>
          </p:cNvSpPr>
          <p:nvPr/>
        </p:nvSpPr>
        <p:spPr bwMode="auto">
          <a:xfrm>
            <a:off x="571472" y="4714884"/>
            <a:ext cx="7924800" cy="1552575"/>
          </a:xfrm>
          <a:prstGeom prst="rect">
            <a:avLst/>
          </a:prstGeom>
          <a:noFill/>
          <a:ln w="12700">
            <a:noFill/>
            <a:miter lim="800000"/>
            <a:headEnd/>
            <a:tailEnd/>
          </a:ln>
          <a:effectLst/>
        </p:spPr>
        <p:txBody>
          <a:bodyPr>
            <a:spAutoFit/>
          </a:bodyPr>
          <a:lstStyle/>
          <a:p>
            <a:pPr defTabSz="762000">
              <a:spcBef>
                <a:spcPct val="50000"/>
              </a:spcBef>
              <a:buClrTx/>
            </a:pPr>
            <a:r>
              <a:rPr lang="en-GB" sz="2400" b="0" dirty="0">
                <a:solidFill>
                  <a:schemeClr val="tx1"/>
                </a:solidFill>
              </a:rPr>
              <a:t>A part-of relation:</a:t>
            </a:r>
          </a:p>
          <a:p>
            <a:pPr defTabSz="762000">
              <a:spcBef>
                <a:spcPct val="50000"/>
              </a:spcBef>
              <a:buClrTx/>
              <a:buFontTx/>
              <a:buChar char="•"/>
            </a:pPr>
            <a:r>
              <a:rPr lang="en-GB" sz="2400" b="0" dirty="0">
                <a:solidFill>
                  <a:schemeClr val="tx1"/>
                </a:solidFill>
              </a:rPr>
              <a:t> describes the decomposition tree;</a:t>
            </a:r>
          </a:p>
          <a:p>
            <a:pPr defTabSz="762000">
              <a:spcBef>
                <a:spcPct val="50000"/>
              </a:spcBef>
              <a:buClrTx/>
              <a:buFontTx/>
              <a:buChar char="•"/>
            </a:pPr>
            <a:r>
              <a:rPr lang="en-GB" sz="2400" b="0" dirty="0">
                <a:solidFill>
                  <a:schemeClr val="tx1"/>
                </a:solidFill>
              </a:rPr>
              <a:t> is both: </a:t>
            </a:r>
            <a:r>
              <a:rPr lang="en-GB" sz="2400" b="0" i="1" dirty="0">
                <a:solidFill>
                  <a:schemeClr val="tx1"/>
                </a:solidFill>
              </a:rPr>
              <a:t>functional</a:t>
            </a:r>
            <a:r>
              <a:rPr lang="en-GB" sz="2400" b="0" dirty="0">
                <a:solidFill>
                  <a:schemeClr val="tx1"/>
                </a:solidFill>
              </a:rPr>
              <a:t> and </a:t>
            </a:r>
            <a:r>
              <a:rPr lang="en-GB" sz="2400" b="0" i="1" dirty="0">
                <a:solidFill>
                  <a:schemeClr val="tx1"/>
                </a:solidFill>
              </a:rPr>
              <a:t>a-cyclic</a:t>
            </a:r>
            <a:r>
              <a:rPr lang="en-GB" sz="2400" b="0" dirty="0">
                <a:solidFill>
                  <a:schemeClr val="tx1"/>
                </a:solidFill>
              </a:rPr>
              <a:t>.</a:t>
            </a:r>
            <a:endParaRPr lang="en-GB" sz="1200" b="0" dirty="0">
              <a:solidFill>
                <a:schemeClr val="tx1"/>
              </a:solidFill>
            </a:endParaRPr>
          </a:p>
        </p:txBody>
      </p:sp>
      <p:sp>
        <p:nvSpPr>
          <p:cNvPr id="446470" name="Rectangle 6"/>
          <p:cNvSpPr>
            <a:spLocks noChangeArrowheads="1"/>
          </p:cNvSpPr>
          <p:nvPr/>
        </p:nvSpPr>
        <p:spPr bwMode="auto">
          <a:xfrm>
            <a:off x="838200" y="381000"/>
            <a:ext cx="7772400" cy="838200"/>
          </a:xfrm>
          <a:prstGeom prst="rect">
            <a:avLst/>
          </a:prstGeom>
          <a:noFill/>
          <a:ln w="9525">
            <a:noFill/>
            <a:miter lim="800000"/>
            <a:headEnd/>
            <a:tailEnd/>
          </a:ln>
          <a:effectLst/>
        </p:spPr>
        <p:txBody>
          <a:bodyPr anchor="ctr"/>
          <a:lstStyle/>
          <a:p>
            <a:pPr algn="ctr">
              <a:spcBef>
                <a:spcPct val="0"/>
              </a:spcBef>
              <a:buClrTx/>
            </a:pPr>
            <a:r>
              <a:rPr lang="en-GB" sz="4000" dirty="0">
                <a:solidFill>
                  <a:schemeClr val="tx2"/>
                </a:solidFill>
                <a:latin typeface="Calibri" pitchFamily="34" charset="0"/>
              </a:rPr>
              <a:t>Relation Algebra: Example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8943" y="357166"/>
            <a:ext cx="8812213" cy="598488"/>
          </a:xfrm>
        </p:spPr>
        <p:txBody>
          <a:bodyPr/>
          <a:lstStyle/>
          <a:p>
            <a:r>
              <a:rPr lang="en-US" sz="3200" dirty="0"/>
              <a:t>Example: </a:t>
            </a:r>
            <a:r>
              <a:rPr lang="en-US" sz="3200" dirty="0">
                <a:solidFill>
                  <a:schemeClr val="accent1"/>
                </a:solidFill>
              </a:rPr>
              <a:t>Overview of Operations on Relations</a:t>
            </a:r>
          </a:p>
        </p:txBody>
      </p:sp>
      <p:sp>
        <p:nvSpPr>
          <p:cNvPr id="9" name="Rectangle 8"/>
          <p:cNvSpPr/>
          <p:nvPr/>
        </p:nvSpPr>
        <p:spPr>
          <a:xfrm>
            <a:off x="428596" y="1071545"/>
            <a:ext cx="8286808" cy="4539704"/>
          </a:xfrm>
          <a:prstGeom prst="rect">
            <a:avLst/>
          </a:prstGeom>
        </p:spPr>
        <p:txBody>
          <a:bodyPr wrap="square">
            <a:spAutoFit/>
          </a:bodyPr>
          <a:lstStyle/>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a:t>
            </a:r>
            <a:r>
              <a:rPr lang="en-US" kern="0" baseline="30000" dirty="0" smtClean="0">
                <a:solidFill>
                  <a:srgbClr val="3333CC"/>
                </a:solidFill>
                <a:latin typeface="Arial"/>
              </a:rPr>
              <a:t>-1</a:t>
            </a:r>
            <a:r>
              <a:rPr lang="en-US" kern="0" dirty="0" smtClean="0">
                <a:solidFill>
                  <a:srgbClr val="3333CC"/>
                </a:solidFill>
                <a:latin typeface="Arial"/>
              </a:rPr>
              <a:t> 		=	{&lt;</a:t>
            </a:r>
            <a:r>
              <a:rPr lang="en-US" kern="0" dirty="0" err="1" smtClean="0">
                <a:solidFill>
                  <a:srgbClr val="3333CC"/>
                </a:solidFill>
                <a:latin typeface="Arial"/>
              </a:rPr>
              <a:t>y,x</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A }</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 – B 	</a:t>
            </a:r>
            <a:r>
              <a:rPr lang="en-US" kern="0" dirty="0" smtClean="0">
                <a:solidFill>
                  <a:srgbClr val="3333CC"/>
                </a:solidFill>
                <a:latin typeface="cmsy10" pitchFamily="34" charset="0"/>
              </a:rPr>
              <a:t>=</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A </a:t>
            </a:r>
            <a:r>
              <a:rPr lang="en-US" kern="0" dirty="0" smtClean="0">
                <a:solidFill>
                  <a:srgbClr val="3333CC"/>
                </a:solidFill>
                <a:latin typeface="cmsy10" pitchFamily="34" charset="0"/>
              </a:rPr>
              <a:t>and</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B }</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 </a:t>
            </a:r>
            <a:r>
              <a:rPr lang="en-US" kern="0" dirty="0" smtClean="0">
                <a:solidFill>
                  <a:srgbClr val="3333CC"/>
                </a:solidFill>
                <a:latin typeface="Arial"/>
                <a:sym typeface="Symbol"/>
              </a:rPr>
              <a:t> </a:t>
            </a:r>
            <a:r>
              <a:rPr lang="en-US" kern="0" dirty="0" smtClean="0">
                <a:solidFill>
                  <a:srgbClr val="3333CC"/>
                </a:solidFill>
                <a:latin typeface="Arial"/>
              </a:rPr>
              <a:t>B	=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A </a:t>
            </a:r>
            <a:r>
              <a:rPr lang="en-US" kern="0" dirty="0" smtClean="0">
                <a:solidFill>
                  <a:srgbClr val="3333CC"/>
                </a:solidFill>
                <a:latin typeface="cmsy10" pitchFamily="34" charset="0"/>
              </a:rPr>
              <a:t>or</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B }</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 </a:t>
            </a:r>
            <a:r>
              <a:rPr lang="en-US" kern="0" dirty="0" smtClean="0">
                <a:solidFill>
                  <a:srgbClr val="3333CC"/>
                </a:solidFill>
                <a:latin typeface="Arial"/>
                <a:sym typeface="Symbol"/>
              </a:rPr>
              <a:t> </a:t>
            </a:r>
            <a:r>
              <a:rPr lang="en-US" kern="0" dirty="0" smtClean="0">
                <a:solidFill>
                  <a:srgbClr val="3333CC"/>
                </a:solidFill>
                <a:latin typeface="Arial"/>
              </a:rPr>
              <a:t>B 	</a:t>
            </a:r>
            <a:r>
              <a:rPr lang="en-US" kern="0" dirty="0" smtClean="0">
                <a:solidFill>
                  <a:srgbClr val="3333CC"/>
                </a:solidFill>
                <a:latin typeface="cmsy10" pitchFamily="34" charset="0"/>
              </a:rPr>
              <a:t>=</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A </a:t>
            </a:r>
            <a:r>
              <a:rPr lang="en-US" kern="0" dirty="0" smtClean="0">
                <a:solidFill>
                  <a:srgbClr val="3333CC"/>
                </a:solidFill>
                <a:latin typeface="cmsy10" pitchFamily="34" charset="0"/>
              </a:rPr>
              <a:t>and</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B }</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A;B		</a:t>
            </a:r>
            <a:r>
              <a:rPr lang="en-US" kern="0" dirty="0" smtClean="0">
                <a:solidFill>
                  <a:srgbClr val="3333CC"/>
                </a:solidFill>
                <a:latin typeface="cmsy10" pitchFamily="34" charset="0"/>
              </a:rPr>
              <a:t>=</a:t>
            </a:r>
            <a:r>
              <a:rPr lang="en-US" kern="0" dirty="0" smtClean="0">
                <a:solidFill>
                  <a:srgbClr val="3333CC"/>
                </a:solidFill>
                <a:latin typeface="Arial"/>
              </a:rPr>
              <a:t>	{&lt;</a:t>
            </a:r>
            <a:r>
              <a:rPr lang="en-US" kern="0" dirty="0" err="1" smtClean="0">
                <a:solidFill>
                  <a:srgbClr val="3333CC"/>
                </a:solidFill>
                <a:latin typeface="Arial"/>
              </a:rPr>
              <a:t>x,z</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A </a:t>
            </a:r>
            <a:r>
              <a:rPr lang="en-US" kern="0" dirty="0" smtClean="0">
                <a:solidFill>
                  <a:srgbClr val="3333CC"/>
                </a:solidFill>
                <a:latin typeface="cmsy10" pitchFamily="34" charset="0"/>
              </a:rPr>
              <a:t>and</a:t>
            </a:r>
            <a:r>
              <a:rPr lang="en-US" kern="0" dirty="0" smtClean="0">
                <a:solidFill>
                  <a:srgbClr val="3333CC"/>
                </a:solidFill>
                <a:latin typeface="Arial"/>
              </a:rPr>
              <a:t> &lt;</a:t>
            </a:r>
            <a:r>
              <a:rPr lang="en-US" kern="0" dirty="0" err="1" smtClean="0">
                <a:solidFill>
                  <a:srgbClr val="3333CC"/>
                </a:solidFill>
                <a:latin typeface="Arial"/>
              </a:rPr>
              <a:t>y,z</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B }</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a:t>
            </a:r>
            <a:r>
              <a:rPr lang="en-US" kern="0" baseline="30000" dirty="0" smtClean="0">
                <a:solidFill>
                  <a:srgbClr val="3333CC"/>
                </a:solidFill>
                <a:latin typeface="Arial"/>
              </a:rPr>
              <a:t>+</a:t>
            </a:r>
            <a:r>
              <a:rPr lang="en-US" kern="0" dirty="0" smtClean="0">
                <a:solidFill>
                  <a:srgbClr val="3333CC"/>
                </a:solidFill>
                <a:latin typeface="Arial"/>
              </a:rPr>
              <a:t>		</a:t>
            </a:r>
            <a:r>
              <a:rPr lang="en-US" kern="0" dirty="0" smtClean="0">
                <a:solidFill>
                  <a:srgbClr val="3333CC"/>
                </a:solidFill>
                <a:latin typeface="cmsy10" pitchFamily="34" charset="0"/>
              </a:rPr>
              <a:t>=</a:t>
            </a:r>
            <a:r>
              <a:rPr lang="en-US" kern="0" dirty="0" smtClean="0">
                <a:solidFill>
                  <a:srgbClr val="3333CC"/>
                </a:solidFill>
                <a:latin typeface="Arial"/>
              </a:rPr>
              <a:t>	</a:t>
            </a:r>
            <a:r>
              <a:rPr lang="en-US" kern="0" dirty="0" smtClean="0">
                <a:solidFill>
                  <a:srgbClr val="3333CC"/>
                </a:solidFill>
                <a:latin typeface="MT Extra" pitchFamily="18" charset="2"/>
                <a:sym typeface="MT Extra" pitchFamily="18" charset="2"/>
              </a:rPr>
              <a:t></a:t>
            </a:r>
            <a:r>
              <a:rPr lang="en-US" kern="0" baseline="-25000" dirty="0" smtClean="0">
                <a:solidFill>
                  <a:srgbClr val="3333CC"/>
                </a:solidFill>
                <a:latin typeface="Arial"/>
                <a:sym typeface="MT Extra" pitchFamily="18" charset="2"/>
              </a:rPr>
              <a:t>n=1</a:t>
            </a:r>
            <a:r>
              <a:rPr lang="en-US" kern="0" dirty="0" smtClean="0">
                <a:solidFill>
                  <a:srgbClr val="3333CC"/>
                </a:solidFill>
                <a:latin typeface="Arial"/>
              </a:rPr>
              <a:t> </a:t>
            </a:r>
            <a:r>
              <a:rPr lang="en-US" kern="0" dirty="0" err="1" smtClean="0">
                <a:solidFill>
                  <a:srgbClr val="3333CC"/>
                </a:solidFill>
                <a:latin typeface="Arial"/>
              </a:rPr>
              <a:t>R</a:t>
            </a:r>
            <a:r>
              <a:rPr lang="en-US" kern="0" baseline="30000" dirty="0" err="1" smtClean="0">
                <a:solidFill>
                  <a:srgbClr val="3333CC"/>
                </a:solidFill>
                <a:latin typeface="Arial"/>
              </a:rPr>
              <a:t>n</a:t>
            </a:r>
            <a:r>
              <a:rPr lang="en-US" kern="0" dirty="0" smtClean="0">
                <a:solidFill>
                  <a:srgbClr val="3333CC"/>
                </a:solidFill>
                <a:latin typeface="Arial"/>
              </a:rPr>
              <a:t>, where </a:t>
            </a:r>
            <a:r>
              <a:rPr lang="en-US" kern="0" dirty="0" err="1" smtClean="0">
                <a:solidFill>
                  <a:srgbClr val="3333CC"/>
                </a:solidFill>
                <a:latin typeface="Arial"/>
              </a:rPr>
              <a:t>R</a:t>
            </a:r>
            <a:r>
              <a:rPr lang="en-US" kern="0" baseline="30000" dirty="0" err="1" smtClean="0">
                <a:solidFill>
                  <a:srgbClr val="3333CC"/>
                </a:solidFill>
                <a:latin typeface="Arial"/>
              </a:rPr>
              <a:t>n</a:t>
            </a:r>
            <a:r>
              <a:rPr lang="en-US" kern="0" dirty="0" smtClean="0">
                <a:solidFill>
                  <a:srgbClr val="3333CC"/>
                </a:solidFill>
                <a:latin typeface="Arial"/>
              </a:rPr>
              <a:t> = R;R</a:t>
            </a:r>
            <a:r>
              <a:rPr lang="en-US" kern="0" baseline="30000" dirty="0" smtClean="0">
                <a:solidFill>
                  <a:srgbClr val="3333CC"/>
                </a:solidFill>
                <a:latin typeface="Arial"/>
              </a:rPr>
              <a:t>n-1</a:t>
            </a:r>
            <a:r>
              <a:rPr lang="en-US" kern="0" dirty="0" smtClean="0">
                <a:solidFill>
                  <a:srgbClr val="3333CC"/>
                </a:solidFill>
                <a:latin typeface="Arial"/>
              </a:rPr>
              <a:t> for n</a:t>
            </a:r>
            <a:r>
              <a:rPr lang="en-US" dirty="0" smtClean="0">
                <a:latin typeface="cmsy10" pitchFamily="34" charset="0"/>
              </a:rPr>
              <a:t> &gt;=2</a:t>
            </a:r>
            <a:endParaRPr lang="en-US" kern="0" dirty="0" smtClean="0">
              <a:solidFill>
                <a:srgbClr val="3333CC"/>
              </a:solidFill>
              <a:latin typeface="Arial"/>
            </a:endParaRP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a:t>
            </a:r>
            <a:r>
              <a:rPr lang="en-US" kern="0" baseline="30000" dirty="0" smtClean="0">
                <a:solidFill>
                  <a:srgbClr val="3333CC"/>
                </a:solidFill>
                <a:latin typeface="Arial"/>
              </a:rPr>
              <a:t>*</a:t>
            </a:r>
            <a:r>
              <a:rPr lang="en-US" kern="0" dirty="0" smtClean="0">
                <a:solidFill>
                  <a:srgbClr val="3333CC"/>
                </a:solidFill>
                <a:latin typeface="Arial"/>
              </a:rPr>
              <a:t>		</a:t>
            </a:r>
            <a:r>
              <a:rPr lang="en-US" kern="0" dirty="0" smtClean="0">
                <a:solidFill>
                  <a:srgbClr val="3333CC"/>
                </a:solidFill>
                <a:latin typeface="cmsy10" pitchFamily="34" charset="0"/>
              </a:rPr>
              <a:t>=</a:t>
            </a:r>
            <a:r>
              <a:rPr lang="en-US" kern="0" dirty="0" smtClean="0">
                <a:solidFill>
                  <a:srgbClr val="3333CC"/>
                </a:solidFill>
                <a:latin typeface="Arial"/>
              </a:rPr>
              <a:t>	A</a:t>
            </a:r>
            <a:r>
              <a:rPr lang="en-US" kern="0" baseline="30000" dirty="0" smtClean="0">
                <a:solidFill>
                  <a:srgbClr val="3333CC"/>
                </a:solidFill>
                <a:latin typeface="Arial"/>
              </a:rPr>
              <a:t>+</a:t>
            </a:r>
            <a:r>
              <a:rPr lang="en-US" kern="0" dirty="0" smtClean="0">
                <a:solidFill>
                  <a:srgbClr val="3333CC"/>
                </a:solidFill>
                <a:latin typeface="Arial"/>
              </a:rPr>
              <a:t> </a:t>
            </a:r>
            <a:r>
              <a:rPr lang="en-US" kern="0" dirty="0" smtClean="0">
                <a:solidFill>
                  <a:srgbClr val="3333CC"/>
                </a:solidFill>
                <a:latin typeface="Arial"/>
                <a:sym typeface="Symbol"/>
              </a:rPr>
              <a:t> </a:t>
            </a:r>
            <a:r>
              <a:rPr lang="en-US" kern="0" dirty="0" smtClean="0">
                <a:solidFill>
                  <a:srgbClr val="3333CC"/>
                </a:solidFill>
                <a:latin typeface="Arial"/>
              </a:rPr>
              <a:t> I</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 </a:t>
            </a:r>
            <a:r>
              <a:rPr lang="en-US" kern="0" dirty="0" smtClean="0">
                <a:solidFill>
                  <a:srgbClr val="3333CC"/>
                </a:solidFill>
                <a:latin typeface="Arial"/>
                <a:sym typeface="Symbol"/>
              </a:rPr>
              <a:t></a:t>
            </a:r>
            <a:r>
              <a:rPr lang="en-US" kern="0" dirty="0" smtClean="0">
                <a:solidFill>
                  <a:srgbClr val="3333CC"/>
                </a:solidFill>
                <a:latin typeface="Arial"/>
              </a:rPr>
              <a:t> B	=	{&lt;</a:t>
            </a:r>
            <a:r>
              <a:rPr lang="en-US" kern="0" dirty="0" err="1" smtClean="0">
                <a:solidFill>
                  <a:srgbClr val="3333CC"/>
                </a:solidFill>
                <a:latin typeface="Arial"/>
              </a:rPr>
              <a:t>x,y</a:t>
            </a:r>
            <a:r>
              <a:rPr lang="en-US" kern="0" dirty="0" smtClean="0">
                <a:solidFill>
                  <a:srgbClr val="3333CC"/>
                </a:solidFill>
                <a:latin typeface="Arial"/>
              </a:rPr>
              <a:t>&gt; </a:t>
            </a:r>
            <a:r>
              <a:rPr lang="en-US" kern="0" dirty="0" smtClean="0">
                <a:solidFill>
                  <a:srgbClr val="3333CC"/>
                </a:solidFill>
                <a:latin typeface="cmsy10" pitchFamily="34" charset="0"/>
                <a:sym typeface="Symbol"/>
              </a:rPr>
              <a:t> </a:t>
            </a:r>
            <a:r>
              <a:rPr lang="en-US" kern="0" dirty="0" smtClean="0">
                <a:solidFill>
                  <a:srgbClr val="3333CC"/>
                </a:solidFill>
                <a:latin typeface="Arial"/>
              </a:rPr>
              <a:t>&lt;</a:t>
            </a:r>
            <a:r>
              <a:rPr lang="en-US" kern="0" dirty="0" err="1" smtClean="0">
                <a:solidFill>
                  <a:srgbClr val="3333CC"/>
                </a:solidFill>
                <a:latin typeface="Arial"/>
              </a:rPr>
              <a:t>x,v</a:t>
            </a:r>
            <a:r>
              <a:rPr lang="en-US" kern="0" dirty="0" smtClean="0">
                <a:solidFill>
                  <a:srgbClr val="3333CC"/>
                </a:solidFill>
                <a:latin typeface="Arial"/>
              </a:rPr>
              <a:t>&gt; </a:t>
            </a:r>
            <a:r>
              <a:rPr lang="en-US" kern="0" dirty="0" smtClean="0">
                <a:solidFill>
                  <a:srgbClr val="3333CC"/>
                </a:solidFill>
                <a:latin typeface="cmsy10" pitchFamily="34" charset="0"/>
                <a:sym typeface="Symbol"/>
              </a:rPr>
              <a:t></a:t>
            </a:r>
            <a:r>
              <a:rPr lang="en-US" kern="0" dirty="0" smtClean="0">
                <a:solidFill>
                  <a:srgbClr val="3333CC"/>
                </a:solidFill>
                <a:latin typeface="Arial"/>
              </a:rPr>
              <a:t> A </a:t>
            </a:r>
            <a:r>
              <a:rPr lang="en-US" kern="0" dirty="0" smtClean="0">
                <a:solidFill>
                  <a:srgbClr val="3333CC"/>
                </a:solidFill>
                <a:latin typeface="cmsy10" pitchFamily="34" charset="0"/>
              </a:rPr>
              <a:t>and </a:t>
            </a:r>
            <a:r>
              <a:rPr lang="en-US" kern="0" dirty="0" smtClean="0">
                <a:solidFill>
                  <a:srgbClr val="3333CC"/>
                </a:solidFill>
                <a:latin typeface="Arial"/>
              </a:rPr>
              <a:t>&lt;</a:t>
            </a:r>
            <a:r>
              <a:rPr lang="en-US" kern="0" dirty="0" err="1" smtClean="0">
                <a:solidFill>
                  <a:srgbClr val="3333CC"/>
                </a:solidFill>
                <a:latin typeface="Arial"/>
              </a:rPr>
              <a:t>y,v</a:t>
            </a:r>
            <a:r>
              <a:rPr lang="en-US" kern="0" dirty="0" smtClean="0">
                <a:solidFill>
                  <a:srgbClr val="3333CC"/>
                </a:solidFill>
                <a:latin typeface="Arial"/>
              </a:rPr>
              <a:t>&gt; </a:t>
            </a:r>
            <a:r>
              <a:rPr lang="en-US" kern="0" dirty="0" smtClean="0">
                <a:solidFill>
                  <a:srgbClr val="3333CC"/>
                </a:solidFill>
                <a:latin typeface="cmsy10" pitchFamily="34" charset="0"/>
                <a:sym typeface="Symbol"/>
              </a:rPr>
              <a:t> </a:t>
            </a:r>
            <a:r>
              <a:rPr lang="en-US" kern="0" dirty="0" smtClean="0">
                <a:solidFill>
                  <a:srgbClr val="3333CC"/>
                </a:solidFill>
                <a:latin typeface="Arial"/>
              </a:rPr>
              <a:t>B }</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 </a:t>
            </a:r>
            <a:r>
              <a:rPr lang="en-US" kern="0" dirty="0" smtClean="0">
                <a:solidFill>
                  <a:srgbClr val="3333CC"/>
                </a:solidFill>
                <a:latin typeface="Arial"/>
                <a:sym typeface="Symbol"/>
              </a:rPr>
              <a:t></a:t>
            </a:r>
            <a:r>
              <a:rPr lang="en-US" kern="0" dirty="0" smtClean="0">
                <a:solidFill>
                  <a:srgbClr val="3333CC"/>
                </a:solidFill>
                <a:latin typeface="Arial"/>
              </a:rPr>
              <a:t> B 	</a:t>
            </a:r>
            <a:r>
              <a:rPr lang="en-US" kern="0" dirty="0" smtClean="0">
                <a:solidFill>
                  <a:srgbClr val="3333CC"/>
                </a:solidFill>
                <a:latin typeface="cmsy10" pitchFamily="34" charset="0"/>
              </a:rPr>
              <a:t>=</a:t>
            </a:r>
            <a:r>
              <a:rPr lang="en-US" kern="0" dirty="0" smtClean="0">
                <a:solidFill>
                  <a:srgbClr val="3333CC"/>
                </a:solidFill>
                <a:latin typeface="Arial"/>
              </a:rPr>
              <a:t>	B</a:t>
            </a:r>
            <a:r>
              <a:rPr lang="en-US" kern="0" baseline="30000" dirty="0" smtClean="0">
                <a:solidFill>
                  <a:srgbClr val="3333CC"/>
                </a:solidFill>
                <a:latin typeface="Arial"/>
              </a:rPr>
              <a:t>-1 </a:t>
            </a:r>
            <a:r>
              <a:rPr lang="en-US" kern="0" dirty="0" smtClean="0">
                <a:solidFill>
                  <a:srgbClr val="3333CC"/>
                </a:solidFill>
                <a:latin typeface="Arial"/>
              </a:rPr>
              <a:t>; A ; B					</a:t>
            </a:r>
            <a:r>
              <a:rPr lang="en-US" kern="0" dirty="0" smtClean="0">
                <a:solidFill>
                  <a:srgbClr val="FF0000"/>
                </a:solidFill>
                <a:latin typeface="Arial"/>
              </a:rPr>
              <a:t>(lifting)</a:t>
            </a:r>
          </a:p>
          <a:p>
            <a:pPr marL="719138" lvl="1" indent="-261938" defTabSz="457200" eaLnBrk="0" hangingPunct="0">
              <a:spcBef>
                <a:spcPts val="588"/>
              </a:spcBef>
              <a:buClr>
                <a:srgbClr val="FF0000"/>
              </a:buClr>
              <a:buSzPct val="100000"/>
              <a:buFont typeface="Times New Roman" pitchFamily="18" charset="0"/>
              <a:buChar char="–"/>
            </a:pPr>
            <a:r>
              <a:rPr lang="en-US" kern="0" dirty="0" smtClean="0">
                <a:solidFill>
                  <a:srgbClr val="3333CC"/>
                </a:solidFill>
                <a:latin typeface="Arial"/>
              </a:rPr>
              <a:t>A </a:t>
            </a:r>
            <a:r>
              <a:rPr lang="en-US" kern="0" dirty="0" smtClean="0">
                <a:solidFill>
                  <a:srgbClr val="3333CC"/>
                </a:solidFill>
                <a:latin typeface="Arial"/>
                <a:cs typeface="Arial" charset="0"/>
              </a:rPr>
              <a:t>↓</a:t>
            </a:r>
            <a:r>
              <a:rPr lang="en-US" kern="0" dirty="0" smtClean="0">
                <a:solidFill>
                  <a:srgbClr val="3333CC"/>
                </a:solidFill>
                <a:latin typeface="Arial"/>
              </a:rPr>
              <a:t> B	</a:t>
            </a:r>
            <a:r>
              <a:rPr lang="en-US" kern="0" dirty="0" smtClean="0">
                <a:solidFill>
                  <a:srgbClr val="3333CC"/>
                </a:solidFill>
                <a:latin typeface="cmsy10" pitchFamily="34" charset="0"/>
              </a:rPr>
              <a:t>=</a:t>
            </a:r>
            <a:r>
              <a:rPr lang="en-US" kern="0" dirty="0" smtClean="0">
                <a:solidFill>
                  <a:srgbClr val="3333CC"/>
                </a:solidFill>
                <a:latin typeface="Arial"/>
              </a:rPr>
              <a:t>	B ; A ; B</a:t>
            </a:r>
            <a:r>
              <a:rPr lang="en-US" kern="0" baseline="30000" dirty="0" smtClean="0">
                <a:solidFill>
                  <a:srgbClr val="3333CC"/>
                </a:solidFill>
                <a:latin typeface="Arial"/>
              </a:rPr>
              <a:t>-1</a:t>
            </a:r>
            <a:r>
              <a:rPr lang="en-US" kern="0" dirty="0" smtClean="0">
                <a:solidFill>
                  <a:srgbClr val="3333CC"/>
                </a:solidFill>
                <a:latin typeface="Arial"/>
              </a:rPr>
              <a:t>					</a:t>
            </a:r>
            <a:r>
              <a:rPr lang="en-US" kern="0" dirty="0" smtClean="0">
                <a:solidFill>
                  <a:srgbClr val="FF0000"/>
                </a:solidFill>
                <a:latin typeface="Arial"/>
              </a:rPr>
              <a:t>(lowering)</a:t>
            </a:r>
            <a:endParaRPr lang="en-US" kern="0" dirty="0">
              <a:solidFill>
                <a:srgbClr val="FF0000"/>
              </a:solidFill>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6553200" y="6248400"/>
            <a:ext cx="1905000" cy="457200"/>
          </a:xfrm>
          <a:prstGeom prst="rect">
            <a:avLst/>
          </a:prstGeom>
        </p:spPr>
        <p:txBody>
          <a:bodyPr/>
          <a:lstStyle/>
          <a:p>
            <a:fld id="{14B2A153-582E-480E-BB0A-729683108FB2}" type="slidenum">
              <a:rPr lang="en-US"/>
              <a:pPr/>
              <a:t>84</a:t>
            </a:fld>
            <a:endParaRPr lang="en-US"/>
          </a:p>
        </p:txBody>
      </p:sp>
      <p:sp>
        <p:nvSpPr>
          <p:cNvPr id="57346" name="Rectangle 2"/>
          <p:cNvSpPr>
            <a:spLocks noGrp="1" noChangeArrowheads="1"/>
          </p:cNvSpPr>
          <p:nvPr>
            <p:ph type="title"/>
          </p:nvPr>
        </p:nvSpPr>
        <p:spPr/>
        <p:txBody>
          <a:bodyPr/>
          <a:lstStyle/>
          <a:p>
            <a:r>
              <a:rPr lang="en-US" dirty="0" smtClean="0"/>
              <a:t>Operators in Relational Algebra</a:t>
            </a:r>
            <a:endParaRPr lang="en-US" dirty="0"/>
          </a:p>
        </p:txBody>
      </p:sp>
      <p:sp>
        <p:nvSpPr>
          <p:cNvPr id="57347" name="Text Box 3"/>
          <p:cNvSpPr txBox="1">
            <a:spLocks noChangeArrowheads="1"/>
          </p:cNvSpPr>
          <p:nvPr/>
        </p:nvSpPr>
        <p:spPr bwMode="auto">
          <a:xfrm>
            <a:off x="762000" y="1905000"/>
            <a:ext cx="7848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b="0">
                <a:solidFill>
                  <a:srgbClr val="CC0000"/>
                </a:solidFill>
              </a:rPr>
              <a:t>Union</a:t>
            </a:r>
            <a:r>
              <a:rPr lang="en-US" sz="2400" b="0"/>
              <a:t>		I </a:t>
            </a:r>
            <a:r>
              <a:rPr lang="en-US" sz="2400">
                <a:solidFill>
                  <a:srgbClr val="CC0000"/>
                </a:solidFill>
              </a:rPr>
              <a:t>+</a:t>
            </a:r>
            <a:r>
              <a:rPr lang="en-US" sz="2400" b="0"/>
              <a:t> E = {(a,b), (b,y)}</a:t>
            </a:r>
          </a:p>
          <a:p>
            <a:pPr eaLnBrk="0" hangingPunct="0"/>
            <a:r>
              <a:rPr lang="en-US" sz="2400" b="0">
                <a:solidFill>
                  <a:srgbClr val="CC0000"/>
                </a:solidFill>
              </a:rPr>
              <a:t>Intersection</a:t>
            </a:r>
            <a:r>
              <a:rPr lang="en-US" sz="2400" b="0"/>
              <a:t>	E </a:t>
            </a:r>
            <a:r>
              <a:rPr lang="en-US" sz="2400">
                <a:solidFill>
                  <a:srgbClr val="CC0000"/>
                </a:solidFill>
              </a:rPr>
              <a:t>^</a:t>
            </a:r>
            <a:r>
              <a:rPr lang="en-US" sz="2400" b="0"/>
              <a:t> C = {(b,y)}</a:t>
            </a:r>
          </a:p>
          <a:p>
            <a:pPr eaLnBrk="0" hangingPunct="0"/>
            <a:r>
              <a:rPr lang="en-US" sz="2400" b="0">
                <a:solidFill>
                  <a:srgbClr val="CC0000"/>
                </a:solidFill>
              </a:rPr>
              <a:t>Difference</a:t>
            </a:r>
            <a:r>
              <a:rPr lang="en-US" sz="2400" b="0"/>
              <a:t>	C </a:t>
            </a:r>
            <a:r>
              <a:rPr lang="en-US" sz="2400">
                <a:solidFill>
                  <a:srgbClr val="CC0000"/>
                </a:solidFill>
              </a:rPr>
              <a:t>-</a:t>
            </a:r>
            <a:r>
              <a:rPr lang="en-US" sz="2400" b="0"/>
              <a:t> E = {(r,a), (r,b), (a,v), (a,w), (a,x), (b,z)}</a:t>
            </a:r>
          </a:p>
          <a:p>
            <a:pPr eaLnBrk="0" hangingPunct="0"/>
            <a:r>
              <a:rPr lang="en-US" sz="2400" b="0">
                <a:solidFill>
                  <a:srgbClr val="CC0000"/>
                </a:solidFill>
              </a:rPr>
              <a:t>Inverse	</a:t>
            </a:r>
            <a:r>
              <a:rPr lang="en-US" sz="2400" b="0"/>
              <a:t>	</a:t>
            </a:r>
            <a:r>
              <a:rPr lang="en-US" sz="2400" b="0">
                <a:solidFill>
                  <a:srgbClr val="CC0000"/>
                </a:solidFill>
              </a:rPr>
              <a:t>inv</a:t>
            </a:r>
            <a:r>
              <a:rPr lang="en-US" sz="2400" b="0"/>
              <a:t> E = {(y,b)}</a:t>
            </a:r>
          </a:p>
          <a:p>
            <a:pPr eaLnBrk="0" hangingPunct="0"/>
            <a:r>
              <a:rPr lang="en-US" sz="2400" b="0">
                <a:solidFill>
                  <a:srgbClr val="CC0000"/>
                </a:solidFill>
              </a:rPr>
              <a:t>Composition</a:t>
            </a:r>
            <a:r>
              <a:rPr lang="en-US" sz="2400" b="0"/>
              <a:t>	I </a:t>
            </a:r>
            <a:r>
              <a:rPr lang="en-US" sz="2400" b="0">
                <a:solidFill>
                  <a:srgbClr val="CC0000"/>
                </a:solidFill>
              </a:rPr>
              <a:t>o</a:t>
            </a:r>
            <a:r>
              <a:rPr lang="en-US" sz="2400" b="0"/>
              <a:t> E = {(a,y)}</a:t>
            </a:r>
          </a:p>
          <a:p>
            <a:pPr eaLnBrk="0" hangingPunct="0"/>
            <a:r>
              <a:rPr lang="en-US" sz="2400" b="0">
                <a:solidFill>
                  <a:srgbClr val="CC0000"/>
                </a:solidFill>
              </a:rPr>
              <a:t>Identity</a:t>
            </a:r>
            <a:r>
              <a:rPr lang="en-US" sz="2400" b="0"/>
              <a:t>	id      = {(r,r), (a, a), (b,b), (w,w) … }</a:t>
            </a:r>
          </a:p>
          <a:p>
            <a:pPr eaLnBrk="0" hangingPunct="0"/>
            <a:r>
              <a:rPr lang="en-US" sz="2400" b="0">
                <a:solidFill>
                  <a:srgbClr val="CC0000"/>
                </a:solidFill>
              </a:rPr>
              <a:t>Transitive Cl.</a:t>
            </a:r>
            <a:r>
              <a:rPr lang="en-US" sz="2400" b="0"/>
              <a:t>	C</a:t>
            </a:r>
            <a:r>
              <a:rPr lang="en-US" sz="2400">
                <a:solidFill>
                  <a:srgbClr val="CC0000"/>
                </a:solidFill>
              </a:rPr>
              <a:t>+</a:t>
            </a:r>
            <a:r>
              <a:rPr lang="en-US" sz="2400" b="0"/>
              <a:t>    = {(r,a), (r, b), (r,v), (r,w), (r,x),  (r,y), </a:t>
            </a:r>
          </a:p>
          <a:p>
            <a:pPr eaLnBrk="0" hangingPunct="0"/>
            <a:r>
              <a:rPr lang="en-US" sz="2400" b="0"/>
              <a:t>			  (r,z), (a,v), (a,w), (a,x), (b,y), (b,z)}</a:t>
            </a:r>
          </a:p>
          <a:p>
            <a:pPr eaLnBrk="0" hangingPunct="0"/>
            <a:r>
              <a:rPr lang="en-US" sz="2400" b="0">
                <a:solidFill>
                  <a:srgbClr val="CC0000"/>
                </a:solidFill>
              </a:rPr>
              <a:t>Reflex. T.C.</a:t>
            </a:r>
            <a:r>
              <a:rPr lang="en-US" sz="2400" b="0"/>
              <a:t>	C</a:t>
            </a:r>
            <a:r>
              <a:rPr lang="en-US" sz="2400" b="0">
                <a:solidFill>
                  <a:srgbClr val="CC0000"/>
                </a:solidFill>
              </a:rPr>
              <a:t>*</a:t>
            </a:r>
            <a:r>
              <a:rPr lang="en-US" sz="2400" b="0"/>
              <a:t>    = 	ID  +  C+</a:t>
            </a:r>
          </a:p>
        </p:txBody>
      </p:sp>
      <p:sp>
        <p:nvSpPr>
          <p:cNvPr id="57348" name="Rectangle 4"/>
          <p:cNvSpPr>
            <a:spLocks noChangeArrowheads="1"/>
          </p:cNvSpPr>
          <p:nvPr/>
        </p:nvSpPr>
        <p:spPr bwMode="auto">
          <a:xfrm>
            <a:off x="609600" y="1752600"/>
            <a:ext cx="7543800" cy="35814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Tree>
    <p:extLst>
      <p:ext uri="{BB962C8B-B14F-4D97-AF65-F5344CB8AC3E}">
        <p14:creationId xmlns:p14="http://schemas.microsoft.com/office/powerpoint/2010/main" val="35573946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68313" y="44624"/>
            <a:ext cx="8135937" cy="633413"/>
          </a:xfrm>
        </p:spPr>
        <p:txBody>
          <a:bodyPr/>
          <a:lstStyle/>
          <a:p>
            <a:r>
              <a:rPr lang="en-GB"/>
              <a:t>Example Typed Graph</a:t>
            </a:r>
          </a:p>
        </p:txBody>
      </p:sp>
      <p:sp>
        <p:nvSpPr>
          <p:cNvPr id="80899" name="Line 3"/>
          <p:cNvSpPr>
            <a:spLocks noChangeShapeType="1"/>
          </p:cNvSpPr>
          <p:nvPr/>
        </p:nvSpPr>
        <p:spPr bwMode="auto">
          <a:xfrm>
            <a:off x="5181600" y="4054649"/>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00" name="Line 4"/>
          <p:cNvSpPr>
            <a:spLocks noChangeShapeType="1"/>
          </p:cNvSpPr>
          <p:nvPr/>
        </p:nvSpPr>
        <p:spPr bwMode="auto">
          <a:xfrm>
            <a:off x="7010400" y="4054649"/>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01" name="Rectangle 5"/>
          <p:cNvSpPr>
            <a:spLocks noChangeArrowheads="1"/>
          </p:cNvSpPr>
          <p:nvPr/>
        </p:nvSpPr>
        <p:spPr bwMode="auto">
          <a:xfrm>
            <a:off x="6324600" y="1387649"/>
            <a:ext cx="381000" cy="457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r</a:t>
            </a:r>
          </a:p>
        </p:txBody>
      </p:sp>
      <p:sp>
        <p:nvSpPr>
          <p:cNvPr id="80902" name="Rectangle 6"/>
          <p:cNvSpPr>
            <a:spLocks noChangeArrowheads="1"/>
          </p:cNvSpPr>
          <p:nvPr/>
        </p:nvSpPr>
        <p:spPr bwMode="auto">
          <a:xfrm>
            <a:off x="5867400" y="2149649"/>
            <a:ext cx="3810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a</a:t>
            </a:r>
          </a:p>
        </p:txBody>
      </p:sp>
      <p:sp>
        <p:nvSpPr>
          <p:cNvPr id="80903" name="Rectangle 7"/>
          <p:cNvSpPr>
            <a:spLocks noChangeArrowheads="1"/>
          </p:cNvSpPr>
          <p:nvPr/>
        </p:nvSpPr>
        <p:spPr bwMode="auto">
          <a:xfrm>
            <a:off x="6934200" y="2149649"/>
            <a:ext cx="3810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b</a:t>
            </a:r>
          </a:p>
        </p:txBody>
      </p:sp>
      <p:sp>
        <p:nvSpPr>
          <p:cNvPr id="80904" name="Line 8"/>
          <p:cNvSpPr>
            <a:spLocks noChangeShapeType="1"/>
          </p:cNvSpPr>
          <p:nvPr/>
        </p:nvSpPr>
        <p:spPr bwMode="auto">
          <a:xfrm flipH="1">
            <a:off x="6096000" y="1844849"/>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05" name="Line 9"/>
          <p:cNvSpPr>
            <a:spLocks noChangeShapeType="1"/>
          </p:cNvSpPr>
          <p:nvPr/>
        </p:nvSpPr>
        <p:spPr bwMode="auto">
          <a:xfrm>
            <a:off x="6705600" y="1844849"/>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06" name="Text Box 10"/>
          <p:cNvSpPr txBox="1">
            <a:spLocks noChangeArrowheads="1"/>
          </p:cNvSpPr>
          <p:nvPr/>
        </p:nvSpPr>
        <p:spPr bwMode="auto">
          <a:xfrm>
            <a:off x="6842125" y="1657524"/>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07" name="Text Box 11"/>
          <p:cNvSpPr txBox="1">
            <a:spLocks noChangeArrowheads="1"/>
          </p:cNvSpPr>
          <p:nvPr/>
        </p:nvSpPr>
        <p:spPr bwMode="auto">
          <a:xfrm>
            <a:off x="5851525" y="1581324"/>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08" name="Line 12"/>
          <p:cNvSpPr>
            <a:spLocks noChangeShapeType="1"/>
          </p:cNvSpPr>
          <p:nvPr/>
        </p:nvSpPr>
        <p:spPr bwMode="auto">
          <a:xfrm>
            <a:off x="6248400" y="2378249"/>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09" name="Rectangle 13"/>
          <p:cNvSpPr>
            <a:spLocks noChangeArrowheads="1"/>
          </p:cNvSpPr>
          <p:nvPr/>
        </p:nvSpPr>
        <p:spPr bwMode="auto">
          <a:xfrm>
            <a:off x="4800600" y="38260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v</a:t>
            </a:r>
          </a:p>
        </p:txBody>
      </p:sp>
      <p:sp>
        <p:nvSpPr>
          <p:cNvPr id="80910" name="Rectangle 14"/>
          <p:cNvSpPr>
            <a:spLocks noChangeArrowheads="1"/>
          </p:cNvSpPr>
          <p:nvPr/>
        </p:nvSpPr>
        <p:spPr bwMode="auto">
          <a:xfrm>
            <a:off x="5791200" y="38260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w</a:t>
            </a:r>
          </a:p>
        </p:txBody>
      </p:sp>
      <p:sp>
        <p:nvSpPr>
          <p:cNvPr id="80911" name="Rectangle 15"/>
          <p:cNvSpPr>
            <a:spLocks noChangeArrowheads="1"/>
          </p:cNvSpPr>
          <p:nvPr/>
        </p:nvSpPr>
        <p:spPr bwMode="auto">
          <a:xfrm>
            <a:off x="6629400" y="38260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x</a:t>
            </a:r>
          </a:p>
        </p:txBody>
      </p:sp>
      <p:sp>
        <p:nvSpPr>
          <p:cNvPr id="80912" name="Rectangle 16"/>
          <p:cNvSpPr>
            <a:spLocks noChangeArrowheads="1"/>
          </p:cNvSpPr>
          <p:nvPr/>
        </p:nvSpPr>
        <p:spPr bwMode="auto">
          <a:xfrm>
            <a:off x="7543800" y="38260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y</a:t>
            </a:r>
          </a:p>
        </p:txBody>
      </p:sp>
      <p:sp>
        <p:nvSpPr>
          <p:cNvPr id="80913" name="Rectangle 17"/>
          <p:cNvSpPr>
            <a:spLocks noChangeArrowheads="1"/>
          </p:cNvSpPr>
          <p:nvPr/>
        </p:nvSpPr>
        <p:spPr bwMode="auto">
          <a:xfrm>
            <a:off x="8305800" y="38260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z</a:t>
            </a:r>
          </a:p>
        </p:txBody>
      </p:sp>
      <p:sp>
        <p:nvSpPr>
          <p:cNvPr id="80914" name="Line 18"/>
          <p:cNvSpPr>
            <a:spLocks noChangeShapeType="1"/>
          </p:cNvSpPr>
          <p:nvPr/>
        </p:nvSpPr>
        <p:spPr bwMode="auto">
          <a:xfrm>
            <a:off x="7315200" y="2454449"/>
            <a:ext cx="12954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15" name="Line 19"/>
          <p:cNvSpPr>
            <a:spLocks noChangeShapeType="1"/>
          </p:cNvSpPr>
          <p:nvPr/>
        </p:nvSpPr>
        <p:spPr bwMode="auto">
          <a:xfrm>
            <a:off x="7315200" y="2606849"/>
            <a:ext cx="5334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16" name="Line 20"/>
          <p:cNvSpPr>
            <a:spLocks noChangeShapeType="1"/>
          </p:cNvSpPr>
          <p:nvPr/>
        </p:nvSpPr>
        <p:spPr bwMode="auto">
          <a:xfrm>
            <a:off x="7086600" y="2606849"/>
            <a:ext cx="5334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17" name="Line 21"/>
          <p:cNvSpPr>
            <a:spLocks noChangeShapeType="1"/>
          </p:cNvSpPr>
          <p:nvPr/>
        </p:nvSpPr>
        <p:spPr bwMode="auto">
          <a:xfrm>
            <a:off x="6172200" y="2606849"/>
            <a:ext cx="609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18" name="Line 22"/>
          <p:cNvSpPr>
            <a:spLocks noChangeShapeType="1"/>
          </p:cNvSpPr>
          <p:nvPr/>
        </p:nvSpPr>
        <p:spPr bwMode="auto">
          <a:xfrm flipH="1">
            <a:off x="5943600" y="2606849"/>
            <a:ext cx="76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19" name="Line 23"/>
          <p:cNvSpPr>
            <a:spLocks noChangeShapeType="1"/>
          </p:cNvSpPr>
          <p:nvPr/>
        </p:nvSpPr>
        <p:spPr bwMode="auto">
          <a:xfrm flipH="1">
            <a:off x="5029200" y="2606849"/>
            <a:ext cx="838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20" name="Text Box 24"/>
          <p:cNvSpPr txBox="1">
            <a:spLocks noChangeArrowheads="1"/>
          </p:cNvSpPr>
          <p:nvPr/>
        </p:nvSpPr>
        <p:spPr bwMode="auto">
          <a:xfrm>
            <a:off x="4953000" y="3140249"/>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21" name="Text Box 25"/>
          <p:cNvSpPr txBox="1">
            <a:spLocks noChangeArrowheads="1"/>
          </p:cNvSpPr>
          <p:nvPr/>
        </p:nvSpPr>
        <p:spPr bwMode="auto">
          <a:xfrm>
            <a:off x="5638800" y="3140249"/>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22" name="Text Box 26"/>
          <p:cNvSpPr txBox="1">
            <a:spLocks noChangeArrowheads="1"/>
          </p:cNvSpPr>
          <p:nvPr/>
        </p:nvSpPr>
        <p:spPr bwMode="auto">
          <a:xfrm>
            <a:off x="6172200" y="3140249"/>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23" name="Text Box 27"/>
          <p:cNvSpPr txBox="1">
            <a:spLocks noChangeArrowheads="1"/>
          </p:cNvSpPr>
          <p:nvPr/>
        </p:nvSpPr>
        <p:spPr bwMode="auto">
          <a:xfrm>
            <a:off x="7086600" y="3140249"/>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E</a:t>
            </a:r>
          </a:p>
        </p:txBody>
      </p:sp>
      <p:sp>
        <p:nvSpPr>
          <p:cNvPr id="80924" name="Text Box 28"/>
          <p:cNvSpPr txBox="1">
            <a:spLocks noChangeArrowheads="1"/>
          </p:cNvSpPr>
          <p:nvPr/>
        </p:nvSpPr>
        <p:spPr bwMode="auto">
          <a:xfrm>
            <a:off x="7620000" y="3140249"/>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25" name="Text Box 29"/>
          <p:cNvSpPr txBox="1">
            <a:spLocks noChangeArrowheads="1"/>
          </p:cNvSpPr>
          <p:nvPr/>
        </p:nvSpPr>
        <p:spPr bwMode="auto">
          <a:xfrm>
            <a:off x="8229600" y="3140249"/>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C</a:t>
            </a:r>
          </a:p>
        </p:txBody>
      </p:sp>
      <p:sp>
        <p:nvSpPr>
          <p:cNvPr id="80926" name="Text Box 30"/>
          <p:cNvSpPr txBox="1">
            <a:spLocks noChangeArrowheads="1"/>
          </p:cNvSpPr>
          <p:nvPr/>
        </p:nvSpPr>
        <p:spPr bwMode="auto">
          <a:xfrm>
            <a:off x="6400800" y="2302049"/>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I</a:t>
            </a:r>
          </a:p>
        </p:txBody>
      </p:sp>
      <p:sp>
        <p:nvSpPr>
          <p:cNvPr id="80927" name="Text Box 31"/>
          <p:cNvSpPr txBox="1">
            <a:spLocks noChangeArrowheads="1"/>
          </p:cNvSpPr>
          <p:nvPr/>
        </p:nvSpPr>
        <p:spPr bwMode="auto">
          <a:xfrm>
            <a:off x="5257800" y="3978449"/>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U</a:t>
            </a:r>
          </a:p>
        </p:txBody>
      </p:sp>
      <p:sp>
        <p:nvSpPr>
          <p:cNvPr id="80928" name="Text Box 32"/>
          <p:cNvSpPr txBox="1">
            <a:spLocks noChangeArrowheads="1"/>
          </p:cNvSpPr>
          <p:nvPr/>
        </p:nvSpPr>
        <p:spPr bwMode="auto">
          <a:xfrm>
            <a:off x="7086600" y="3978449"/>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U</a:t>
            </a:r>
          </a:p>
        </p:txBody>
      </p:sp>
      <p:sp>
        <p:nvSpPr>
          <p:cNvPr id="80929" name="Rectangle 33"/>
          <p:cNvSpPr>
            <a:spLocks noChangeArrowheads="1"/>
          </p:cNvSpPr>
          <p:nvPr/>
        </p:nvSpPr>
        <p:spPr bwMode="auto">
          <a:xfrm>
            <a:off x="1082675" y="3327574"/>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v</a:t>
            </a:r>
          </a:p>
        </p:txBody>
      </p:sp>
      <p:sp>
        <p:nvSpPr>
          <p:cNvPr id="80930" name="Rectangle 34"/>
          <p:cNvSpPr>
            <a:spLocks noChangeArrowheads="1"/>
          </p:cNvSpPr>
          <p:nvPr/>
        </p:nvSpPr>
        <p:spPr bwMode="auto">
          <a:xfrm>
            <a:off x="1692275" y="2717974"/>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w</a:t>
            </a:r>
          </a:p>
        </p:txBody>
      </p:sp>
      <p:sp>
        <p:nvSpPr>
          <p:cNvPr id="80931" name="Rectangle 35"/>
          <p:cNvSpPr>
            <a:spLocks noChangeArrowheads="1"/>
          </p:cNvSpPr>
          <p:nvPr/>
        </p:nvSpPr>
        <p:spPr bwMode="auto">
          <a:xfrm>
            <a:off x="1981200" y="32926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x</a:t>
            </a:r>
          </a:p>
        </p:txBody>
      </p:sp>
      <p:sp>
        <p:nvSpPr>
          <p:cNvPr id="80932" name="Rectangle 36"/>
          <p:cNvSpPr>
            <a:spLocks noChangeArrowheads="1"/>
          </p:cNvSpPr>
          <p:nvPr/>
        </p:nvSpPr>
        <p:spPr bwMode="auto">
          <a:xfrm>
            <a:off x="3200400" y="3292649"/>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y</a:t>
            </a:r>
          </a:p>
        </p:txBody>
      </p:sp>
      <p:sp>
        <p:nvSpPr>
          <p:cNvPr id="80933" name="Rectangle 37"/>
          <p:cNvSpPr>
            <a:spLocks noChangeArrowheads="1"/>
          </p:cNvSpPr>
          <p:nvPr/>
        </p:nvSpPr>
        <p:spPr bwMode="auto">
          <a:xfrm>
            <a:off x="930275" y="2184574"/>
            <a:ext cx="1660525" cy="175260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34" name="Rectangle 38"/>
          <p:cNvSpPr>
            <a:spLocks noChangeArrowheads="1"/>
          </p:cNvSpPr>
          <p:nvPr/>
        </p:nvSpPr>
        <p:spPr bwMode="auto">
          <a:xfrm>
            <a:off x="3749675" y="2565574"/>
            <a:ext cx="381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GB" sz="2400" b="0"/>
              <a:t>z</a:t>
            </a:r>
          </a:p>
        </p:txBody>
      </p:sp>
      <p:sp>
        <p:nvSpPr>
          <p:cNvPr id="80935" name="Rectangle 39"/>
          <p:cNvSpPr>
            <a:spLocks noChangeArrowheads="1"/>
          </p:cNvSpPr>
          <p:nvPr/>
        </p:nvSpPr>
        <p:spPr bwMode="auto">
          <a:xfrm>
            <a:off x="2987675" y="2184574"/>
            <a:ext cx="1371600" cy="175260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36" name="Rectangle 40"/>
          <p:cNvSpPr>
            <a:spLocks noChangeArrowheads="1"/>
          </p:cNvSpPr>
          <p:nvPr/>
        </p:nvSpPr>
        <p:spPr bwMode="auto">
          <a:xfrm>
            <a:off x="777875" y="1651174"/>
            <a:ext cx="3810000" cy="2514600"/>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37" name="Text Box 41"/>
          <p:cNvSpPr txBox="1">
            <a:spLocks noChangeArrowheads="1"/>
          </p:cNvSpPr>
          <p:nvPr/>
        </p:nvSpPr>
        <p:spPr bwMode="auto">
          <a:xfrm>
            <a:off x="914400" y="2149649"/>
            <a:ext cx="31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a</a:t>
            </a:r>
          </a:p>
        </p:txBody>
      </p:sp>
      <p:sp>
        <p:nvSpPr>
          <p:cNvPr id="80938" name="Text Box 42"/>
          <p:cNvSpPr txBox="1">
            <a:spLocks noChangeArrowheads="1"/>
          </p:cNvSpPr>
          <p:nvPr/>
        </p:nvSpPr>
        <p:spPr bwMode="auto">
          <a:xfrm>
            <a:off x="3048000" y="2149649"/>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b</a:t>
            </a:r>
          </a:p>
        </p:txBody>
      </p:sp>
      <p:sp>
        <p:nvSpPr>
          <p:cNvPr id="80939" name="Text Box 43"/>
          <p:cNvSpPr txBox="1">
            <a:spLocks noChangeArrowheads="1"/>
          </p:cNvSpPr>
          <p:nvPr/>
        </p:nvSpPr>
        <p:spPr bwMode="auto">
          <a:xfrm>
            <a:off x="762000" y="1540049"/>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r</a:t>
            </a:r>
          </a:p>
        </p:txBody>
      </p:sp>
      <p:sp>
        <p:nvSpPr>
          <p:cNvPr id="80940" name="Line 44"/>
          <p:cNvSpPr>
            <a:spLocks noChangeShapeType="1"/>
          </p:cNvSpPr>
          <p:nvPr/>
        </p:nvSpPr>
        <p:spPr bwMode="auto">
          <a:xfrm flipV="1">
            <a:off x="1447800" y="3140249"/>
            <a:ext cx="228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41" name="Line 45"/>
          <p:cNvSpPr>
            <a:spLocks noChangeShapeType="1"/>
          </p:cNvSpPr>
          <p:nvPr/>
        </p:nvSpPr>
        <p:spPr bwMode="auto">
          <a:xfrm>
            <a:off x="2362200" y="3597449"/>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42" name="Line 46"/>
          <p:cNvSpPr>
            <a:spLocks noChangeShapeType="1"/>
          </p:cNvSpPr>
          <p:nvPr/>
        </p:nvSpPr>
        <p:spPr bwMode="auto">
          <a:xfrm>
            <a:off x="2590800" y="2530649"/>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43" name="Line 47"/>
          <p:cNvSpPr>
            <a:spLocks noChangeShapeType="1"/>
          </p:cNvSpPr>
          <p:nvPr/>
        </p:nvSpPr>
        <p:spPr bwMode="auto">
          <a:xfrm>
            <a:off x="2971800" y="2987849"/>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0944" name="Text Box 48"/>
          <p:cNvSpPr txBox="1">
            <a:spLocks noChangeArrowheads="1"/>
          </p:cNvSpPr>
          <p:nvPr/>
        </p:nvSpPr>
        <p:spPr bwMode="auto">
          <a:xfrm>
            <a:off x="1219200" y="2911649"/>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U</a:t>
            </a:r>
          </a:p>
        </p:txBody>
      </p:sp>
      <p:sp>
        <p:nvSpPr>
          <p:cNvPr id="80945" name="Text Box 49"/>
          <p:cNvSpPr txBox="1">
            <a:spLocks noChangeArrowheads="1"/>
          </p:cNvSpPr>
          <p:nvPr/>
        </p:nvSpPr>
        <p:spPr bwMode="auto">
          <a:xfrm>
            <a:off x="2590800" y="3216449"/>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U</a:t>
            </a:r>
          </a:p>
        </p:txBody>
      </p:sp>
      <p:sp>
        <p:nvSpPr>
          <p:cNvPr id="80946" name="Text Box 50"/>
          <p:cNvSpPr txBox="1">
            <a:spLocks noChangeArrowheads="1"/>
          </p:cNvSpPr>
          <p:nvPr/>
        </p:nvSpPr>
        <p:spPr bwMode="auto">
          <a:xfrm>
            <a:off x="2667000" y="2149649"/>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0"/>
              <a:t>I</a:t>
            </a:r>
          </a:p>
        </p:txBody>
      </p:sp>
      <p:sp>
        <p:nvSpPr>
          <p:cNvPr id="80947" name="Text Box 51"/>
          <p:cNvSpPr txBox="1">
            <a:spLocks noChangeArrowheads="1"/>
          </p:cNvSpPr>
          <p:nvPr/>
        </p:nvSpPr>
        <p:spPr bwMode="auto">
          <a:xfrm>
            <a:off x="3048000" y="2759249"/>
            <a:ext cx="39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sz="2400" b="0"/>
              <a:t>E</a:t>
            </a:r>
          </a:p>
        </p:txBody>
      </p:sp>
      <p:sp>
        <p:nvSpPr>
          <p:cNvPr id="80948" name="Text Box 52"/>
          <p:cNvSpPr txBox="1">
            <a:spLocks noChangeArrowheads="1"/>
          </p:cNvSpPr>
          <p:nvPr/>
        </p:nvSpPr>
        <p:spPr bwMode="auto">
          <a:xfrm>
            <a:off x="1092200" y="4575349"/>
            <a:ext cx="69532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eaLnBrk="0" hangingPunct="0">
              <a:buFont typeface="Symbol" pitchFamily="18" charset="2"/>
              <a:buChar char=" "/>
            </a:pPr>
            <a:r>
              <a:rPr lang="en-GB" sz="2400" b="0" dirty="0"/>
              <a:t>C = { (</a:t>
            </a:r>
            <a:r>
              <a:rPr lang="en-GB" sz="2400" b="0" dirty="0" err="1"/>
              <a:t>r,a</a:t>
            </a:r>
            <a:r>
              <a:rPr lang="en-GB" sz="2400" b="0" dirty="0"/>
              <a:t>), (</a:t>
            </a:r>
            <a:r>
              <a:rPr lang="en-GB" sz="2400" b="0" dirty="0" err="1"/>
              <a:t>r,b</a:t>
            </a:r>
            <a:r>
              <a:rPr lang="en-GB" sz="2400" b="0" dirty="0"/>
              <a:t>), (</a:t>
            </a:r>
            <a:r>
              <a:rPr lang="en-GB" sz="2400" b="0" dirty="0" err="1"/>
              <a:t>a,v</a:t>
            </a:r>
            <a:r>
              <a:rPr lang="en-GB" sz="2400" b="0" dirty="0"/>
              <a:t>), (</a:t>
            </a:r>
            <a:r>
              <a:rPr lang="en-GB" sz="2400" b="0" dirty="0" err="1"/>
              <a:t>a,w</a:t>
            </a:r>
            <a:r>
              <a:rPr lang="en-GB" sz="2400" b="0" dirty="0"/>
              <a:t>) (</a:t>
            </a:r>
            <a:r>
              <a:rPr lang="en-GB" sz="2400" b="0" dirty="0" err="1"/>
              <a:t>a,x</a:t>
            </a:r>
            <a:r>
              <a:rPr lang="en-GB" sz="2400" b="0" dirty="0"/>
              <a:t>), (</a:t>
            </a:r>
            <a:r>
              <a:rPr lang="en-GB" sz="2400" b="0" dirty="0" err="1"/>
              <a:t>b,y</a:t>
            </a:r>
            <a:r>
              <a:rPr lang="en-GB" sz="2400" b="0" dirty="0"/>
              <a:t>), (</a:t>
            </a:r>
            <a:r>
              <a:rPr lang="en-GB" sz="2400" b="0" dirty="0" err="1"/>
              <a:t>b,z</a:t>
            </a:r>
            <a:r>
              <a:rPr lang="en-GB" sz="2400" b="0" dirty="0"/>
              <a:t>) }</a:t>
            </a:r>
          </a:p>
          <a:p>
            <a:pPr lvl="2" eaLnBrk="0" hangingPunct="0">
              <a:buFont typeface="Symbol" pitchFamily="18" charset="2"/>
              <a:buChar char=" "/>
            </a:pPr>
            <a:r>
              <a:rPr lang="en-GB" sz="2400" b="0" dirty="0"/>
              <a:t>I  = { (</a:t>
            </a:r>
            <a:r>
              <a:rPr lang="en-GB" sz="2400" b="0" dirty="0" err="1"/>
              <a:t>a,b</a:t>
            </a:r>
            <a:r>
              <a:rPr lang="en-GB" sz="2400" b="0" dirty="0"/>
              <a:t>) }</a:t>
            </a:r>
          </a:p>
          <a:p>
            <a:pPr lvl="2" eaLnBrk="0" hangingPunct="0">
              <a:buFont typeface="Symbol" pitchFamily="18" charset="2"/>
              <a:buChar char=" "/>
            </a:pPr>
            <a:r>
              <a:rPr lang="en-GB" sz="2400" b="0" dirty="0"/>
              <a:t>E = { (</a:t>
            </a:r>
            <a:r>
              <a:rPr lang="en-GB" sz="2400" b="0" dirty="0" err="1"/>
              <a:t>b,y</a:t>
            </a:r>
            <a:r>
              <a:rPr lang="en-GB" sz="2400" b="0" dirty="0"/>
              <a:t>) }</a:t>
            </a:r>
          </a:p>
          <a:p>
            <a:pPr lvl="2" eaLnBrk="0" hangingPunct="0">
              <a:buFont typeface="Symbol" pitchFamily="18" charset="2"/>
              <a:buChar char=" "/>
            </a:pPr>
            <a:r>
              <a:rPr lang="en-GB" sz="2400" b="0" dirty="0"/>
              <a:t>U = { (</a:t>
            </a:r>
            <a:r>
              <a:rPr lang="en-GB" sz="2400" b="0" dirty="0" err="1"/>
              <a:t>v,w</a:t>
            </a:r>
            <a:r>
              <a:rPr lang="en-GB" sz="2400" b="0" dirty="0"/>
              <a:t>), (</a:t>
            </a:r>
            <a:r>
              <a:rPr lang="en-GB" sz="2400" b="0" dirty="0" err="1"/>
              <a:t>x,y</a:t>
            </a:r>
            <a:r>
              <a:rPr lang="en-GB" sz="2400" b="0" dirty="0"/>
              <a:t>) }</a:t>
            </a:r>
          </a:p>
        </p:txBody>
      </p:sp>
    </p:spTree>
    <p:extLst>
      <p:ext uri="{BB962C8B-B14F-4D97-AF65-F5344CB8AC3E}">
        <p14:creationId xmlns:p14="http://schemas.microsoft.com/office/powerpoint/2010/main" val="34009667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4294967295"/>
          </p:nvPr>
        </p:nvSpPr>
        <p:spPr>
          <a:xfrm>
            <a:off x="4981604" y="5976958"/>
            <a:ext cx="3733800" cy="381000"/>
          </a:xfrm>
          <a:prstGeom prst="rect">
            <a:avLst/>
          </a:prstGeom>
        </p:spPr>
        <p:txBody>
          <a:bodyPr/>
          <a:lstStyle/>
          <a:p>
            <a:r>
              <a:rPr lang="en-US" sz="1600" dirty="0" err="1"/>
              <a:t>Reinder</a:t>
            </a:r>
            <a:r>
              <a:rPr lang="en-US" sz="1600" dirty="0"/>
              <a:t> J. </a:t>
            </a:r>
            <a:r>
              <a:rPr lang="en-US" sz="1600" dirty="0" err="1"/>
              <a:t>Bril</a:t>
            </a:r>
            <a:r>
              <a:rPr lang="en-US" sz="1600" dirty="0"/>
              <a:t>, </a:t>
            </a:r>
            <a:r>
              <a:rPr lang="en-GB" sz="1600" dirty="0" smtClean="0"/>
              <a:t>TU/e </a:t>
            </a:r>
            <a:r>
              <a:rPr lang="en-GB" sz="1600" dirty="0" err="1"/>
              <a:t>Informatica</a:t>
            </a:r>
            <a:r>
              <a:rPr lang="en-GB" sz="1600" dirty="0"/>
              <a:t>, System Architecture and Networking</a:t>
            </a:r>
            <a:endParaRPr lang="en-US" sz="1600" dirty="0"/>
          </a:p>
        </p:txBody>
      </p:sp>
      <p:sp>
        <p:nvSpPr>
          <p:cNvPr id="7" name="Slide Number Placeholder 3"/>
          <p:cNvSpPr>
            <a:spLocks noGrp="1"/>
          </p:cNvSpPr>
          <p:nvPr>
            <p:ph type="sldNum" sz="quarter" idx="4294967295"/>
          </p:nvPr>
        </p:nvSpPr>
        <p:spPr>
          <a:xfrm>
            <a:off x="7239000" y="6400800"/>
            <a:ext cx="1905000" cy="457200"/>
          </a:xfrm>
          <a:prstGeom prst="rect">
            <a:avLst/>
          </a:prstGeom>
        </p:spPr>
        <p:txBody>
          <a:bodyPr/>
          <a:lstStyle/>
          <a:p>
            <a:fld id="{CEF71945-75C4-4098-987C-D855D8E2A0DA}" type="slidenum">
              <a:rPr lang="en-US"/>
              <a:pPr/>
              <a:t>86</a:t>
            </a:fld>
            <a:endParaRPr lang="en-US"/>
          </a:p>
        </p:txBody>
      </p:sp>
      <p:graphicFrame>
        <p:nvGraphicFramePr>
          <p:cNvPr id="430082" name="Object 2"/>
          <p:cNvGraphicFramePr>
            <a:graphicFrameLocks noChangeAspect="1"/>
          </p:cNvGraphicFramePr>
          <p:nvPr/>
        </p:nvGraphicFramePr>
        <p:xfrm>
          <a:off x="914400" y="1524000"/>
          <a:ext cx="3305175" cy="3021013"/>
        </p:xfrm>
        <a:graphic>
          <a:graphicData uri="http://schemas.openxmlformats.org/presentationml/2006/ole">
            <mc:AlternateContent xmlns:mc="http://schemas.openxmlformats.org/markup-compatibility/2006">
              <mc:Choice xmlns:v="urn:schemas-microsoft-com:vml" Requires="v">
                <p:oleObj spid="_x0000_s728124" name="Picture" r:id="rId4" imgW="2924280" imgH="2467080" progId="Word.Picture.8">
                  <p:embed/>
                </p:oleObj>
              </mc:Choice>
              <mc:Fallback>
                <p:oleObj name="Picture" r:id="rId4" imgW="2924280" imgH="246708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3305175"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083" name="Object 3"/>
          <p:cNvGraphicFramePr>
            <a:graphicFrameLocks noChangeAspect="1"/>
          </p:cNvGraphicFramePr>
          <p:nvPr/>
        </p:nvGraphicFramePr>
        <p:xfrm>
          <a:off x="4924425" y="1524000"/>
          <a:ext cx="3305175" cy="3021013"/>
        </p:xfrm>
        <a:graphic>
          <a:graphicData uri="http://schemas.openxmlformats.org/presentationml/2006/ole">
            <mc:AlternateContent xmlns:mc="http://schemas.openxmlformats.org/markup-compatibility/2006">
              <mc:Choice xmlns:v="urn:schemas-microsoft-com:vml" Requires="v">
                <p:oleObj spid="_x0000_s728125" name="Picture" r:id="rId6" imgW="2924280" imgH="2467080" progId="Word.Picture.8">
                  <p:embed/>
                </p:oleObj>
              </mc:Choice>
              <mc:Fallback>
                <p:oleObj name="Picture" r:id="rId6" imgW="2924280" imgH="2467080"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425" y="1524000"/>
                        <a:ext cx="3305175"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084" name="Rectangle 4"/>
          <p:cNvSpPr>
            <a:spLocks noGrp="1" noChangeArrowheads="1"/>
          </p:cNvSpPr>
          <p:nvPr>
            <p:ph type="title"/>
          </p:nvPr>
        </p:nvSpPr>
        <p:spPr/>
        <p:txBody>
          <a:bodyPr/>
          <a:lstStyle/>
          <a:p>
            <a:r>
              <a:rPr lang="en-GB" dirty="0"/>
              <a:t>Lifting (2)</a:t>
            </a:r>
          </a:p>
        </p:txBody>
      </p:sp>
      <p:sp>
        <p:nvSpPr>
          <p:cNvPr id="430085" name="Rectangle 5"/>
          <p:cNvSpPr>
            <a:spLocks noChangeArrowheads="1"/>
          </p:cNvSpPr>
          <p:nvPr/>
        </p:nvSpPr>
        <p:spPr bwMode="auto">
          <a:xfrm>
            <a:off x="4291013" y="2667000"/>
            <a:ext cx="561975" cy="914400"/>
          </a:xfrm>
          <a:prstGeom prst="rect">
            <a:avLst/>
          </a:prstGeom>
          <a:noFill/>
          <a:ln w="12700">
            <a:noFill/>
            <a:miter lim="800000"/>
            <a:headEnd/>
            <a:tailEnd/>
          </a:ln>
          <a:effectLst/>
        </p:spPr>
        <p:txBody>
          <a:bodyPr wrap="none" anchor="ctr"/>
          <a:lstStyle/>
          <a:p>
            <a:pPr algn="ctr" defTabSz="762000">
              <a:spcBef>
                <a:spcPct val="0"/>
              </a:spcBef>
              <a:buClrTx/>
            </a:pPr>
            <a:r>
              <a:rPr lang="en-GB" sz="3600" b="0">
                <a:solidFill>
                  <a:schemeClr val="tx1"/>
                </a:solidFill>
                <a:sym typeface="Symbol" pitchFamily="18" charset="2"/>
              </a:rPr>
              <a:t></a:t>
            </a:r>
            <a:endParaRPr lang="en-GB" sz="1200" b="0">
              <a:solidFill>
                <a:schemeClr val="tx1"/>
              </a:solidFill>
            </a:endParaRPr>
          </a:p>
        </p:txBody>
      </p:sp>
    </p:spTree>
    <p:extLst>
      <p:ext uri="{BB962C8B-B14F-4D97-AF65-F5344CB8AC3E}">
        <p14:creationId xmlns:p14="http://schemas.microsoft.com/office/powerpoint/2010/main" val="5849189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4294967295"/>
          </p:nvPr>
        </p:nvSpPr>
        <p:spPr>
          <a:xfrm>
            <a:off x="4071934" y="6072206"/>
            <a:ext cx="4624390" cy="381000"/>
          </a:xfrm>
          <a:prstGeom prst="rect">
            <a:avLst/>
          </a:prstGeom>
        </p:spPr>
        <p:txBody>
          <a:bodyPr/>
          <a:lstStyle/>
          <a:p>
            <a:r>
              <a:rPr lang="en-US" sz="1400" dirty="0" err="1"/>
              <a:t>Reinder</a:t>
            </a:r>
            <a:r>
              <a:rPr lang="en-US" sz="1400" dirty="0"/>
              <a:t> J. </a:t>
            </a:r>
            <a:r>
              <a:rPr lang="en-US" sz="1400" dirty="0" err="1"/>
              <a:t>Bril</a:t>
            </a:r>
            <a:r>
              <a:rPr lang="en-US" sz="1400" dirty="0"/>
              <a:t>, </a:t>
            </a:r>
            <a:r>
              <a:rPr lang="en-GB" sz="1400" dirty="0" smtClean="0"/>
              <a:t>TU/e System Architecture and Networking</a:t>
            </a:r>
            <a:endParaRPr lang="en-US" sz="1400" dirty="0"/>
          </a:p>
        </p:txBody>
      </p:sp>
      <p:sp>
        <p:nvSpPr>
          <p:cNvPr id="8" name="Slide Number Placeholder 3"/>
          <p:cNvSpPr>
            <a:spLocks noGrp="1"/>
          </p:cNvSpPr>
          <p:nvPr>
            <p:ph type="sldNum" sz="quarter" idx="4294967295"/>
          </p:nvPr>
        </p:nvSpPr>
        <p:spPr>
          <a:xfrm>
            <a:off x="7239000" y="6400800"/>
            <a:ext cx="1905000" cy="457200"/>
          </a:xfrm>
          <a:prstGeom prst="rect">
            <a:avLst/>
          </a:prstGeom>
        </p:spPr>
        <p:txBody>
          <a:bodyPr/>
          <a:lstStyle/>
          <a:p>
            <a:fld id="{039EA139-DA4F-4675-9129-A8568E98A5B3}" type="slidenum">
              <a:rPr lang="en-US"/>
              <a:pPr/>
              <a:t>87</a:t>
            </a:fld>
            <a:endParaRPr lang="en-US"/>
          </a:p>
        </p:txBody>
      </p:sp>
      <p:graphicFrame>
        <p:nvGraphicFramePr>
          <p:cNvPr id="439298" name="Object 2"/>
          <p:cNvGraphicFramePr>
            <a:graphicFrameLocks noChangeAspect="1"/>
          </p:cNvGraphicFramePr>
          <p:nvPr/>
        </p:nvGraphicFramePr>
        <p:xfrm>
          <a:off x="914400" y="1524000"/>
          <a:ext cx="3305175" cy="3021013"/>
        </p:xfrm>
        <a:graphic>
          <a:graphicData uri="http://schemas.openxmlformats.org/presentationml/2006/ole">
            <mc:AlternateContent xmlns:mc="http://schemas.openxmlformats.org/markup-compatibility/2006">
              <mc:Choice xmlns:v="urn:schemas-microsoft-com:vml" Requires="v">
                <p:oleObj spid="_x0000_s729148" name="Picture" r:id="rId4" imgW="2924280" imgH="2467080" progId="Word.Picture.8">
                  <p:embed/>
                </p:oleObj>
              </mc:Choice>
              <mc:Fallback>
                <p:oleObj name="Picture" r:id="rId4" imgW="2924280" imgH="246708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3305175"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9299" name="Object 3"/>
          <p:cNvGraphicFramePr>
            <a:graphicFrameLocks noChangeAspect="1"/>
          </p:cNvGraphicFramePr>
          <p:nvPr/>
        </p:nvGraphicFramePr>
        <p:xfrm>
          <a:off x="4924425" y="1524000"/>
          <a:ext cx="3305175" cy="3021013"/>
        </p:xfrm>
        <a:graphic>
          <a:graphicData uri="http://schemas.openxmlformats.org/presentationml/2006/ole">
            <mc:AlternateContent xmlns:mc="http://schemas.openxmlformats.org/markup-compatibility/2006">
              <mc:Choice xmlns:v="urn:schemas-microsoft-com:vml" Requires="v">
                <p:oleObj spid="_x0000_s729149" name="Picture" r:id="rId6" imgW="2924280" imgH="2467080" progId="Word.Picture.8">
                  <p:embed/>
                </p:oleObj>
              </mc:Choice>
              <mc:Fallback>
                <p:oleObj name="Picture" r:id="rId6" imgW="2924280" imgH="2467080"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425" y="1524000"/>
                        <a:ext cx="3305175"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9300" name="Rectangle 4"/>
          <p:cNvSpPr>
            <a:spLocks noGrp="1" noChangeArrowheads="1"/>
          </p:cNvSpPr>
          <p:nvPr>
            <p:ph type="title"/>
          </p:nvPr>
        </p:nvSpPr>
        <p:spPr/>
        <p:txBody>
          <a:bodyPr/>
          <a:lstStyle/>
          <a:p>
            <a:r>
              <a:rPr lang="en-GB" dirty="0"/>
              <a:t>Hiding</a:t>
            </a:r>
          </a:p>
        </p:txBody>
      </p:sp>
      <p:sp>
        <p:nvSpPr>
          <p:cNvPr id="439301" name="Text Box 5"/>
          <p:cNvSpPr txBox="1">
            <a:spLocks noChangeArrowheads="1"/>
          </p:cNvSpPr>
          <p:nvPr/>
        </p:nvSpPr>
        <p:spPr bwMode="auto">
          <a:xfrm>
            <a:off x="2109788" y="4967288"/>
            <a:ext cx="4924425" cy="822325"/>
          </a:xfrm>
          <a:prstGeom prst="rect">
            <a:avLst/>
          </a:prstGeom>
          <a:noFill/>
          <a:ln w="12700">
            <a:noFill/>
            <a:miter lim="800000"/>
            <a:headEnd/>
            <a:tailEnd/>
          </a:ln>
          <a:effectLst/>
        </p:spPr>
        <p:txBody>
          <a:bodyPr>
            <a:spAutoFit/>
          </a:bodyPr>
          <a:lstStyle/>
          <a:p>
            <a:pPr defTabSz="762000">
              <a:spcBef>
                <a:spcPct val="50000"/>
              </a:spcBef>
              <a:buClrTx/>
            </a:pPr>
            <a:r>
              <a:rPr lang="en-GB" sz="2400" b="0">
                <a:solidFill>
                  <a:schemeClr val="tx1"/>
                </a:solidFill>
              </a:rPr>
              <a:t>Hiding the decomposition structure of both A and B</a:t>
            </a:r>
            <a:endParaRPr lang="en-GB" sz="1200" b="0">
              <a:solidFill>
                <a:schemeClr val="tx1"/>
              </a:solidFill>
            </a:endParaRPr>
          </a:p>
        </p:txBody>
      </p:sp>
      <p:sp>
        <p:nvSpPr>
          <p:cNvPr id="439302" name="Rectangle 6"/>
          <p:cNvSpPr>
            <a:spLocks noChangeArrowheads="1"/>
          </p:cNvSpPr>
          <p:nvPr/>
        </p:nvSpPr>
        <p:spPr bwMode="auto">
          <a:xfrm>
            <a:off x="4291013" y="2667000"/>
            <a:ext cx="561975" cy="914400"/>
          </a:xfrm>
          <a:prstGeom prst="rect">
            <a:avLst/>
          </a:prstGeom>
          <a:noFill/>
          <a:ln w="12700">
            <a:noFill/>
            <a:miter lim="800000"/>
            <a:headEnd/>
            <a:tailEnd/>
          </a:ln>
          <a:effectLst/>
        </p:spPr>
        <p:txBody>
          <a:bodyPr wrap="none" anchor="ctr"/>
          <a:lstStyle/>
          <a:p>
            <a:pPr algn="ctr" defTabSz="762000">
              <a:spcBef>
                <a:spcPct val="0"/>
              </a:spcBef>
              <a:buClrTx/>
            </a:pPr>
            <a:r>
              <a:rPr lang="en-GB" sz="3600" b="0">
                <a:solidFill>
                  <a:schemeClr val="tx1"/>
                </a:solidFill>
                <a:sym typeface="Symbol" pitchFamily="18" charset="2"/>
              </a:rPr>
              <a:t></a:t>
            </a:r>
            <a:endParaRPr lang="en-GB" sz="1200" b="0">
              <a:solidFill>
                <a:schemeClr val="tx1"/>
              </a:solidFill>
            </a:endParaRPr>
          </a:p>
        </p:txBody>
      </p:sp>
    </p:spTree>
    <p:extLst>
      <p:ext uri="{BB962C8B-B14F-4D97-AF65-F5344CB8AC3E}">
        <p14:creationId xmlns:p14="http://schemas.microsoft.com/office/powerpoint/2010/main" val="23013283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Example: </a:t>
            </a:r>
            <a:r>
              <a:rPr lang="en-US">
                <a:solidFill>
                  <a:schemeClr val="accent1"/>
                </a:solidFill>
              </a:rPr>
              <a:t>“Class diagram – MSC”</a:t>
            </a:r>
          </a:p>
        </p:txBody>
      </p:sp>
      <p:sp>
        <p:nvSpPr>
          <p:cNvPr id="29700" name="Rectangle 4"/>
          <p:cNvSpPr>
            <a:spLocks noChangeArrowheads="1"/>
          </p:cNvSpPr>
          <p:nvPr/>
        </p:nvSpPr>
        <p:spPr bwMode="auto">
          <a:xfrm>
            <a:off x="1782763" y="2209800"/>
            <a:ext cx="1090612" cy="760413"/>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29701" name="Line 5"/>
          <p:cNvSpPr>
            <a:spLocks noChangeShapeType="1"/>
          </p:cNvSpPr>
          <p:nvPr/>
        </p:nvSpPr>
        <p:spPr bwMode="auto">
          <a:xfrm>
            <a:off x="1782763" y="2463800"/>
            <a:ext cx="1090612" cy="0"/>
          </a:xfrm>
          <a:prstGeom prst="line">
            <a:avLst/>
          </a:prstGeom>
          <a:noFill/>
          <a:ln w="9525">
            <a:solidFill>
              <a:schemeClr val="tx1"/>
            </a:solidFill>
            <a:round/>
            <a:headEnd/>
            <a:tailEnd/>
          </a:ln>
          <a:effectLst/>
        </p:spPr>
        <p:txBody>
          <a:bodyPr/>
          <a:lstStyle/>
          <a:p>
            <a:endParaRPr lang="en-GB" b="1"/>
          </a:p>
        </p:txBody>
      </p:sp>
      <p:sp>
        <p:nvSpPr>
          <p:cNvPr id="29703" name="Text Box 7"/>
          <p:cNvSpPr txBox="1">
            <a:spLocks noChangeArrowheads="1"/>
          </p:cNvSpPr>
          <p:nvPr/>
        </p:nvSpPr>
        <p:spPr bwMode="auto">
          <a:xfrm>
            <a:off x="1808163" y="2252663"/>
            <a:ext cx="1119217"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GameManager</a:t>
            </a:r>
          </a:p>
        </p:txBody>
      </p:sp>
      <p:sp>
        <p:nvSpPr>
          <p:cNvPr id="29704" name="Line 8"/>
          <p:cNvSpPr>
            <a:spLocks noChangeShapeType="1"/>
          </p:cNvSpPr>
          <p:nvPr/>
        </p:nvSpPr>
        <p:spPr bwMode="auto">
          <a:xfrm>
            <a:off x="1782763" y="2716213"/>
            <a:ext cx="1090612" cy="0"/>
          </a:xfrm>
          <a:prstGeom prst="line">
            <a:avLst/>
          </a:prstGeom>
          <a:noFill/>
          <a:ln w="9525">
            <a:solidFill>
              <a:schemeClr val="tx1"/>
            </a:solidFill>
            <a:round/>
            <a:headEnd/>
            <a:tailEnd/>
          </a:ln>
          <a:effectLst/>
        </p:spPr>
        <p:txBody>
          <a:bodyPr/>
          <a:lstStyle/>
          <a:p>
            <a:endParaRPr lang="en-GB" b="1"/>
          </a:p>
        </p:txBody>
      </p:sp>
      <p:sp>
        <p:nvSpPr>
          <p:cNvPr id="29705" name="Rectangle 9"/>
          <p:cNvSpPr>
            <a:spLocks noChangeArrowheads="1"/>
          </p:cNvSpPr>
          <p:nvPr/>
        </p:nvSpPr>
        <p:spPr bwMode="auto">
          <a:xfrm>
            <a:off x="1776413" y="3406775"/>
            <a:ext cx="1090612" cy="762000"/>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29706" name="Line 10"/>
          <p:cNvSpPr>
            <a:spLocks noChangeShapeType="1"/>
          </p:cNvSpPr>
          <p:nvPr/>
        </p:nvSpPr>
        <p:spPr bwMode="auto">
          <a:xfrm>
            <a:off x="1776413" y="3662363"/>
            <a:ext cx="1090612" cy="0"/>
          </a:xfrm>
          <a:prstGeom prst="line">
            <a:avLst/>
          </a:prstGeom>
          <a:noFill/>
          <a:ln w="9525">
            <a:solidFill>
              <a:schemeClr val="tx1"/>
            </a:solidFill>
            <a:round/>
            <a:headEnd/>
            <a:tailEnd/>
          </a:ln>
          <a:effectLst/>
        </p:spPr>
        <p:txBody>
          <a:bodyPr/>
          <a:lstStyle/>
          <a:p>
            <a:endParaRPr lang="en-GB" b="1"/>
          </a:p>
        </p:txBody>
      </p:sp>
      <p:sp>
        <p:nvSpPr>
          <p:cNvPr id="29707" name="Text Box 11"/>
          <p:cNvSpPr txBox="1">
            <a:spLocks noChangeArrowheads="1"/>
          </p:cNvSpPr>
          <p:nvPr/>
        </p:nvSpPr>
        <p:spPr bwMode="auto">
          <a:xfrm>
            <a:off x="2038350" y="3451225"/>
            <a:ext cx="591830"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Player</a:t>
            </a:r>
          </a:p>
        </p:txBody>
      </p:sp>
      <p:sp>
        <p:nvSpPr>
          <p:cNvPr id="29708" name="Line 12"/>
          <p:cNvSpPr>
            <a:spLocks noChangeShapeType="1"/>
          </p:cNvSpPr>
          <p:nvPr/>
        </p:nvSpPr>
        <p:spPr bwMode="auto">
          <a:xfrm>
            <a:off x="1776413" y="3914775"/>
            <a:ext cx="1090612" cy="0"/>
          </a:xfrm>
          <a:prstGeom prst="line">
            <a:avLst/>
          </a:prstGeom>
          <a:noFill/>
          <a:ln w="9525">
            <a:solidFill>
              <a:schemeClr val="tx1"/>
            </a:solidFill>
            <a:round/>
            <a:headEnd/>
            <a:tailEnd/>
          </a:ln>
          <a:effectLst/>
        </p:spPr>
        <p:txBody>
          <a:bodyPr/>
          <a:lstStyle/>
          <a:p>
            <a:endParaRPr lang="en-GB" b="1"/>
          </a:p>
        </p:txBody>
      </p:sp>
      <p:sp>
        <p:nvSpPr>
          <p:cNvPr id="29709" name="Rectangle 13"/>
          <p:cNvSpPr>
            <a:spLocks noChangeArrowheads="1"/>
          </p:cNvSpPr>
          <p:nvPr/>
        </p:nvSpPr>
        <p:spPr bwMode="auto">
          <a:xfrm>
            <a:off x="966788" y="4611688"/>
            <a:ext cx="1090612" cy="760412"/>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29710" name="Line 14"/>
          <p:cNvSpPr>
            <a:spLocks noChangeShapeType="1"/>
          </p:cNvSpPr>
          <p:nvPr/>
        </p:nvSpPr>
        <p:spPr bwMode="auto">
          <a:xfrm>
            <a:off x="966788" y="4865688"/>
            <a:ext cx="1090612" cy="0"/>
          </a:xfrm>
          <a:prstGeom prst="line">
            <a:avLst/>
          </a:prstGeom>
          <a:noFill/>
          <a:ln w="9525">
            <a:solidFill>
              <a:schemeClr val="tx1"/>
            </a:solidFill>
            <a:round/>
            <a:headEnd/>
            <a:tailEnd/>
          </a:ln>
          <a:effectLst/>
        </p:spPr>
        <p:txBody>
          <a:bodyPr/>
          <a:lstStyle/>
          <a:p>
            <a:endParaRPr lang="en-GB" b="1"/>
          </a:p>
        </p:txBody>
      </p:sp>
      <p:sp>
        <p:nvSpPr>
          <p:cNvPr id="29711" name="Text Box 15"/>
          <p:cNvSpPr txBox="1">
            <a:spLocks noChangeArrowheads="1"/>
          </p:cNvSpPr>
          <p:nvPr/>
        </p:nvSpPr>
        <p:spPr bwMode="auto">
          <a:xfrm>
            <a:off x="1027113" y="4654550"/>
            <a:ext cx="1051891"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HumanPlayer</a:t>
            </a:r>
          </a:p>
        </p:txBody>
      </p:sp>
      <p:sp>
        <p:nvSpPr>
          <p:cNvPr id="29712" name="Line 16"/>
          <p:cNvSpPr>
            <a:spLocks noChangeShapeType="1"/>
          </p:cNvSpPr>
          <p:nvPr/>
        </p:nvSpPr>
        <p:spPr bwMode="auto">
          <a:xfrm>
            <a:off x="966788" y="5118100"/>
            <a:ext cx="1090612" cy="0"/>
          </a:xfrm>
          <a:prstGeom prst="line">
            <a:avLst/>
          </a:prstGeom>
          <a:noFill/>
          <a:ln w="9525">
            <a:solidFill>
              <a:schemeClr val="tx1"/>
            </a:solidFill>
            <a:round/>
            <a:headEnd/>
            <a:tailEnd/>
          </a:ln>
          <a:effectLst/>
        </p:spPr>
        <p:txBody>
          <a:bodyPr/>
          <a:lstStyle/>
          <a:p>
            <a:endParaRPr lang="en-GB" b="1"/>
          </a:p>
        </p:txBody>
      </p:sp>
      <p:sp>
        <p:nvSpPr>
          <p:cNvPr id="29713" name="Rectangle 17"/>
          <p:cNvSpPr>
            <a:spLocks noChangeArrowheads="1"/>
          </p:cNvSpPr>
          <p:nvPr/>
        </p:nvSpPr>
        <p:spPr bwMode="auto">
          <a:xfrm>
            <a:off x="2600325" y="4613275"/>
            <a:ext cx="1090613" cy="760413"/>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29714" name="Line 18"/>
          <p:cNvSpPr>
            <a:spLocks noChangeShapeType="1"/>
          </p:cNvSpPr>
          <p:nvPr/>
        </p:nvSpPr>
        <p:spPr bwMode="auto">
          <a:xfrm>
            <a:off x="2600325" y="4867275"/>
            <a:ext cx="1090613" cy="0"/>
          </a:xfrm>
          <a:prstGeom prst="line">
            <a:avLst/>
          </a:prstGeom>
          <a:noFill/>
          <a:ln w="9525">
            <a:solidFill>
              <a:schemeClr val="tx1"/>
            </a:solidFill>
            <a:round/>
            <a:headEnd/>
            <a:tailEnd/>
          </a:ln>
          <a:effectLst/>
        </p:spPr>
        <p:txBody>
          <a:bodyPr/>
          <a:lstStyle/>
          <a:p>
            <a:endParaRPr lang="en-GB" b="1"/>
          </a:p>
        </p:txBody>
      </p:sp>
      <p:sp>
        <p:nvSpPr>
          <p:cNvPr id="29715" name="Text Box 19"/>
          <p:cNvSpPr txBox="1">
            <a:spLocks noChangeArrowheads="1"/>
          </p:cNvSpPr>
          <p:nvPr/>
        </p:nvSpPr>
        <p:spPr bwMode="auto">
          <a:xfrm>
            <a:off x="2589213" y="4656138"/>
            <a:ext cx="1225015"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ComputerPlayer</a:t>
            </a:r>
          </a:p>
        </p:txBody>
      </p:sp>
      <p:sp>
        <p:nvSpPr>
          <p:cNvPr id="29716" name="Line 20"/>
          <p:cNvSpPr>
            <a:spLocks noChangeShapeType="1"/>
          </p:cNvSpPr>
          <p:nvPr/>
        </p:nvSpPr>
        <p:spPr bwMode="auto">
          <a:xfrm>
            <a:off x="2600325" y="5119688"/>
            <a:ext cx="1090613" cy="0"/>
          </a:xfrm>
          <a:prstGeom prst="line">
            <a:avLst/>
          </a:prstGeom>
          <a:noFill/>
          <a:ln w="9525">
            <a:solidFill>
              <a:schemeClr val="tx1"/>
            </a:solidFill>
            <a:round/>
            <a:headEnd/>
            <a:tailEnd/>
          </a:ln>
          <a:effectLst/>
        </p:spPr>
        <p:txBody>
          <a:bodyPr/>
          <a:lstStyle/>
          <a:p>
            <a:endParaRPr lang="en-GB" b="1"/>
          </a:p>
        </p:txBody>
      </p:sp>
      <p:sp>
        <p:nvSpPr>
          <p:cNvPr id="29717" name="Rectangle 21"/>
          <p:cNvSpPr>
            <a:spLocks noChangeArrowheads="1"/>
          </p:cNvSpPr>
          <p:nvPr/>
        </p:nvSpPr>
        <p:spPr bwMode="auto">
          <a:xfrm>
            <a:off x="3265488" y="3406775"/>
            <a:ext cx="1090612" cy="762000"/>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29718" name="Line 22"/>
          <p:cNvSpPr>
            <a:spLocks noChangeShapeType="1"/>
          </p:cNvSpPr>
          <p:nvPr/>
        </p:nvSpPr>
        <p:spPr bwMode="auto">
          <a:xfrm>
            <a:off x="3265488" y="3662363"/>
            <a:ext cx="1090612" cy="0"/>
          </a:xfrm>
          <a:prstGeom prst="line">
            <a:avLst/>
          </a:prstGeom>
          <a:noFill/>
          <a:ln w="9525">
            <a:solidFill>
              <a:schemeClr val="tx1"/>
            </a:solidFill>
            <a:round/>
            <a:headEnd/>
            <a:tailEnd/>
          </a:ln>
          <a:effectLst/>
        </p:spPr>
        <p:txBody>
          <a:bodyPr/>
          <a:lstStyle/>
          <a:p>
            <a:endParaRPr lang="en-GB" b="1"/>
          </a:p>
        </p:txBody>
      </p:sp>
      <p:sp>
        <p:nvSpPr>
          <p:cNvPr id="29719" name="Text Box 23"/>
          <p:cNvSpPr txBox="1">
            <a:spLocks noChangeArrowheads="1"/>
          </p:cNvSpPr>
          <p:nvPr/>
        </p:nvSpPr>
        <p:spPr bwMode="auto">
          <a:xfrm>
            <a:off x="3497263" y="3451225"/>
            <a:ext cx="655950"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Display</a:t>
            </a:r>
          </a:p>
        </p:txBody>
      </p:sp>
      <p:sp>
        <p:nvSpPr>
          <p:cNvPr id="29720" name="Line 24"/>
          <p:cNvSpPr>
            <a:spLocks noChangeShapeType="1"/>
          </p:cNvSpPr>
          <p:nvPr/>
        </p:nvSpPr>
        <p:spPr bwMode="auto">
          <a:xfrm>
            <a:off x="3265488" y="3914775"/>
            <a:ext cx="1090612" cy="0"/>
          </a:xfrm>
          <a:prstGeom prst="line">
            <a:avLst/>
          </a:prstGeom>
          <a:noFill/>
          <a:ln w="9525">
            <a:solidFill>
              <a:schemeClr val="tx1"/>
            </a:solidFill>
            <a:round/>
            <a:headEnd/>
            <a:tailEnd/>
          </a:ln>
          <a:effectLst/>
        </p:spPr>
        <p:txBody>
          <a:bodyPr/>
          <a:lstStyle/>
          <a:p>
            <a:endParaRPr lang="en-GB" b="1"/>
          </a:p>
        </p:txBody>
      </p:sp>
      <p:sp>
        <p:nvSpPr>
          <p:cNvPr id="29721" name="Rectangle 25"/>
          <p:cNvSpPr>
            <a:spLocks noChangeArrowheads="1"/>
          </p:cNvSpPr>
          <p:nvPr/>
        </p:nvSpPr>
        <p:spPr bwMode="auto">
          <a:xfrm>
            <a:off x="179388" y="2163763"/>
            <a:ext cx="1090612" cy="760412"/>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29722" name="Line 26"/>
          <p:cNvSpPr>
            <a:spLocks noChangeShapeType="1"/>
          </p:cNvSpPr>
          <p:nvPr/>
        </p:nvSpPr>
        <p:spPr bwMode="auto">
          <a:xfrm>
            <a:off x="179388" y="2417763"/>
            <a:ext cx="1090612" cy="0"/>
          </a:xfrm>
          <a:prstGeom prst="line">
            <a:avLst/>
          </a:prstGeom>
          <a:noFill/>
          <a:ln w="9525">
            <a:solidFill>
              <a:schemeClr val="tx1"/>
            </a:solidFill>
            <a:round/>
            <a:headEnd/>
            <a:tailEnd/>
          </a:ln>
          <a:effectLst/>
        </p:spPr>
        <p:txBody>
          <a:bodyPr/>
          <a:lstStyle/>
          <a:p>
            <a:endParaRPr lang="en-GB" b="1"/>
          </a:p>
        </p:txBody>
      </p:sp>
      <p:sp>
        <p:nvSpPr>
          <p:cNvPr id="29723" name="Text Box 27"/>
          <p:cNvSpPr txBox="1">
            <a:spLocks noChangeArrowheads="1"/>
          </p:cNvSpPr>
          <p:nvPr/>
        </p:nvSpPr>
        <p:spPr bwMode="auto">
          <a:xfrm>
            <a:off x="447675" y="2206625"/>
            <a:ext cx="564578"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Board</a:t>
            </a:r>
          </a:p>
        </p:txBody>
      </p:sp>
      <p:sp>
        <p:nvSpPr>
          <p:cNvPr id="29724" name="Line 28"/>
          <p:cNvSpPr>
            <a:spLocks noChangeShapeType="1"/>
          </p:cNvSpPr>
          <p:nvPr/>
        </p:nvSpPr>
        <p:spPr bwMode="auto">
          <a:xfrm>
            <a:off x="179388" y="2670175"/>
            <a:ext cx="1090612" cy="0"/>
          </a:xfrm>
          <a:prstGeom prst="line">
            <a:avLst/>
          </a:prstGeom>
          <a:noFill/>
          <a:ln w="9525">
            <a:solidFill>
              <a:schemeClr val="tx1"/>
            </a:solidFill>
            <a:round/>
            <a:headEnd/>
            <a:tailEnd/>
          </a:ln>
          <a:effectLst/>
        </p:spPr>
        <p:txBody>
          <a:bodyPr/>
          <a:lstStyle/>
          <a:p>
            <a:endParaRPr lang="en-GB" b="1"/>
          </a:p>
        </p:txBody>
      </p:sp>
      <p:cxnSp>
        <p:nvCxnSpPr>
          <p:cNvPr id="29726" name="AutoShape 30"/>
          <p:cNvCxnSpPr>
            <a:cxnSpLocks noChangeShapeType="1"/>
            <a:stCxn id="29700" idx="3"/>
            <a:endCxn id="29717" idx="0"/>
          </p:cNvCxnSpPr>
          <p:nvPr/>
        </p:nvCxnSpPr>
        <p:spPr bwMode="auto">
          <a:xfrm>
            <a:off x="2873375" y="2590800"/>
            <a:ext cx="938213" cy="815975"/>
          </a:xfrm>
          <a:prstGeom prst="bentConnector2">
            <a:avLst/>
          </a:prstGeom>
          <a:noFill/>
          <a:ln w="9525">
            <a:solidFill>
              <a:schemeClr val="tx1"/>
            </a:solidFill>
            <a:miter lim="800000"/>
            <a:headEnd/>
            <a:tailEnd type="triangle" w="med" len="med"/>
          </a:ln>
          <a:effectLst/>
        </p:spPr>
      </p:cxnSp>
      <p:cxnSp>
        <p:nvCxnSpPr>
          <p:cNvPr id="29728" name="AutoShape 32"/>
          <p:cNvCxnSpPr>
            <a:cxnSpLocks noChangeShapeType="1"/>
            <a:stCxn id="29700" idx="2"/>
            <a:endCxn id="29705" idx="0"/>
          </p:cNvCxnSpPr>
          <p:nvPr/>
        </p:nvCxnSpPr>
        <p:spPr bwMode="auto">
          <a:xfrm flipH="1">
            <a:off x="2322513" y="2970213"/>
            <a:ext cx="6350" cy="436562"/>
          </a:xfrm>
          <a:prstGeom prst="straightConnector1">
            <a:avLst/>
          </a:prstGeom>
          <a:noFill/>
          <a:ln w="9525">
            <a:solidFill>
              <a:schemeClr val="tx1"/>
            </a:solidFill>
            <a:round/>
            <a:headEnd/>
            <a:tailEnd type="triangle" w="med" len="med"/>
          </a:ln>
          <a:effectLst/>
        </p:spPr>
      </p:cxnSp>
      <p:sp>
        <p:nvSpPr>
          <p:cNvPr id="29729" name="Rectangle 33"/>
          <p:cNvSpPr>
            <a:spLocks noChangeArrowheads="1"/>
          </p:cNvSpPr>
          <p:nvPr/>
        </p:nvSpPr>
        <p:spPr bwMode="auto">
          <a:xfrm rot="2645437">
            <a:off x="1631950" y="2503488"/>
            <a:ext cx="122238" cy="127000"/>
          </a:xfrm>
          <a:prstGeom prst="rect">
            <a:avLst/>
          </a:prstGeom>
          <a:noFill/>
          <a:ln w="9525">
            <a:solidFill>
              <a:schemeClr val="tx1"/>
            </a:solidFill>
            <a:miter lim="800000"/>
            <a:headEnd/>
            <a:tailEnd/>
          </a:ln>
          <a:effectLst/>
        </p:spPr>
        <p:txBody>
          <a:bodyPr wrap="none" anchor="ctr"/>
          <a:lstStyle/>
          <a:p>
            <a:endParaRPr lang="en-GB" b="1"/>
          </a:p>
        </p:txBody>
      </p:sp>
      <p:sp>
        <p:nvSpPr>
          <p:cNvPr id="29734" name="Line 38"/>
          <p:cNvSpPr>
            <a:spLocks noChangeShapeType="1"/>
          </p:cNvSpPr>
          <p:nvPr/>
        </p:nvSpPr>
        <p:spPr bwMode="auto">
          <a:xfrm>
            <a:off x="1389063" y="4421188"/>
            <a:ext cx="1876425" cy="0"/>
          </a:xfrm>
          <a:prstGeom prst="line">
            <a:avLst/>
          </a:prstGeom>
          <a:noFill/>
          <a:ln w="9525">
            <a:solidFill>
              <a:schemeClr val="tx1"/>
            </a:solidFill>
            <a:round/>
            <a:headEnd/>
            <a:tailEnd/>
          </a:ln>
          <a:effectLst/>
        </p:spPr>
        <p:txBody>
          <a:bodyPr/>
          <a:lstStyle/>
          <a:p>
            <a:endParaRPr lang="en-GB" b="1"/>
          </a:p>
        </p:txBody>
      </p:sp>
      <p:sp>
        <p:nvSpPr>
          <p:cNvPr id="29735" name="Line 39"/>
          <p:cNvSpPr>
            <a:spLocks noChangeShapeType="1"/>
          </p:cNvSpPr>
          <p:nvPr/>
        </p:nvSpPr>
        <p:spPr bwMode="auto">
          <a:xfrm>
            <a:off x="3265488" y="4421188"/>
            <a:ext cx="0" cy="192087"/>
          </a:xfrm>
          <a:prstGeom prst="line">
            <a:avLst/>
          </a:prstGeom>
          <a:noFill/>
          <a:ln w="9525">
            <a:solidFill>
              <a:schemeClr val="tx1"/>
            </a:solidFill>
            <a:round/>
            <a:headEnd/>
            <a:tailEnd/>
          </a:ln>
          <a:effectLst/>
        </p:spPr>
        <p:txBody>
          <a:bodyPr/>
          <a:lstStyle/>
          <a:p>
            <a:endParaRPr lang="en-GB" b="1"/>
          </a:p>
        </p:txBody>
      </p:sp>
      <p:sp>
        <p:nvSpPr>
          <p:cNvPr id="29736" name="Line 40"/>
          <p:cNvSpPr>
            <a:spLocks noChangeShapeType="1"/>
          </p:cNvSpPr>
          <p:nvPr/>
        </p:nvSpPr>
        <p:spPr bwMode="auto">
          <a:xfrm>
            <a:off x="1389063" y="4421188"/>
            <a:ext cx="0" cy="192087"/>
          </a:xfrm>
          <a:prstGeom prst="line">
            <a:avLst/>
          </a:prstGeom>
          <a:noFill/>
          <a:ln w="9525">
            <a:solidFill>
              <a:schemeClr val="tx1"/>
            </a:solidFill>
            <a:round/>
            <a:headEnd/>
            <a:tailEnd/>
          </a:ln>
          <a:effectLst/>
        </p:spPr>
        <p:txBody>
          <a:bodyPr/>
          <a:lstStyle/>
          <a:p>
            <a:endParaRPr lang="en-GB" b="1"/>
          </a:p>
        </p:txBody>
      </p:sp>
      <p:sp>
        <p:nvSpPr>
          <p:cNvPr id="29737" name="Line 41"/>
          <p:cNvSpPr>
            <a:spLocks noChangeShapeType="1"/>
          </p:cNvSpPr>
          <p:nvPr/>
        </p:nvSpPr>
        <p:spPr bwMode="auto">
          <a:xfrm>
            <a:off x="2298700" y="4168775"/>
            <a:ext cx="0" cy="127000"/>
          </a:xfrm>
          <a:prstGeom prst="line">
            <a:avLst/>
          </a:prstGeom>
          <a:noFill/>
          <a:ln w="9525">
            <a:solidFill>
              <a:schemeClr val="tx1"/>
            </a:solidFill>
            <a:round/>
            <a:headEnd/>
            <a:tailEnd/>
          </a:ln>
          <a:effectLst/>
        </p:spPr>
        <p:txBody>
          <a:bodyPr/>
          <a:lstStyle/>
          <a:p>
            <a:endParaRPr lang="en-GB" b="1"/>
          </a:p>
        </p:txBody>
      </p:sp>
      <p:sp>
        <p:nvSpPr>
          <p:cNvPr id="29738" name="Line 42"/>
          <p:cNvSpPr>
            <a:spLocks noChangeShapeType="1"/>
          </p:cNvSpPr>
          <p:nvPr/>
        </p:nvSpPr>
        <p:spPr bwMode="auto">
          <a:xfrm flipH="1">
            <a:off x="2176463" y="4295775"/>
            <a:ext cx="122237" cy="125413"/>
          </a:xfrm>
          <a:prstGeom prst="line">
            <a:avLst/>
          </a:prstGeom>
          <a:noFill/>
          <a:ln w="9525">
            <a:solidFill>
              <a:schemeClr val="tx1"/>
            </a:solidFill>
            <a:round/>
            <a:headEnd/>
            <a:tailEnd/>
          </a:ln>
          <a:effectLst/>
        </p:spPr>
        <p:txBody>
          <a:bodyPr/>
          <a:lstStyle/>
          <a:p>
            <a:endParaRPr lang="en-GB" b="1"/>
          </a:p>
        </p:txBody>
      </p:sp>
      <p:sp>
        <p:nvSpPr>
          <p:cNvPr id="29739" name="Line 43"/>
          <p:cNvSpPr>
            <a:spLocks noChangeShapeType="1"/>
          </p:cNvSpPr>
          <p:nvPr/>
        </p:nvSpPr>
        <p:spPr bwMode="auto">
          <a:xfrm>
            <a:off x="2298700" y="4295775"/>
            <a:ext cx="119063" cy="125413"/>
          </a:xfrm>
          <a:prstGeom prst="line">
            <a:avLst/>
          </a:prstGeom>
          <a:noFill/>
          <a:ln w="9525">
            <a:solidFill>
              <a:schemeClr val="tx1"/>
            </a:solidFill>
            <a:round/>
            <a:headEnd/>
            <a:tailEnd/>
          </a:ln>
          <a:effectLst/>
        </p:spPr>
        <p:txBody>
          <a:bodyPr/>
          <a:lstStyle/>
          <a:p>
            <a:endParaRPr lang="en-GB" b="1"/>
          </a:p>
        </p:txBody>
      </p:sp>
      <p:sp>
        <p:nvSpPr>
          <p:cNvPr id="29741" name="Line 45"/>
          <p:cNvSpPr>
            <a:spLocks noChangeShapeType="1"/>
          </p:cNvSpPr>
          <p:nvPr/>
        </p:nvSpPr>
        <p:spPr bwMode="auto">
          <a:xfrm flipH="1">
            <a:off x="1258888" y="2565400"/>
            <a:ext cx="360362" cy="0"/>
          </a:xfrm>
          <a:prstGeom prst="line">
            <a:avLst/>
          </a:prstGeom>
          <a:noFill/>
          <a:ln w="9525">
            <a:solidFill>
              <a:schemeClr val="tx1"/>
            </a:solidFill>
            <a:round/>
            <a:headEnd/>
            <a:tailEnd/>
          </a:ln>
          <a:effectLst/>
        </p:spPr>
        <p:txBody>
          <a:bodyPr/>
          <a:lstStyle/>
          <a:p>
            <a:endParaRPr lang="en-GB" b="1"/>
          </a:p>
        </p:txBody>
      </p:sp>
      <p:sp>
        <p:nvSpPr>
          <p:cNvPr id="29742" name="Rectangle 46"/>
          <p:cNvSpPr>
            <a:spLocks noChangeArrowheads="1"/>
          </p:cNvSpPr>
          <p:nvPr/>
        </p:nvSpPr>
        <p:spPr bwMode="auto">
          <a:xfrm>
            <a:off x="48593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29743" name="Rectangle 47"/>
          <p:cNvSpPr>
            <a:spLocks noChangeArrowheads="1"/>
          </p:cNvSpPr>
          <p:nvPr/>
        </p:nvSpPr>
        <p:spPr bwMode="auto">
          <a:xfrm>
            <a:off x="59388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29744" name="Rectangle 48"/>
          <p:cNvSpPr>
            <a:spLocks noChangeArrowheads="1"/>
          </p:cNvSpPr>
          <p:nvPr/>
        </p:nvSpPr>
        <p:spPr bwMode="auto">
          <a:xfrm>
            <a:off x="70183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29745" name="Rectangle 49"/>
          <p:cNvSpPr>
            <a:spLocks noChangeArrowheads="1"/>
          </p:cNvSpPr>
          <p:nvPr/>
        </p:nvSpPr>
        <p:spPr bwMode="auto">
          <a:xfrm>
            <a:off x="80978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29746" name="Line 50"/>
          <p:cNvSpPr>
            <a:spLocks noChangeShapeType="1"/>
          </p:cNvSpPr>
          <p:nvPr/>
        </p:nvSpPr>
        <p:spPr bwMode="auto">
          <a:xfrm>
            <a:off x="5292725" y="2565400"/>
            <a:ext cx="0" cy="2879725"/>
          </a:xfrm>
          <a:prstGeom prst="line">
            <a:avLst/>
          </a:prstGeom>
          <a:noFill/>
          <a:ln w="9525">
            <a:solidFill>
              <a:schemeClr val="tx1"/>
            </a:solidFill>
            <a:round/>
            <a:headEnd/>
            <a:tailEnd/>
          </a:ln>
          <a:effectLst/>
        </p:spPr>
        <p:txBody>
          <a:bodyPr/>
          <a:lstStyle/>
          <a:p>
            <a:endParaRPr lang="en-GB"/>
          </a:p>
        </p:txBody>
      </p:sp>
      <p:sp>
        <p:nvSpPr>
          <p:cNvPr id="29747" name="Line 51"/>
          <p:cNvSpPr>
            <a:spLocks noChangeShapeType="1"/>
          </p:cNvSpPr>
          <p:nvPr/>
        </p:nvSpPr>
        <p:spPr bwMode="auto">
          <a:xfrm>
            <a:off x="6372225" y="2565400"/>
            <a:ext cx="0" cy="2879725"/>
          </a:xfrm>
          <a:prstGeom prst="line">
            <a:avLst/>
          </a:prstGeom>
          <a:noFill/>
          <a:ln w="9525">
            <a:solidFill>
              <a:schemeClr val="tx1"/>
            </a:solidFill>
            <a:round/>
            <a:headEnd/>
            <a:tailEnd/>
          </a:ln>
          <a:effectLst/>
        </p:spPr>
        <p:txBody>
          <a:bodyPr/>
          <a:lstStyle/>
          <a:p>
            <a:endParaRPr lang="en-GB"/>
          </a:p>
        </p:txBody>
      </p:sp>
      <p:sp>
        <p:nvSpPr>
          <p:cNvPr id="29748" name="Line 52"/>
          <p:cNvSpPr>
            <a:spLocks noChangeShapeType="1"/>
          </p:cNvSpPr>
          <p:nvPr/>
        </p:nvSpPr>
        <p:spPr bwMode="auto">
          <a:xfrm>
            <a:off x="7451725" y="2565400"/>
            <a:ext cx="0" cy="2879725"/>
          </a:xfrm>
          <a:prstGeom prst="line">
            <a:avLst/>
          </a:prstGeom>
          <a:noFill/>
          <a:ln w="9525">
            <a:solidFill>
              <a:schemeClr val="tx1"/>
            </a:solidFill>
            <a:round/>
            <a:headEnd/>
            <a:tailEnd/>
          </a:ln>
          <a:effectLst/>
        </p:spPr>
        <p:txBody>
          <a:bodyPr/>
          <a:lstStyle/>
          <a:p>
            <a:endParaRPr lang="en-GB"/>
          </a:p>
        </p:txBody>
      </p:sp>
      <p:sp>
        <p:nvSpPr>
          <p:cNvPr id="29749" name="Line 53"/>
          <p:cNvSpPr>
            <a:spLocks noChangeShapeType="1"/>
          </p:cNvSpPr>
          <p:nvPr/>
        </p:nvSpPr>
        <p:spPr bwMode="auto">
          <a:xfrm>
            <a:off x="8531225" y="2565400"/>
            <a:ext cx="0" cy="2879725"/>
          </a:xfrm>
          <a:prstGeom prst="line">
            <a:avLst/>
          </a:prstGeom>
          <a:noFill/>
          <a:ln w="9525">
            <a:solidFill>
              <a:schemeClr val="tx1"/>
            </a:solidFill>
            <a:round/>
            <a:headEnd/>
            <a:tailEnd/>
          </a:ln>
          <a:effectLst/>
        </p:spPr>
        <p:txBody>
          <a:bodyPr/>
          <a:lstStyle/>
          <a:p>
            <a:endParaRPr lang="en-GB"/>
          </a:p>
        </p:txBody>
      </p:sp>
      <p:sp>
        <p:nvSpPr>
          <p:cNvPr id="29750" name="Text Box 54"/>
          <p:cNvSpPr txBox="1">
            <a:spLocks noChangeArrowheads="1"/>
          </p:cNvSpPr>
          <p:nvPr/>
        </p:nvSpPr>
        <p:spPr bwMode="auto">
          <a:xfrm>
            <a:off x="4859338" y="2205038"/>
            <a:ext cx="995785" cy="369332"/>
          </a:xfrm>
          <a:prstGeom prst="rect">
            <a:avLst/>
          </a:prstGeom>
          <a:noFill/>
          <a:ln w="9525">
            <a:noFill/>
            <a:miter lim="800000"/>
            <a:headEnd/>
            <a:tailEnd/>
          </a:ln>
          <a:effectLst/>
        </p:spPr>
        <p:txBody>
          <a:bodyPr wrap="none">
            <a:spAutoFit/>
          </a:bodyPr>
          <a:lstStyle/>
          <a:p>
            <a:pPr algn="ctr"/>
            <a:r>
              <a:rPr lang="en-US" sz="900" b="1">
                <a:solidFill>
                  <a:schemeClr val="tx1"/>
                </a:solidFill>
              </a:rPr>
              <a:t>GameManager :</a:t>
            </a:r>
          </a:p>
          <a:p>
            <a:pPr algn="ctr"/>
            <a:r>
              <a:rPr lang="en-US" sz="900" b="1">
                <a:solidFill>
                  <a:schemeClr val="tx1"/>
                </a:solidFill>
              </a:rPr>
              <a:t>Manager</a:t>
            </a:r>
          </a:p>
        </p:txBody>
      </p:sp>
      <p:sp>
        <p:nvSpPr>
          <p:cNvPr id="29751" name="Text Box 55"/>
          <p:cNvSpPr txBox="1">
            <a:spLocks noChangeArrowheads="1"/>
          </p:cNvSpPr>
          <p:nvPr/>
        </p:nvSpPr>
        <p:spPr bwMode="auto">
          <a:xfrm>
            <a:off x="5978525" y="2205038"/>
            <a:ext cx="944489" cy="369332"/>
          </a:xfrm>
          <a:prstGeom prst="rect">
            <a:avLst/>
          </a:prstGeom>
          <a:noFill/>
          <a:ln w="9525">
            <a:noFill/>
            <a:miter lim="800000"/>
            <a:headEnd/>
            <a:tailEnd/>
          </a:ln>
          <a:effectLst/>
        </p:spPr>
        <p:txBody>
          <a:bodyPr wrap="none">
            <a:spAutoFit/>
          </a:bodyPr>
          <a:lstStyle/>
          <a:p>
            <a:pPr algn="ctr"/>
            <a:r>
              <a:rPr lang="en-US" sz="900" b="1">
                <a:solidFill>
                  <a:schemeClr val="tx1"/>
                </a:solidFill>
              </a:rPr>
              <a:t>HumanPlayer :</a:t>
            </a:r>
          </a:p>
          <a:p>
            <a:pPr algn="ctr"/>
            <a:r>
              <a:rPr lang="en-US" sz="900" b="1">
                <a:solidFill>
                  <a:schemeClr val="tx1"/>
                </a:solidFill>
              </a:rPr>
              <a:t>Player1</a:t>
            </a:r>
          </a:p>
        </p:txBody>
      </p:sp>
      <p:sp>
        <p:nvSpPr>
          <p:cNvPr id="29752" name="Text Box 56"/>
          <p:cNvSpPr txBox="1">
            <a:spLocks noChangeArrowheads="1"/>
          </p:cNvSpPr>
          <p:nvPr/>
        </p:nvSpPr>
        <p:spPr bwMode="auto">
          <a:xfrm>
            <a:off x="6959600" y="2205038"/>
            <a:ext cx="1079142" cy="369332"/>
          </a:xfrm>
          <a:prstGeom prst="rect">
            <a:avLst/>
          </a:prstGeom>
          <a:noFill/>
          <a:ln w="9525">
            <a:noFill/>
            <a:miter lim="800000"/>
            <a:headEnd/>
            <a:tailEnd/>
          </a:ln>
          <a:effectLst/>
        </p:spPr>
        <p:txBody>
          <a:bodyPr wrap="none">
            <a:spAutoFit/>
          </a:bodyPr>
          <a:lstStyle/>
          <a:p>
            <a:pPr algn="ctr"/>
            <a:r>
              <a:rPr lang="en-US" sz="900" b="1">
                <a:solidFill>
                  <a:schemeClr val="tx1"/>
                </a:solidFill>
              </a:rPr>
              <a:t>ComputerPlayer :</a:t>
            </a:r>
          </a:p>
          <a:p>
            <a:pPr algn="ctr"/>
            <a:r>
              <a:rPr lang="en-US" sz="900" b="1">
                <a:solidFill>
                  <a:schemeClr val="tx1"/>
                </a:solidFill>
              </a:rPr>
              <a:t>Player2</a:t>
            </a:r>
          </a:p>
        </p:txBody>
      </p:sp>
      <p:sp>
        <p:nvSpPr>
          <p:cNvPr id="29753" name="Text Box 57"/>
          <p:cNvSpPr txBox="1">
            <a:spLocks noChangeArrowheads="1"/>
          </p:cNvSpPr>
          <p:nvPr/>
        </p:nvSpPr>
        <p:spPr bwMode="auto">
          <a:xfrm>
            <a:off x="8239125" y="2205038"/>
            <a:ext cx="623889" cy="369332"/>
          </a:xfrm>
          <a:prstGeom prst="rect">
            <a:avLst/>
          </a:prstGeom>
          <a:noFill/>
          <a:ln w="9525">
            <a:noFill/>
            <a:miter lim="800000"/>
            <a:headEnd/>
            <a:tailEnd/>
          </a:ln>
          <a:effectLst/>
        </p:spPr>
        <p:txBody>
          <a:bodyPr wrap="none">
            <a:spAutoFit/>
          </a:bodyPr>
          <a:lstStyle/>
          <a:p>
            <a:pPr algn="ctr"/>
            <a:r>
              <a:rPr lang="en-US" sz="900" b="1">
                <a:solidFill>
                  <a:schemeClr val="tx1"/>
                </a:solidFill>
              </a:rPr>
              <a:t>Display :</a:t>
            </a:r>
          </a:p>
          <a:p>
            <a:pPr algn="ctr"/>
            <a:r>
              <a:rPr lang="en-US" sz="900" b="1">
                <a:solidFill>
                  <a:schemeClr val="tx1"/>
                </a:solidFill>
              </a:rPr>
              <a:t>display</a:t>
            </a:r>
          </a:p>
        </p:txBody>
      </p:sp>
      <p:sp>
        <p:nvSpPr>
          <p:cNvPr id="29754" name="Rectangle 58"/>
          <p:cNvSpPr>
            <a:spLocks noChangeArrowheads="1"/>
          </p:cNvSpPr>
          <p:nvPr/>
        </p:nvSpPr>
        <p:spPr bwMode="auto">
          <a:xfrm>
            <a:off x="5292725" y="2636838"/>
            <a:ext cx="71438" cy="2663825"/>
          </a:xfrm>
          <a:prstGeom prst="rect">
            <a:avLst/>
          </a:prstGeom>
          <a:noFill/>
          <a:ln w="9525">
            <a:solidFill>
              <a:schemeClr val="tx1"/>
            </a:solidFill>
            <a:miter lim="800000"/>
            <a:headEnd/>
            <a:tailEnd/>
          </a:ln>
          <a:effectLst/>
        </p:spPr>
        <p:txBody>
          <a:bodyPr wrap="none" anchor="ctr"/>
          <a:lstStyle/>
          <a:p>
            <a:endParaRPr lang="en-GB"/>
          </a:p>
        </p:txBody>
      </p:sp>
      <p:sp>
        <p:nvSpPr>
          <p:cNvPr id="29755" name="Line 59"/>
          <p:cNvSpPr>
            <a:spLocks noChangeShapeType="1"/>
          </p:cNvSpPr>
          <p:nvPr/>
        </p:nvSpPr>
        <p:spPr bwMode="auto">
          <a:xfrm>
            <a:off x="4787900" y="2636838"/>
            <a:ext cx="504825" cy="0"/>
          </a:xfrm>
          <a:prstGeom prst="line">
            <a:avLst/>
          </a:prstGeom>
          <a:noFill/>
          <a:ln w="9525">
            <a:solidFill>
              <a:schemeClr val="tx1"/>
            </a:solidFill>
            <a:round/>
            <a:headEnd/>
            <a:tailEnd type="triangle" w="med" len="med"/>
          </a:ln>
          <a:effectLst/>
        </p:spPr>
        <p:txBody>
          <a:bodyPr/>
          <a:lstStyle/>
          <a:p>
            <a:endParaRPr lang="en-GB" b="1"/>
          </a:p>
        </p:txBody>
      </p:sp>
      <p:sp>
        <p:nvSpPr>
          <p:cNvPr id="29756" name="Rectangle 60"/>
          <p:cNvSpPr>
            <a:spLocks noChangeArrowheads="1"/>
          </p:cNvSpPr>
          <p:nvPr/>
        </p:nvSpPr>
        <p:spPr bwMode="auto">
          <a:xfrm>
            <a:off x="5364163" y="2781300"/>
            <a:ext cx="71437" cy="2447925"/>
          </a:xfrm>
          <a:prstGeom prst="rect">
            <a:avLst/>
          </a:prstGeom>
          <a:noFill/>
          <a:ln w="9525">
            <a:solidFill>
              <a:schemeClr val="tx1"/>
            </a:solidFill>
            <a:miter lim="800000"/>
            <a:headEnd/>
            <a:tailEnd/>
          </a:ln>
          <a:effectLst/>
        </p:spPr>
        <p:txBody>
          <a:bodyPr wrap="none" anchor="ctr"/>
          <a:lstStyle/>
          <a:p>
            <a:endParaRPr lang="en-GB"/>
          </a:p>
        </p:txBody>
      </p:sp>
      <p:sp>
        <p:nvSpPr>
          <p:cNvPr id="29757" name="Line 61"/>
          <p:cNvSpPr>
            <a:spLocks noChangeShapeType="1"/>
          </p:cNvSpPr>
          <p:nvPr/>
        </p:nvSpPr>
        <p:spPr bwMode="auto">
          <a:xfrm>
            <a:off x="5364163" y="2708275"/>
            <a:ext cx="287337" cy="0"/>
          </a:xfrm>
          <a:prstGeom prst="line">
            <a:avLst/>
          </a:prstGeom>
          <a:noFill/>
          <a:ln w="9525">
            <a:solidFill>
              <a:schemeClr val="tx1"/>
            </a:solidFill>
            <a:round/>
            <a:headEnd/>
            <a:tailEnd/>
          </a:ln>
          <a:effectLst/>
        </p:spPr>
        <p:txBody>
          <a:bodyPr/>
          <a:lstStyle/>
          <a:p>
            <a:endParaRPr lang="en-GB" b="1"/>
          </a:p>
        </p:txBody>
      </p:sp>
      <p:sp>
        <p:nvSpPr>
          <p:cNvPr id="29758" name="Line 62"/>
          <p:cNvSpPr>
            <a:spLocks noChangeShapeType="1"/>
          </p:cNvSpPr>
          <p:nvPr/>
        </p:nvSpPr>
        <p:spPr bwMode="auto">
          <a:xfrm>
            <a:off x="5651500" y="2708275"/>
            <a:ext cx="0" cy="144463"/>
          </a:xfrm>
          <a:prstGeom prst="line">
            <a:avLst/>
          </a:prstGeom>
          <a:noFill/>
          <a:ln w="9525">
            <a:solidFill>
              <a:schemeClr val="tx1"/>
            </a:solidFill>
            <a:round/>
            <a:headEnd/>
            <a:tailEnd/>
          </a:ln>
          <a:effectLst/>
        </p:spPr>
        <p:txBody>
          <a:bodyPr/>
          <a:lstStyle/>
          <a:p>
            <a:endParaRPr lang="en-GB" b="1"/>
          </a:p>
        </p:txBody>
      </p:sp>
      <p:sp>
        <p:nvSpPr>
          <p:cNvPr id="29759" name="Line 63"/>
          <p:cNvSpPr>
            <a:spLocks noChangeShapeType="1"/>
          </p:cNvSpPr>
          <p:nvPr/>
        </p:nvSpPr>
        <p:spPr bwMode="auto">
          <a:xfrm flipH="1">
            <a:off x="5435600" y="2852738"/>
            <a:ext cx="215900" cy="0"/>
          </a:xfrm>
          <a:prstGeom prst="line">
            <a:avLst/>
          </a:prstGeom>
          <a:noFill/>
          <a:ln w="9525">
            <a:solidFill>
              <a:schemeClr val="tx1"/>
            </a:solidFill>
            <a:round/>
            <a:headEnd/>
            <a:tailEnd type="triangle" w="med" len="med"/>
          </a:ln>
          <a:effectLst/>
        </p:spPr>
        <p:txBody>
          <a:bodyPr/>
          <a:lstStyle/>
          <a:p>
            <a:endParaRPr lang="en-GB" b="1"/>
          </a:p>
        </p:txBody>
      </p:sp>
      <p:sp>
        <p:nvSpPr>
          <p:cNvPr id="29760" name="Rectangle 64"/>
          <p:cNvSpPr>
            <a:spLocks noChangeArrowheads="1"/>
          </p:cNvSpPr>
          <p:nvPr/>
        </p:nvSpPr>
        <p:spPr bwMode="auto">
          <a:xfrm>
            <a:off x="6372225" y="2997200"/>
            <a:ext cx="71438" cy="647700"/>
          </a:xfrm>
          <a:prstGeom prst="rect">
            <a:avLst/>
          </a:prstGeom>
          <a:noFill/>
          <a:ln w="9525">
            <a:solidFill>
              <a:schemeClr val="tx1"/>
            </a:solidFill>
            <a:miter lim="800000"/>
            <a:headEnd/>
            <a:tailEnd/>
          </a:ln>
          <a:effectLst/>
        </p:spPr>
        <p:txBody>
          <a:bodyPr wrap="none" anchor="ctr"/>
          <a:lstStyle/>
          <a:p>
            <a:endParaRPr lang="en-GB"/>
          </a:p>
        </p:txBody>
      </p:sp>
      <p:sp>
        <p:nvSpPr>
          <p:cNvPr id="29761" name="Rectangle 65"/>
          <p:cNvSpPr>
            <a:spLocks noChangeArrowheads="1"/>
          </p:cNvSpPr>
          <p:nvPr/>
        </p:nvSpPr>
        <p:spPr bwMode="auto">
          <a:xfrm>
            <a:off x="7453313" y="4149725"/>
            <a:ext cx="71437" cy="647700"/>
          </a:xfrm>
          <a:prstGeom prst="rect">
            <a:avLst/>
          </a:prstGeom>
          <a:noFill/>
          <a:ln w="9525">
            <a:solidFill>
              <a:schemeClr val="tx1"/>
            </a:solidFill>
            <a:miter lim="800000"/>
            <a:headEnd/>
            <a:tailEnd/>
          </a:ln>
          <a:effectLst/>
        </p:spPr>
        <p:txBody>
          <a:bodyPr wrap="none" anchor="ctr"/>
          <a:lstStyle/>
          <a:p>
            <a:endParaRPr lang="en-GB"/>
          </a:p>
        </p:txBody>
      </p:sp>
      <p:sp>
        <p:nvSpPr>
          <p:cNvPr id="29762" name="Rectangle 66"/>
          <p:cNvSpPr>
            <a:spLocks noChangeArrowheads="1"/>
          </p:cNvSpPr>
          <p:nvPr/>
        </p:nvSpPr>
        <p:spPr bwMode="auto">
          <a:xfrm>
            <a:off x="8532813" y="3717925"/>
            <a:ext cx="71437" cy="287338"/>
          </a:xfrm>
          <a:prstGeom prst="rect">
            <a:avLst/>
          </a:prstGeom>
          <a:noFill/>
          <a:ln w="9525">
            <a:solidFill>
              <a:schemeClr val="tx1"/>
            </a:solidFill>
            <a:miter lim="800000"/>
            <a:headEnd/>
            <a:tailEnd/>
          </a:ln>
          <a:effectLst/>
        </p:spPr>
        <p:txBody>
          <a:bodyPr wrap="none" anchor="ctr"/>
          <a:lstStyle/>
          <a:p>
            <a:endParaRPr lang="en-GB"/>
          </a:p>
        </p:txBody>
      </p:sp>
      <p:sp>
        <p:nvSpPr>
          <p:cNvPr id="29763" name="Line 67"/>
          <p:cNvSpPr>
            <a:spLocks noChangeShapeType="1"/>
          </p:cNvSpPr>
          <p:nvPr/>
        </p:nvSpPr>
        <p:spPr bwMode="auto">
          <a:xfrm>
            <a:off x="5435600" y="3716338"/>
            <a:ext cx="3097213" cy="0"/>
          </a:xfrm>
          <a:prstGeom prst="line">
            <a:avLst/>
          </a:prstGeom>
          <a:noFill/>
          <a:ln w="9525">
            <a:solidFill>
              <a:schemeClr val="tx1"/>
            </a:solidFill>
            <a:round/>
            <a:headEnd/>
            <a:tailEnd type="triangle" w="med" len="med"/>
          </a:ln>
          <a:effectLst/>
        </p:spPr>
        <p:txBody>
          <a:bodyPr/>
          <a:lstStyle/>
          <a:p>
            <a:endParaRPr lang="en-GB"/>
          </a:p>
        </p:txBody>
      </p:sp>
      <p:sp>
        <p:nvSpPr>
          <p:cNvPr id="29764" name="Rectangle 68"/>
          <p:cNvSpPr>
            <a:spLocks noChangeArrowheads="1"/>
          </p:cNvSpPr>
          <p:nvPr/>
        </p:nvSpPr>
        <p:spPr bwMode="auto">
          <a:xfrm>
            <a:off x="8532813" y="4941888"/>
            <a:ext cx="71437" cy="287337"/>
          </a:xfrm>
          <a:prstGeom prst="rect">
            <a:avLst/>
          </a:prstGeom>
          <a:noFill/>
          <a:ln w="9525">
            <a:solidFill>
              <a:schemeClr val="tx1"/>
            </a:solidFill>
            <a:miter lim="800000"/>
            <a:headEnd/>
            <a:tailEnd/>
          </a:ln>
          <a:effectLst/>
        </p:spPr>
        <p:txBody>
          <a:bodyPr wrap="none" anchor="ctr"/>
          <a:lstStyle/>
          <a:p>
            <a:endParaRPr lang="en-GB"/>
          </a:p>
        </p:txBody>
      </p:sp>
      <p:sp>
        <p:nvSpPr>
          <p:cNvPr id="29765" name="Line 69"/>
          <p:cNvSpPr>
            <a:spLocks noChangeShapeType="1"/>
          </p:cNvSpPr>
          <p:nvPr/>
        </p:nvSpPr>
        <p:spPr bwMode="auto">
          <a:xfrm>
            <a:off x="5435600" y="4940300"/>
            <a:ext cx="3097213" cy="0"/>
          </a:xfrm>
          <a:prstGeom prst="line">
            <a:avLst/>
          </a:prstGeom>
          <a:noFill/>
          <a:ln w="9525">
            <a:solidFill>
              <a:schemeClr val="tx1"/>
            </a:solidFill>
            <a:round/>
            <a:headEnd/>
            <a:tailEnd type="triangle" w="med" len="med"/>
          </a:ln>
          <a:effectLst/>
        </p:spPr>
        <p:txBody>
          <a:bodyPr/>
          <a:lstStyle/>
          <a:p>
            <a:endParaRPr lang="en-GB"/>
          </a:p>
        </p:txBody>
      </p:sp>
      <p:sp>
        <p:nvSpPr>
          <p:cNvPr id="29766" name="Line 70"/>
          <p:cNvSpPr>
            <a:spLocks noChangeShapeType="1"/>
          </p:cNvSpPr>
          <p:nvPr/>
        </p:nvSpPr>
        <p:spPr bwMode="auto">
          <a:xfrm>
            <a:off x="5435600" y="4149725"/>
            <a:ext cx="2016125" cy="0"/>
          </a:xfrm>
          <a:prstGeom prst="line">
            <a:avLst/>
          </a:prstGeom>
          <a:noFill/>
          <a:ln w="9525">
            <a:solidFill>
              <a:schemeClr val="tx1"/>
            </a:solidFill>
            <a:round/>
            <a:headEnd/>
            <a:tailEnd type="triangle" w="med" len="med"/>
          </a:ln>
          <a:effectLst/>
        </p:spPr>
        <p:txBody>
          <a:bodyPr/>
          <a:lstStyle/>
          <a:p>
            <a:endParaRPr lang="en-GB"/>
          </a:p>
        </p:txBody>
      </p:sp>
      <p:sp>
        <p:nvSpPr>
          <p:cNvPr id="29767" name="Line 71"/>
          <p:cNvSpPr>
            <a:spLocks noChangeShapeType="1"/>
          </p:cNvSpPr>
          <p:nvPr/>
        </p:nvSpPr>
        <p:spPr bwMode="auto">
          <a:xfrm>
            <a:off x="5435600" y="2997200"/>
            <a:ext cx="936625" cy="0"/>
          </a:xfrm>
          <a:prstGeom prst="line">
            <a:avLst/>
          </a:prstGeom>
          <a:noFill/>
          <a:ln w="9525">
            <a:solidFill>
              <a:schemeClr val="tx1"/>
            </a:solidFill>
            <a:round/>
            <a:headEnd/>
            <a:tailEnd type="triangle" w="med" len="med"/>
          </a:ln>
          <a:effectLst/>
        </p:spPr>
        <p:txBody>
          <a:bodyPr/>
          <a:lstStyle/>
          <a:p>
            <a:endParaRPr lang="en-GB" b="1"/>
          </a:p>
        </p:txBody>
      </p:sp>
      <p:sp>
        <p:nvSpPr>
          <p:cNvPr id="29768" name="Rectangle 72"/>
          <p:cNvSpPr>
            <a:spLocks noChangeArrowheads="1"/>
          </p:cNvSpPr>
          <p:nvPr/>
        </p:nvSpPr>
        <p:spPr bwMode="auto">
          <a:xfrm>
            <a:off x="8532813" y="3284538"/>
            <a:ext cx="71437" cy="215900"/>
          </a:xfrm>
          <a:prstGeom prst="rect">
            <a:avLst/>
          </a:prstGeom>
          <a:noFill/>
          <a:ln w="9525">
            <a:solidFill>
              <a:schemeClr val="tx1"/>
            </a:solidFill>
            <a:miter lim="800000"/>
            <a:headEnd/>
            <a:tailEnd/>
          </a:ln>
          <a:effectLst/>
        </p:spPr>
        <p:txBody>
          <a:bodyPr wrap="none" anchor="ctr"/>
          <a:lstStyle/>
          <a:p>
            <a:endParaRPr lang="en-GB"/>
          </a:p>
        </p:txBody>
      </p:sp>
      <p:sp>
        <p:nvSpPr>
          <p:cNvPr id="29769" name="Line 73"/>
          <p:cNvSpPr>
            <a:spLocks noChangeShapeType="1"/>
          </p:cNvSpPr>
          <p:nvPr/>
        </p:nvSpPr>
        <p:spPr bwMode="auto">
          <a:xfrm>
            <a:off x="6443663" y="3284538"/>
            <a:ext cx="2089150" cy="0"/>
          </a:xfrm>
          <a:prstGeom prst="line">
            <a:avLst/>
          </a:prstGeom>
          <a:noFill/>
          <a:ln w="9525">
            <a:solidFill>
              <a:srgbClr val="FF0000"/>
            </a:solidFill>
            <a:round/>
            <a:headEnd/>
            <a:tailEnd type="triangle" w="med" len="med"/>
          </a:ln>
          <a:effectLst/>
        </p:spPr>
        <p:txBody>
          <a:bodyPr/>
          <a:lstStyle/>
          <a:p>
            <a:endParaRPr lang="en-GB"/>
          </a:p>
        </p:txBody>
      </p:sp>
      <p:sp>
        <p:nvSpPr>
          <p:cNvPr id="29770" name="Oval 74"/>
          <p:cNvSpPr>
            <a:spLocks noChangeArrowheads="1"/>
          </p:cNvSpPr>
          <p:nvPr/>
        </p:nvSpPr>
        <p:spPr bwMode="auto">
          <a:xfrm>
            <a:off x="6300788" y="3141663"/>
            <a:ext cx="2303462" cy="287337"/>
          </a:xfrm>
          <a:prstGeom prst="ellipse">
            <a:avLst/>
          </a:prstGeom>
          <a:noFill/>
          <a:ln w="9525">
            <a:solidFill>
              <a:schemeClr val="accent2"/>
            </a:solidFill>
            <a:round/>
            <a:headEnd/>
            <a:tailEnd/>
          </a:ln>
          <a:effectLst/>
        </p:spPr>
        <p:txBody>
          <a:bodyPr wrap="none" anchor="ctr"/>
          <a:lstStyle/>
          <a:p>
            <a:endParaRPr lang="en-GB"/>
          </a:p>
        </p:txBody>
      </p:sp>
      <p:sp>
        <p:nvSpPr>
          <p:cNvPr id="29771" name="Line 75"/>
          <p:cNvSpPr>
            <a:spLocks noChangeShapeType="1"/>
          </p:cNvSpPr>
          <p:nvPr/>
        </p:nvSpPr>
        <p:spPr bwMode="auto">
          <a:xfrm>
            <a:off x="7164388" y="3429000"/>
            <a:ext cx="0" cy="2160588"/>
          </a:xfrm>
          <a:prstGeom prst="line">
            <a:avLst/>
          </a:prstGeom>
          <a:noFill/>
          <a:ln w="9525">
            <a:solidFill>
              <a:schemeClr val="accent2"/>
            </a:solidFill>
            <a:round/>
            <a:headEnd/>
            <a:tailEnd/>
          </a:ln>
          <a:effectLst/>
        </p:spPr>
        <p:txBody>
          <a:bodyPr/>
          <a:lstStyle/>
          <a:p>
            <a:endParaRPr lang="en-GB"/>
          </a:p>
        </p:txBody>
      </p:sp>
      <p:sp>
        <p:nvSpPr>
          <p:cNvPr id="29772" name="Text Box 76"/>
          <p:cNvSpPr txBox="1">
            <a:spLocks noChangeArrowheads="1"/>
          </p:cNvSpPr>
          <p:nvPr/>
        </p:nvSpPr>
        <p:spPr bwMode="auto">
          <a:xfrm>
            <a:off x="5076825" y="5516563"/>
            <a:ext cx="3887788" cy="915987"/>
          </a:xfrm>
          <a:prstGeom prst="rect">
            <a:avLst/>
          </a:prstGeom>
          <a:noFill/>
          <a:ln w="9525">
            <a:noFill/>
            <a:miter lim="800000"/>
            <a:headEnd/>
            <a:tailEnd/>
          </a:ln>
          <a:effectLst/>
        </p:spPr>
        <p:txBody>
          <a:bodyPr>
            <a:spAutoFit/>
          </a:bodyPr>
          <a:lstStyle/>
          <a:p>
            <a:r>
              <a:rPr lang="en-US" sz="1800">
                <a:solidFill>
                  <a:schemeClr val="accent2"/>
                </a:solidFill>
              </a:rPr>
              <a:t>There is no dependency between HumanPlayer and Display in the class diagram</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Example: </a:t>
            </a:r>
            <a:r>
              <a:rPr lang="en-US">
                <a:solidFill>
                  <a:schemeClr val="accent1"/>
                </a:solidFill>
              </a:rPr>
              <a:t>“Class diagram - MSC”</a:t>
            </a:r>
          </a:p>
        </p:txBody>
      </p:sp>
      <p:sp>
        <p:nvSpPr>
          <p:cNvPr id="44035" name="Rectangle 3"/>
          <p:cNvSpPr>
            <a:spLocks noGrp="1" noChangeArrowheads="1"/>
          </p:cNvSpPr>
          <p:nvPr>
            <p:ph type="body" idx="1"/>
          </p:nvPr>
        </p:nvSpPr>
        <p:spPr>
          <a:xfrm>
            <a:off x="214282" y="1077928"/>
            <a:ext cx="8540755" cy="4565650"/>
          </a:xfrm>
        </p:spPr>
        <p:txBody>
          <a:bodyPr/>
          <a:lstStyle/>
          <a:p>
            <a:pPr>
              <a:buNone/>
            </a:pPr>
            <a:r>
              <a:rPr lang="en-US" sz="2000" dirty="0"/>
              <a:t>Class Diagram in RPA:</a:t>
            </a:r>
          </a:p>
          <a:p>
            <a:pPr lvl="1"/>
            <a:r>
              <a:rPr lang="en-US" sz="1800" dirty="0"/>
              <a:t>CLASS 		</a:t>
            </a:r>
            <a:r>
              <a:rPr lang="en-US" sz="1800" dirty="0" smtClean="0"/>
              <a:t>= </a:t>
            </a:r>
            <a:r>
              <a:rPr lang="en-US" sz="1800" dirty="0"/>
              <a:t>	{</a:t>
            </a:r>
            <a:r>
              <a:rPr lang="en-US" sz="1800" dirty="0" err="1"/>
              <a:t>GameManager</a:t>
            </a:r>
            <a:r>
              <a:rPr lang="en-US" sz="1800" dirty="0"/>
              <a:t>, Board, Player, </a:t>
            </a:r>
            <a:r>
              <a:rPr lang="en-US" sz="1800" dirty="0" smtClean="0"/>
              <a:t>						</a:t>
            </a:r>
            <a:r>
              <a:rPr lang="en-US" sz="1800" dirty="0" err="1" smtClean="0"/>
              <a:t>HumanPlayer</a:t>
            </a:r>
            <a:r>
              <a:rPr lang="en-US" sz="1800" dirty="0" smtClean="0"/>
              <a:t>,  </a:t>
            </a:r>
            <a:r>
              <a:rPr lang="en-US" sz="1800" dirty="0" err="1"/>
              <a:t>ComputerPlayer</a:t>
            </a:r>
            <a:r>
              <a:rPr lang="en-US" sz="1800" dirty="0"/>
              <a:t>, Display}</a:t>
            </a:r>
          </a:p>
          <a:p>
            <a:pPr lvl="1"/>
            <a:r>
              <a:rPr lang="en-US" sz="1800" dirty="0"/>
              <a:t>METHOD 		=	{</a:t>
            </a:r>
            <a:r>
              <a:rPr lang="en-US" sz="1800" dirty="0" err="1"/>
              <a:t>GameManager.play</a:t>
            </a:r>
            <a:r>
              <a:rPr lang="en-US" sz="1800" dirty="0"/>
              <a:t>, </a:t>
            </a:r>
            <a:r>
              <a:rPr lang="en-US" sz="1800" dirty="0" err="1"/>
              <a:t>GameManager.stop</a:t>
            </a:r>
            <a:r>
              <a:rPr lang="en-US" sz="1800" dirty="0"/>
              <a:t>,</a:t>
            </a:r>
          </a:p>
          <a:p>
            <a:pPr lvl="1">
              <a:buFont typeface="Times New Roman" pitchFamily="18" charset="0"/>
              <a:buNone/>
            </a:pPr>
            <a:r>
              <a:rPr lang="en-US" sz="1800" dirty="0"/>
              <a:t>					</a:t>
            </a:r>
            <a:r>
              <a:rPr lang="en-US" sz="1800" dirty="0" smtClean="0"/>
              <a:t> </a:t>
            </a:r>
            <a:r>
              <a:rPr lang="en-US" sz="1800" dirty="0" err="1"/>
              <a:t>Player.setToken</a:t>
            </a:r>
            <a:r>
              <a:rPr lang="en-US" sz="1800" dirty="0"/>
              <a:t>, </a:t>
            </a:r>
            <a:r>
              <a:rPr lang="en-US" sz="1800" dirty="0" err="1"/>
              <a:t>HumanPlayer.getNextMove</a:t>
            </a:r>
            <a:r>
              <a:rPr lang="en-US" sz="1800" dirty="0"/>
              <a:t>,</a:t>
            </a:r>
          </a:p>
          <a:p>
            <a:pPr lvl="1">
              <a:buFont typeface="Times New Roman" pitchFamily="18" charset="0"/>
              <a:buNone/>
            </a:pPr>
            <a:r>
              <a:rPr lang="en-US" sz="1800" dirty="0"/>
              <a:t>					</a:t>
            </a:r>
            <a:r>
              <a:rPr lang="en-US" sz="1800" dirty="0" smtClean="0"/>
              <a:t> </a:t>
            </a:r>
            <a:r>
              <a:rPr lang="en-US" sz="1800" dirty="0" err="1"/>
              <a:t>HumanPlayer.setToken</a:t>
            </a:r>
            <a:r>
              <a:rPr lang="en-US" sz="1800" dirty="0"/>
              <a:t>, </a:t>
            </a:r>
            <a:r>
              <a:rPr lang="en-US" sz="1800" dirty="0" smtClean="0"/>
              <a:t>							 </a:t>
            </a:r>
            <a:r>
              <a:rPr lang="en-US" sz="1800" dirty="0" err="1" smtClean="0"/>
              <a:t>ComputerPlayer.getNextMove</a:t>
            </a:r>
            <a:r>
              <a:rPr lang="en-US" sz="1800" dirty="0"/>
              <a:t>,</a:t>
            </a:r>
          </a:p>
          <a:p>
            <a:pPr lvl="1">
              <a:buFont typeface="Times New Roman" pitchFamily="18" charset="0"/>
              <a:buNone/>
            </a:pPr>
            <a:r>
              <a:rPr lang="en-US" sz="1800" dirty="0"/>
              <a:t>					</a:t>
            </a:r>
            <a:r>
              <a:rPr lang="en-US" sz="1800" dirty="0" smtClean="0"/>
              <a:t> </a:t>
            </a:r>
            <a:r>
              <a:rPr lang="en-US" sz="1800" dirty="0" err="1"/>
              <a:t>ComputerPlayer.setToken</a:t>
            </a:r>
            <a:r>
              <a:rPr lang="en-US" sz="1800" dirty="0"/>
              <a:t>, </a:t>
            </a:r>
            <a:r>
              <a:rPr lang="en-US" sz="1800" dirty="0" err="1"/>
              <a:t>Display.printLn</a:t>
            </a:r>
            <a:r>
              <a:rPr lang="en-US" sz="1800" dirty="0"/>
              <a:t>,</a:t>
            </a:r>
          </a:p>
          <a:p>
            <a:pPr lvl="1">
              <a:buFont typeface="Times New Roman" pitchFamily="18" charset="0"/>
              <a:buNone/>
            </a:pPr>
            <a:r>
              <a:rPr lang="en-US" sz="1800" dirty="0"/>
              <a:t>					</a:t>
            </a:r>
            <a:r>
              <a:rPr lang="en-US" sz="1800" dirty="0" smtClean="0"/>
              <a:t> </a:t>
            </a:r>
            <a:r>
              <a:rPr lang="en-US" sz="1800" dirty="0" err="1"/>
              <a:t>Display.printBoard</a:t>
            </a:r>
            <a:r>
              <a:rPr lang="en-US" sz="1800" dirty="0"/>
              <a:t>}</a:t>
            </a:r>
          </a:p>
          <a:p>
            <a:pPr lvl="1"/>
            <a:r>
              <a:rPr lang="en-US" sz="1800" dirty="0"/>
              <a:t>IMPLEMENTS	=	{&lt;</a:t>
            </a:r>
            <a:r>
              <a:rPr lang="en-US" sz="1800" dirty="0" err="1"/>
              <a:t>GameManager.play,GameManager</a:t>
            </a:r>
            <a:r>
              <a:rPr lang="en-US" sz="1800" dirty="0"/>
              <a:t>&gt;,</a:t>
            </a:r>
          </a:p>
          <a:p>
            <a:pPr lvl="1">
              <a:buFont typeface="Times New Roman" pitchFamily="18" charset="0"/>
              <a:buNone/>
            </a:pPr>
            <a:r>
              <a:rPr lang="en-US" sz="1800" dirty="0"/>
              <a:t>						 </a:t>
            </a:r>
            <a:r>
              <a:rPr lang="en-US" sz="1800" dirty="0" smtClean="0"/>
              <a:t>….</a:t>
            </a:r>
            <a:r>
              <a:rPr lang="en-US" sz="1800" dirty="0"/>
              <a:t>			}</a:t>
            </a:r>
          </a:p>
          <a:p>
            <a:pPr lvl="1"/>
            <a:r>
              <a:rPr lang="en-US" sz="1800" dirty="0"/>
              <a:t>INHERITANCE	=	{&lt;</a:t>
            </a:r>
            <a:r>
              <a:rPr lang="en-US" sz="1800" dirty="0" err="1"/>
              <a:t>HumanPlayer,Player</a:t>
            </a:r>
            <a:r>
              <a:rPr lang="en-US" sz="1800" dirty="0"/>
              <a:t>&gt;,&lt;</a:t>
            </a:r>
            <a:r>
              <a:rPr lang="en-US" sz="1800" dirty="0" err="1"/>
              <a:t>ComputerPlayer,Player</a:t>
            </a:r>
            <a:r>
              <a:rPr lang="en-US" sz="1800" dirty="0"/>
              <a:t>&gt;}</a:t>
            </a:r>
          </a:p>
          <a:p>
            <a:pPr lvl="1"/>
            <a:r>
              <a:rPr lang="en-US" sz="1800" dirty="0"/>
              <a:t>DEPENDENCY	</a:t>
            </a:r>
            <a:r>
              <a:rPr lang="en-US" sz="1800" dirty="0" smtClean="0"/>
              <a:t>= 	{&lt;</a:t>
            </a:r>
            <a:r>
              <a:rPr lang="en-US" sz="1800" dirty="0" err="1"/>
              <a:t>GameManager,Player</a:t>
            </a:r>
            <a:r>
              <a:rPr lang="en-US" sz="1800" dirty="0" smtClean="0"/>
              <a:t>&gt;, 							  &lt;</a:t>
            </a:r>
            <a:r>
              <a:rPr lang="en-US" sz="1800" dirty="0" err="1"/>
              <a:t>GameManager,Display</a:t>
            </a:r>
            <a:r>
              <a:rPr lang="en-US" sz="1800" dirty="0"/>
              <a:t>&gt;}</a:t>
            </a:r>
          </a:p>
          <a:p>
            <a:pPr lvl="1"/>
            <a:r>
              <a:rPr lang="en-US" sz="1800" dirty="0"/>
              <a:t>AGGREGATION	=	{&lt;</a:t>
            </a:r>
            <a:r>
              <a:rPr lang="en-US" sz="1800" dirty="0" err="1"/>
              <a:t>GameManager,Board</a:t>
            </a:r>
            <a:r>
              <a:rPr lang="en-US" sz="1800" dirty="0"/>
              <a:t>&gt;}</a:t>
            </a:r>
          </a:p>
          <a:p>
            <a:pPr lvl="1"/>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78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6672"/>
            <a:ext cx="9144000" cy="714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8346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Example: </a:t>
            </a:r>
            <a:r>
              <a:rPr lang="en-US">
                <a:solidFill>
                  <a:schemeClr val="accent1"/>
                </a:solidFill>
              </a:rPr>
              <a:t>“Class diagram - MSC”</a:t>
            </a:r>
          </a:p>
        </p:txBody>
      </p:sp>
      <p:sp>
        <p:nvSpPr>
          <p:cNvPr id="45059" name="Rectangle 3"/>
          <p:cNvSpPr>
            <a:spLocks noGrp="1" noChangeArrowheads="1"/>
          </p:cNvSpPr>
          <p:nvPr>
            <p:ph type="body" idx="1"/>
          </p:nvPr>
        </p:nvSpPr>
        <p:spPr>
          <a:xfrm>
            <a:off x="214282" y="1142984"/>
            <a:ext cx="8715436" cy="5143536"/>
          </a:xfrm>
        </p:spPr>
        <p:txBody>
          <a:bodyPr/>
          <a:lstStyle/>
          <a:p>
            <a:r>
              <a:rPr lang="en-US" sz="2000" dirty="0"/>
              <a:t>MSC in RPA:</a:t>
            </a:r>
          </a:p>
          <a:p>
            <a:pPr lvl="1"/>
            <a:r>
              <a:rPr lang="en-US" sz="1800" dirty="0"/>
              <a:t>OBJECT		= 	{Manager, Player1, Player2, display}</a:t>
            </a:r>
          </a:p>
          <a:p>
            <a:pPr lvl="1"/>
            <a:r>
              <a:rPr lang="en-US" sz="1800" dirty="0"/>
              <a:t>TYPE	 	</a:t>
            </a:r>
            <a:r>
              <a:rPr lang="en-US" sz="1800" dirty="0" smtClean="0"/>
              <a:t>=</a:t>
            </a:r>
            <a:r>
              <a:rPr lang="en-US" sz="1800" dirty="0"/>
              <a:t>	{&lt;</a:t>
            </a:r>
            <a:r>
              <a:rPr lang="en-US" sz="1800" dirty="0" smtClean="0"/>
              <a:t>Manager, </a:t>
            </a:r>
            <a:r>
              <a:rPr lang="en-US" sz="1800" dirty="0" err="1" smtClean="0"/>
              <a:t>GameManager</a:t>
            </a:r>
            <a:r>
              <a:rPr lang="en-US" sz="1800" dirty="0" smtClean="0"/>
              <a:t>&gt;, 						 &lt;</a:t>
            </a:r>
            <a:r>
              <a:rPr lang="en-US" sz="1800" dirty="0"/>
              <a:t>Player1,HumanPlayer&gt;, 						 </a:t>
            </a:r>
            <a:r>
              <a:rPr lang="en-US" sz="1800" dirty="0" smtClean="0"/>
              <a:t>	 &lt;</a:t>
            </a:r>
            <a:r>
              <a:rPr lang="en-US" sz="1800" dirty="0"/>
              <a:t>Player2,ComputerPlayer&gt;,&lt;</a:t>
            </a:r>
            <a:r>
              <a:rPr lang="en-US" sz="1800" dirty="0" err="1"/>
              <a:t>display,Display</a:t>
            </a:r>
            <a:r>
              <a:rPr lang="en-US" sz="1800" dirty="0"/>
              <a:t>&gt;}</a:t>
            </a:r>
          </a:p>
          <a:p>
            <a:pPr lvl="1"/>
            <a:r>
              <a:rPr lang="en-US" sz="1800" dirty="0"/>
              <a:t>CALL		</a:t>
            </a:r>
            <a:r>
              <a:rPr lang="en-US" sz="1800" dirty="0" smtClean="0"/>
              <a:t>=</a:t>
            </a:r>
            <a:r>
              <a:rPr lang="en-US" sz="1800" dirty="0"/>
              <a:t>	{c</a:t>
            </a:r>
            <a:r>
              <a:rPr lang="en-US" sz="1800" baseline="-25000" dirty="0"/>
              <a:t>1</a:t>
            </a:r>
            <a:r>
              <a:rPr lang="en-US" sz="1800" dirty="0"/>
              <a:t>,c</a:t>
            </a:r>
            <a:r>
              <a:rPr lang="en-US" sz="1800" baseline="-25000" dirty="0"/>
              <a:t>2</a:t>
            </a:r>
            <a:r>
              <a:rPr lang="en-US" sz="1800" dirty="0"/>
              <a:t>,c</a:t>
            </a:r>
            <a:r>
              <a:rPr lang="en-US" sz="1800" baseline="-25000" dirty="0"/>
              <a:t>3</a:t>
            </a:r>
            <a:r>
              <a:rPr lang="en-US" sz="1800" dirty="0"/>
              <a:t>,c</a:t>
            </a:r>
            <a:r>
              <a:rPr lang="en-US" sz="1800" baseline="-25000" dirty="0"/>
              <a:t>4</a:t>
            </a:r>
            <a:r>
              <a:rPr lang="en-US" sz="1800" dirty="0"/>
              <a:t>c</a:t>
            </a:r>
            <a:r>
              <a:rPr lang="en-US" sz="1800" baseline="-25000" dirty="0"/>
              <a:t>5</a:t>
            </a:r>
            <a:r>
              <a:rPr lang="en-US" sz="1800" dirty="0"/>
              <a:t>}</a:t>
            </a:r>
          </a:p>
          <a:p>
            <a:pPr lvl="1"/>
            <a:r>
              <a:rPr lang="en-US" sz="1800" dirty="0"/>
              <a:t>NEXT		</a:t>
            </a:r>
            <a:r>
              <a:rPr lang="en-US" sz="1800" dirty="0" smtClean="0"/>
              <a:t>=</a:t>
            </a:r>
            <a:r>
              <a:rPr lang="en-US" sz="1800" dirty="0"/>
              <a:t>	{&lt;c</a:t>
            </a:r>
            <a:r>
              <a:rPr lang="en-US" sz="1800" baseline="-25000" dirty="0"/>
              <a:t>1</a:t>
            </a:r>
            <a:r>
              <a:rPr lang="en-US" sz="1800" dirty="0"/>
              <a:t>,c</a:t>
            </a:r>
            <a:r>
              <a:rPr lang="en-US" sz="1800" baseline="-25000" dirty="0"/>
              <a:t>2</a:t>
            </a:r>
            <a:r>
              <a:rPr lang="en-US" sz="1800" dirty="0"/>
              <a:t>&gt;,&lt;c</a:t>
            </a:r>
            <a:r>
              <a:rPr lang="en-US" sz="1800" baseline="-25000" dirty="0"/>
              <a:t>2</a:t>
            </a:r>
            <a:r>
              <a:rPr lang="en-US" sz="1800" dirty="0"/>
              <a:t>,c</a:t>
            </a:r>
            <a:r>
              <a:rPr lang="en-US" sz="1800" baseline="-25000" dirty="0"/>
              <a:t>3</a:t>
            </a:r>
            <a:r>
              <a:rPr lang="en-US" sz="1800" dirty="0"/>
              <a:t>&gt;,&lt;c</a:t>
            </a:r>
            <a:r>
              <a:rPr lang="en-US" sz="1800" baseline="-25000" dirty="0"/>
              <a:t>3</a:t>
            </a:r>
            <a:r>
              <a:rPr lang="en-US" sz="1800" dirty="0"/>
              <a:t>,c</a:t>
            </a:r>
            <a:r>
              <a:rPr lang="en-US" sz="1800" baseline="-25000" dirty="0"/>
              <a:t>4</a:t>
            </a:r>
            <a:r>
              <a:rPr lang="en-US" sz="1800" dirty="0"/>
              <a:t>&gt;,&lt;c</a:t>
            </a:r>
            <a:r>
              <a:rPr lang="en-US" sz="1800" baseline="-25000" dirty="0"/>
              <a:t>4</a:t>
            </a:r>
            <a:r>
              <a:rPr lang="en-US" sz="1800" dirty="0"/>
              <a:t>,c</a:t>
            </a:r>
            <a:r>
              <a:rPr lang="en-US" sz="1800" baseline="-25000" dirty="0"/>
              <a:t>5</a:t>
            </a:r>
            <a:r>
              <a:rPr lang="en-US" sz="1800" dirty="0"/>
              <a:t>&gt;}</a:t>
            </a:r>
          </a:p>
          <a:p>
            <a:pPr lvl="1"/>
            <a:r>
              <a:rPr lang="en-US" sz="1800" dirty="0"/>
              <a:t>CALLER		=	{&lt;Manager,c</a:t>
            </a:r>
            <a:r>
              <a:rPr lang="en-US" sz="1800" baseline="-25000" dirty="0"/>
              <a:t>1</a:t>
            </a:r>
            <a:r>
              <a:rPr lang="en-US" sz="1800" dirty="0"/>
              <a:t>&gt;,&lt;Player1,c</a:t>
            </a:r>
            <a:r>
              <a:rPr lang="en-US" sz="1800" baseline="-25000" dirty="0"/>
              <a:t>2</a:t>
            </a:r>
            <a:r>
              <a:rPr lang="en-US" sz="1800" dirty="0"/>
              <a:t>&gt;,&lt;Manager,c</a:t>
            </a:r>
            <a:r>
              <a:rPr lang="en-US" sz="1800" baseline="-25000" dirty="0"/>
              <a:t>3</a:t>
            </a:r>
            <a:r>
              <a:rPr lang="en-US" sz="1800" dirty="0"/>
              <a:t>&gt;,</a:t>
            </a:r>
          </a:p>
          <a:p>
            <a:pPr lvl="1">
              <a:buFont typeface="Times New Roman" pitchFamily="18" charset="0"/>
              <a:buNone/>
            </a:pPr>
            <a:r>
              <a:rPr lang="en-US" sz="1800" dirty="0"/>
              <a:t>					</a:t>
            </a:r>
            <a:r>
              <a:rPr lang="en-US" sz="1800" dirty="0" smtClean="0"/>
              <a:t>  </a:t>
            </a:r>
            <a:r>
              <a:rPr lang="en-US" sz="1800" dirty="0"/>
              <a:t>&lt;Manager,c</a:t>
            </a:r>
            <a:r>
              <a:rPr lang="en-US" sz="1800" baseline="-25000" dirty="0"/>
              <a:t>4</a:t>
            </a:r>
            <a:r>
              <a:rPr lang="en-US" sz="1800" dirty="0"/>
              <a:t>&gt;,&lt;Manager,c</a:t>
            </a:r>
            <a:r>
              <a:rPr lang="en-US" sz="1800" baseline="-25000" dirty="0"/>
              <a:t>5</a:t>
            </a:r>
            <a:r>
              <a:rPr lang="en-US" sz="1800" dirty="0"/>
              <a:t>&gt;}</a:t>
            </a:r>
          </a:p>
          <a:p>
            <a:pPr lvl="1"/>
            <a:r>
              <a:rPr lang="en-US" sz="1800" dirty="0"/>
              <a:t>CALLEE		=	{&lt;Player1,c</a:t>
            </a:r>
            <a:r>
              <a:rPr lang="en-US" sz="1800" baseline="-25000" dirty="0"/>
              <a:t>1</a:t>
            </a:r>
            <a:r>
              <a:rPr lang="en-US" sz="1800" dirty="0"/>
              <a:t>&gt;,&lt;display,c</a:t>
            </a:r>
            <a:r>
              <a:rPr lang="en-US" sz="1800" baseline="-25000" dirty="0"/>
              <a:t>2</a:t>
            </a:r>
            <a:r>
              <a:rPr lang="en-US" sz="1800" dirty="0"/>
              <a:t>&gt;,&lt;display,c</a:t>
            </a:r>
            <a:r>
              <a:rPr lang="en-US" sz="1800" baseline="-25000" dirty="0"/>
              <a:t>3</a:t>
            </a:r>
            <a:r>
              <a:rPr lang="en-US" sz="1800" dirty="0"/>
              <a:t>&gt;</a:t>
            </a:r>
          </a:p>
          <a:p>
            <a:pPr lvl="1">
              <a:buFont typeface="Times New Roman" pitchFamily="18" charset="0"/>
              <a:buNone/>
            </a:pPr>
            <a:r>
              <a:rPr lang="en-US" sz="1800" dirty="0"/>
              <a:t>					</a:t>
            </a:r>
            <a:r>
              <a:rPr lang="en-US" sz="1800" dirty="0" smtClean="0"/>
              <a:t>  </a:t>
            </a:r>
            <a:r>
              <a:rPr lang="en-US" sz="1800" dirty="0"/>
              <a:t>&lt;Player2,c</a:t>
            </a:r>
            <a:r>
              <a:rPr lang="en-US" sz="1800" baseline="-25000" dirty="0"/>
              <a:t>4</a:t>
            </a:r>
            <a:r>
              <a:rPr lang="en-US" sz="1800" dirty="0"/>
              <a:t>&gt;,&lt;display,c</a:t>
            </a:r>
            <a:r>
              <a:rPr lang="en-US" sz="1800" baseline="-25000" dirty="0"/>
              <a:t>5</a:t>
            </a:r>
            <a:r>
              <a:rPr lang="en-US" sz="1800" dirty="0"/>
              <a:t>&gt;}</a:t>
            </a:r>
          </a:p>
          <a:p>
            <a:pPr lvl="1"/>
            <a:r>
              <a:rPr lang="en-US" sz="1800" dirty="0"/>
              <a:t>MESSAGE		=	{&lt;HumanPlayer.getNextMove,c</a:t>
            </a:r>
            <a:r>
              <a:rPr lang="en-US" sz="1800" baseline="-25000" dirty="0"/>
              <a:t>1</a:t>
            </a:r>
            <a:r>
              <a:rPr lang="en-US" sz="1800" dirty="0" smtClean="0"/>
              <a:t>&gt;, 						 &lt;</a:t>
            </a:r>
            <a:r>
              <a:rPr lang="en-US" sz="1800" dirty="0"/>
              <a:t>Display.printLn,c</a:t>
            </a:r>
            <a:r>
              <a:rPr lang="en-US" sz="1800" baseline="-25000" dirty="0"/>
              <a:t>2</a:t>
            </a:r>
            <a:r>
              <a:rPr lang="en-US" sz="1800" dirty="0"/>
              <a:t>&gt;,</a:t>
            </a:r>
          </a:p>
          <a:p>
            <a:pPr lvl="1">
              <a:buFont typeface="Times New Roman" pitchFamily="18" charset="0"/>
              <a:buNone/>
            </a:pPr>
            <a:r>
              <a:rPr lang="en-US" sz="1800" dirty="0"/>
              <a:t>					</a:t>
            </a:r>
            <a:r>
              <a:rPr lang="en-US" sz="1800" dirty="0" smtClean="0"/>
              <a:t> </a:t>
            </a:r>
            <a:r>
              <a:rPr lang="en-US" sz="1800" dirty="0"/>
              <a:t>&lt;Display.printBoard,c</a:t>
            </a:r>
            <a:r>
              <a:rPr lang="en-US" sz="1800" baseline="-25000" dirty="0"/>
              <a:t>3</a:t>
            </a:r>
            <a:r>
              <a:rPr lang="en-US" sz="1800" dirty="0" smtClean="0"/>
              <a:t>&gt;, 							 &lt;</a:t>
            </a:r>
            <a:r>
              <a:rPr lang="en-US" sz="1800" dirty="0"/>
              <a:t>ComputerPlayer.getNextMove,c</a:t>
            </a:r>
            <a:r>
              <a:rPr lang="en-US" sz="1800" baseline="-25000" dirty="0"/>
              <a:t>4</a:t>
            </a:r>
            <a:r>
              <a:rPr lang="en-US" sz="1800" dirty="0"/>
              <a:t>&gt;,</a:t>
            </a:r>
          </a:p>
          <a:p>
            <a:pPr lvl="1">
              <a:buFont typeface="Times New Roman" pitchFamily="18" charset="0"/>
              <a:buNone/>
            </a:pPr>
            <a:r>
              <a:rPr lang="en-US" sz="1800" dirty="0"/>
              <a:t>					</a:t>
            </a:r>
            <a:r>
              <a:rPr lang="en-US" sz="1800" dirty="0" smtClean="0"/>
              <a:t> </a:t>
            </a:r>
            <a:r>
              <a:rPr lang="en-US" sz="1800" dirty="0"/>
              <a:t>&lt;Display.printBoard,c</a:t>
            </a:r>
            <a:r>
              <a:rPr lang="en-US" sz="1800" baseline="-25000" dirty="0"/>
              <a:t>5</a:t>
            </a:r>
            <a:r>
              <a:rPr lang="en-US" sz="1800" dirty="0" smtClean="0"/>
              <a:t>&gt;}</a:t>
            </a:r>
            <a:endParaRPr lang="en-US" sz="18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Example: </a:t>
            </a:r>
            <a:r>
              <a:rPr lang="en-US">
                <a:solidFill>
                  <a:schemeClr val="accent1"/>
                </a:solidFill>
              </a:rPr>
              <a:t>“Class diagram - MSC”</a:t>
            </a:r>
          </a:p>
        </p:txBody>
      </p:sp>
      <p:sp>
        <p:nvSpPr>
          <p:cNvPr id="46083" name="Rectangle 3"/>
          <p:cNvSpPr>
            <a:spLocks noGrp="1" noChangeArrowheads="1"/>
          </p:cNvSpPr>
          <p:nvPr>
            <p:ph type="body" idx="1"/>
          </p:nvPr>
        </p:nvSpPr>
        <p:spPr>
          <a:xfrm>
            <a:off x="1066800" y="5516563"/>
            <a:ext cx="7897813" cy="877887"/>
          </a:xfrm>
        </p:spPr>
        <p:txBody>
          <a:bodyPr/>
          <a:lstStyle/>
          <a:p>
            <a:pPr>
              <a:lnSpc>
                <a:spcPct val="90000"/>
              </a:lnSpc>
            </a:pPr>
            <a:r>
              <a:rPr lang="en-US" sz="2000"/>
              <a:t>Rule</a:t>
            </a:r>
          </a:p>
          <a:p>
            <a:pPr lvl="1">
              <a:lnSpc>
                <a:spcPct val="90000"/>
              </a:lnSpc>
            </a:pPr>
            <a:r>
              <a:rPr lang="en-US" sz="1800"/>
              <a:t>(CALLER </a:t>
            </a:r>
            <a:r>
              <a:rPr lang="en-US" sz="1800">
                <a:latin typeface="cmsy10" pitchFamily="34" charset="0"/>
              </a:rPr>
              <a:t>®</a:t>
            </a:r>
            <a:r>
              <a:rPr lang="en-US" sz="1800"/>
              <a:t> CALLEE) </a:t>
            </a:r>
            <a:r>
              <a:rPr lang="en-US" sz="1800">
                <a:latin typeface="cmsy10" pitchFamily="34" charset="0"/>
              </a:rPr>
              <a:t>"</a:t>
            </a:r>
            <a:r>
              <a:rPr lang="en-US" sz="1800"/>
              <a:t> TYPE </a:t>
            </a:r>
            <a:r>
              <a:rPr lang="en-US" sz="1800">
                <a:latin typeface="cmsy10" pitchFamily="34" charset="0"/>
              </a:rPr>
              <a:t>µ</a:t>
            </a:r>
            <a:r>
              <a:rPr lang="en-US" sz="1800"/>
              <a:t> (DEPENDENCY </a:t>
            </a:r>
            <a:r>
              <a:rPr lang="en-US" sz="1800">
                <a:cs typeface="Arial" charset="0"/>
              </a:rPr>
              <a:t>↓</a:t>
            </a:r>
            <a:r>
              <a:rPr lang="en-US" sz="1800"/>
              <a:t> INHERITANCE</a:t>
            </a:r>
            <a:r>
              <a:rPr lang="en-US" sz="1800" baseline="30000"/>
              <a:t>*</a:t>
            </a:r>
            <a:r>
              <a:rPr lang="en-US" sz="1800"/>
              <a:t>)</a:t>
            </a:r>
          </a:p>
        </p:txBody>
      </p:sp>
      <p:sp>
        <p:nvSpPr>
          <p:cNvPr id="46084" name="Rectangle 4"/>
          <p:cNvSpPr>
            <a:spLocks noChangeArrowheads="1"/>
          </p:cNvSpPr>
          <p:nvPr/>
        </p:nvSpPr>
        <p:spPr bwMode="auto">
          <a:xfrm>
            <a:off x="1782763" y="2209800"/>
            <a:ext cx="1090612" cy="760413"/>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46085" name="Line 5"/>
          <p:cNvSpPr>
            <a:spLocks noChangeShapeType="1"/>
          </p:cNvSpPr>
          <p:nvPr/>
        </p:nvSpPr>
        <p:spPr bwMode="auto">
          <a:xfrm>
            <a:off x="1782763" y="2463800"/>
            <a:ext cx="1090612" cy="0"/>
          </a:xfrm>
          <a:prstGeom prst="line">
            <a:avLst/>
          </a:prstGeom>
          <a:noFill/>
          <a:ln w="9525">
            <a:solidFill>
              <a:schemeClr val="tx1"/>
            </a:solidFill>
            <a:round/>
            <a:headEnd/>
            <a:tailEnd/>
          </a:ln>
          <a:effectLst/>
        </p:spPr>
        <p:txBody>
          <a:bodyPr/>
          <a:lstStyle/>
          <a:p>
            <a:endParaRPr lang="en-GB" b="1"/>
          </a:p>
        </p:txBody>
      </p:sp>
      <p:sp>
        <p:nvSpPr>
          <p:cNvPr id="46086" name="Text Box 6"/>
          <p:cNvSpPr txBox="1">
            <a:spLocks noChangeArrowheads="1"/>
          </p:cNvSpPr>
          <p:nvPr/>
        </p:nvSpPr>
        <p:spPr bwMode="auto">
          <a:xfrm>
            <a:off x="1808163" y="2252663"/>
            <a:ext cx="1119217"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GameManager</a:t>
            </a:r>
          </a:p>
        </p:txBody>
      </p:sp>
      <p:sp>
        <p:nvSpPr>
          <p:cNvPr id="46087" name="Line 7"/>
          <p:cNvSpPr>
            <a:spLocks noChangeShapeType="1"/>
          </p:cNvSpPr>
          <p:nvPr/>
        </p:nvSpPr>
        <p:spPr bwMode="auto">
          <a:xfrm>
            <a:off x="1782763" y="2716213"/>
            <a:ext cx="1090612" cy="0"/>
          </a:xfrm>
          <a:prstGeom prst="line">
            <a:avLst/>
          </a:prstGeom>
          <a:noFill/>
          <a:ln w="9525">
            <a:solidFill>
              <a:schemeClr val="tx1"/>
            </a:solidFill>
            <a:round/>
            <a:headEnd/>
            <a:tailEnd/>
          </a:ln>
          <a:effectLst/>
        </p:spPr>
        <p:txBody>
          <a:bodyPr/>
          <a:lstStyle/>
          <a:p>
            <a:endParaRPr lang="en-GB" b="1"/>
          </a:p>
        </p:txBody>
      </p:sp>
      <p:sp>
        <p:nvSpPr>
          <p:cNvPr id="46088" name="Rectangle 8"/>
          <p:cNvSpPr>
            <a:spLocks noChangeArrowheads="1"/>
          </p:cNvSpPr>
          <p:nvPr/>
        </p:nvSpPr>
        <p:spPr bwMode="auto">
          <a:xfrm>
            <a:off x="1776413" y="3406775"/>
            <a:ext cx="1090612" cy="762000"/>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46089" name="Line 9"/>
          <p:cNvSpPr>
            <a:spLocks noChangeShapeType="1"/>
          </p:cNvSpPr>
          <p:nvPr/>
        </p:nvSpPr>
        <p:spPr bwMode="auto">
          <a:xfrm>
            <a:off x="1776413" y="3662363"/>
            <a:ext cx="1090612" cy="0"/>
          </a:xfrm>
          <a:prstGeom prst="line">
            <a:avLst/>
          </a:prstGeom>
          <a:noFill/>
          <a:ln w="9525">
            <a:solidFill>
              <a:schemeClr val="tx1"/>
            </a:solidFill>
            <a:round/>
            <a:headEnd/>
            <a:tailEnd/>
          </a:ln>
          <a:effectLst/>
        </p:spPr>
        <p:txBody>
          <a:bodyPr/>
          <a:lstStyle/>
          <a:p>
            <a:endParaRPr lang="en-GB" b="1"/>
          </a:p>
        </p:txBody>
      </p:sp>
      <p:sp>
        <p:nvSpPr>
          <p:cNvPr id="46090" name="Text Box 10"/>
          <p:cNvSpPr txBox="1">
            <a:spLocks noChangeArrowheads="1"/>
          </p:cNvSpPr>
          <p:nvPr/>
        </p:nvSpPr>
        <p:spPr bwMode="auto">
          <a:xfrm>
            <a:off x="2038350" y="3451225"/>
            <a:ext cx="591830"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Player</a:t>
            </a:r>
          </a:p>
        </p:txBody>
      </p:sp>
      <p:sp>
        <p:nvSpPr>
          <p:cNvPr id="46091" name="Line 11"/>
          <p:cNvSpPr>
            <a:spLocks noChangeShapeType="1"/>
          </p:cNvSpPr>
          <p:nvPr/>
        </p:nvSpPr>
        <p:spPr bwMode="auto">
          <a:xfrm>
            <a:off x="1776413" y="3914775"/>
            <a:ext cx="1090612" cy="0"/>
          </a:xfrm>
          <a:prstGeom prst="line">
            <a:avLst/>
          </a:prstGeom>
          <a:noFill/>
          <a:ln w="9525">
            <a:solidFill>
              <a:schemeClr val="tx1"/>
            </a:solidFill>
            <a:round/>
            <a:headEnd/>
            <a:tailEnd/>
          </a:ln>
          <a:effectLst/>
        </p:spPr>
        <p:txBody>
          <a:bodyPr/>
          <a:lstStyle/>
          <a:p>
            <a:endParaRPr lang="en-GB" b="1"/>
          </a:p>
        </p:txBody>
      </p:sp>
      <p:sp>
        <p:nvSpPr>
          <p:cNvPr id="46092" name="Rectangle 12"/>
          <p:cNvSpPr>
            <a:spLocks noChangeArrowheads="1"/>
          </p:cNvSpPr>
          <p:nvPr/>
        </p:nvSpPr>
        <p:spPr bwMode="auto">
          <a:xfrm>
            <a:off x="966788" y="4611688"/>
            <a:ext cx="1090612" cy="760412"/>
          </a:xfrm>
          <a:prstGeom prst="rect">
            <a:avLst/>
          </a:prstGeom>
          <a:solidFill>
            <a:srgbClr val="FFFFCC"/>
          </a:solidFill>
          <a:ln w="9525">
            <a:solidFill>
              <a:schemeClr val="tx1"/>
            </a:solidFill>
            <a:miter lim="800000"/>
            <a:headEnd/>
            <a:tailEnd/>
          </a:ln>
          <a:effectLst/>
        </p:spPr>
        <p:txBody>
          <a:bodyPr wrap="none" anchor="ctr"/>
          <a:lstStyle/>
          <a:p>
            <a:pPr algn="ctr"/>
            <a:endParaRPr lang="en-US" sz="2000"/>
          </a:p>
        </p:txBody>
      </p:sp>
      <p:sp>
        <p:nvSpPr>
          <p:cNvPr id="46093" name="Line 13"/>
          <p:cNvSpPr>
            <a:spLocks noChangeShapeType="1"/>
          </p:cNvSpPr>
          <p:nvPr/>
        </p:nvSpPr>
        <p:spPr bwMode="auto">
          <a:xfrm>
            <a:off x="966788" y="4865688"/>
            <a:ext cx="1090612" cy="0"/>
          </a:xfrm>
          <a:prstGeom prst="line">
            <a:avLst/>
          </a:prstGeom>
          <a:noFill/>
          <a:ln w="9525">
            <a:solidFill>
              <a:schemeClr val="tx1"/>
            </a:solidFill>
            <a:round/>
            <a:headEnd/>
            <a:tailEnd/>
          </a:ln>
          <a:effectLst/>
        </p:spPr>
        <p:txBody>
          <a:bodyPr/>
          <a:lstStyle/>
          <a:p>
            <a:endParaRPr lang="en-GB" b="1"/>
          </a:p>
        </p:txBody>
      </p:sp>
      <p:sp>
        <p:nvSpPr>
          <p:cNvPr id="46094" name="Text Box 14"/>
          <p:cNvSpPr txBox="1">
            <a:spLocks noChangeArrowheads="1"/>
          </p:cNvSpPr>
          <p:nvPr/>
        </p:nvSpPr>
        <p:spPr bwMode="auto">
          <a:xfrm>
            <a:off x="1027113" y="4654550"/>
            <a:ext cx="1051891"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HumanPlayer</a:t>
            </a:r>
          </a:p>
        </p:txBody>
      </p:sp>
      <p:sp>
        <p:nvSpPr>
          <p:cNvPr id="46095" name="Line 15"/>
          <p:cNvSpPr>
            <a:spLocks noChangeShapeType="1"/>
          </p:cNvSpPr>
          <p:nvPr/>
        </p:nvSpPr>
        <p:spPr bwMode="auto">
          <a:xfrm>
            <a:off x="966788" y="5118100"/>
            <a:ext cx="1090612" cy="0"/>
          </a:xfrm>
          <a:prstGeom prst="line">
            <a:avLst/>
          </a:prstGeom>
          <a:noFill/>
          <a:ln w="9525">
            <a:solidFill>
              <a:schemeClr val="tx1"/>
            </a:solidFill>
            <a:round/>
            <a:headEnd/>
            <a:tailEnd/>
          </a:ln>
          <a:effectLst/>
        </p:spPr>
        <p:txBody>
          <a:bodyPr/>
          <a:lstStyle/>
          <a:p>
            <a:endParaRPr lang="en-GB"/>
          </a:p>
        </p:txBody>
      </p:sp>
      <p:sp>
        <p:nvSpPr>
          <p:cNvPr id="46096" name="Rectangle 16"/>
          <p:cNvSpPr>
            <a:spLocks noChangeArrowheads="1"/>
          </p:cNvSpPr>
          <p:nvPr/>
        </p:nvSpPr>
        <p:spPr bwMode="auto">
          <a:xfrm>
            <a:off x="2600325" y="4613275"/>
            <a:ext cx="1090613" cy="760413"/>
          </a:xfrm>
          <a:prstGeom prst="rect">
            <a:avLst/>
          </a:prstGeom>
          <a:solidFill>
            <a:srgbClr val="FFFFCC"/>
          </a:solidFill>
          <a:ln w="9525">
            <a:solidFill>
              <a:schemeClr val="tx1"/>
            </a:solidFill>
            <a:miter lim="800000"/>
            <a:headEnd/>
            <a:tailEnd/>
          </a:ln>
          <a:effectLst/>
        </p:spPr>
        <p:txBody>
          <a:bodyPr wrap="none" anchor="ctr"/>
          <a:lstStyle/>
          <a:p>
            <a:pPr algn="ctr"/>
            <a:endParaRPr lang="en-US" sz="2000"/>
          </a:p>
        </p:txBody>
      </p:sp>
      <p:sp>
        <p:nvSpPr>
          <p:cNvPr id="46097" name="Line 17"/>
          <p:cNvSpPr>
            <a:spLocks noChangeShapeType="1"/>
          </p:cNvSpPr>
          <p:nvPr/>
        </p:nvSpPr>
        <p:spPr bwMode="auto">
          <a:xfrm>
            <a:off x="2600325" y="4867275"/>
            <a:ext cx="1090613" cy="0"/>
          </a:xfrm>
          <a:prstGeom prst="line">
            <a:avLst/>
          </a:prstGeom>
          <a:noFill/>
          <a:ln w="9525">
            <a:solidFill>
              <a:schemeClr val="tx1"/>
            </a:solidFill>
            <a:round/>
            <a:headEnd/>
            <a:tailEnd/>
          </a:ln>
          <a:effectLst/>
        </p:spPr>
        <p:txBody>
          <a:bodyPr/>
          <a:lstStyle/>
          <a:p>
            <a:endParaRPr lang="en-GB" b="1"/>
          </a:p>
        </p:txBody>
      </p:sp>
      <p:sp>
        <p:nvSpPr>
          <p:cNvPr id="46098" name="Text Box 18"/>
          <p:cNvSpPr txBox="1">
            <a:spLocks noChangeArrowheads="1"/>
          </p:cNvSpPr>
          <p:nvPr/>
        </p:nvSpPr>
        <p:spPr bwMode="auto">
          <a:xfrm>
            <a:off x="2589213" y="4656138"/>
            <a:ext cx="1225015"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ComputerPlayer</a:t>
            </a:r>
          </a:p>
        </p:txBody>
      </p:sp>
      <p:sp>
        <p:nvSpPr>
          <p:cNvPr id="46099" name="Line 19"/>
          <p:cNvSpPr>
            <a:spLocks noChangeShapeType="1"/>
          </p:cNvSpPr>
          <p:nvPr/>
        </p:nvSpPr>
        <p:spPr bwMode="auto">
          <a:xfrm>
            <a:off x="2600325" y="5119688"/>
            <a:ext cx="1090613" cy="0"/>
          </a:xfrm>
          <a:prstGeom prst="line">
            <a:avLst/>
          </a:prstGeom>
          <a:noFill/>
          <a:ln w="9525">
            <a:solidFill>
              <a:schemeClr val="tx1"/>
            </a:solidFill>
            <a:round/>
            <a:headEnd/>
            <a:tailEnd/>
          </a:ln>
          <a:effectLst/>
        </p:spPr>
        <p:txBody>
          <a:bodyPr/>
          <a:lstStyle/>
          <a:p>
            <a:endParaRPr lang="en-GB"/>
          </a:p>
        </p:txBody>
      </p:sp>
      <p:sp>
        <p:nvSpPr>
          <p:cNvPr id="46100" name="Rectangle 20"/>
          <p:cNvSpPr>
            <a:spLocks noChangeArrowheads="1"/>
          </p:cNvSpPr>
          <p:nvPr/>
        </p:nvSpPr>
        <p:spPr bwMode="auto">
          <a:xfrm>
            <a:off x="3265488" y="3406775"/>
            <a:ext cx="1090612" cy="762000"/>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46101" name="Line 21"/>
          <p:cNvSpPr>
            <a:spLocks noChangeShapeType="1"/>
          </p:cNvSpPr>
          <p:nvPr/>
        </p:nvSpPr>
        <p:spPr bwMode="auto">
          <a:xfrm>
            <a:off x="3265488" y="3662363"/>
            <a:ext cx="1090612" cy="0"/>
          </a:xfrm>
          <a:prstGeom prst="line">
            <a:avLst/>
          </a:prstGeom>
          <a:noFill/>
          <a:ln w="9525">
            <a:solidFill>
              <a:schemeClr val="tx1"/>
            </a:solidFill>
            <a:round/>
            <a:headEnd/>
            <a:tailEnd/>
          </a:ln>
          <a:effectLst/>
        </p:spPr>
        <p:txBody>
          <a:bodyPr/>
          <a:lstStyle/>
          <a:p>
            <a:endParaRPr lang="en-GB" b="1"/>
          </a:p>
        </p:txBody>
      </p:sp>
      <p:sp>
        <p:nvSpPr>
          <p:cNvPr id="46102" name="Text Box 22"/>
          <p:cNvSpPr txBox="1">
            <a:spLocks noChangeArrowheads="1"/>
          </p:cNvSpPr>
          <p:nvPr/>
        </p:nvSpPr>
        <p:spPr bwMode="auto">
          <a:xfrm>
            <a:off x="3497263" y="3451225"/>
            <a:ext cx="655950"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Display</a:t>
            </a:r>
          </a:p>
        </p:txBody>
      </p:sp>
      <p:sp>
        <p:nvSpPr>
          <p:cNvPr id="46103" name="Line 23"/>
          <p:cNvSpPr>
            <a:spLocks noChangeShapeType="1"/>
          </p:cNvSpPr>
          <p:nvPr/>
        </p:nvSpPr>
        <p:spPr bwMode="auto">
          <a:xfrm>
            <a:off x="3265488" y="3914775"/>
            <a:ext cx="1090612" cy="0"/>
          </a:xfrm>
          <a:prstGeom prst="line">
            <a:avLst/>
          </a:prstGeom>
          <a:noFill/>
          <a:ln w="9525">
            <a:solidFill>
              <a:schemeClr val="tx1"/>
            </a:solidFill>
            <a:round/>
            <a:headEnd/>
            <a:tailEnd/>
          </a:ln>
          <a:effectLst/>
        </p:spPr>
        <p:txBody>
          <a:bodyPr/>
          <a:lstStyle/>
          <a:p>
            <a:endParaRPr lang="en-GB" b="1"/>
          </a:p>
        </p:txBody>
      </p:sp>
      <p:sp>
        <p:nvSpPr>
          <p:cNvPr id="46104" name="Rectangle 24"/>
          <p:cNvSpPr>
            <a:spLocks noChangeArrowheads="1"/>
          </p:cNvSpPr>
          <p:nvPr/>
        </p:nvSpPr>
        <p:spPr bwMode="auto">
          <a:xfrm>
            <a:off x="179388" y="2163763"/>
            <a:ext cx="1090612" cy="760412"/>
          </a:xfrm>
          <a:prstGeom prst="rect">
            <a:avLst/>
          </a:prstGeom>
          <a:solidFill>
            <a:srgbClr val="FFFFCC"/>
          </a:solidFill>
          <a:ln w="9525">
            <a:solidFill>
              <a:schemeClr val="tx1"/>
            </a:solidFill>
            <a:miter lim="800000"/>
            <a:headEnd/>
            <a:tailEnd/>
          </a:ln>
          <a:effectLst/>
        </p:spPr>
        <p:txBody>
          <a:bodyPr wrap="none" anchor="ctr"/>
          <a:lstStyle/>
          <a:p>
            <a:pPr algn="ctr"/>
            <a:endParaRPr lang="en-US" sz="2000" b="1"/>
          </a:p>
        </p:txBody>
      </p:sp>
      <p:sp>
        <p:nvSpPr>
          <p:cNvPr id="46105" name="Line 25"/>
          <p:cNvSpPr>
            <a:spLocks noChangeShapeType="1"/>
          </p:cNvSpPr>
          <p:nvPr/>
        </p:nvSpPr>
        <p:spPr bwMode="auto">
          <a:xfrm>
            <a:off x="179388" y="2417763"/>
            <a:ext cx="1090612" cy="0"/>
          </a:xfrm>
          <a:prstGeom prst="line">
            <a:avLst/>
          </a:prstGeom>
          <a:noFill/>
          <a:ln w="9525">
            <a:solidFill>
              <a:schemeClr val="tx1"/>
            </a:solidFill>
            <a:round/>
            <a:headEnd/>
            <a:tailEnd/>
          </a:ln>
          <a:effectLst/>
        </p:spPr>
        <p:txBody>
          <a:bodyPr/>
          <a:lstStyle/>
          <a:p>
            <a:endParaRPr lang="en-GB" b="1"/>
          </a:p>
        </p:txBody>
      </p:sp>
      <p:sp>
        <p:nvSpPr>
          <p:cNvPr id="46106" name="Text Box 26"/>
          <p:cNvSpPr txBox="1">
            <a:spLocks noChangeArrowheads="1"/>
          </p:cNvSpPr>
          <p:nvPr/>
        </p:nvSpPr>
        <p:spPr bwMode="auto">
          <a:xfrm>
            <a:off x="447675" y="2206625"/>
            <a:ext cx="564578" cy="246221"/>
          </a:xfrm>
          <a:prstGeom prst="rect">
            <a:avLst/>
          </a:prstGeom>
          <a:noFill/>
          <a:ln w="9525">
            <a:noFill/>
            <a:miter lim="800000"/>
            <a:headEnd/>
            <a:tailEnd/>
          </a:ln>
          <a:effectLst/>
        </p:spPr>
        <p:txBody>
          <a:bodyPr wrap="none">
            <a:spAutoFit/>
          </a:bodyPr>
          <a:lstStyle/>
          <a:p>
            <a:pPr algn="ctr"/>
            <a:r>
              <a:rPr lang="en-US" sz="1000" b="1">
                <a:solidFill>
                  <a:schemeClr val="tx1"/>
                </a:solidFill>
                <a:latin typeface="Tahoma" pitchFamily="34" charset="0"/>
              </a:rPr>
              <a:t>Board</a:t>
            </a:r>
          </a:p>
        </p:txBody>
      </p:sp>
      <p:sp>
        <p:nvSpPr>
          <p:cNvPr id="46107" name="Line 27"/>
          <p:cNvSpPr>
            <a:spLocks noChangeShapeType="1"/>
          </p:cNvSpPr>
          <p:nvPr/>
        </p:nvSpPr>
        <p:spPr bwMode="auto">
          <a:xfrm>
            <a:off x="179388" y="2670175"/>
            <a:ext cx="1090612" cy="0"/>
          </a:xfrm>
          <a:prstGeom prst="line">
            <a:avLst/>
          </a:prstGeom>
          <a:noFill/>
          <a:ln w="9525">
            <a:solidFill>
              <a:schemeClr val="tx1"/>
            </a:solidFill>
            <a:round/>
            <a:headEnd/>
            <a:tailEnd/>
          </a:ln>
          <a:effectLst/>
        </p:spPr>
        <p:txBody>
          <a:bodyPr/>
          <a:lstStyle/>
          <a:p>
            <a:endParaRPr lang="en-GB" b="1"/>
          </a:p>
        </p:txBody>
      </p:sp>
      <p:cxnSp>
        <p:nvCxnSpPr>
          <p:cNvPr id="46108" name="AutoShape 28"/>
          <p:cNvCxnSpPr>
            <a:cxnSpLocks noChangeShapeType="1"/>
            <a:stCxn id="46084" idx="3"/>
            <a:endCxn id="46100" idx="0"/>
          </p:cNvCxnSpPr>
          <p:nvPr/>
        </p:nvCxnSpPr>
        <p:spPr bwMode="auto">
          <a:xfrm>
            <a:off x="2873375" y="2590800"/>
            <a:ext cx="938213" cy="815975"/>
          </a:xfrm>
          <a:prstGeom prst="bentConnector2">
            <a:avLst/>
          </a:prstGeom>
          <a:noFill/>
          <a:ln w="9525">
            <a:solidFill>
              <a:schemeClr val="tx1"/>
            </a:solidFill>
            <a:miter lim="800000"/>
            <a:headEnd/>
            <a:tailEnd type="triangle" w="med" len="med"/>
          </a:ln>
          <a:effectLst/>
        </p:spPr>
      </p:cxnSp>
      <p:cxnSp>
        <p:nvCxnSpPr>
          <p:cNvPr id="46109" name="AutoShape 29"/>
          <p:cNvCxnSpPr>
            <a:cxnSpLocks noChangeShapeType="1"/>
            <a:stCxn id="46084" idx="2"/>
            <a:endCxn id="46088" idx="0"/>
          </p:cNvCxnSpPr>
          <p:nvPr/>
        </p:nvCxnSpPr>
        <p:spPr bwMode="auto">
          <a:xfrm flipH="1">
            <a:off x="2322513" y="2970213"/>
            <a:ext cx="6350" cy="436562"/>
          </a:xfrm>
          <a:prstGeom prst="straightConnector1">
            <a:avLst/>
          </a:prstGeom>
          <a:noFill/>
          <a:ln w="9525">
            <a:solidFill>
              <a:schemeClr val="tx1"/>
            </a:solidFill>
            <a:round/>
            <a:headEnd/>
            <a:tailEnd type="triangle" w="med" len="med"/>
          </a:ln>
          <a:effectLst/>
        </p:spPr>
      </p:cxnSp>
      <p:sp>
        <p:nvSpPr>
          <p:cNvPr id="46110" name="Rectangle 30"/>
          <p:cNvSpPr>
            <a:spLocks noChangeArrowheads="1"/>
          </p:cNvSpPr>
          <p:nvPr/>
        </p:nvSpPr>
        <p:spPr bwMode="auto">
          <a:xfrm rot="2645437">
            <a:off x="1631950" y="2503488"/>
            <a:ext cx="122238" cy="127000"/>
          </a:xfrm>
          <a:prstGeom prst="rect">
            <a:avLst/>
          </a:prstGeom>
          <a:noFill/>
          <a:ln w="9525">
            <a:solidFill>
              <a:schemeClr val="tx1"/>
            </a:solidFill>
            <a:miter lim="800000"/>
            <a:headEnd/>
            <a:tailEnd/>
          </a:ln>
          <a:effectLst/>
        </p:spPr>
        <p:txBody>
          <a:bodyPr wrap="none" anchor="ctr"/>
          <a:lstStyle/>
          <a:p>
            <a:endParaRPr lang="en-GB" b="1"/>
          </a:p>
        </p:txBody>
      </p:sp>
      <p:sp>
        <p:nvSpPr>
          <p:cNvPr id="46111" name="Line 31"/>
          <p:cNvSpPr>
            <a:spLocks noChangeShapeType="1"/>
          </p:cNvSpPr>
          <p:nvPr/>
        </p:nvSpPr>
        <p:spPr bwMode="auto">
          <a:xfrm>
            <a:off x="1389063" y="4421188"/>
            <a:ext cx="1876425" cy="0"/>
          </a:xfrm>
          <a:prstGeom prst="line">
            <a:avLst/>
          </a:prstGeom>
          <a:noFill/>
          <a:ln w="9525">
            <a:solidFill>
              <a:schemeClr val="tx1"/>
            </a:solidFill>
            <a:round/>
            <a:headEnd/>
            <a:tailEnd/>
          </a:ln>
          <a:effectLst/>
        </p:spPr>
        <p:txBody>
          <a:bodyPr/>
          <a:lstStyle/>
          <a:p>
            <a:endParaRPr lang="en-GB" b="1"/>
          </a:p>
        </p:txBody>
      </p:sp>
      <p:sp>
        <p:nvSpPr>
          <p:cNvPr id="46112" name="Line 32"/>
          <p:cNvSpPr>
            <a:spLocks noChangeShapeType="1"/>
          </p:cNvSpPr>
          <p:nvPr/>
        </p:nvSpPr>
        <p:spPr bwMode="auto">
          <a:xfrm>
            <a:off x="3265488" y="4421188"/>
            <a:ext cx="0" cy="192087"/>
          </a:xfrm>
          <a:prstGeom prst="line">
            <a:avLst/>
          </a:prstGeom>
          <a:noFill/>
          <a:ln w="9525">
            <a:solidFill>
              <a:schemeClr val="tx1"/>
            </a:solidFill>
            <a:round/>
            <a:headEnd/>
            <a:tailEnd/>
          </a:ln>
          <a:effectLst/>
        </p:spPr>
        <p:txBody>
          <a:bodyPr/>
          <a:lstStyle/>
          <a:p>
            <a:endParaRPr lang="en-GB" b="1"/>
          </a:p>
        </p:txBody>
      </p:sp>
      <p:sp>
        <p:nvSpPr>
          <p:cNvPr id="46113" name="Line 33"/>
          <p:cNvSpPr>
            <a:spLocks noChangeShapeType="1"/>
          </p:cNvSpPr>
          <p:nvPr/>
        </p:nvSpPr>
        <p:spPr bwMode="auto">
          <a:xfrm>
            <a:off x="1389063" y="4421188"/>
            <a:ext cx="0" cy="192087"/>
          </a:xfrm>
          <a:prstGeom prst="line">
            <a:avLst/>
          </a:prstGeom>
          <a:noFill/>
          <a:ln w="9525">
            <a:solidFill>
              <a:schemeClr val="tx1"/>
            </a:solidFill>
            <a:round/>
            <a:headEnd/>
            <a:tailEnd/>
          </a:ln>
          <a:effectLst/>
        </p:spPr>
        <p:txBody>
          <a:bodyPr/>
          <a:lstStyle/>
          <a:p>
            <a:endParaRPr lang="en-GB" b="1"/>
          </a:p>
        </p:txBody>
      </p:sp>
      <p:sp>
        <p:nvSpPr>
          <p:cNvPr id="46114" name="Line 34"/>
          <p:cNvSpPr>
            <a:spLocks noChangeShapeType="1"/>
          </p:cNvSpPr>
          <p:nvPr/>
        </p:nvSpPr>
        <p:spPr bwMode="auto">
          <a:xfrm>
            <a:off x="2298700" y="4168775"/>
            <a:ext cx="0" cy="127000"/>
          </a:xfrm>
          <a:prstGeom prst="line">
            <a:avLst/>
          </a:prstGeom>
          <a:noFill/>
          <a:ln w="9525">
            <a:solidFill>
              <a:schemeClr val="tx1"/>
            </a:solidFill>
            <a:round/>
            <a:headEnd/>
            <a:tailEnd/>
          </a:ln>
          <a:effectLst/>
        </p:spPr>
        <p:txBody>
          <a:bodyPr/>
          <a:lstStyle/>
          <a:p>
            <a:endParaRPr lang="en-GB" b="1"/>
          </a:p>
        </p:txBody>
      </p:sp>
      <p:sp>
        <p:nvSpPr>
          <p:cNvPr id="46115" name="Line 35"/>
          <p:cNvSpPr>
            <a:spLocks noChangeShapeType="1"/>
          </p:cNvSpPr>
          <p:nvPr/>
        </p:nvSpPr>
        <p:spPr bwMode="auto">
          <a:xfrm flipH="1">
            <a:off x="2176463" y="4295775"/>
            <a:ext cx="122237" cy="125413"/>
          </a:xfrm>
          <a:prstGeom prst="line">
            <a:avLst/>
          </a:prstGeom>
          <a:noFill/>
          <a:ln w="9525">
            <a:solidFill>
              <a:schemeClr val="tx1"/>
            </a:solidFill>
            <a:round/>
            <a:headEnd/>
            <a:tailEnd/>
          </a:ln>
          <a:effectLst/>
        </p:spPr>
        <p:txBody>
          <a:bodyPr/>
          <a:lstStyle/>
          <a:p>
            <a:endParaRPr lang="en-GB" b="1"/>
          </a:p>
        </p:txBody>
      </p:sp>
      <p:sp>
        <p:nvSpPr>
          <p:cNvPr id="46116" name="Line 36"/>
          <p:cNvSpPr>
            <a:spLocks noChangeShapeType="1"/>
          </p:cNvSpPr>
          <p:nvPr/>
        </p:nvSpPr>
        <p:spPr bwMode="auto">
          <a:xfrm>
            <a:off x="2298700" y="4295775"/>
            <a:ext cx="119063" cy="125413"/>
          </a:xfrm>
          <a:prstGeom prst="line">
            <a:avLst/>
          </a:prstGeom>
          <a:noFill/>
          <a:ln w="9525">
            <a:solidFill>
              <a:schemeClr val="tx1"/>
            </a:solidFill>
            <a:round/>
            <a:headEnd/>
            <a:tailEnd/>
          </a:ln>
          <a:effectLst/>
        </p:spPr>
        <p:txBody>
          <a:bodyPr/>
          <a:lstStyle/>
          <a:p>
            <a:endParaRPr lang="en-GB" b="1"/>
          </a:p>
        </p:txBody>
      </p:sp>
      <p:sp>
        <p:nvSpPr>
          <p:cNvPr id="46117" name="Line 37"/>
          <p:cNvSpPr>
            <a:spLocks noChangeShapeType="1"/>
          </p:cNvSpPr>
          <p:nvPr/>
        </p:nvSpPr>
        <p:spPr bwMode="auto">
          <a:xfrm flipH="1">
            <a:off x="1258888" y="2565400"/>
            <a:ext cx="360362" cy="0"/>
          </a:xfrm>
          <a:prstGeom prst="line">
            <a:avLst/>
          </a:prstGeom>
          <a:noFill/>
          <a:ln w="9525">
            <a:solidFill>
              <a:schemeClr val="tx1"/>
            </a:solidFill>
            <a:round/>
            <a:headEnd/>
            <a:tailEnd/>
          </a:ln>
          <a:effectLst/>
        </p:spPr>
        <p:txBody>
          <a:bodyPr/>
          <a:lstStyle/>
          <a:p>
            <a:endParaRPr lang="en-GB" b="1"/>
          </a:p>
        </p:txBody>
      </p:sp>
      <p:sp>
        <p:nvSpPr>
          <p:cNvPr id="46118" name="Rectangle 38"/>
          <p:cNvSpPr>
            <a:spLocks noChangeArrowheads="1"/>
          </p:cNvSpPr>
          <p:nvPr/>
        </p:nvSpPr>
        <p:spPr bwMode="auto">
          <a:xfrm>
            <a:off x="48593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46119" name="Rectangle 39"/>
          <p:cNvSpPr>
            <a:spLocks noChangeArrowheads="1"/>
          </p:cNvSpPr>
          <p:nvPr/>
        </p:nvSpPr>
        <p:spPr bwMode="auto">
          <a:xfrm>
            <a:off x="59388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46120" name="Rectangle 40"/>
          <p:cNvSpPr>
            <a:spLocks noChangeArrowheads="1"/>
          </p:cNvSpPr>
          <p:nvPr/>
        </p:nvSpPr>
        <p:spPr bwMode="auto">
          <a:xfrm>
            <a:off x="70183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46121" name="Rectangle 41"/>
          <p:cNvSpPr>
            <a:spLocks noChangeArrowheads="1"/>
          </p:cNvSpPr>
          <p:nvPr/>
        </p:nvSpPr>
        <p:spPr bwMode="auto">
          <a:xfrm>
            <a:off x="8097838" y="2205038"/>
            <a:ext cx="863600" cy="360362"/>
          </a:xfrm>
          <a:prstGeom prst="rect">
            <a:avLst/>
          </a:prstGeom>
          <a:noFill/>
          <a:ln w="9525">
            <a:solidFill>
              <a:schemeClr val="tx1"/>
            </a:solidFill>
            <a:miter lim="800000"/>
            <a:headEnd/>
            <a:tailEnd/>
          </a:ln>
          <a:effectLst/>
        </p:spPr>
        <p:txBody>
          <a:bodyPr wrap="none" anchor="ctr"/>
          <a:lstStyle/>
          <a:p>
            <a:endParaRPr lang="en-GB" b="1"/>
          </a:p>
        </p:txBody>
      </p:sp>
      <p:sp>
        <p:nvSpPr>
          <p:cNvPr id="46122" name="Line 42"/>
          <p:cNvSpPr>
            <a:spLocks noChangeShapeType="1"/>
          </p:cNvSpPr>
          <p:nvPr/>
        </p:nvSpPr>
        <p:spPr bwMode="auto">
          <a:xfrm>
            <a:off x="5292725" y="2565400"/>
            <a:ext cx="0" cy="2879725"/>
          </a:xfrm>
          <a:prstGeom prst="line">
            <a:avLst/>
          </a:prstGeom>
          <a:noFill/>
          <a:ln w="9525">
            <a:solidFill>
              <a:schemeClr val="tx1"/>
            </a:solidFill>
            <a:round/>
            <a:headEnd/>
            <a:tailEnd/>
          </a:ln>
          <a:effectLst/>
        </p:spPr>
        <p:txBody>
          <a:bodyPr/>
          <a:lstStyle/>
          <a:p>
            <a:endParaRPr lang="en-GB"/>
          </a:p>
        </p:txBody>
      </p:sp>
      <p:sp>
        <p:nvSpPr>
          <p:cNvPr id="46123" name="Line 43"/>
          <p:cNvSpPr>
            <a:spLocks noChangeShapeType="1"/>
          </p:cNvSpPr>
          <p:nvPr/>
        </p:nvSpPr>
        <p:spPr bwMode="auto">
          <a:xfrm>
            <a:off x="6372225" y="2565400"/>
            <a:ext cx="0" cy="2879725"/>
          </a:xfrm>
          <a:prstGeom prst="line">
            <a:avLst/>
          </a:prstGeom>
          <a:noFill/>
          <a:ln w="9525">
            <a:solidFill>
              <a:schemeClr val="tx1"/>
            </a:solidFill>
            <a:round/>
            <a:headEnd/>
            <a:tailEnd/>
          </a:ln>
          <a:effectLst/>
        </p:spPr>
        <p:txBody>
          <a:bodyPr/>
          <a:lstStyle/>
          <a:p>
            <a:endParaRPr lang="en-GB"/>
          </a:p>
        </p:txBody>
      </p:sp>
      <p:sp>
        <p:nvSpPr>
          <p:cNvPr id="46124" name="Line 44"/>
          <p:cNvSpPr>
            <a:spLocks noChangeShapeType="1"/>
          </p:cNvSpPr>
          <p:nvPr/>
        </p:nvSpPr>
        <p:spPr bwMode="auto">
          <a:xfrm>
            <a:off x="7451725" y="2565400"/>
            <a:ext cx="0" cy="2879725"/>
          </a:xfrm>
          <a:prstGeom prst="line">
            <a:avLst/>
          </a:prstGeom>
          <a:noFill/>
          <a:ln w="9525">
            <a:solidFill>
              <a:schemeClr val="tx1"/>
            </a:solidFill>
            <a:round/>
            <a:headEnd/>
            <a:tailEnd/>
          </a:ln>
          <a:effectLst/>
        </p:spPr>
        <p:txBody>
          <a:bodyPr/>
          <a:lstStyle/>
          <a:p>
            <a:endParaRPr lang="en-GB"/>
          </a:p>
        </p:txBody>
      </p:sp>
      <p:sp>
        <p:nvSpPr>
          <p:cNvPr id="46125" name="Line 45"/>
          <p:cNvSpPr>
            <a:spLocks noChangeShapeType="1"/>
          </p:cNvSpPr>
          <p:nvPr/>
        </p:nvSpPr>
        <p:spPr bwMode="auto">
          <a:xfrm>
            <a:off x="8531225" y="2565400"/>
            <a:ext cx="0" cy="2879725"/>
          </a:xfrm>
          <a:prstGeom prst="line">
            <a:avLst/>
          </a:prstGeom>
          <a:noFill/>
          <a:ln w="9525">
            <a:solidFill>
              <a:schemeClr val="tx1"/>
            </a:solidFill>
            <a:round/>
            <a:headEnd/>
            <a:tailEnd/>
          </a:ln>
          <a:effectLst/>
        </p:spPr>
        <p:txBody>
          <a:bodyPr/>
          <a:lstStyle/>
          <a:p>
            <a:endParaRPr lang="en-GB"/>
          </a:p>
        </p:txBody>
      </p:sp>
      <p:sp>
        <p:nvSpPr>
          <p:cNvPr id="46126" name="Text Box 46"/>
          <p:cNvSpPr txBox="1">
            <a:spLocks noChangeArrowheads="1"/>
          </p:cNvSpPr>
          <p:nvPr/>
        </p:nvSpPr>
        <p:spPr bwMode="auto">
          <a:xfrm>
            <a:off x="4859338" y="2205038"/>
            <a:ext cx="995785" cy="369332"/>
          </a:xfrm>
          <a:prstGeom prst="rect">
            <a:avLst/>
          </a:prstGeom>
          <a:noFill/>
          <a:ln w="9525">
            <a:noFill/>
            <a:miter lim="800000"/>
            <a:headEnd/>
            <a:tailEnd/>
          </a:ln>
          <a:effectLst/>
        </p:spPr>
        <p:txBody>
          <a:bodyPr wrap="none">
            <a:spAutoFit/>
          </a:bodyPr>
          <a:lstStyle/>
          <a:p>
            <a:pPr algn="ctr"/>
            <a:r>
              <a:rPr lang="en-US" sz="900" b="1">
                <a:solidFill>
                  <a:schemeClr val="tx1"/>
                </a:solidFill>
              </a:rPr>
              <a:t>GameManager :</a:t>
            </a:r>
          </a:p>
          <a:p>
            <a:pPr algn="ctr"/>
            <a:r>
              <a:rPr lang="en-US" sz="900" b="1">
                <a:solidFill>
                  <a:schemeClr val="tx1"/>
                </a:solidFill>
              </a:rPr>
              <a:t>Manager</a:t>
            </a:r>
          </a:p>
        </p:txBody>
      </p:sp>
      <p:sp>
        <p:nvSpPr>
          <p:cNvPr id="46127" name="Text Box 47"/>
          <p:cNvSpPr txBox="1">
            <a:spLocks noChangeArrowheads="1"/>
          </p:cNvSpPr>
          <p:nvPr/>
        </p:nvSpPr>
        <p:spPr bwMode="auto">
          <a:xfrm>
            <a:off x="5978525" y="2205038"/>
            <a:ext cx="944489" cy="369332"/>
          </a:xfrm>
          <a:prstGeom prst="rect">
            <a:avLst/>
          </a:prstGeom>
          <a:noFill/>
          <a:ln w="9525">
            <a:noFill/>
            <a:miter lim="800000"/>
            <a:headEnd/>
            <a:tailEnd/>
          </a:ln>
          <a:effectLst/>
        </p:spPr>
        <p:txBody>
          <a:bodyPr wrap="none">
            <a:spAutoFit/>
          </a:bodyPr>
          <a:lstStyle/>
          <a:p>
            <a:pPr algn="ctr"/>
            <a:r>
              <a:rPr lang="en-US" sz="900" b="1">
                <a:solidFill>
                  <a:schemeClr val="tx1"/>
                </a:solidFill>
              </a:rPr>
              <a:t>HumanPlayer :</a:t>
            </a:r>
          </a:p>
          <a:p>
            <a:pPr algn="ctr"/>
            <a:r>
              <a:rPr lang="en-US" sz="900" b="1">
                <a:solidFill>
                  <a:schemeClr val="tx1"/>
                </a:solidFill>
              </a:rPr>
              <a:t>Player1</a:t>
            </a:r>
          </a:p>
        </p:txBody>
      </p:sp>
      <p:sp>
        <p:nvSpPr>
          <p:cNvPr id="46128" name="Text Box 48"/>
          <p:cNvSpPr txBox="1">
            <a:spLocks noChangeArrowheads="1"/>
          </p:cNvSpPr>
          <p:nvPr/>
        </p:nvSpPr>
        <p:spPr bwMode="auto">
          <a:xfrm>
            <a:off x="6959600" y="2205038"/>
            <a:ext cx="1079142" cy="369332"/>
          </a:xfrm>
          <a:prstGeom prst="rect">
            <a:avLst/>
          </a:prstGeom>
          <a:noFill/>
          <a:ln w="9525">
            <a:noFill/>
            <a:miter lim="800000"/>
            <a:headEnd/>
            <a:tailEnd/>
          </a:ln>
          <a:effectLst/>
        </p:spPr>
        <p:txBody>
          <a:bodyPr wrap="none">
            <a:spAutoFit/>
          </a:bodyPr>
          <a:lstStyle/>
          <a:p>
            <a:pPr algn="ctr"/>
            <a:r>
              <a:rPr lang="en-US" sz="900" b="1">
                <a:solidFill>
                  <a:schemeClr val="tx1"/>
                </a:solidFill>
              </a:rPr>
              <a:t>ComputerPlayer :</a:t>
            </a:r>
          </a:p>
          <a:p>
            <a:pPr algn="ctr"/>
            <a:r>
              <a:rPr lang="en-US" sz="900" b="1">
                <a:solidFill>
                  <a:schemeClr val="tx1"/>
                </a:solidFill>
              </a:rPr>
              <a:t>Player2</a:t>
            </a:r>
          </a:p>
        </p:txBody>
      </p:sp>
      <p:sp>
        <p:nvSpPr>
          <p:cNvPr id="46129" name="Text Box 49"/>
          <p:cNvSpPr txBox="1">
            <a:spLocks noChangeArrowheads="1"/>
          </p:cNvSpPr>
          <p:nvPr/>
        </p:nvSpPr>
        <p:spPr bwMode="auto">
          <a:xfrm>
            <a:off x="8239125" y="2205038"/>
            <a:ext cx="623889" cy="369332"/>
          </a:xfrm>
          <a:prstGeom prst="rect">
            <a:avLst/>
          </a:prstGeom>
          <a:noFill/>
          <a:ln w="9525">
            <a:noFill/>
            <a:miter lim="800000"/>
            <a:headEnd/>
            <a:tailEnd/>
          </a:ln>
          <a:effectLst/>
        </p:spPr>
        <p:txBody>
          <a:bodyPr wrap="none">
            <a:spAutoFit/>
          </a:bodyPr>
          <a:lstStyle/>
          <a:p>
            <a:pPr algn="ctr"/>
            <a:r>
              <a:rPr lang="en-US" sz="900" b="1">
                <a:solidFill>
                  <a:schemeClr val="tx1"/>
                </a:solidFill>
              </a:rPr>
              <a:t>Display :</a:t>
            </a:r>
          </a:p>
          <a:p>
            <a:pPr algn="ctr"/>
            <a:r>
              <a:rPr lang="en-US" sz="900" b="1">
                <a:solidFill>
                  <a:schemeClr val="tx1"/>
                </a:solidFill>
              </a:rPr>
              <a:t>display</a:t>
            </a:r>
          </a:p>
        </p:txBody>
      </p:sp>
      <p:sp>
        <p:nvSpPr>
          <p:cNvPr id="46130" name="Rectangle 50"/>
          <p:cNvSpPr>
            <a:spLocks noChangeArrowheads="1"/>
          </p:cNvSpPr>
          <p:nvPr/>
        </p:nvSpPr>
        <p:spPr bwMode="auto">
          <a:xfrm>
            <a:off x="5292725" y="2636838"/>
            <a:ext cx="71438" cy="2663825"/>
          </a:xfrm>
          <a:prstGeom prst="rect">
            <a:avLst/>
          </a:prstGeom>
          <a:noFill/>
          <a:ln w="9525">
            <a:solidFill>
              <a:schemeClr val="tx1"/>
            </a:solidFill>
            <a:miter lim="800000"/>
            <a:headEnd/>
            <a:tailEnd/>
          </a:ln>
          <a:effectLst/>
        </p:spPr>
        <p:txBody>
          <a:bodyPr wrap="none" anchor="ctr"/>
          <a:lstStyle/>
          <a:p>
            <a:endParaRPr lang="en-GB"/>
          </a:p>
        </p:txBody>
      </p:sp>
      <p:sp>
        <p:nvSpPr>
          <p:cNvPr id="46131" name="Line 51"/>
          <p:cNvSpPr>
            <a:spLocks noChangeShapeType="1"/>
          </p:cNvSpPr>
          <p:nvPr/>
        </p:nvSpPr>
        <p:spPr bwMode="auto">
          <a:xfrm>
            <a:off x="4787900" y="2636838"/>
            <a:ext cx="504825" cy="0"/>
          </a:xfrm>
          <a:prstGeom prst="line">
            <a:avLst/>
          </a:prstGeom>
          <a:noFill/>
          <a:ln w="9525">
            <a:solidFill>
              <a:schemeClr val="tx1"/>
            </a:solidFill>
            <a:round/>
            <a:headEnd/>
            <a:tailEnd type="triangle" w="med" len="med"/>
          </a:ln>
          <a:effectLst/>
        </p:spPr>
        <p:txBody>
          <a:bodyPr/>
          <a:lstStyle/>
          <a:p>
            <a:endParaRPr lang="en-GB" b="1"/>
          </a:p>
        </p:txBody>
      </p:sp>
      <p:sp>
        <p:nvSpPr>
          <p:cNvPr id="46132" name="Rectangle 52"/>
          <p:cNvSpPr>
            <a:spLocks noChangeArrowheads="1"/>
          </p:cNvSpPr>
          <p:nvPr/>
        </p:nvSpPr>
        <p:spPr bwMode="auto">
          <a:xfrm>
            <a:off x="5364163" y="2781300"/>
            <a:ext cx="71437" cy="2447925"/>
          </a:xfrm>
          <a:prstGeom prst="rect">
            <a:avLst/>
          </a:prstGeom>
          <a:noFill/>
          <a:ln w="9525">
            <a:solidFill>
              <a:schemeClr val="tx1"/>
            </a:solidFill>
            <a:miter lim="800000"/>
            <a:headEnd/>
            <a:tailEnd/>
          </a:ln>
          <a:effectLst/>
        </p:spPr>
        <p:txBody>
          <a:bodyPr wrap="none" anchor="ctr"/>
          <a:lstStyle/>
          <a:p>
            <a:endParaRPr lang="en-GB"/>
          </a:p>
        </p:txBody>
      </p:sp>
      <p:sp>
        <p:nvSpPr>
          <p:cNvPr id="46133" name="Line 53"/>
          <p:cNvSpPr>
            <a:spLocks noChangeShapeType="1"/>
          </p:cNvSpPr>
          <p:nvPr/>
        </p:nvSpPr>
        <p:spPr bwMode="auto">
          <a:xfrm>
            <a:off x="5364163" y="2708275"/>
            <a:ext cx="287337" cy="0"/>
          </a:xfrm>
          <a:prstGeom prst="line">
            <a:avLst/>
          </a:prstGeom>
          <a:noFill/>
          <a:ln w="9525">
            <a:solidFill>
              <a:schemeClr val="tx1"/>
            </a:solidFill>
            <a:round/>
            <a:headEnd/>
            <a:tailEnd/>
          </a:ln>
          <a:effectLst/>
        </p:spPr>
        <p:txBody>
          <a:bodyPr/>
          <a:lstStyle/>
          <a:p>
            <a:endParaRPr lang="en-GB" b="1"/>
          </a:p>
        </p:txBody>
      </p:sp>
      <p:sp>
        <p:nvSpPr>
          <p:cNvPr id="46134" name="Line 54"/>
          <p:cNvSpPr>
            <a:spLocks noChangeShapeType="1"/>
          </p:cNvSpPr>
          <p:nvPr/>
        </p:nvSpPr>
        <p:spPr bwMode="auto">
          <a:xfrm>
            <a:off x="5651500" y="2708275"/>
            <a:ext cx="0" cy="144463"/>
          </a:xfrm>
          <a:prstGeom prst="line">
            <a:avLst/>
          </a:prstGeom>
          <a:noFill/>
          <a:ln w="9525">
            <a:solidFill>
              <a:schemeClr val="tx1"/>
            </a:solidFill>
            <a:round/>
            <a:headEnd/>
            <a:tailEnd/>
          </a:ln>
          <a:effectLst/>
        </p:spPr>
        <p:txBody>
          <a:bodyPr/>
          <a:lstStyle/>
          <a:p>
            <a:endParaRPr lang="en-GB" b="1"/>
          </a:p>
        </p:txBody>
      </p:sp>
      <p:sp>
        <p:nvSpPr>
          <p:cNvPr id="46135" name="Line 55"/>
          <p:cNvSpPr>
            <a:spLocks noChangeShapeType="1"/>
          </p:cNvSpPr>
          <p:nvPr/>
        </p:nvSpPr>
        <p:spPr bwMode="auto">
          <a:xfrm flipH="1">
            <a:off x="5435600" y="2852738"/>
            <a:ext cx="215900" cy="0"/>
          </a:xfrm>
          <a:prstGeom prst="line">
            <a:avLst/>
          </a:prstGeom>
          <a:noFill/>
          <a:ln w="9525">
            <a:solidFill>
              <a:schemeClr val="tx1"/>
            </a:solidFill>
            <a:round/>
            <a:headEnd/>
            <a:tailEnd type="triangle" w="med" len="med"/>
          </a:ln>
          <a:effectLst/>
        </p:spPr>
        <p:txBody>
          <a:bodyPr/>
          <a:lstStyle/>
          <a:p>
            <a:endParaRPr lang="en-GB" b="1"/>
          </a:p>
        </p:txBody>
      </p:sp>
      <p:sp>
        <p:nvSpPr>
          <p:cNvPr id="46136" name="Rectangle 56"/>
          <p:cNvSpPr>
            <a:spLocks noChangeArrowheads="1"/>
          </p:cNvSpPr>
          <p:nvPr/>
        </p:nvSpPr>
        <p:spPr bwMode="auto">
          <a:xfrm>
            <a:off x="6372225" y="2997200"/>
            <a:ext cx="71438" cy="647700"/>
          </a:xfrm>
          <a:prstGeom prst="rect">
            <a:avLst/>
          </a:prstGeom>
          <a:noFill/>
          <a:ln w="9525">
            <a:solidFill>
              <a:schemeClr val="tx1"/>
            </a:solidFill>
            <a:miter lim="800000"/>
            <a:headEnd/>
            <a:tailEnd/>
          </a:ln>
          <a:effectLst/>
        </p:spPr>
        <p:txBody>
          <a:bodyPr wrap="none" anchor="ctr"/>
          <a:lstStyle/>
          <a:p>
            <a:endParaRPr lang="en-GB"/>
          </a:p>
        </p:txBody>
      </p:sp>
      <p:sp>
        <p:nvSpPr>
          <p:cNvPr id="46137" name="Rectangle 57"/>
          <p:cNvSpPr>
            <a:spLocks noChangeArrowheads="1"/>
          </p:cNvSpPr>
          <p:nvPr/>
        </p:nvSpPr>
        <p:spPr bwMode="auto">
          <a:xfrm>
            <a:off x="7453313" y="4149725"/>
            <a:ext cx="71437" cy="647700"/>
          </a:xfrm>
          <a:prstGeom prst="rect">
            <a:avLst/>
          </a:prstGeom>
          <a:noFill/>
          <a:ln w="9525">
            <a:solidFill>
              <a:schemeClr val="tx1"/>
            </a:solidFill>
            <a:miter lim="800000"/>
            <a:headEnd/>
            <a:tailEnd/>
          </a:ln>
          <a:effectLst/>
        </p:spPr>
        <p:txBody>
          <a:bodyPr wrap="none" anchor="ctr"/>
          <a:lstStyle/>
          <a:p>
            <a:endParaRPr lang="en-GB"/>
          </a:p>
        </p:txBody>
      </p:sp>
      <p:sp>
        <p:nvSpPr>
          <p:cNvPr id="46138" name="Rectangle 58"/>
          <p:cNvSpPr>
            <a:spLocks noChangeArrowheads="1"/>
          </p:cNvSpPr>
          <p:nvPr/>
        </p:nvSpPr>
        <p:spPr bwMode="auto">
          <a:xfrm>
            <a:off x="8532813" y="3717925"/>
            <a:ext cx="71437" cy="287338"/>
          </a:xfrm>
          <a:prstGeom prst="rect">
            <a:avLst/>
          </a:prstGeom>
          <a:noFill/>
          <a:ln w="9525">
            <a:solidFill>
              <a:schemeClr val="tx1"/>
            </a:solidFill>
            <a:miter lim="800000"/>
            <a:headEnd/>
            <a:tailEnd/>
          </a:ln>
          <a:effectLst/>
        </p:spPr>
        <p:txBody>
          <a:bodyPr wrap="none" anchor="ctr"/>
          <a:lstStyle/>
          <a:p>
            <a:endParaRPr lang="en-GB"/>
          </a:p>
        </p:txBody>
      </p:sp>
      <p:sp>
        <p:nvSpPr>
          <p:cNvPr id="46139" name="Line 59"/>
          <p:cNvSpPr>
            <a:spLocks noChangeShapeType="1"/>
          </p:cNvSpPr>
          <p:nvPr/>
        </p:nvSpPr>
        <p:spPr bwMode="auto">
          <a:xfrm>
            <a:off x="5435600" y="3716338"/>
            <a:ext cx="3097213" cy="0"/>
          </a:xfrm>
          <a:prstGeom prst="line">
            <a:avLst/>
          </a:prstGeom>
          <a:noFill/>
          <a:ln w="9525">
            <a:solidFill>
              <a:schemeClr val="tx1"/>
            </a:solidFill>
            <a:round/>
            <a:headEnd/>
            <a:tailEnd type="triangle" w="med" len="med"/>
          </a:ln>
          <a:effectLst/>
        </p:spPr>
        <p:txBody>
          <a:bodyPr/>
          <a:lstStyle/>
          <a:p>
            <a:endParaRPr lang="en-GB"/>
          </a:p>
        </p:txBody>
      </p:sp>
      <p:sp>
        <p:nvSpPr>
          <p:cNvPr id="46140" name="Rectangle 60"/>
          <p:cNvSpPr>
            <a:spLocks noChangeArrowheads="1"/>
          </p:cNvSpPr>
          <p:nvPr/>
        </p:nvSpPr>
        <p:spPr bwMode="auto">
          <a:xfrm>
            <a:off x="8532813" y="4941888"/>
            <a:ext cx="71437" cy="287337"/>
          </a:xfrm>
          <a:prstGeom prst="rect">
            <a:avLst/>
          </a:prstGeom>
          <a:noFill/>
          <a:ln w="9525">
            <a:solidFill>
              <a:schemeClr val="tx1"/>
            </a:solidFill>
            <a:miter lim="800000"/>
            <a:headEnd/>
            <a:tailEnd/>
          </a:ln>
          <a:effectLst/>
        </p:spPr>
        <p:txBody>
          <a:bodyPr wrap="none" anchor="ctr"/>
          <a:lstStyle/>
          <a:p>
            <a:endParaRPr lang="en-GB"/>
          </a:p>
        </p:txBody>
      </p:sp>
      <p:sp>
        <p:nvSpPr>
          <p:cNvPr id="46141" name="Line 61"/>
          <p:cNvSpPr>
            <a:spLocks noChangeShapeType="1"/>
          </p:cNvSpPr>
          <p:nvPr/>
        </p:nvSpPr>
        <p:spPr bwMode="auto">
          <a:xfrm>
            <a:off x="5435600" y="4940300"/>
            <a:ext cx="3097213" cy="0"/>
          </a:xfrm>
          <a:prstGeom prst="line">
            <a:avLst/>
          </a:prstGeom>
          <a:noFill/>
          <a:ln w="9525">
            <a:solidFill>
              <a:schemeClr val="tx1"/>
            </a:solidFill>
            <a:round/>
            <a:headEnd/>
            <a:tailEnd type="triangle" w="med" len="med"/>
          </a:ln>
          <a:effectLst/>
        </p:spPr>
        <p:txBody>
          <a:bodyPr/>
          <a:lstStyle/>
          <a:p>
            <a:endParaRPr lang="en-GB"/>
          </a:p>
        </p:txBody>
      </p:sp>
      <p:sp>
        <p:nvSpPr>
          <p:cNvPr id="46142" name="Line 62"/>
          <p:cNvSpPr>
            <a:spLocks noChangeShapeType="1"/>
          </p:cNvSpPr>
          <p:nvPr/>
        </p:nvSpPr>
        <p:spPr bwMode="auto">
          <a:xfrm>
            <a:off x="5435600" y="4149725"/>
            <a:ext cx="2016125" cy="0"/>
          </a:xfrm>
          <a:prstGeom prst="line">
            <a:avLst/>
          </a:prstGeom>
          <a:noFill/>
          <a:ln w="9525">
            <a:solidFill>
              <a:schemeClr val="tx1"/>
            </a:solidFill>
            <a:round/>
            <a:headEnd/>
            <a:tailEnd type="triangle" w="med" len="med"/>
          </a:ln>
          <a:effectLst/>
        </p:spPr>
        <p:txBody>
          <a:bodyPr/>
          <a:lstStyle/>
          <a:p>
            <a:endParaRPr lang="en-GB"/>
          </a:p>
        </p:txBody>
      </p:sp>
      <p:sp>
        <p:nvSpPr>
          <p:cNvPr id="46143" name="Line 63"/>
          <p:cNvSpPr>
            <a:spLocks noChangeShapeType="1"/>
          </p:cNvSpPr>
          <p:nvPr/>
        </p:nvSpPr>
        <p:spPr bwMode="auto">
          <a:xfrm>
            <a:off x="5435600" y="2997200"/>
            <a:ext cx="936625" cy="0"/>
          </a:xfrm>
          <a:prstGeom prst="line">
            <a:avLst/>
          </a:prstGeom>
          <a:noFill/>
          <a:ln w="9525">
            <a:solidFill>
              <a:schemeClr val="tx1"/>
            </a:solidFill>
            <a:round/>
            <a:headEnd/>
            <a:tailEnd type="triangle" w="med" len="med"/>
          </a:ln>
          <a:effectLst/>
        </p:spPr>
        <p:txBody>
          <a:bodyPr/>
          <a:lstStyle/>
          <a:p>
            <a:endParaRPr lang="en-GB" b="1"/>
          </a:p>
        </p:txBody>
      </p:sp>
      <p:sp>
        <p:nvSpPr>
          <p:cNvPr id="46144" name="Rectangle 64"/>
          <p:cNvSpPr>
            <a:spLocks noChangeArrowheads="1"/>
          </p:cNvSpPr>
          <p:nvPr/>
        </p:nvSpPr>
        <p:spPr bwMode="auto">
          <a:xfrm>
            <a:off x="8532813" y="3284538"/>
            <a:ext cx="71437" cy="215900"/>
          </a:xfrm>
          <a:prstGeom prst="rect">
            <a:avLst/>
          </a:prstGeom>
          <a:noFill/>
          <a:ln w="9525">
            <a:solidFill>
              <a:schemeClr val="tx1"/>
            </a:solidFill>
            <a:miter lim="800000"/>
            <a:headEnd/>
            <a:tailEnd/>
          </a:ln>
          <a:effectLst/>
        </p:spPr>
        <p:txBody>
          <a:bodyPr wrap="none" anchor="ctr"/>
          <a:lstStyle/>
          <a:p>
            <a:endParaRPr lang="en-GB"/>
          </a:p>
        </p:txBody>
      </p:sp>
      <p:sp>
        <p:nvSpPr>
          <p:cNvPr id="46145" name="Line 65"/>
          <p:cNvSpPr>
            <a:spLocks noChangeShapeType="1"/>
          </p:cNvSpPr>
          <p:nvPr/>
        </p:nvSpPr>
        <p:spPr bwMode="auto">
          <a:xfrm>
            <a:off x="6443663" y="3284538"/>
            <a:ext cx="2089150" cy="0"/>
          </a:xfrm>
          <a:prstGeom prst="line">
            <a:avLst/>
          </a:prstGeom>
          <a:noFill/>
          <a:ln w="9525">
            <a:solidFill>
              <a:schemeClr val="tx1"/>
            </a:solidFill>
            <a:round/>
            <a:headEnd/>
            <a:tailEnd type="triangle" w="med" len="med"/>
          </a:ln>
          <a:effectLst/>
        </p:spPr>
        <p:txBody>
          <a:bodyPr/>
          <a:lstStyle/>
          <a:p>
            <a:endParaRPr lang="en-GB"/>
          </a:p>
        </p:txBody>
      </p:sp>
      <p:grpSp>
        <p:nvGrpSpPr>
          <p:cNvPr id="2" name="Group 77"/>
          <p:cNvGrpSpPr>
            <a:grpSpLocks/>
          </p:cNvGrpSpPr>
          <p:nvPr/>
        </p:nvGrpSpPr>
        <p:grpSpPr bwMode="auto">
          <a:xfrm>
            <a:off x="1476375" y="2492375"/>
            <a:ext cx="3527425" cy="3744913"/>
            <a:chOff x="930" y="1570"/>
            <a:chExt cx="2222" cy="2359"/>
          </a:xfrm>
        </p:grpSpPr>
        <p:sp>
          <p:nvSpPr>
            <p:cNvPr id="46146" name="Rectangle 66"/>
            <p:cNvSpPr>
              <a:spLocks noChangeArrowheads="1"/>
            </p:cNvSpPr>
            <p:nvPr/>
          </p:nvSpPr>
          <p:spPr bwMode="auto">
            <a:xfrm>
              <a:off x="1156" y="3702"/>
              <a:ext cx="1996" cy="227"/>
            </a:xfrm>
            <a:prstGeom prst="rect">
              <a:avLst/>
            </a:prstGeom>
            <a:noFill/>
            <a:ln w="19050">
              <a:solidFill>
                <a:srgbClr val="FF0000"/>
              </a:solidFill>
              <a:miter lim="800000"/>
              <a:headEnd/>
              <a:tailEnd/>
            </a:ln>
            <a:effectLst/>
          </p:spPr>
          <p:txBody>
            <a:bodyPr wrap="none" anchor="ctr"/>
            <a:lstStyle/>
            <a:p>
              <a:endParaRPr lang="en-GB"/>
            </a:p>
          </p:txBody>
        </p:sp>
        <p:sp>
          <p:nvSpPr>
            <p:cNvPr id="46147" name="Line 67"/>
            <p:cNvSpPr>
              <a:spLocks noChangeShapeType="1"/>
            </p:cNvSpPr>
            <p:nvPr/>
          </p:nvSpPr>
          <p:spPr bwMode="auto">
            <a:xfrm flipH="1">
              <a:off x="975" y="1842"/>
              <a:ext cx="136" cy="0"/>
            </a:xfrm>
            <a:prstGeom prst="line">
              <a:avLst/>
            </a:prstGeom>
            <a:noFill/>
            <a:ln w="9525">
              <a:solidFill>
                <a:srgbClr val="FF0000"/>
              </a:solidFill>
              <a:round/>
              <a:headEnd/>
              <a:tailEnd/>
            </a:ln>
            <a:effectLst/>
          </p:spPr>
          <p:txBody>
            <a:bodyPr/>
            <a:lstStyle/>
            <a:p>
              <a:endParaRPr lang="en-GB"/>
            </a:p>
          </p:txBody>
        </p:sp>
        <p:sp>
          <p:nvSpPr>
            <p:cNvPr id="46148" name="Line 68"/>
            <p:cNvSpPr>
              <a:spLocks noChangeShapeType="1"/>
            </p:cNvSpPr>
            <p:nvPr/>
          </p:nvSpPr>
          <p:spPr bwMode="auto">
            <a:xfrm>
              <a:off x="975" y="1842"/>
              <a:ext cx="0" cy="1044"/>
            </a:xfrm>
            <a:prstGeom prst="line">
              <a:avLst/>
            </a:prstGeom>
            <a:noFill/>
            <a:ln w="9525">
              <a:solidFill>
                <a:srgbClr val="FF0000"/>
              </a:solidFill>
              <a:round/>
              <a:headEnd/>
              <a:tailEnd type="triangle" w="med" len="med"/>
            </a:ln>
            <a:effectLst/>
          </p:spPr>
          <p:txBody>
            <a:bodyPr/>
            <a:lstStyle/>
            <a:p>
              <a:endParaRPr lang="en-GB"/>
            </a:p>
          </p:txBody>
        </p:sp>
        <p:sp>
          <p:nvSpPr>
            <p:cNvPr id="46149" name="Line 69"/>
            <p:cNvSpPr>
              <a:spLocks noChangeShapeType="1"/>
            </p:cNvSpPr>
            <p:nvPr/>
          </p:nvSpPr>
          <p:spPr bwMode="auto">
            <a:xfrm flipH="1">
              <a:off x="1809" y="1842"/>
              <a:ext cx="136" cy="0"/>
            </a:xfrm>
            <a:prstGeom prst="line">
              <a:avLst/>
            </a:prstGeom>
            <a:noFill/>
            <a:ln w="9525">
              <a:solidFill>
                <a:srgbClr val="FF0000"/>
              </a:solidFill>
              <a:round/>
              <a:headEnd/>
              <a:tailEnd/>
            </a:ln>
            <a:effectLst/>
          </p:spPr>
          <p:txBody>
            <a:bodyPr/>
            <a:lstStyle/>
            <a:p>
              <a:endParaRPr lang="en-GB"/>
            </a:p>
          </p:txBody>
        </p:sp>
        <p:sp>
          <p:nvSpPr>
            <p:cNvPr id="46150" name="Line 70"/>
            <p:cNvSpPr>
              <a:spLocks noChangeShapeType="1"/>
            </p:cNvSpPr>
            <p:nvPr/>
          </p:nvSpPr>
          <p:spPr bwMode="auto">
            <a:xfrm>
              <a:off x="1945" y="1842"/>
              <a:ext cx="0" cy="1044"/>
            </a:xfrm>
            <a:prstGeom prst="line">
              <a:avLst/>
            </a:prstGeom>
            <a:noFill/>
            <a:ln w="9525">
              <a:solidFill>
                <a:srgbClr val="FF0000"/>
              </a:solidFill>
              <a:round/>
              <a:headEnd/>
              <a:tailEnd type="triangle" w="med" len="med"/>
            </a:ln>
            <a:effectLst/>
          </p:spPr>
          <p:txBody>
            <a:bodyPr/>
            <a:lstStyle/>
            <a:p>
              <a:endParaRPr lang="en-GB"/>
            </a:p>
          </p:txBody>
        </p:sp>
        <p:sp>
          <p:nvSpPr>
            <p:cNvPr id="46152" name="Line 72"/>
            <p:cNvSpPr>
              <a:spLocks noChangeShapeType="1"/>
            </p:cNvSpPr>
            <p:nvPr/>
          </p:nvSpPr>
          <p:spPr bwMode="auto">
            <a:xfrm>
              <a:off x="1809" y="1570"/>
              <a:ext cx="726" cy="0"/>
            </a:xfrm>
            <a:prstGeom prst="line">
              <a:avLst/>
            </a:prstGeom>
            <a:noFill/>
            <a:ln w="9525">
              <a:solidFill>
                <a:srgbClr val="FF0000"/>
              </a:solidFill>
              <a:round/>
              <a:headEnd/>
              <a:tailEnd/>
            </a:ln>
            <a:effectLst/>
          </p:spPr>
          <p:txBody>
            <a:bodyPr/>
            <a:lstStyle/>
            <a:p>
              <a:endParaRPr lang="en-GB"/>
            </a:p>
          </p:txBody>
        </p:sp>
        <p:sp>
          <p:nvSpPr>
            <p:cNvPr id="46153" name="Line 73"/>
            <p:cNvSpPr>
              <a:spLocks noChangeShapeType="1"/>
            </p:cNvSpPr>
            <p:nvPr/>
          </p:nvSpPr>
          <p:spPr bwMode="auto">
            <a:xfrm flipH="1">
              <a:off x="2517" y="1570"/>
              <a:ext cx="18" cy="590"/>
            </a:xfrm>
            <a:prstGeom prst="line">
              <a:avLst/>
            </a:prstGeom>
            <a:noFill/>
            <a:ln w="9525">
              <a:solidFill>
                <a:srgbClr val="FF0000"/>
              </a:solidFill>
              <a:round/>
              <a:headEnd/>
              <a:tailEnd type="triangle" w="med" len="med"/>
            </a:ln>
            <a:effectLst/>
          </p:spPr>
          <p:txBody>
            <a:bodyPr/>
            <a:lstStyle/>
            <a:p>
              <a:endParaRPr lang="en-GB"/>
            </a:p>
          </p:txBody>
        </p:sp>
        <p:sp>
          <p:nvSpPr>
            <p:cNvPr id="46154" name="Line 74"/>
            <p:cNvSpPr>
              <a:spLocks noChangeShapeType="1"/>
            </p:cNvSpPr>
            <p:nvPr/>
          </p:nvSpPr>
          <p:spPr bwMode="auto">
            <a:xfrm>
              <a:off x="930" y="3385"/>
              <a:ext cx="0" cy="90"/>
            </a:xfrm>
            <a:prstGeom prst="line">
              <a:avLst/>
            </a:prstGeom>
            <a:noFill/>
            <a:ln w="9525">
              <a:solidFill>
                <a:srgbClr val="FF0000"/>
              </a:solidFill>
              <a:round/>
              <a:headEnd/>
              <a:tailEnd/>
            </a:ln>
            <a:effectLst/>
          </p:spPr>
          <p:txBody>
            <a:bodyPr/>
            <a:lstStyle/>
            <a:p>
              <a:endParaRPr lang="en-GB"/>
            </a:p>
          </p:txBody>
        </p:sp>
        <p:sp>
          <p:nvSpPr>
            <p:cNvPr id="46155" name="Line 75"/>
            <p:cNvSpPr>
              <a:spLocks noChangeShapeType="1"/>
            </p:cNvSpPr>
            <p:nvPr/>
          </p:nvSpPr>
          <p:spPr bwMode="auto">
            <a:xfrm>
              <a:off x="930" y="3475"/>
              <a:ext cx="1542" cy="0"/>
            </a:xfrm>
            <a:prstGeom prst="line">
              <a:avLst/>
            </a:prstGeom>
            <a:noFill/>
            <a:ln w="9525">
              <a:solidFill>
                <a:srgbClr val="FF0000"/>
              </a:solidFill>
              <a:round/>
              <a:headEnd/>
              <a:tailEnd/>
            </a:ln>
            <a:effectLst/>
          </p:spPr>
          <p:txBody>
            <a:bodyPr/>
            <a:lstStyle/>
            <a:p>
              <a:endParaRPr lang="en-GB"/>
            </a:p>
          </p:txBody>
        </p:sp>
        <p:sp>
          <p:nvSpPr>
            <p:cNvPr id="46156" name="Line 76"/>
            <p:cNvSpPr>
              <a:spLocks noChangeShapeType="1"/>
            </p:cNvSpPr>
            <p:nvPr/>
          </p:nvSpPr>
          <p:spPr bwMode="auto">
            <a:xfrm flipV="1">
              <a:off x="2472" y="2659"/>
              <a:ext cx="0" cy="816"/>
            </a:xfrm>
            <a:prstGeom prst="line">
              <a:avLst/>
            </a:prstGeom>
            <a:noFill/>
            <a:ln w="9525">
              <a:solidFill>
                <a:srgbClr val="FF0000"/>
              </a:solidFill>
              <a:round/>
              <a:headEnd/>
              <a:tailEnd type="triangle" w="med" len="med"/>
            </a:ln>
            <a:effectLst/>
          </p:spPr>
          <p:txBody>
            <a:bodyPr/>
            <a:lstStyle/>
            <a:p>
              <a:endParaRPr lang="en-GB"/>
            </a:p>
          </p:txBody>
        </p:sp>
      </p:grpSp>
      <p:grpSp>
        <p:nvGrpSpPr>
          <p:cNvPr id="3" name="Group 91"/>
          <p:cNvGrpSpPr>
            <a:grpSpLocks/>
          </p:cNvGrpSpPr>
          <p:nvPr/>
        </p:nvGrpSpPr>
        <p:grpSpPr bwMode="auto">
          <a:xfrm>
            <a:off x="1403350" y="2708275"/>
            <a:ext cx="7489825" cy="3529013"/>
            <a:chOff x="884" y="1706"/>
            <a:chExt cx="4718" cy="2223"/>
          </a:xfrm>
        </p:grpSpPr>
        <p:grpSp>
          <p:nvGrpSpPr>
            <p:cNvPr id="4" name="Group 89"/>
            <p:cNvGrpSpPr>
              <a:grpSpLocks/>
            </p:cNvGrpSpPr>
            <p:nvPr/>
          </p:nvGrpSpPr>
          <p:grpSpPr bwMode="auto">
            <a:xfrm>
              <a:off x="884" y="1706"/>
              <a:ext cx="4718" cy="2223"/>
              <a:chOff x="884" y="1706"/>
              <a:chExt cx="4718" cy="2223"/>
            </a:xfrm>
          </p:grpSpPr>
          <p:sp>
            <p:nvSpPr>
              <p:cNvPr id="46158" name="Rectangle 78"/>
              <p:cNvSpPr>
                <a:spLocks noChangeArrowheads="1"/>
              </p:cNvSpPr>
              <p:nvPr/>
            </p:nvSpPr>
            <p:spPr bwMode="auto">
              <a:xfrm>
                <a:off x="3288" y="3702"/>
                <a:ext cx="2314" cy="227"/>
              </a:xfrm>
              <a:prstGeom prst="rect">
                <a:avLst/>
              </a:prstGeom>
              <a:noFill/>
              <a:ln w="19050">
                <a:solidFill>
                  <a:schemeClr val="accent1"/>
                </a:solidFill>
                <a:miter lim="800000"/>
                <a:headEnd/>
                <a:tailEnd/>
              </a:ln>
              <a:effectLst/>
            </p:spPr>
            <p:txBody>
              <a:bodyPr wrap="none" anchor="ctr"/>
              <a:lstStyle/>
              <a:p>
                <a:endParaRPr lang="en-GB"/>
              </a:p>
            </p:txBody>
          </p:sp>
          <p:cxnSp>
            <p:nvCxnSpPr>
              <p:cNvPr id="46160" name="AutoShape 80"/>
              <p:cNvCxnSpPr>
                <a:cxnSpLocks noChangeShapeType="1"/>
              </p:cNvCxnSpPr>
              <p:nvPr/>
            </p:nvCxnSpPr>
            <p:spPr bwMode="auto">
              <a:xfrm flipH="1">
                <a:off x="1565" y="1872"/>
                <a:ext cx="4" cy="275"/>
              </a:xfrm>
              <a:prstGeom prst="straightConnector1">
                <a:avLst/>
              </a:prstGeom>
              <a:noFill/>
              <a:ln w="9525">
                <a:solidFill>
                  <a:schemeClr val="accent1"/>
                </a:solidFill>
                <a:round/>
                <a:headEnd/>
                <a:tailEnd type="triangle" w="med" len="med"/>
              </a:ln>
              <a:effectLst/>
            </p:spPr>
          </p:cxnSp>
          <p:sp>
            <p:nvSpPr>
              <p:cNvPr id="46163" name="Line 83"/>
              <p:cNvSpPr>
                <a:spLocks noChangeShapeType="1"/>
              </p:cNvSpPr>
              <p:nvPr/>
            </p:nvSpPr>
            <p:spPr bwMode="auto">
              <a:xfrm>
                <a:off x="1791" y="1706"/>
                <a:ext cx="499" cy="0"/>
              </a:xfrm>
              <a:prstGeom prst="line">
                <a:avLst/>
              </a:prstGeom>
              <a:noFill/>
              <a:ln w="9525">
                <a:solidFill>
                  <a:schemeClr val="accent1"/>
                </a:solidFill>
                <a:round/>
                <a:headEnd/>
                <a:tailEnd/>
              </a:ln>
              <a:effectLst/>
            </p:spPr>
            <p:txBody>
              <a:bodyPr/>
              <a:lstStyle/>
              <a:p>
                <a:endParaRPr lang="en-GB"/>
              </a:p>
            </p:txBody>
          </p:sp>
          <p:sp>
            <p:nvSpPr>
              <p:cNvPr id="46164" name="Line 84"/>
              <p:cNvSpPr>
                <a:spLocks noChangeShapeType="1"/>
              </p:cNvSpPr>
              <p:nvPr/>
            </p:nvSpPr>
            <p:spPr bwMode="auto">
              <a:xfrm>
                <a:off x="2290" y="1706"/>
                <a:ext cx="0" cy="409"/>
              </a:xfrm>
              <a:prstGeom prst="line">
                <a:avLst/>
              </a:prstGeom>
              <a:noFill/>
              <a:ln w="9525">
                <a:solidFill>
                  <a:schemeClr val="accent1"/>
                </a:solidFill>
                <a:round/>
                <a:headEnd/>
                <a:tailEnd type="triangle" w="med" len="med"/>
              </a:ln>
              <a:effectLst/>
            </p:spPr>
            <p:txBody>
              <a:bodyPr/>
              <a:lstStyle/>
              <a:p>
                <a:endParaRPr lang="en-GB"/>
              </a:p>
            </p:txBody>
          </p:sp>
          <p:sp>
            <p:nvSpPr>
              <p:cNvPr id="46165" name="Line 85"/>
              <p:cNvSpPr>
                <a:spLocks noChangeShapeType="1"/>
              </p:cNvSpPr>
              <p:nvPr/>
            </p:nvSpPr>
            <p:spPr bwMode="auto">
              <a:xfrm>
                <a:off x="1809" y="1752"/>
                <a:ext cx="227" cy="0"/>
              </a:xfrm>
              <a:prstGeom prst="line">
                <a:avLst/>
              </a:prstGeom>
              <a:noFill/>
              <a:ln w="9525">
                <a:solidFill>
                  <a:schemeClr val="accent1"/>
                </a:solidFill>
                <a:round/>
                <a:headEnd/>
                <a:tailEnd/>
              </a:ln>
              <a:effectLst/>
            </p:spPr>
            <p:txBody>
              <a:bodyPr/>
              <a:lstStyle/>
              <a:p>
                <a:endParaRPr lang="en-GB"/>
              </a:p>
            </p:txBody>
          </p:sp>
          <p:sp>
            <p:nvSpPr>
              <p:cNvPr id="46166" name="Line 86"/>
              <p:cNvSpPr>
                <a:spLocks noChangeShapeType="1"/>
              </p:cNvSpPr>
              <p:nvPr/>
            </p:nvSpPr>
            <p:spPr bwMode="auto">
              <a:xfrm>
                <a:off x="2036" y="1752"/>
                <a:ext cx="0" cy="1134"/>
              </a:xfrm>
              <a:prstGeom prst="line">
                <a:avLst/>
              </a:prstGeom>
              <a:noFill/>
              <a:ln w="9525">
                <a:solidFill>
                  <a:schemeClr val="accent1"/>
                </a:solidFill>
                <a:round/>
                <a:headEnd/>
                <a:tailEnd type="triangle" w="med" len="med"/>
              </a:ln>
              <a:effectLst/>
            </p:spPr>
            <p:txBody>
              <a:bodyPr/>
              <a:lstStyle/>
              <a:p>
                <a:endParaRPr lang="en-GB"/>
              </a:p>
            </p:txBody>
          </p:sp>
          <p:sp>
            <p:nvSpPr>
              <p:cNvPr id="46167" name="Line 87"/>
              <p:cNvSpPr>
                <a:spLocks noChangeShapeType="1"/>
              </p:cNvSpPr>
              <p:nvPr/>
            </p:nvSpPr>
            <p:spPr bwMode="auto">
              <a:xfrm flipH="1">
                <a:off x="884" y="1752"/>
                <a:ext cx="227" cy="0"/>
              </a:xfrm>
              <a:prstGeom prst="line">
                <a:avLst/>
              </a:prstGeom>
              <a:noFill/>
              <a:ln w="9525">
                <a:solidFill>
                  <a:schemeClr val="accent1"/>
                </a:solidFill>
                <a:round/>
                <a:headEnd/>
                <a:tailEnd/>
              </a:ln>
              <a:effectLst/>
            </p:spPr>
            <p:txBody>
              <a:bodyPr/>
              <a:lstStyle/>
              <a:p>
                <a:endParaRPr lang="en-GB"/>
              </a:p>
            </p:txBody>
          </p:sp>
          <p:sp>
            <p:nvSpPr>
              <p:cNvPr id="46168" name="Line 88"/>
              <p:cNvSpPr>
                <a:spLocks noChangeShapeType="1"/>
              </p:cNvSpPr>
              <p:nvPr/>
            </p:nvSpPr>
            <p:spPr bwMode="auto">
              <a:xfrm>
                <a:off x="884" y="1752"/>
                <a:ext cx="0" cy="1134"/>
              </a:xfrm>
              <a:prstGeom prst="line">
                <a:avLst/>
              </a:prstGeom>
              <a:noFill/>
              <a:ln w="9525">
                <a:solidFill>
                  <a:schemeClr val="accent1"/>
                </a:solidFill>
                <a:round/>
                <a:headEnd/>
                <a:tailEnd type="triangle" w="med" len="med"/>
              </a:ln>
              <a:effectLst/>
            </p:spPr>
            <p:txBody>
              <a:bodyPr/>
              <a:lstStyle/>
              <a:p>
                <a:endParaRPr lang="en-GB"/>
              </a:p>
            </p:txBody>
          </p:sp>
        </p:grpSp>
        <p:sp>
          <p:nvSpPr>
            <p:cNvPr id="46170" name="Text Box 90"/>
            <p:cNvSpPr txBox="1">
              <a:spLocks noChangeArrowheads="1"/>
            </p:cNvSpPr>
            <p:nvPr/>
          </p:nvSpPr>
          <p:spPr bwMode="auto">
            <a:xfrm>
              <a:off x="1474" y="3279"/>
              <a:ext cx="191" cy="327"/>
            </a:xfrm>
            <a:prstGeom prst="rect">
              <a:avLst/>
            </a:prstGeom>
            <a:noFill/>
            <a:ln w="9525">
              <a:noFill/>
              <a:miter lim="800000"/>
              <a:headEnd/>
              <a:tailEnd/>
            </a:ln>
            <a:effectLst/>
          </p:spPr>
          <p:txBody>
            <a:bodyPr wrap="none">
              <a:spAutoFit/>
            </a:bodyPr>
            <a:lstStyle/>
            <a:p>
              <a:r>
                <a:rPr lang="en-US" sz="2800" b="1">
                  <a:solidFill>
                    <a:schemeClr val="accent2"/>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302424" y="6068144"/>
            <a:ext cx="2446040" cy="457200"/>
          </a:xfrm>
          <a:prstGeom prst="rect">
            <a:avLst/>
          </a:prstGeom>
        </p:spPr>
        <p:txBody>
          <a:bodyPr/>
          <a:lstStyle/>
          <a:p>
            <a:pPr algn="ctr"/>
            <a:r>
              <a:rPr lang="en-US" sz="1400" dirty="0" smtClean="0"/>
              <a:t>Slide by R. Holt</a:t>
            </a:r>
            <a:endParaRPr lang="en-US" sz="1400" dirty="0"/>
          </a:p>
        </p:txBody>
      </p:sp>
      <p:sp>
        <p:nvSpPr>
          <p:cNvPr id="66562" name="Rectangle 2"/>
          <p:cNvSpPr>
            <a:spLocks noGrp="1" noChangeArrowheads="1"/>
          </p:cNvSpPr>
          <p:nvPr>
            <p:ph type="title"/>
          </p:nvPr>
        </p:nvSpPr>
        <p:spPr/>
        <p:txBody>
          <a:bodyPr/>
          <a:lstStyle/>
          <a:p>
            <a:r>
              <a:rPr lang="en-US" dirty="0" smtClean="0"/>
              <a:t>Uses of Relational Languages</a:t>
            </a:r>
            <a:endParaRPr lang="en-US" sz="3200" dirty="0"/>
          </a:p>
        </p:txBody>
      </p:sp>
      <p:sp>
        <p:nvSpPr>
          <p:cNvPr id="66563" name="Rectangle 3"/>
          <p:cNvSpPr>
            <a:spLocks noGrp="1" noChangeArrowheads="1"/>
          </p:cNvSpPr>
          <p:nvPr>
            <p:ph type="body" idx="1"/>
          </p:nvPr>
        </p:nvSpPr>
        <p:spPr>
          <a:xfrm>
            <a:off x="468313" y="1124744"/>
            <a:ext cx="8352159" cy="4608512"/>
          </a:xfrm>
        </p:spPr>
        <p:txBody>
          <a:bodyPr/>
          <a:lstStyle/>
          <a:p>
            <a:pPr marL="533400" indent="-533400">
              <a:lnSpc>
                <a:spcPct val="90000"/>
              </a:lnSpc>
              <a:buFontTx/>
              <a:buAutoNum type="arabicPeriod"/>
            </a:pPr>
            <a:r>
              <a:rPr lang="en-US" dirty="0"/>
              <a:t>Enforce architecture rules. </a:t>
            </a:r>
            <a:r>
              <a:rPr lang="en-US" sz="1800" b="1" dirty="0"/>
              <a:t>Holt 96, </a:t>
            </a:r>
            <a:r>
              <a:rPr lang="en-US" sz="1800" b="1" dirty="0" err="1"/>
              <a:t>Feijs</a:t>
            </a:r>
            <a:r>
              <a:rPr lang="en-US" sz="1800" b="1" dirty="0"/>
              <a:t> 98, </a:t>
            </a:r>
            <a:r>
              <a:rPr lang="en-US" sz="1800" b="1" dirty="0" err="1"/>
              <a:t>Knodel</a:t>
            </a:r>
            <a:r>
              <a:rPr lang="en-US" sz="1800" b="1" dirty="0"/>
              <a:t> 08</a:t>
            </a:r>
            <a:r>
              <a:rPr lang="en-US" sz="1800" dirty="0"/>
              <a:t> </a:t>
            </a:r>
          </a:p>
          <a:p>
            <a:pPr marL="533400" indent="-533400">
              <a:lnSpc>
                <a:spcPct val="90000"/>
              </a:lnSpc>
              <a:buFontTx/>
              <a:buAutoNum type="arabicPeriod"/>
            </a:pPr>
            <a:r>
              <a:rPr lang="en-US" dirty="0"/>
              <a:t>Lift dependency edges. </a:t>
            </a:r>
            <a:r>
              <a:rPr lang="en-US" sz="1800" b="1" dirty="0"/>
              <a:t>Holt 98, </a:t>
            </a:r>
            <a:r>
              <a:rPr lang="en-US" sz="1800" b="1" dirty="0" err="1"/>
              <a:t>Feijs</a:t>
            </a:r>
            <a:r>
              <a:rPr lang="en-US" sz="1800" dirty="0"/>
              <a:t> </a:t>
            </a:r>
            <a:r>
              <a:rPr lang="en-US" sz="1800" b="1" dirty="0"/>
              <a:t>1998</a:t>
            </a:r>
            <a:r>
              <a:rPr lang="en-US" sz="1800" dirty="0"/>
              <a:t> </a:t>
            </a:r>
          </a:p>
          <a:p>
            <a:pPr marL="533400" indent="-533400">
              <a:lnSpc>
                <a:spcPct val="90000"/>
              </a:lnSpc>
              <a:buFontTx/>
              <a:buAutoNum type="arabicPeriod"/>
            </a:pPr>
            <a:r>
              <a:rPr lang="en-US" dirty="0"/>
              <a:t>Find design pattern instances. </a:t>
            </a:r>
            <a:r>
              <a:rPr lang="en-US" sz="1800" b="1" dirty="0" err="1"/>
              <a:t>Consens</a:t>
            </a:r>
            <a:r>
              <a:rPr lang="en-US" sz="1800" b="1" dirty="0"/>
              <a:t> 98, Beyer 02</a:t>
            </a:r>
            <a:r>
              <a:rPr lang="en-US" sz="1800" dirty="0"/>
              <a:t> </a:t>
            </a:r>
          </a:p>
          <a:p>
            <a:pPr marL="533400" indent="-533400">
              <a:lnSpc>
                <a:spcPct val="90000"/>
              </a:lnSpc>
              <a:buFontTx/>
              <a:buAutoNum type="arabicPeriod"/>
            </a:pPr>
            <a:r>
              <a:rPr lang="en-US" dirty="0"/>
              <a:t>Find violations of patterns. </a:t>
            </a:r>
            <a:r>
              <a:rPr lang="en-US" sz="1800" b="1" dirty="0" err="1"/>
              <a:t>Guo</a:t>
            </a:r>
            <a:r>
              <a:rPr lang="en-US" sz="1800" b="1" dirty="0"/>
              <a:t> 99 </a:t>
            </a:r>
          </a:p>
          <a:p>
            <a:pPr marL="533400" indent="-533400">
              <a:lnSpc>
                <a:spcPct val="90000"/>
              </a:lnSpc>
              <a:buFontTx/>
              <a:buAutoNum type="arabicPeriod"/>
            </a:pPr>
            <a:r>
              <a:rPr lang="en-US" dirty="0"/>
              <a:t>Find anti-patterns. </a:t>
            </a:r>
            <a:r>
              <a:rPr lang="en-US" sz="1800" b="1" dirty="0" err="1"/>
              <a:t>vanEmden</a:t>
            </a:r>
            <a:r>
              <a:rPr lang="en-US" sz="1800" b="1" dirty="0"/>
              <a:t> 02, </a:t>
            </a:r>
            <a:r>
              <a:rPr lang="en-US" sz="1800" b="1" dirty="0" err="1"/>
              <a:t>Feijs</a:t>
            </a:r>
            <a:r>
              <a:rPr lang="en-US" sz="1800" b="1" dirty="0"/>
              <a:t> 98 </a:t>
            </a:r>
          </a:p>
          <a:p>
            <a:pPr marL="533400" indent="-533400">
              <a:lnSpc>
                <a:spcPct val="90000"/>
              </a:lnSpc>
              <a:buFontTx/>
              <a:buAutoNum type="arabicPeriod"/>
            </a:pPr>
            <a:r>
              <a:rPr lang="en-US" dirty="0"/>
              <a:t>Change impact analysis. </a:t>
            </a:r>
            <a:r>
              <a:rPr lang="en-US" sz="1800" b="1" dirty="0" err="1"/>
              <a:t>Feijs</a:t>
            </a:r>
            <a:r>
              <a:rPr lang="en-US" sz="1800" b="1" dirty="0"/>
              <a:t> 98 </a:t>
            </a:r>
          </a:p>
          <a:p>
            <a:pPr marL="533400" indent="-533400">
              <a:lnSpc>
                <a:spcPct val="90000"/>
              </a:lnSpc>
              <a:buFontTx/>
              <a:buAutoNum type="arabicPeriod"/>
            </a:pPr>
            <a:r>
              <a:rPr lang="en-US" dirty="0"/>
              <a:t>Specify extraction from syntax. </a:t>
            </a:r>
            <a:r>
              <a:rPr lang="en-US" sz="1800" b="1" dirty="0"/>
              <a:t>Lin 08 </a:t>
            </a:r>
          </a:p>
          <a:p>
            <a:pPr marL="533400" indent="-533400">
              <a:lnSpc>
                <a:spcPct val="90000"/>
              </a:lnSpc>
              <a:buFontTx/>
              <a:buAutoNum type="arabicPeriod"/>
            </a:pPr>
            <a:r>
              <a:rPr lang="en-US" dirty="0"/>
              <a:t>Find source of dependency.  </a:t>
            </a:r>
            <a:r>
              <a:rPr lang="en-US" sz="1800" b="1" dirty="0" err="1"/>
              <a:t>Fahmy</a:t>
            </a:r>
            <a:r>
              <a:rPr lang="en-US" sz="1800" b="1" dirty="0"/>
              <a:t> 01, </a:t>
            </a:r>
            <a:r>
              <a:rPr lang="en-US" sz="1800" b="1" dirty="0" err="1"/>
              <a:t>Feijs</a:t>
            </a:r>
            <a:r>
              <a:rPr lang="en-US" sz="1800" b="1" dirty="0"/>
              <a:t> 98 </a:t>
            </a:r>
          </a:p>
          <a:p>
            <a:pPr marL="533400" indent="-533400">
              <a:lnSpc>
                <a:spcPct val="90000"/>
              </a:lnSpc>
              <a:buFontTx/>
              <a:buAutoNum type="arabicPeriod"/>
            </a:pPr>
            <a:r>
              <a:rPr lang="en-US" dirty="0"/>
              <a:t>Locate uses of protocols. </a:t>
            </a:r>
            <a:r>
              <a:rPr lang="en-US" sz="1800" b="1" dirty="0"/>
              <a:t>Wu 01 </a:t>
            </a:r>
          </a:p>
          <a:p>
            <a:pPr marL="533400" indent="-533400">
              <a:lnSpc>
                <a:spcPct val="90000"/>
              </a:lnSpc>
              <a:buFontTx/>
              <a:buAutoNum type="arabicPeriod"/>
            </a:pPr>
            <a:r>
              <a:rPr lang="en-US" dirty="0"/>
              <a:t>Type inference using transitive closure. </a:t>
            </a:r>
            <a:r>
              <a:rPr lang="en-US" sz="1800" b="1" dirty="0" err="1"/>
              <a:t>vanDeursen</a:t>
            </a:r>
            <a:r>
              <a:rPr lang="en-US" sz="1800" b="1" dirty="0"/>
              <a:t> 99 </a:t>
            </a:r>
          </a:p>
        </p:txBody>
      </p:sp>
    </p:spTree>
    <p:extLst>
      <p:ext uri="{BB962C8B-B14F-4D97-AF65-F5344CB8AC3E}">
        <p14:creationId xmlns:p14="http://schemas.microsoft.com/office/powerpoint/2010/main" val="9212960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Reflection</a:t>
            </a:r>
            <a:endParaRPr lang="sv-SE" dirty="0"/>
          </a:p>
        </p:txBody>
      </p:sp>
      <p:sp>
        <p:nvSpPr>
          <p:cNvPr id="3" name="Content Placeholder 2"/>
          <p:cNvSpPr>
            <a:spLocks noGrp="1"/>
          </p:cNvSpPr>
          <p:nvPr>
            <p:ph idx="1"/>
          </p:nvPr>
        </p:nvSpPr>
        <p:spPr/>
        <p:txBody>
          <a:bodyPr/>
          <a:lstStyle/>
          <a:p>
            <a:r>
              <a:rPr lang="en-US" dirty="0" smtClean="0"/>
              <a:t>What are the </a:t>
            </a:r>
            <a:r>
              <a:rPr lang="en-US" b="1" i="1" dirty="0" smtClean="0"/>
              <a:t>strengths </a:t>
            </a:r>
            <a:r>
              <a:rPr lang="en-US" dirty="0" smtClean="0"/>
              <a:t>and </a:t>
            </a:r>
            <a:r>
              <a:rPr lang="en-US" b="1" i="1" dirty="0" smtClean="0"/>
              <a:t>weaknesses</a:t>
            </a:r>
            <a:r>
              <a:rPr lang="en-US" dirty="0" smtClean="0"/>
              <a:t> of the Relational Algebra Approach towards checking conformance between Architecture and Implementation?</a:t>
            </a:r>
            <a:endParaRPr lang="sv-SE" dirty="0"/>
          </a:p>
        </p:txBody>
      </p:sp>
    </p:spTree>
    <p:extLst>
      <p:ext uri="{BB962C8B-B14F-4D97-AF65-F5344CB8AC3E}">
        <p14:creationId xmlns:p14="http://schemas.microsoft.com/office/powerpoint/2010/main" val="13449840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0"/>
          </p:nvPr>
        </p:nvSpPr>
        <p:spPr>
          <a:xfrm>
            <a:off x="683568" y="6144344"/>
            <a:ext cx="8358246" cy="381000"/>
          </a:xfrm>
        </p:spPr>
        <p:txBody>
          <a:bodyPr/>
          <a:lstStyle/>
          <a:p>
            <a:pPr algn="r"/>
            <a:r>
              <a:rPr lang="nl-NL" sz="1600" dirty="0" smtClean="0"/>
              <a:t>M.Sc. Thesis Dennis </a:t>
            </a:r>
            <a:r>
              <a:rPr lang="nl-NL" sz="1600" dirty="0"/>
              <a:t>van </a:t>
            </a:r>
            <a:r>
              <a:rPr lang="nl-NL" sz="1600" dirty="0" smtClean="0"/>
              <a:t>Opzeeland </a:t>
            </a:r>
            <a:r>
              <a:rPr lang="en-GB" sz="1600" dirty="0" smtClean="0"/>
              <a:t>TU Eindhoven</a:t>
            </a:r>
            <a:endParaRPr lang="en-US" sz="1600" dirty="0"/>
          </a:p>
        </p:txBody>
      </p:sp>
      <p:grpSp>
        <p:nvGrpSpPr>
          <p:cNvPr id="2" name="Group 34"/>
          <p:cNvGrpSpPr>
            <a:grpSpLocks/>
          </p:cNvGrpSpPr>
          <p:nvPr/>
        </p:nvGrpSpPr>
        <p:grpSpPr bwMode="auto">
          <a:xfrm>
            <a:off x="4305300" y="1125538"/>
            <a:ext cx="4597400" cy="4176712"/>
            <a:chOff x="2712" y="709"/>
            <a:chExt cx="2896" cy="2631"/>
          </a:xfrm>
        </p:grpSpPr>
        <p:pic>
          <p:nvPicPr>
            <p:cNvPr id="1126429" name="Picture 29" descr="OpsInh-NMI"/>
            <p:cNvPicPr>
              <a:picLocks noChangeAspect="1" noChangeArrowheads="1"/>
            </p:cNvPicPr>
            <p:nvPr/>
          </p:nvPicPr>
          <p:blipFill>
            <a:blip r:embed="rId3"/>
            <a:srcRect/>
            <a:stretch>
              <a:fillRect/>
            </a:stretch>
          </p:blipFill>
          <p:spPr bwMode="auto">
            <a:xfrm>
              <a:off x="2789" y="709"/>
              <a:ext cx="2819" cy="2566"/>
            </a:xfrm>
            <a:prstGeom prst="rect">
              <a:avLst/>
            </a:prstGeom>
            <a:noFill/>
            <a:ln/>
            <a:effectLst/>
          </p:spPr>
        </p:pic>
        <p:sp>
          <p:nvSpPr>
            <p:cNvPr id="1126431" name="Text Box 31"/>
            <p:cNvSpPr txBox="1">
              <a:spLocks noChangeArrowheads="1"/>
            </p:cNvSpPr>
            <p:nvPr/>
          </p:nvSpPr>
          <p:spPr bwMode="auto">
            <a:xfrm>
              <a:off x="2971" y="3128"/>
              <a:ext cx="2540" cy="212"/>
            </a:xfrm>
            <a:prstGeom prst="rect">
              <a:avLst/>
            </a:prstGeom>
            <a:solidFill>
              <a:schemeClr val="bg1"/>
            </a:solidFill>
            <a:ln w="9525" algn="ctr">
              <a:noFill/>
              <a:miter lim="800000"/>
              <a:headEnd/>
              <a:tailEnd/>
            </a:ln>
            <a:effectLst/>
          </p:spPr>
          <p:txBody>
            <a:bodyPr>
              <a:spAutoFit/>
            </a:bodyPr>
            <a:lstStyle/>
            <a:p>
              <a:pPr marL="342900" indent="-342900" algn="ctr">
                <a:buFontTx/>
                <a:buNone/>
              </a:pPr>
              <a:r>
                <a:rPr lang="nl-NL" sz="1600"/>
                <a:t>Design</a:t>
              </a:r>
              <a:endParaRPr lang="en-US" sz="1600"/>
            </a:p>
          </p:txBody>
        </p:sp>
        <p:sp>
          <p:nvSpPr>
            <p:cNvPr id="1126432" name="Text Box 32"/>
            <p:cNvSpPr txBox="1">
              <a:spLocks noChangeArrowheads="1"/>
            </p:cNvSpPr>
            <p:nvPr/>
          </p:nvSpPr>
          <p:spPr bwMode="auto">
            <a:xfrm rot="16200000">
              <a:off x="1729" y="1873"/>
              <a:ext cx="2177" cy="212"/>
            </a:xfrm>
            <a:prstGeom prst="rect">
              <a:avLst/>
            </a:prstGeom>
            <a:solidFill>
              <a:schemeClr val="bg1"/>
            </a:solidFill>
            <a:ln w="9525" algn="ctr">
              <a:noFill/>
              <a:miter lim="800000"/>
              <a:headEnd/>
              <a:tailEnd/>
            </a:ln>
            <a:effectLst/>
          </p:spPr>
          <p:txBody>
            <a:bodyPr>
              <a:spAutoFit/>
            </a:bodyPr>
            <a:lstStyle/>
            <a:p>
              <a:pPr marL="342900" indent="-342900" algn="ctr">
                <a:buFontTx/>
                <a:buNone/>
              </a:pPr>
              <a:r>
                <a:rPr lang="nl-NL" sz="1600"/>
                <a:t>Implementation</a:t>
              </a:r>
              <a:endParaRPr lang="en-US" sz="1600"/>
            </a:p>
          </p:txBody>
        </p:sp>
      </p:grpSp>
      <p:sp>
        <p:nvSpPr>
          <p:cNvPr id="1126402" name="Rectangle 2"/>
          <p:cNvSpPr>
            <a:spLocks noGrp="1" noChangeArrowheads="1"/>
          </p:cNvSpPr>
          <p:nvPr>
            <p:ph type="title"/>
          </p:nvPr>
        </p:nvSpPr>
        <p:spPr>
          <a:xfrm>
            <a:off x="357158" y="214290"/>
            <a:ext cx="8329642" cy="762000"/>
          </a:xfrm>
        </p:spPr>
        <p:txBody>
          <a:bodyPr/>
          <a:lstStyle/>
          <a:p>
            <a:r>
              <a:rPr lang="nl-NL" sz="3600" dirty="0" smtClean="0"/>
              <a:t>Checking Correspondence through metrics</a:t>
            </a:r>
            <a:endParaRPr lang="nl-NL" sz="3600" dirty="0"/>
          </a:p>
        </p:txBody>
      </p:sp>
      <p:sp>
        <p:nvSpPr>
          <p:cNvPr id="1126427" name="Rectangle 27"/>
          <p:cNvSpPr>
            <a:spLocks noGrp="1" noChangeArrowheads="1"/>
          </p:cNvSpPr>
          <p:nvPr>
            <p:ph type="body" sz="half" idx="1"/>
          </p:nvPr>
        </p:nvSpPr>
        <p:spPr>
          <a:xfrm>
            <a:off x="142844" y="1123952"/>
            <a:ext cx="4857784" cy="5019692"/>
          </a:xfrm>
        </p:spPr>
        <p:txBody>
          <a:bodyPr>
            <a:normAutofit fontScale="92500" lnSpcReduction="20000"/>
          </a:bodyPr>
          <a:lstStyle/>
          <a:p>
            <a:pPr>
              <a:lnSpc>
                <a:spcPct val="150000"/>
              </a:lnSpc>
            </a:pPr>
            <a:r>
              <a:rPr lang="nl-NL" sz="2800" dirty="0" smtClean="0"/>
              <a:t>Horizontal </a:t>
            </a:r>
            <a:r>
              <a:rPr lang="nl-NL" sz="2800" dirty="0"/>
              <a:t>axis: </a:t>
            </a:r>
            <a:r>
              <a:rPr lang="nl-NL" sz="2800" dirty="0" smtClean="0"/>
              <a:t/>
            </a:r>
            <a:br>
              <a:rPr lang="nl-NL" sz="2800" dirty="0" smtClean="0"/>
            </a:br>
            <a:r>
              <a:rPr lang="nl-NL" sz="2800" dirty="0" smtClean="0"/>
              <a:t>	metric </a:t>
            </a:r>
            <a:r>
              <a:rPr lang="nl-NL" sz="2800" dirty="0"/>
              <a:t>from design</a:t>
            </a:r>
          </a:p>
          <a:p>
            <a:pPr>
              <a:lnSpc>
                <a:spcPct val="150000"/>
              </a:lnSpc>
            </a:pPr>
            <a:r>
              <a:rPr lang="nl-NL" sz="2800" dirty="0"/>
              <a:t>Vertical axis: </a:t>
            </a:r>
            <a:endParaRPr lang="nl-NL" sz="2800" dirty="0" smtClean="0"/>
          </a:p>
          <a:p>
            <a:pPr>
              <a:lnSpc>
                <a:spcPct val="150000"/>
              </a:lnSpc>
              <a:buNone/>
            </a:pPr>
            <a:r>
              <a:rPr lang="nl-NL" sz="2800" dirty="0" smtClean="0"/>
              <a:t>		metric from code</a:t>
            </a:r>
            <a:endParaRPr lang="nl-NL" sz="2800" dirty="0"/>
          </a:p>
          <a:p>
            <a:pPr>
              <a:lnSpc>
                <a:spcPct val="150000"/>
              </a:lnSpc>
            </a:pPr>
            <a:r>
              <a:rPr lang="nl-NL" sz="2800" dirty="0"/>
              <a:t>Dots: </a:t>
            </a:r>
            <a:r>
              <a:rPr lang="nl-NL" sz="2800" dirty="0" smtClean="0"/>
              <a:t/>
            </a:r>
            <a:br>
              <a:rPr lang="nl-NL" sz="2800" dirty="0" smtClean="0"/>
            </a:br>
            <a:r>
              <a:rPr lang="nl-NL" sz="2800" dirty="0" smtClean="0"/>
              <a:t>( </a:t>
            </a:r>
            <a:r>
              <a:rPr lang="nl-NL" sz="2800" i="1" dirty="0" smtClean="0"/>
              <a:t>metric</a:t>
            </a:r>
            <a:r>
              <a:rPr lang="nl-NL" sz="2800" dirty="0" smtClean="0"/>
              <a:t>(class in design),</a:t>
            </a:r>
            <a:br>
              <a:rPr lang="nl-NL" sz="2800" dirty="0" smtClean="0"/>
            </a:br>
            <a:r>
              <a:rPr lang="nl-NL" sz="2800" dirty="0" smtClean="0"/>
              <a:t>  </a:t>
            </a:r>
            <a:r>
              <a:rPr lang="nl-NL" sz="2800" i="1" dirty="0" smtClean="0"/>
              <a:t>metric</a:t>
            </a:r>
            <a:r>
              <a:rPr lang="nl-NL" sz="2800" dirty="0" smtClean="0"/>
              <a:t>(class in code) )</a:t>
            </a:r>
            <a:endParaRPr lang="nl-NL" sz="2800" dirty="0"/>
          </a:p>
          <a:p>
            <a:pPr>
              <a:lnSpc>
                <a:spcPct val="150000"/>
              </a:lnSpc>
            </a:pPr>
            <a:r>
              <a:rPr lang="en-US" sz="2800" dirty="0" smtClean="0"/>
              <a:t>Here: Number of Methods Inherited</a:t>
            </a:r>
            <a:endParaRPr lang="en-US" sz="2800" dirty="0"/>
          </a:p>
        </p:txBody>
      </p:sp>
      <p:sp>
        <p:nvSpPr>
          <p:cNvPr id="1126430" name="Line 30"/>
          <p:cNvSpPr>
            <a:spLocks noChangeShapeType="1"/>
          </p:cNvSpPr>
          <p:nvPr/>
        </p:nvSpPr>
        <p:spPr bwMode="auto">
          <a:xfrm flipV="1">
            <a:off x="4859338" y="1449388"/>
            <a:ext cx="3743325" cy="3313112"/>
          </a:xfrm>
          <a:prstGeom prst="line">
            <a:avLst/>
          </a:prstGeom>
          <a:noFill/>
          <a:ln w="28575">
            <a:solidFill>
              <a:schemeClr val="accent2"/>
            </a:solidFill>
            <a:round/>
            <a:headEnd/>
            <a:tailEnd/>
          </a:ln>
          <a:effec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p:txBody>
          <a:bodyPr/>
          <a:lstStyle/>
          <a:p>
            <a:r>
              <a:rPr lang="en-US"/>
              <a:t>Tool for Correspondence Checking</a:t>
            </a:r>
          </a:p>
        </p:txBody>
      </p:sp>
      <p:grpSp>
        <p:nvGrpSpPr>
          <p:cNvPr id="2" name="Group 3"/>
          <p:cNvGrpSpPr>
            <a:grpSpLocks/>
          </p:cNvGrpSpPr>
          <p:nvPr/>
        </p:nvGrpSpPr>
        <p:grpSpPr bwMode="auto">
          <a:xfrm>
            <a:off x="642938" y="1466850"/>
            <a:ext cx="5476875" cy="4467225"/>
            <a:chOff x="486" y="576"/>
            <a:chExt cx="3450" cy="2814"/>
          </a:xfrm>
        </p:grpSpPr>
        <p:pic>
          <p:nvPicPr>
            <p:cNvPr id="1074180" name="Picture 4" descr="interesting"/>
            <p:cNvPicPr>
              <a:picLocks noChangeAspect="1" noChangeArrowheads="1"/>
            </p:cNvPicPr>
            <p:nvPr/>
          </p:nvPicPr>
          <p:blipFill>
            <a:blip r:embed="rId3"/>
            <a:srcRect/>
            <a:stretch>
              <a:fillRect/>
            </a:stretch>
          </p:blipFill>
          <p:spPr bwMode="auto">
            <a:xfrm>
              <a:off x="486" y="576"/>
              <a:ext cx="3450" cy="2814"/>
            </a:xfrm>
            <a:prstGeom prst="rect">
              <a:avLst/>
            </a:prstGeom>
            <a:noFill/>
          </p:spPr>
        </p:pic>
        <p:sp>
          <p:nvSpPr>
            <p:cNvPr id="1074181" name="AutoShape 5"/>
            <p:cNvSpPr>
              <a:spLocks noChangeArrowheads="1"/>
            </p:cNvSpPr>
            <p:nvPr/>
          </p:nvSpPr>
          <p:spPr bwMode="auto">
            <a:xfrm>
              <a:off x="1536" y="1536"/>
              <a:ext cx="528" cy="192"/>
            </a:xfrm>
            <a:prstGeom prst="wedgeRoundRectCallout">
              <a:avLst>
                <a:gd name="adj1" fmla="val 104926"/>
                <a:gd name="adj2" fmla="val -204167"/>
                <a:gd name="adj3" fmla="val 16667"/>
              </a:avLst>
            </a:prstGeom>
            <a:solidFill>
              <a:schemeClr val="accent2"/>
            </a:solidFill>
            <a:ln w="9525" algn="ctr">
              <a:noFill/>
              <a:miter lim="800000"/>
              <a:headEnd/>
              <a:tailEnd/>
            </a:ln>
            <a:effectLst/>
          </p:spPr>
          <p:txBody>
            <a:bodyPr/>
            <a:lstStyle/>
            <a:p>
              <a:pPr marL="342900" indent="-342900">
                <a:spcBef>
                  <a:spcPct val="20000"/>
                </a:spcBef>
                <a:buClr>
                  <a:srgbClr val="FF0000"/>
                </a:buClr>
              </a:pPr>
              <a:r>
                <a:rPr lang="en-US" sz="1400">
                  <a:solidFill>
                    <a:schemeClr val="bg1"/>
                  </a:solidFill>
                </a:rPr>
                <a:t>Outlier</a:t>
              </a:r>
            </a:p>
          </p:txBody>
        </p:sp>
      </p:grpSp>
      <p:sp>
        <p:nvSpPr>
          <p:cNvPr id="1074182" name="Rectangle 6"/>
          <p:cNvSpPr>
            <a:spLocks noChangeArrowheads="1"/>
          </p:cNvSpPr>
          <p:nvPr/>
        </p:nvSpPr>
        <p:spPr bwMode="auto">
          <a:xfrm>
            <a:off x="6292850" y="1416050"/>
            <a:ext cx="2667000" cy="4419600"/>
          </a:xfrm>
          <a:prstGeom prst="rect">
            <a:avLst/>
          </a:prstGeom>
          <a:noFill/>
          <a:ln w="9525">
            <a:noFill/>
            <a:miter lim="800000"/>
            <a:headEnd/>
            <a:tailEnd/>
          </a:ln>
          <a:effectLst/>
        </p:spPr>
        <p:txBody>
          <a:bodyPr/>
          <a:lstStyle/>
          <a:p>
            <a:pPr marL="342900" indent="-342900" algn="l" eaLnBrk="1" hangingPunct="1">
              <a:spcBef>
                <a:spcPct val="20000"/>
              </a:spcBef>
              <a:buClr>
                <a:schemeClr val="bg2"/>
              </a:buClr>
              <a:buSzPct val="75000"/>
              <a:buFont typeface="Wingdings" pitchFamily="2" charset="2"/>
              <a:buChar char="n"/>
            </a:pPr>
            <a:r>
              <a:rPr lang="en-US" sz="1800">
                <a:latin typeface="Verdana" pitchFamily="34" charset="0"/>
              </a:rPr>
              <a:t>X-Axis</a:t>
            </a:r>
          </a:p>
          <a:p>
            <a:pPr marL="742950" lvl="1" indent="-285750" algn="l" eaLnBrk="1" hangingPunct="1">
              <a:spcBef>
                <a:spcPct val="20000"/>
              </a:spcBef>
              <a:buClr>
                <a:schemeClr val="accent2"/>
              </a:buClr>
              <a:buSzPct val="80000"/>
              <a:buFont typeface="Wingdings" pitchFamily="2" charset="2"/>
              <a:buChar char="¨"/>
            </a:pPr>
            <a:r>
              <a:rPr lang="en-US" sz="1600">
                <a:latin typeface="Verdana" pitchFamily="34" charset="0"/>
              </a:rPr>
              <a:t>Metrics of Design</a:t>
            </a:r>
          </a:p>
          <a:p>
            <a:pPr marL="342900" indent="-342900" algn="l" eaLnBrk="1" hangingPunct="1">
              <a:spcBef>
                <a:spcPct val="20000"/>
              </a:spcBef>
              <a:buClr>
                <a:schemeClr val="bg2"/>
              </a:buClr>
              <a:buSzPct val="75000"/>
              <a:buFont typeface="Wingdings" pitchFamily="2" charset="2"/>
              <a:buChar char="n"/>
            </a:pPr>
            <a:r>
              <a:rPr lang="en-US" sz="1800">
                <a:latin typeface="Verdana" pitchFamily="34" charset="0"/>
              </a:rPr>
              <a:t>Y-Axis</a:t>
            </a:r>
          </a:p>
          <a:p>
            <a:pPr marL="742950" lvl="1" indent="-285750" algn="l" eaLnBrk="1" hangingPunct="1">
              <a:spcBef>
                <a:spcPct val="20000"/>
              </a:spcBef>
              <a:buClr>
                <a:schemeClr val="accent2"/>
              </a:buClr>
              <a:buSzPct val="80000"/>
              <a:buFont typeface="Wingdings" pitchFamily="2" charset="2"/>
              <a:buChar char="¨"/>
            </a:pPr>
            <a:r>
              <a:rPr lang="en-US" sz="1600">
                <a:latin typeface="Verdana" pitchFamily="34" charset="0"/>
              </a:rPr>
              <a:t>Metrics of Implementation</a:t>
            </a:r>
          </a:p>
          <a:p>
            <a:pPr marL="742950" lvl="1" indent="-285750" algn="l" eaLnBrk="1" hangingPunct="1">
              <a:spcBef>
                <a:spcPct val="20000"/>
              </a:spcBef>
              <a:buClr>
                <a:schemeClr val="accent2"/>
              </a:buClr>
              <a:buSzPct val="80000"/>
              <a:buFont typeface="Wingdings" pitchFamily="2" charset="2"/>
              <a:buChar char="¨"/>
            </a:pPr>
            <a:endParaRPr lang="en-US" sz="1600">
              <a:latin typeface="Verdana" pitchFamily="34" charset="0"/>
            </a:endParaRPr>
          </a:p>
          <a:p>
            <a:pPr marL="342900" indent="-342900" algn="l" eaLnBrk="1" hangingPunct="1">
              <a:spcBef>
                <a:spcPct val="20000"/>
              </a:spcBef>
              <a:buClr>
                <a:schemeClr val="bg2"/>
              </a:buClr>
              <a:buSzPct val="75000"/>
              <a:buFont typeface="Wingdings" pitchFamily="2" charset="2"/>
              <a:buChar char="n"/>
            </a:pPr>
            <a:r>
              <a:rPr lang="en-US" sz="1800">
                <a:latin typeface="Verdana" pitchFamily="34" charset="0"/>
              </a:rPr>
              <a:t>Points represent Classes</a:t>
            </a:r>
          </a:p>
          <a:p>
            <a:pPr marL="342900" indent="-342900" algn="l" eaLnBrk="1" hangingPunct="1">
              <a:spcBef>
                <a:spcPct val="20000"/>
              </a:spcBef>
              <a:buClr>
                <a:schemeClr val="bg2"/>
              </a:buClr>
              <a:buSzPct val="75000"/>
              <a:buFont typeface="Wingdings" pitchFamily="2" charset="2"/>
              <a:buChar char="n"/>
            </a:pPr>
            <a:r>
              <a:rPr lang="en-US" sz="1800">
                <a:latin typeface="Verdana" pitchFamily="34" charset="0"/>
              </a:rPr>
              <a:t>Points off the diagonal indicate (critical) outliers</a:t>
            </a:r>
          </a:p>
          <a:p>
            <a:pPr marL="342900" indent="-342900" algn="l" eaLnBrk="1" hangingPunct="1">
              <a:spcBef>
                <a:spcPct val="20000"/>
              </a:spcBef>
              <a:buClr>
                <a:schemeClr val="bg2"/>
              </a:buClr>
              <a:buSzPct val="75000"/>
              <a:buFont typeface="Wingdings" pitchFamily="2" charset="2"/>
              <a:buNone/>
            </a:pPr>
            <a:endParaRPr lang="en-US" sz="1600">
              <a:latin typeface="Verdana" pitchFamily="34" charset="0"/>
            </a:endParaRPr>
          </a:p>
        </p:txBody>
      </p:sp>
      <p:sp>
        <p:nvSpPr>
          <p:cNvPr id="1074183" name="Line 7"/>
          <p:cNvSpPr>
            <a:spLocks noChangeShapeType="1"/>
          </p:cNvSpPr>
          <p:nvPr/>
        </p:nvSpPr>
        <p:spPr bwMode="auto">
          <a:xfrm flipV="1">
            <a:off x="2279650" y="2225675"/>
            <a:ext cx="3686175" cy="3114675"/>
          </a:xfrm>
          <a:prstGeom prst="line">
            <a:avLst/>
          </a:prstGeom>
          <a:noFill/>
          <a:ln w="9525">
            <a:solidFill>
              <a:srgbClr val="08F2F8"/>
            </a:solidFill>
            <a:prstDash val="dash"/>
            <a:round/>
            <a:headEnd/>
            <a:tailEnd/>
          </a:ln>
          <a:effectLst/>
        </p:spPr>
        <p:txBody>
          <a:bodyPr wrap="none" anchor="ctr"/>
          <a:lstStyle/>
          <a:p>
            <a:endParaRPr lang="en-GB"/>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idx="4294967295"/>
          </p:nvPr>
        </p:nvSpPr>
        <p:spPr>
          <a:xfrm>
            <a:off x="1524000" y="419100"/>
            <a:ext cx="7620000" cy="762000"/>
          </a:xfrm>
        </p:spPr>
        <p:txBody>
          <a:bodyPr/>
          <a:lstStyle/>
          <a:p>
            <a:r>
              <a:rPr lang="nl-NL"/>
              <a:t>The scatter plotter (screenshot)</a:t>
            </a:r>
            <a:endParaRPr lang="en-US"/>
          </a:p>
        </p:txBody>
      </p:sp>
      <p:pic>
        <p:nvPicPr>
          <p:cNvPr id="1154052" name="Picture 4">
            <a:hlinkClick r:id="rId3" action="ppaction://program"/>
          </p:cNvPr>
          <p:cNvPicPr>
            <a:picLocks noGrp="1" noChangeAspect="1" noChangeArrowheads="1"/>
          </p:cNvPicPr>
          <p:nvPr>
            <p:ph idx="4294967295"/>
          </p:nvPr>
        </p:nvPicPr>
        <p:blipFill>
          <a:blip r:embed="rId4"/>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3619500" y="6494463"/>
            <a:ext cx="1905000" cy="228600"/>
          </a:xfrm>
          <a:prstGeom prst="rect">
            <a:avLst/>
          </a:prstGeom>
        </p:spPr>
        <p:txBody>
          <a:bodyPr/>
          <a:lstStyle/>
          <a:p>
            <a:fld id="{5A30FD9B-D64B-4DCC-AA8B-71EB7877ED81}" type="slidenum">
              <a:rPr lang="en-US"/>
              <a:pPr/>
              <a:t>97</a:t>
            </a:fld>
            <a:endParaRPr lang="en-US" sz="1400"/>
          </a:p>
        </p:txBody>
      </p:sp>
      <p:sp>
        <p:nvSpPr>
          <p:cNvPr id="200706" name="Rectangle 2"/>
          <p:cNvSpPr>
            <a:spLocks noGrp="1" noChangeArrowheads="1"/>
          </p:cNvSpPr>
          <p:nvPr>
            <p:ph type="title"/>
          </p:nvPr>
        </p:nvSpPr>
        <p:spPr/>
        <p:txBody>
          <a:bodyPr/>
          <a:lstStyle/>
          <a:p>
            <a:r>
              <a:rPr lang="en-US" sz="3200" dirty="0" err="1" smtClean="0"/>
              <a:t>Akerman</a:t>
            </a:r>
            <a:r>
              <a:rPr lang="en-US" sz="3200" dirty="0" smtClean="0"/>
              <a:t> &amp; Tyree</a:t>
            </a:r>
            <a:endParaRPr lang="en-US" sz="3200" dirty="0"/>
          </a:p>
        </p:txBody>
      </p:sp>
      <p:sp>
        <p:nvSpPr>
          <p:cNvPr id="200707" name="Rectangle 3"/>
          <p:cNvSpPr>
            <a:spLocks noGrp="1" noChangeArrowheads="1"/>
          </p:cNvSpPr>
          <p:nvPr>
            <p:ph type="body" idx="1"/>
          </p:nvPr>
        </p:nvSpPr>
        <p:spPr>
          <a:xfrm>
            <a:off x="468313" y="1124744"/>
            <a:ext cx="8135937" cy="4608512"/>
          </a:xfrm>
        </p:spPr>
        <p:txBody>
          <a:bodyPr/>
          <a:lstStyle/>
          <a:p>
            <a:pPr>
              <a:buFontTx/>
              <a:buChar char="•"/>
            </a:pPr>
            <a:r>
              <a:rPr lang="en-US" sz="2800" dirty="0"/>
              <a:t>Architecture decisions are the primary representation of </a:t>
            </a:r>
            <a:r>
              <a:rPr lang="en-US" sz="2800" dirty="0" smtClean="0"/>
              <a:t>architecture</a:t>
            </a:r>
          </a:p>
          <a:p>
            <a:pPr>
              <a:buFontTx/>
              <a:buChar char="•"/>
            </a:pPr>
            <a:endParaRPr lang="en-US" sz="2800" dirty="0"/>
          </a:p>
          <a:p>
            <a:pPr>
              <a:buFontTx/>
              <a:buChar char="•"/>
            </a:pPr>
            <a:r>
              <a:rPr lang="en-US" sz="2800" dirty="0"/>
              <a:t>Architecture results from effective decision making, not from architectural view construction*</a:t>
            </a:r>
          </a:p>
          <a:p>
            <a:pPr>
              <a:buFontTx/>
              <a:buChar char="•"/>
            </a:pPr>
            <a:endParaRPr lang="en-US" sz="2800" dirty="0" smtClean="0"/>
          </a:p>
          <a:p>
            <a:pPr>
              <a:buFontTx/>
              <a:buChar char="•"/>
            </a:pPr>
            <a:r>
              <a:rPr lang="en-US" sz="2800" dirty="0" smtClean="0"/>
              <a:t>Architecting </a:t>
            </a:r>
            <a:r>
              <a:rPr lang="en-US" sz="2800" dirty="0"/>
              <a:t>is primarily concerned </a:t>
            </a:r>
            <a:r>
              <a:rPr lang="en-US" sz="2800" dirty="0" smtClean="0"/>
              <a:t>with:</a:t>
            </a:r>
          </a:p>
          <a:p>
            <a:pPr marL="0" indent="0">
              <a:buNone/>
            </a:pPr>
            <a:r>
              <a:rPr lang="en-US" sz="2800" dirty="0" smtClean="0"/>
              <a:t>    </a:t>
            </a:r>
            <a:r>
              <a:rPr lang="en-US" sz="2400" dirty="0" smtClean="0"/>
              <a:t>- architecture assets</a:t>
            </a:r>
          </a:p>
          <a:p>
            <a:pPr marL="0" indent="0">
              <a:buNone/>
            </a:pPr>
            <a:r>
              <a:rPr lang="en-US" sz="2400" dirty="0"/>
              <a:t> </a:t>
            </a:r>
            <a:r>
              <a:rPr lang="en-US" sz="2400" dirty="0" smtClean="0"/>
              <a:t>    - the </a:t>
            </a:r>
            <a:r>
              <a:rPr lang="en-US" sz="2400" dirty="0"/>
              <a:t>business-driven decisions that transform these </a:t>
            </a:r>
            <a:r>
              <a:rPr lang="en-US" sz="2400" dirty="0" smtClean="0"/>
              <a:t>assets</a:t>
            </a:r>
          </a:p>
          <a:p>
            <a:pPr marL="0" indent="0">
              <a:buNone/>
            </a:pPr>
            <a:r>
              <a:rPr lang="en-US" sz="2400" dirty="0" smtClean="0"/>
              <a:t>     - the </a:t>
            </a:r>
            <a:r>
              <a:rPr lang="en-US" sz="2400" dirty="0"/>
              <a:t>roadmap that implements these </a:t>
            </a:r>
            <a:r>
              <a:rPr lang="en-US" sz="2400" dirty="0" smtClean="0"/>
              <a:t>decisions</a:t>
            </a:r>
            <a:endParaRPr lang="en-US" sz="2400" dirty="0"/>
          </a:p>
        </p:txBody>
      </p:sp>
      <p:sp>
        <p:nvSpPr>
          <p:cNvPr id="200708" name="Rectangle 4"/>
          <p:cNvSpPr>
            <a:spLocks noChangeArrowheads="1"/>
          </p:cNvSpPr>
          <p:nvPr/>
        </p:nvSpPr>
        <p:spPr bwMode="auto">
          <a:xfrm>
            <a:off x="831850" y="5824538"/>
            <a:ext cx="81708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*J. Tyree and A. Akerman, "Architecture Decisions: Demystifying Architecture,"  IEEE Software, vol. 22, pp. 19-27, March. 2005</a:t>
            </a:r>
          </a:p>
        </p:txBody>
      </p:sp>
    </p:spTree>
    <p:extLst>
      <p:ext uri="{BB962C8B-B14F-4D97-AF65-F5344CB8AC3E}">
        <p14:creationId xmlns:p14="http://schemas.microsoft.com/office/powerpoint/2010/main" val="38084104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619500" y="6494463"/>
            <a:ext cx="1905000" cy="228600"/>
          </a:xfrm>
          <a:prstGeom prst="rect">
            <a:avLst/>
          </a:prstGeom>
        </p:spPr>
        <p:txBody>
          <a:bodyPr/>
          <a:lstStyle/>
          <a:p>
            <a:fld id="{900812A3-1149-49C9-9139-98F93B7CEC1B}" type="slidenum">
              <a:rPr lang="en-US"/>
              <a:pPr/>
              <a:t>98</a:t>
            </a:fld>
            <a:endParaRPr lang="en-US" sz="1400"/>
          </a:p>
        </p:txBody>
      </p:sp>
      <p:sp>
        <p:nvSpPr>
          <p:cNvPr id="199682" name="Rectangle 2"/>
          <p:cNvSpPr>
            <a:spLocks noGrp="1" noChangeArrowheads="1"/>
          </p:cNvSpPr>
          <p:nvPr>
            <p:ph type="title"/>
          </p:nvPr>
        </p:nvSpPr>
        <p:spPr/>
        <p:txBody>
          <a:bodyPr/>
          <a:lstStyle/>
          <a:p>
            <a:r>
              <a:rPr lang="en-US" sz="1800" dirty="0" err="1" smtClean="0"/>
              <a:t>Akerman</a:t>
            </a:r>
            <a:r>
              <a:rPr lang="en-US" sz="1800" dirty="0" smtClean="0"/>
              <a:t> &amp; Tyree:</a:t>
            </a:r>
            <a:br>
              <a:rPr lang="en-US" sz="1800" dirty="0" smtClean="0"/>
            </a:br>
            <a:r>
              <a:rPr lang="en-US" sz="1800" dirty="0" smtClean="0"/>
              <a:t>Problems </a:t>
            </a:r>
            <a:r>
              <a:rPr lang="en-US" sz="1800" dirty="0"/>
              <a:t>with </a:t>
            </a:r>
            <a:r>
              <a:rPr lang="en-US" sz="1800" dirty="0" smtClean="0"/>
              <a:t>current </a:t>
            </a:r>
            <a:r>
              <a:rPr lang="en-US" sz="1800" dirty="0"/>
              <a:t>architecture development &amp; descriptions </a:t>
            </a:r>
            <a:r>
              <a:rPr lang="en-US" sz="1800" dirty="0" smtClean="0"/>
              <a:t>methods</a:t>
            </a:r>
            <a:endParaRPr lang="en-US" sz="1800" dirty="0"/>
          </a:p>
        </p:txBody>
      </p:sp>
      <p:sp>
        <p:nvSpPr>
          <p:cNvPr id="199683" name="Rectangle 3"/>
          <p:cNvSpPr>
            <a:spLocks noGrp="1" noChangeArrowheads="1"/>
          </p:cNvSpPr>
          <p:nvPr>
            <p:ph type="body" idx="1"/>
          </p:nvPr>
        </p:nvSpPr>
        <p:spPr/>
        <p:txBody>
          <a:bodyPr/>
          <a:lstStyle/>
          <a:p>
            <a:pPr>
              <a:buFontTx/>
              <a:buChar char="•"/>
            </a:pPr>
            <a:r>
              <a:rPr lang="en-US" sz="2800" dirty="0"/>
              <a:t>Lack of Focus on What’s Important</a:t>
            </a:r>
          </a:p>
          <a:p>
            <a:pPr>
              <a:buFontTx/>
              <a:buChar char="•"/>
            </a:pPr>
            <a:r>
              <a:rPr lang="en-US" sz="2800" dirty="0"/>
              <a:t>Lack of Precision and Clarity</a:t>
            </a:r>
          </a:p>
          <a:p>
            <a:pPr>
              <a:buFontTx/>
              <a:buChar char="•"/>
            </a:pPr>
            <a:r>
              <a:rPr lang="en-US" sz="2800" dirty="0"/>
              <a:t>Lack of Repository Support</a:t>
            </a:r>
          </a:p>
          <a:p>
            <a:pPr>
              <a:buFontTx/>
              <a:buChar char="•"/>
            </a:pPr>
            <a:r>
              <a:rPr lang="en-US" sz="2800" dirty="0"/>
              <a:t>Lack of Support for Impact Analysis </a:t>
            </a:r>
            <a:r>
              <a:rPr lang="en-US" sz="2800" dirty="0" smtClean="0"/>
              <a:t/>
            </a:r>
            <a:br>
              <a:rPr lang="en-US" sz="2800" dirty="0" smtClean="0"/>
            </a:br>
            <a:r>
              <a:rPr lang="en-US" sz="2800" dirty="0" smtClean="0"/>
              <a:t>(</a:t>
            </a:r>
            <a:r>
              <a:rPr lang="en-US" sz="2800" dirty="0"/>
              <a:t>Decisions to Concerns, Decisions to Decisions, and Decisions to Architecture Assets)</a:t>
            </a:r>
          </a:p>
          <a:p>
            <a:pPr>
              <a:buFontTx/>
              <a:buChar char="•"/>
            </a:pPr>
            <a:r>
              <a:rPr lang="en-US" sz="2800" dirty="0"/>
              <a:t>Difficulty in Linking with the Views</a:t>
            </a:r>
          </a:p>
          <a:p>
            <a:pPr>
              <a:buFontTx/>
              <a:buChar char="•"/>
            </a:pPr>
            <a:r>
              <a:rPr lang="en-US" sz="2800" dirty="0"/>
              <a:t>Lack of Support for Temporal Mapping</a:t>
            </a:r>
          </a:p>
          <a:p>
            <a:pPr>
              <a:buFontTx/>
              <a:buChar char="•"/>
            </a:pPr>
            <a:endParaRPr lang="en-US" sz="2800" dirty="0"/>
          </a:p>
          <a:p>
            <a:pPr>
              <a:buFontTx/>
              <a:buChar char="•"/>
            </a:pPr>
            <a:endParaRPr lang="en-US" sz="2800" dirty="0"/>
          </a:p>
        </p:txBody>
      </p:sp>
    </p:spTree>
    <p:extLst>
      <p:ext uri="{BB962C8B-B14F-4D97-AF65-F5344CB8AC3E}">
        <p14:creationId xmlns:p14="http://schemas.microsoft.com/office/powerpoint/2010/main" val="15677827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619500" y="6494463"/>
            <a:ext cx="1905000" cy="228600"/>
          </a:xfrm>
          <a:prstGeom prst="rect">
            <a:avLst/>
          </a:prstGeom>
        </p:spPr>
        <p:txBody>
          <a:bodyPr/>
          <a:lstStyle/>
          <a:p>
            <a:fld id="{8665F487-C24B-49A4-9D0B-3BEF7D639C72}" type="slidenum">
              <a:rPr lang="en-US"/>
              <a:pPr/>
              <a:t>99</a:t>
            </a:fld>
            <a:endParaRPr lang="en-US" sz="1400"/>
          </a:p>
        </p:txBody>
      </p:sp>
      <p:sp>
        <p:nvSpPr>
          <p:cNvPr id="203778" name="Rectangle 2"/>
          <p:cNvSpPr>
            <a:spLocks noGrp="1" noChangeArrowheads="1"/>
          </p:cNvSpPr>
          <p:nvPr>
            <p:ph type="title"/>
          </p:nvPr>
        </p:nvSpPr>
        <p:spPr/>
        <p:txBody>
          <a:bodyPr/>
          <a:lstStyle/>
          <a:p>
            <a:r>
              <a:rPr lang="en-US" dirty="0" err="1" smtClean="0"/>
              <a:t>Akerman</a:t>
            </a:r>
            <a:r>
              <a:rPr lang="en-US" dirty="0" smtClean="0"/>
              <a:t> &amp; Tyree: Solution</a:t>
            </a:r>
            <a:endParaRPr lang="en-US" dirty="0"/>
          </a:p>
        </p:txBody>
      </p:sp>
      <p:sp>
        <p:nvSpPr>
          <p:cNvPr id="203779" name="Rectangle 3"/>
          <p:cNvSpPr>
            <a:spLocks noGrp="1" noChangeArrowheads="1"/>
          </p:cNvSpPr>
          <p:nvPr>
            <p:ph type="body" idx="1"/>
          </p:nvPr>
        </p:nvSpPr>
        <p:spPr/>
        <p:txBody>
          <a:bodyPr/>
          <a:lstStyle/>
          <a:p>
            <a:pPr>
              <a:buFontTx/>
              <a:buChar char="•"/>
            </a:pPr>
            <a:r>
              <a:rPr lang="en-US" dirty="0"/>
              <a:t>Architecture meta-model</a:t>
            </a:r>
          </a:p>
          <a:p>
            <a:pPr>
              <a:buFontTx/>
              <a:buChar char="•"/>
            </a:pPr>
            <a:r>
              <a:rPr lang="en-US" dirty="0"/>
              <a:t>Focus on “information about architecture that an organization cares about” instead of diagrams and views. Architecture is captured as an ontology.</a:t>
            </a:r>
          </a:p>
          <a:p>
            <a:pPr>
              <a:buFontTx/>
              <a:buChar char="•"/>
            </a:pPr>
            <a:r>
              <a:rPr lang="en-US" dirty="0"/>
              <a:t>Tool support to enable effective decision making and “on-demand” view creation</a:t>
            </a:r>
          </a:p>
          <a:p>
            <a:pPr>
              <a:buFontTx/>
              <a:buChar char="•"/>
            </a:pPr>
            <a:endParaRPr lang="en-US" dirty="0"/>
          </a:p>
        </p:txBody>
      </p:sp>
    </p:spTree>
    <p:extLst>
      <p:ext uri="{BB962C8B-B14F-4D97-AF65-F5344CB8AC3E}">
        <p14:creationId xmlns:p14="http://schemas.microsoft.com/office/powerpoint/2010/main" val="1498785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geesteswetenschappen_presentatiesjabloon_wit_en">
  <a:themeElements>
    <a:clrScheme name="Presentatiesjabloon_wit_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esjabloon_wit_en">
      <a:majorFont>
        <a:latin typeface="Minion"/>
        <a:ea typeface=""/>
        <a:cs typeface=""/>
      </a:majorFont>
      <a:minorFont>
        <a:latin typeface="Min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Minion" pitchFamily="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Minion" pitchFamily="2" charset="0"/>
          </a:defRPr>
        </a:defPPr>
      </a:lstStyle>
    </a:lnDef>
  </a:objectDefaults>
  <a:extraClrSchemeLst>
    <a:extraClrScheme>
      <a:clrScheme name="Presentatiesjabloon_wit_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esjabloon_wit_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esjabloon_wit_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esjabloon_wit_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esjabloon_wit_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esjabloon_wit_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esjabloon_wit_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esjabloon_wit_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esjabloon_wit_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esjabloon_wit_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esjabloon_wit_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esjabloon_wit_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0099"/>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11177</TotalTime>
  <Words>3441</Words>
  <Application>Microsoft Office PowerPoint</Application>
  <PresentationFormat>On-screen Show (4:3)</PresentationFormat>
  <Paragraphs>1255</Paragraphs>
  <Slides>121</Slides>
  <Notes>52</Notes>
  <HiddenSlides>10</HiddenSlides>
  <MMClips>0</MMClips>
  <ScaleCrop>false</ScaleCrop>
  <HeadingPairs>
    <vt:vector size="8" baseType="variant">
      <vt:variant>
        <vt:lpstr>Fonts Used</vt:lpstr>
      </vt:variant>
      <vt:variant>
        <vt:i4>27</vt:i4>
      </vt:variant>
      <vt:variant>
        <vt:lpstr>Theme</vt:lpstr>
      </vt:variant>
      <vt:variant>
        <vt:i4>11</vt:i4>
      </vt:variant>
      <vt:variant>
        <vt:lpstr>Embedded OLE Servers</vt:lpstr>
      </vt:variant>
      <vt:variant>
        <vt:i4>1</vt:i4>
      </vt:variant>
      <vt:variant>
        <vt:lpstr>Slide Titles</vt:lpstr>
      </vt:variant>
      <vt:variant>
        <vt:i4>121</vt:i4>
      </vt:variant>
    </vt:vector>
  </HeadingPairs>
  <TitlesOfParts>
    <vt:vector size="160" baseType="lpstr">
      <vt:lpstr>ＭＳ Ｐゴシック</vt:lpstr>
      <vt:lpstr>ＭＳ Ｐゴシック</vt:lpstr>
      <vt:lpstr>Yu Gothic UI Semibold</vt:lpstr>
      <vt:lpstr>Akzidenz for Chalmers Regular</vt:lpstr>
      <vt:lpstr>Akzidenz-Bd for Chalmers</vt:lpstr>
      <vt:lpstr>Arial</vt:lpstr>
      <vt:lpstr>Arial Black</vt:lpstr>
      <vt:lpstr>Arial Narrow</vt:lpstr>
      <vt:lpstr>Arial Rounded MT Bold</vt:lpstr>
      <vt:lpstr>Calibri</vt:lpstr>
      <vt:lpstr>Calibri Light</vt:lpstr>
      <vt:lpstr>Cambria</vt:lpstr>
      <vt:lpstr>cmsy10</vt:lpstr>
      <vt:lpstr>Courier New</vt:lpstr>
      <vt:lpstr>Franklin Gothic Medium Cond</vt:lpstr>
      <vt:lpstr>Gulim</vt:lpstr>
      <vt:lpstr>Helvetica</vt:lpstr>
      <vt:lpstr>Humnst777 BT</vt:lpstr>
      <vt:lpstr>Lucida Sans Unicode</vt:lpstr>
      <vt:lpstr>Minion</vt:lpstr>
      <vt:lpstr>MT Extra</vt:lpstr>
      <vt:lpstr>Symbol</vt:lpstr>
      <vt:lpstr>Tahoma</vt:lpstr>
      <vt:lpstr>Times</vt:lpstr>
      <vt:lpstr>Times New Roman</vt:lpstr>
      <vt:lpstr>Verdana</vt:lpstr>
      <vt:lpstr>Wingdings</vt:lpstr>
      <vt:lpstr>geesteswetenschappen_presentatiesjabloon_wit_en</vt:lpstr>
      <vt:lpstr>Office Theme</vt:lpstr>
      <vt:lpstr>CHALMERS-GU_ppt-mall_eng_okt2010</vt:lpstr>
      <vt:lpstr>Simple Light</vt:lpstr>
      <vt:lpstr>1_Office Theme</vt:lpstr>
      <vt:lpstr>2_Office Theme</vt:lpstr>
      <vt:lpstr>1_CHALMERS-GU_ppt-mall_eng_okt2010</vt:lpstr>
      <vt:lpstr>2_CHALMERS-GU_ppt-mall_eng_okt2010</vt:lpstr>
      <vt:lpstr>1_Default Design</vt:lpstr>
      <vt:lpstr>3_Office Theme</vt:lpstr>
      <vt:lpstr>4_CHALMERS-GU_ppt-mall_eng_okt2010</vt:lpstr>
      <vt:lpstr>Picture</vt:lpstr>
      <vt:lpstr>Reverse Architecting and  Design-Code Conformance </vt:lpstr>
      <vt:lpstr>Schedule</vt:lpstr>
      <vt:lpstr>Assignment Schedule</vt:lpstr>
      <vt:lpstr>Demo Schedule March 6th – SVEA 219</vt:lpstr>
      <vt:lpstr>Written Exam</vt:lpstr>
      <vt:lpstr>Outline</vt:lpstr>
      <vt:lpstr>Reverse Architecting: Motivation</vt:lpstr>
      <vt:lpstr>Program Understanding</vt:lpstr>
      <vt:lpstr>PowerPoint Presentation</vt:lpstr>
      <vt:lpstr>PowerPoint Presentation</vt:lpstr>
      <vt:lpstr>Architecture  Plan vs Reality (‘as-is’)</vt:lpstr>
      <vt:lpstr>PowerPoint Presentation</vt:lpstr>
      <vt:lpstr>Problems with  Engineering Documentation</vt:lpstr>
      <vt:lpstr>Reverse Engineering</vt:lpstr>
      <vt:lpstr>Reverse Engineering (analogy)</vt:lpstr>
      <vt:lpstr>Re-engineering</vt:lpstr>
      <vt:lpstr>Reengineering</vt:lpstr>
      <vt:lpstr>PowerPoint Presentation</vt:lpstr>
      <vt:lpstr>PowerPoint Presentation</vt:lpstr>
      <vt:lpstr>Reverse Engineering: Exploration</vt:lpstr>
      <vt:lpstr>PowerPoint Presentation</vt:lpstr>
      <vt:lpstr>Source Model Extraction</vt:lpstr>
      <vt:lpstr>Source Model Extraction</vt:lpstr>
      <vt:lpstr>Query and Manipulate   </vt:lpstr>
      <vt:lpstr>Query and Manipulate</vt:lpstr>
      <vt:lpstr>Combining Data &amp; Functionality</vt:lpstr>
      <vt:lpstr>Presentation of Results</vt:lpstr>
      <vt:lpstr>Presentation Desiderata</vt:lpstr>
      <vt:lpstr>Types of navigation</vt:lpstr>
      <vt:lpstr>Presentation Challenges</vt:lpstr>
      <vt:lpstr>PowerPoint Presentation</vt:lpstr>
      <vt:lpstr>Reverse Engineering of a small system</vt:lpstr>
      <vt:lpstr>Recall: 4+1 Views Representation of Systems</vt:lpstr>
      <vt:lpstr>Idea 1 </vt:lpstr>
      <vt:lpstr>Interesting Structures of Software System</vt:lpstr>
      <vt:lpstr>Behaviour is also Interesting!</vt:lpstr>
      <vt:lpstr>Combine Architecture with other Development metrics: High Priority Bugs</vt:lpstr>
      <vt:lpstr>Rigi tool</vt:lpstr>
      <vt:lpstr>SoftwareNaut</vt:lpstr>
      <vt:lpstr>NDepend</vt:lpstr>
      <vt:lpstr>NDepend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Documentation Generation</vt:lpstr>
      <vt:lpstr>Tool Sets</vt:lpstr>
      <vt:lpstr>K-9 email</vt:lpstr>
      <vt:lpstr>A Fragment of the 800 classes of K9</vt:lpstr>
      <vt:lpstr>All packages</vt:lpstr>
      <vt:lpstr>PowerPoint Presentation</vt:lpstr>
      <vt:lpstr>PowerPoint Presentation</vt:lpstr>
      <vt:lpstr>K9 from:</vt:lpstr>
      <vt:lpstr>PowerPoint Presentation</vt:lpstr>
      <vt:lpstr>How about more abstraction?</vt:lpstr>
      <vt:lpstr>Economy of Modeling</vt:lpstr>
      <vt:lpstr>Scaling Abstraction</vt:lpstr>
      <vt:lpstr>Economic Model for Cost of Quality</vt:lpstr>
      <vt:lpstr>PowerPoint Presentation</vt:lpstr>
      <vt:lpstr>PowerPoint Presentation</vt:lpstr>
      <vt:lpstr>Automated Updating of Class Models</vt:lpstr>
      <vt:lpstr>PowerPoint Presentation</vt:lpstr>
      <vt:lpstr>Collaboration Pattern between Stereotypes</vt:lpstr>
      <vt:lpstr>Common graph-patterns in Software Designs</vt:lpstr>
      <vt:lpstr>Role-stereotypes in software design</vt:lpstr>
      <vt:lpstr>Collaboration Patterns between Stereotypes</vt:lpstr>
      <vt:lpstr>Checking Design-Code Correspondence using Relational Algebra</vt:lpstr>
      <vt:lpstr>Managing Design – Code Correspondence</vt:lpstr>
      <vt:lpstr>Application domain</vt:lpstr>
      <vt:lpstr>Application domain</vt:lpstr>
      <vt:lpstr>Conceptual Integrity</vt:lpstr>
      <vt:lpstr>Conformance</vt:lpstr>
      <vt:lpstr>Application domain</vt:lpstr>
      <vt:lpstr>System Representation</vt:lpstr>
      <vt:lpstr>Relation Algebra: Example</vt:lpstr>
      <vt:lpstr>PowerPoint Presentation</vt:lpstr>
      <vt:lpstr>Example: Overview of Operations on Relations</vt:lpstr>
      <vt:lpstr>Operators in Relational Algebra</vt:lpstr>
      <vt:lpstr>Example Typed Graph</vt:lpstr>
      <vt:lpstr>Lifting (2)</vt:lpstr>
      <vt:lpstr>Hiding</vt:lpstr>
      <vt:lpstr>Example: “Class diagram – MSC”</vt:lpstr>
      <vt:lpstr>Example: “Class diagram - MSC”</vt:lpstr>
      <vt:lpstr>Example: “Class diagram - MSC”</vt:lpstr>
      <vt:lpstr>Example: “Class diagram - MSC”</vt:lpstr>
      <vt:lpstr>Uses of Relational Languages</vt:lpstr>
      <vt:lpstr>Time for Reflection</vt:lpstr>
      <vt:lpstr>Checking Correspondence through metrics</vt:lpstr>
      <vt:lpstr>Tool for Correspondence Checking</vt:lpstr>
      <vt:lpstr>The scatter plotter (screenshot)</vt:lpstr>
      <vt:lpstr>Akerman &amp; Tyree</vt:lpstr>
      <vt:lpstr>Akerman &amp; Tyree: Problems with current architecture development &amp; descriptions methods</vt:lpstr>
      <vt:lpstr>Akerman &amp; Tyree: Solution</vt:lpstr>
      <vt:lpstr>Beyond structure views</vt:lpstr>
      <vt:lpstr>Beyond Views</vt:lpstr>
      <vt:lpstr>Architecture Meta-Model (Details)</vt:lpstr>
      <vt:lpstr>Problems with  Engineering Documentation</vt:lpstr>
      <vt:lpstr>Engineering Information Sources</vt:lpstr>
      <vt:lpstr>PowerPoint Presentation</vt:lpstr>
      <vt:lpstr>Documentation Process &amp; Actors</vt:lpstr>
      <vt:lpstr>Knowledge Management</vt:lpstr>
      <vt:lpstr>Vision: Automated Generation of Views to support your engineering task</vt:lpstr>
      <vt:lpstr>Elements needed for Solution</vt:lpstr>
      <vt:lpstr>Summary Reverse Architecting</vt:lpstr>
      <vt:lpstr>1-slide Summary of Best Architecting Practices</vt:lpstr>
      <vt:lpstr>Questions</vt:lpstr>
      <vt:lpstr>Example:  Automated Plagiarism Checking System</vt:lpstr>
      <vt:lpstr>PowerPoint Presentation</vt:lpstr>
      <vt:lpstr>Subsystems vs Layering</vt:lpstr>
      <vt:lpstr>PowerPoint Presentation</vt:lpstr>
      <vt:lpstr>Comparing Reverse and Forward UML</vt:lpstr>
      <vt:lpstr>PowerPoint Presentation</vt:lpstr>
      <vt:lpstr>How is Level of Detail distributed in a diagram?</vt:lpstr>
      <vt:lpstr>What do developers look at anyway?</vt:lpstr>
      <vt:lpstr>Example 4+1 Views model</vt:lpstr>
    </vt:vector>
  </TitlesOfParts>
  <Company>TU Eindhoven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Architecture 2001-2002  M.R.V. Chaudron m.r.v.chaudron@tue.nl 040 - 2474449  HG 6.87  www.win.tue.nl/~mchaudro/swads</dc:title>
  <dc:creator>Michel Chaudron</dc:creator>
  <cp:lastModifiedBy>Michel Chaudron</cp:lastModifiedBy>
  <cp:revision>308</cp:revision>
  <cp:lastPrinted>2020-03-02T16:36:22Z</cp:lastPrinted>
  <dcterms:created xsi:type="dcterms:W3CDTF">2001-09-05T10:22:10Z</dcterms:created>
  <dcterms:modified xsi:type="dcterms:W3CDTF">2020-03-04T20:13:59Z</dcterms:modified>
</cp:coreProperties>
</file>